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73" r:id="rId5"/>
  </p:sldMasterIdLst>
  <p:sldIdLst>
    <p:sldId id="256" r:id="rId6"/>
    <p:sldId id="274" r:id="rId7"/>
    <p:sldId id="257" r:id="rId8"/>
    <p:sldId id="265" r:id="rId9"/>
    <p:sldId id="259" r:id="rId10"/>
    <p:sldId id="275" r:id="rId11"/>
    <p:sldId id="260" r:id="rId12"/>
    <p:sldId id="277" r:id="rId13"/>
    <p:sldId id="276" r:id="rId14"/>
    <p:sldId id="279" r:id="rId15"/>
    <p:sldId id="267" r:id="rId16"/>
    <p:sldId id="268" r:id="rId17"/>
    <p:sldId id="272" r:id="rId18"/>
    <p:sldId id="269" r:id="rId19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78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80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-munkalap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1.546822779506558E-2"/>
          <c:y val="8.2654221111780765E-2"/>
          <c:w val="0.85375493721028906"/>
          <c:h val="0.56771908308769536"/>
        </c:manualLayout>
      </c:layout>
      <c:pie3DChart>
        <c:varyColors val="1"/>
        <c:ser>
          <c:idx val="0"/>
          <c:order val="0"/>
          <c:tx>
            <c:strRef>
              <c:f>Munka1!$B$1</c:f>
              <c:strCache>
                <c:ptCount val="1"/>
                <c:pt idx="0">
                  <c:v>2018. évre tervezett adatgyűjtések száma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1"/>
            <c:bubble3D val="0"/>
            <c:spPr>
              <a:solidFill>
                <a:schemeClr val="accent6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Lbls>
            <c:dLbl>
              <c:idx val="0"/>
              <c:layout>
                <c:manualLayout>
                  <c:x val="1.2368935281023485E-2"/>
                  <c:y val="-9.6798032520317767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7.6102130607204896E-3"/>
                  <c:y val="-1.0234470586425492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1.7880917012348896E-2"/>
                  <c:y val="-2.4857296951347769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2.5623390617816735E-2"/>
                  <c:y val="-6.3877139441482267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2.3175767786579645E-2"/>
                  <c:y val="-9.7569634990603241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7.1394120257554294E-3"/>
                  <c:y val="-0.11192165417191564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1.6806832948454583E-2"/>
                  <c:y val="-3.121410719608405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layout>
                <c:manualLayout>
                  <c:x val="2.083233681185763E-2"/>
                  <c:y val="-1.8914617602131853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0"/>
              <c:layout>
                <c:manualLayout>
                  <c:x val="7.3163499499967668E-3"/>
                  <c:y val="-6.1425100718796597E-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1"/>
              <c:layout>
                <c:manualLayout>
                  <c:x val="6.8024770423596916E-3"/>
                  <c:y val="-8.0331341270816776E-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noFill/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Munka1!$A$2:$A$13</c:f>
              <c:strCache>
                <c:ptCount val="12"/>
                <c:pt idx="0">
                  <c:v>Központi Statisztikai Hivatal</c:v>
                </c:pt>
                <c:pt idx="1">
                  <c:v>Belügyminisztérium</c:v>
                </c:pt>
                <c:pt idx="2">
                  <c:v>Emberi Erőforrások Minisztériuma</c:v>
                </c:pt>
                <c:pt idx="3">
                  <c:v>Földművelésügyi Minisztérium</c:v>
                </c:pt>
                <c:pt idx="4">
                  <c:v>Igazságügyi Minisztérium</c:v>
                </c:pt>
                <c:pt idx="5">
                  <c:v>Miniszterelnökség</c:v>
                </c:pt>
                <c:pt idx="6">
                  <c:v>Nemzeti Fejlesztési Minisztérium</c:v>
                </c:pt>
                <c:pt idx="7">
                  <c:v>Nemzetgazdasági Minisztérium</c:v>
                </c:pt>
                <c:pt idx="8">
                  <c:v>Agrárgazdasági Kutató Intézet</c:v>
                </c:pt>
                <c:pt idx="9">
                  <c:v>Legfőbb Ügyészség</c:v>
                </c:pt>
                <c:pt idx="10">
                  <c:v>Magyar Energetikai és Közmű-
      szabályozási Hivatal 
</c:v>
                </c:pt>
                <c:pt idx="11">
                  <c:v>Országos Bírósági Hivatal</c:v>
                </c:pt>
              </c:strCache>
            </c:strRef>
          </c:cat>
          <c:val>
            <c:numRef>
              <c:f>Munka1!$B$2:$B$13</c:f>
              <c:numCache>
                <c:formatCode>General</c:formatCode>
                <c:ptCount val="12"/>
                <c:pt idx="0">
                  <c:v>132</c:v>
                </c:pt>
                <c:pt idx="1">
                  <c:v>8</c:v>
                </c:pt>
                <c:pt idx="2">
                  <c:v>35</c:v>
                </c:pt>
                <c:pt idx="3">
                  <c:v>7</c:v>
                </c:pt>
                <c:pt idx="4">
                  <c:v>5</c:v>
                </c:pt>
                <c:pt idx="5">
                  <c:v>6</c:v>
                </c:pt>
                <c:pt idx="6">
                  <c:v>27</c:v>
                </c:pt>
                <c:pt idx="7">
                  <c:v>5</c:v>
                </c:pt>
                <c:pt idx="8">
                  <c:v>14</c:v>
                </c:pt>
                <c:pt idx="9">
                  <c:v>3</c:v>
                </c:pt>
                <c:pt idx="10">
                  <c:v>7</c:v>
                </c:pt>
                <c:pt idx="11">
                  <c:v>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7.1456679661306713E-2"/>
          <c:y val="0.66778233743153859"/>
          <c:w val="0.75865246379969653"/>
          <c:h val="0.3109399552848295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25E0C-656F-4DD2-9568-7C8370A1E6C5}" type="datetimeFigureOut">
              <a:rPr lang="hu-HU" smtClean="0"/>
              <a:t>2017.06.14.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7D50C-9BA5-4C92-A06F-3FFA7D39F73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509325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25E0C-656F-4DD2-9568-7C8370A1E6C5}" type="datetimeFigureOut">
              <a:rPr lang="hu-HU" smtClean="0"/>
              <a:t>2017.06.14.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7D50C-9BA5-4C92-A06F-3FFA7D39F73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155076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25E0C-656F-4DD2-9568-7C8370A1E6C5}" type="datetimeFigureOut">
              <a:rPr lang="hu-HU" smtClean="0"/>
              <a:t>2017.06.14.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7D50C-9BA5-4C92-A06F-3FFA7D39F73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569385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gyéni elrendezé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25E0C-656F-4DD2-9568-7C8370A1E6C5}" type="datetimeFigureOut">
              <a:rPr lang="hu-HU" smtClean="0"/>
              <a:t>2017.06.14.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7D50C-9BA5-4C92-A06F-3FFA7D39F73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742684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25E0C-656F-4DD2-9568-7C8370A1E6C5}" type="datetimeFigureOut">
              <a:rPr lang="hu-HU" smtClean="0"/>
              <a:t>2017.06.14.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7D50C-9BA5-4C92-A06F-3FFA7D39F73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506015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25E0C-656F-4DD2-9568-7C8370A1E6C5}" type="datetimeFigureOut">
              <a:rPr lang="hu-HU" smtClean="0"/>
              <a:t>2017.06.14.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7D50C-9BA5-4C92-A06F-3FFA7D39F73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435447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25E0C-656F-4DD2-9568-7C8370A1E6C5}" type="datetimeFigureOut">
              <a:rPr lang="hu-HU" smtClean="0"/>
              <a:t>2017.06.14.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7D50C-9BA5-4C92-A06F-3FFA7D39F73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688224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25E0C-656F-4DD2-9568-7C8370A1E6C5}" type="datetimeFigureOut">
              <a:rPr lang="hu-HU" smtClean="0"/>
              <a:t>2017.06.14.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7D50C-9BA5-4C92-A06F-3FFA7D39F73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1750466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25E0C-656F-4DD2-9568-7C8370A1E6C5}" type="datetimeFigureOut">
              <a:rPr lang="hu-HU" smtClean="0"/>
              <a:t>2017.06.14.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7D50C-9BA5-4C92-A06F-3FFA7D39F73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8299053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25E0C-656F-4DD2-9568-7C8370A1E6C5}" type="datetimeFigureOut">
              <a:rPr lang="hu-HU" smtClean="0"/>
              <a:t>2017.06.14.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7D50C-9BA5-4C92-A06F-3FFA7D39F73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5253947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25E0C-656F-4DD2-9568-7C8370A1E6C5}" type="datetimeFigureOut">
              <a:rPr lang="hu-HU" smtClean="0"/>
              <a:t>2017.06.14.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7D50C-9BA5-4C92-A06F-3FFA7D39F73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324743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25E0C-656F-4DD2-9568-7C8370A1E6C5}" type="datetimeFigureOut">
              <a:rPr lang="hu-HU" smtClean="0"/>
              <a:t>2017.06.14.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7D50C-9BA5-4C92-A06F-3FFA7D39F73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8990417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25E0C-656F-4DD2-9568-7C8370A1E6C5}" type="datetimeFigureOut">
              <a:rPr lang="hu-HU" smtClean="0"/>
              <a:t>2017.06.14.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7D50C-9BA5-4C92-A06F-3FFA7D39F73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090168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25E0C-656F-4DD2-9568-7C8370A1E6C5}" type="datetimeFigureOut">
              <a:rPr lang="hu-HU" smtClean="0"/>
              <a:t>2017.06.14.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7D50C-9BA5-4C92-A06F-3FFA7D39F73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625708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25E0C-656F-4DD2-9568-7C8370A1E6C5}" type="datetimeFigureOut">
              <a:rPr lang="hu-HU" smtClean="0"/>
              <a:t>2017.06.14.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7D50C-9BA5-4C92-A06F-3FFA7D39F73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074461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25E0C-656F-4DD2-9568-7C8370A1E6C5}" type="datetimeFigureOut">
              <a:rPr lang="hu-HU" smtClean="0"/>
              <a:t>2017.06.14.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7D50C-9BA5-4C92-A06F-3FFA7D39F73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618552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gyéni elrendezé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25E0C-656F-4DD2-9568-7C8370A1E6C5}" type="datetimeFigureOut">
              <a:rPr lang="hu-HU" smtClean="0"/>
              <a:t>2017.06.14.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7D50C-9BA5-4C92-A06F-3FFA7D39F73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388975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25E0C-656F-4DD2-9568-7C8370A1E6C5}" type="datetimeFigureOut">
              <a:rPr lang="hu-HU" smtClean="0"/>
              <a:t>2017.06.14.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7D50C-9BA5-4C92-A06F-3FFA7D39F73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289953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25E0C-656F-4DD2-9568-7C8370A1E6C5}" type="datetimeFigureOut">
              <a:rPr lang="hu-HU" smtClean="0"/>
              <a:t>2017.06.14.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7D50C-9BA5-4C92-A06F-3FFA7D39F73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06769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25E0C-656F-4DD2-9568-7C8370A1E6C5}" type="datetimeFigureOut">
              <a:rPr lang="hu-HU" smtClean="0"/>
              <a:t>2017.06.14.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7D50C-9BA5-4C92-A06F-3FFA7D39F73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98830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25E0C-656F-4DD2-9568-7C8370A1E6C5}" type="datetimeFigureOut">
              <a:rPr lang="hu-HU" smtClean="0"/>
              <a:t>2017.06.14.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7D50C-9BA5-4C92-A06F-3FFA7D39F73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466186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25E0C-656F-4DD2-9568-7C8370A1E6C5}" type="datetimeFigureOut">
              <a:rPr lang="hu-HU" smtClean="0"/>
              <a:t>2017.06.14.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7D50C-9BA5-4C92-A06F-3FFA7D39F73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543052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25E0C-656F-4DD2-9568-7C8370A1E6C5}" type="datetimeFigureOut">
              <a:rPr lang="hu-HU" smtClean="0"/>
              <a:t>2017.06.14.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7D50C-9BA5-4C92-A06F-3FFA7D39F73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188299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25E0C-656F-4DD2-9568-7C8370A1E6C5}" type="datetimeFigureOut">
              <a:rPr lang="hu-HU" smtClean="0"/>
              <a:t>2017.06.14.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7D50C-9BA5-4C92-A06F-3FFA7D39F73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752113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4"/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2326821" y="849086"/>
            <a:ext cx="8294915" cy="8416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2326821" y="1877785"/>
            <a:ext cx="8294915" cy="42991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F25E0C-656F-4DD2-9568-7C8370A1E6C5}" type="datetimeFigureOut">
              <a:rPr lang="hu-HU" smtClean="0"/>
              <a:t>2017.06.14.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77D50C-9BA5-4C92-A06F-3FFA7D39F73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140620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4"/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2326821" y="849086"/>
            <a:ext cx="8294915" cy="8416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2326821" y="1877785"/>
            <a:ext cx="8294915" cy="42991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F25E0C-656F-4DD2-9568-7C8370A1E6C5}" type="datetimeFigureOut">
              <a:rPr lang="hu-HU" smtClean="0"/>
              <a:t>2017.06.14.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77D50C-9BA5-4C92-A06F-3FFA7D39F73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58252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2100648" y="1122363"/>
            <a:ext cx="8567351" cy="2387600"/>
          </a:xfrm>
        </p:spPr>
        <p:txBody>
          <a:bodyPr>
            <a:normAutofit fontScale="90000"/>
          </a:bodyPr>
          <a:lstStyle/>
          <a:p>
            <a:r>
              <a:rPr lang="hu-HU" sz="4400" b="1" dirty="0"/>
              <a:t>Tájékoztató a 2018. évi </a:t>
            </a:r>
            <a:r>
              <a:rPr lang="hu-HU" sz="4400" b="1" dirty="0" smtClean="0"/>
              <a:t>Országos Statisztikai Adatfelvételi Programba tartozó elsődleges adatforrások tervezéséről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2100648" y="3602038"/>
            <a:ext cx="8567352" cy="1655762"/>
          </a:xfrm>
        </p:spPr>
        <p:txBody>
          <a:bodyPr>
            <a:normAutofit/>
          </a:bodyPr>
          <a:lstStyle/>
          <a:p>
            <a:r>
              <a:rPr lang="hu-HU" b="1" dirty="0" smtClean="0"/>
              <a:t> Országos Statisztikai Tanács</a:t>
            </a:r>
            <a:endParaRPr lang="hu-HU" dirty="0"/>
          </a:p>
          <a:p>
            <a:r>
              <a:rPr lang="hu-HU" b="1" dirty="0"/>
              <a:t>2017. június </a:t>
            </a:r>
            <a:r>
              <a:rPr lang="hu-HU" b="1" dirty="0" smtClean="0"/>
              <a:t>14-i ülése</a:t>
            </a:r>
          </a:p>
          <a:p>
            <a:r>
              <a:rPr lang="hu-HU" sz="1900" b="1" dirty="0" smtClean="0"/>
              <a:t>Mezősiné Rózsár Erika</a:t>
            </a:r>
          </a:p>
          <a:p>
            <a:r>
              <a:rPr lang="hu-HU" sz="1900" b="1" dirty="0" smtClean="0"/>
              <a:t> KSH Statisztikai </a:t>
            </a:r>
            <a:r>
              <a:rPr lang="hu-HU" sz="1900" b="1" dirty="0" smtClean="0"/>
              <a:t>koordinációs </a:t>
            </a:r>
            <a:r>
              <a:rPr lang="hu-HU" sz="1900" b="1" dirty="0" smtClean="0"/>
              <a:t>főosztály</a:t>
            </a:r>
          </a:p>
        </p:txBody>
      </p:sp>
    </p:spTree>
    <p:extLst>
      <p:ext uri="{BB962C8B-B14F-4D97-AF65-F5344CB8AC3E}">
        <p14:creationId xmlns:p14="http://schemas.microsoft.com/office/powerpoint/2010/main" val="3254069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1992405323"/>
              </p:ext>
            </p:extLst>
          </p:nvPr>
        </p:nvGraphicFramePr>
        <p:xfrm>
          <a:off x="1859006" y="0"/>
          <a:ext cx="9031416" cy="65655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331355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smtClean="0"/>
              <a:t>További feladatok  I.</a:t>
            </a:r>
            <a:endParaRPr lang="hu-HU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 smtClean="0"/>
          </a:p>
          <a:p>
            <a:r>
              <a:rPr lang="hu-HU" dirty="0" smtClean="0"/>
              <a:t>További felülvizsgálat szükséges</a:t>
            </a:r>
          </a:p>
          <a:p>
            <a:r>
              <a:rPr lang="hu-HU" dirty="0" smtClean="0"/>
              <a:t>Korm. rendeleti </a:t>
            </a:r>
            <a:r>
              <a:rPr lang="hu-HU" dirty="0"/>
              <a:t>szabályozás </a:t>
            </a:r>
            <a:r>
              <a:rPr lang="hu-HU" dirty="0" smtClean="0"/>
              <a:t>az adminisztratív forrásból származó adatátvétel megvalósításához nem szükséges.   </a:t>
            </a:r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331046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b="1" dirty="0"/>
              <a:t>További </a:t>
            </a:r>
            <a:r>
              <a:rPr lang="hu-HU" b="1" dirty="0" smtClean="0"/>
              <a:t>feladatok II.</a:t>
            </a:r>
            <a:r>
              <a:rPr lang="hu-HU" dirty="0"/>
              <a:t/>
            </a:r>
            <a:br>
              <a:rPr lang="hu-HU" dirty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FontTx/>
              <a:buNone/>
              <a:defRPr/>
            </a:pPr>
            <a:r>
              <a:rPr lang="hu-HU" altLang="hu-HU" dirty="0" smtClean="0"/>
              <a:t>A </a:t>
            </a:r>
            <a:r>
              <a:rPr lang="hu-HU" altLang="hu-HU" dirty="0"/>
              <a:t>feladat és ütemterv szerint:</a:t>
            </a:r>
          </a:p>
          <a:p>
            <a:pPr marL="0" indent="0">
              <a:buFontTx/>
              <a:buNone/>
              <a:defRPr/>
            </a:pPr>
            <a:r>
              <a:rPr lang="hu-HU" altLang="hu-HU" dirty="0"/>
              <a:t>A </a:t>
            </a:r>
            <a:r>
              <a:rPr lang="hu-HU" altLang="hu-HU" dirty="0" smtClean="0"/>
              <a:t>2018. </a:t>
            </a:r>
            <a:r>
              <a:rPr lang="hu-HU" altLang="hu-HU" dirty="0"/>
              <a:t>évi OSAP tervezetnek és a  főbb változásokat ismertető szöveges összefoglalóknak megküldése a KSH-tól az </a:t>
            </a:r>
            <a:r>
              <a:rPr lang="hu-HU" altLang="hu-HU" b="1" dirty="0"/>
              <a:t>OST tagjainak </a:t>
            </a:r>
            <a:r>
              <a:rPr lang="hu-HU" altLang="hu-HU" dirty="0"/>
              <a:t>és a hivatalos statisztikai szolgálat </a:t>
            </a:r>
            <a:r>
              <a:rPr lang="hu-HU" altLang="hu-HU" b="1" dirty="0"/>
              <a:t>(HSSZ) </a:t>
            </a:r>
            <a:r>
              <a:rPr lang="hu-HU" altLang="hu-HU" b="1" dirty="0" smtClean="0"/>
              <a:t>tagjainak</a:t>
            </a:r>
            <a:endParaRPr lang="hu-HU" altLang="hu-HU" dirty="0"/>
          </a:p>
          <a:p>
            <a:pPr>
              <a:defRPr/>
            </a:pPr>
            <a:r>
              <a:rPr lang="hu-HU" altLang="hu-HU" b="1" dirty="0"/>
              <a:t>             Határidő: </a:t>
            </a:r>
            <a:r>
              <a:rPr lang="hu-HU" altLang="hu-HU" b="1" dirty="0" smtClean="0"/>
              <a:t>2017. </a:t>
            </a:r>
            <a:r>
              <a:rPr lang="hu-HU" altLang="hu-HU" b="1" dirty="0"/>
              <a:t>június </a:t>
            </a:r>
            <a:r>
              <a:rPr lang="hu-HU" altLang="hu-HU" b="1" dirty="0" smtClean="0"/>
              <a:t>22.</a:t>
            </a:r>
            <a:endParaRPr lang="hu-HU" altLang="hu-HU" b="1" dirty="0"/>
          </a:p>
          <a:p>
            <a:pPr marL="0" indent="0">
              <a:buFontTx/>
              <a:buNone/>
              <a:defRPr/>
            </a:pPr>
            <a:endParaRPr lang="hu-HU" altLang="hu-HU" dirty="0"/>
          </a:p>
          <a:p>
            <a:pPr>
              <a:defRPr/>
            </a:pPr>
            <a:r>
              <a:rPr lang="hu-HU" altLang="hu-HU" dirty="0"/>
              <a:t>OSAP előzetes tervezetének véleményezése, az OST tagok és a HSSZ szervek további javaslatainak megküldése a </a:t>
            </a:r>
            <a:r>
              <a:rPr lang="hu-HU" altLang="hu-HU" b="1" dirty="0"/>
              <a:t>KSH részére</a:t>
            </a:r>
          </a:p>
          <a:p>
            <a:pPr>
              <a:defRPr/>
            </a:pPr>
            <a:r>
              <a:rPr lang="hu-HU" altLang="hu-HU" dirty="0"/>
              <a:t>            </a:t>
            </a:r>
            <a:r>
              <a:rPr lang="hu-HU" altLang="hu-HU" b="1" dirty="0"/>
              <a:t>Határidő: </a:t>
            </a:r>
            <a:r>
              <a:rPr lang="hu-HU" altLang="hu-HU" b="1" dirty="0" smtClean="0"/>
              <a:t>2017. </a:t>
            </a:r>
            <a:r>
              <a:rPr lang="hu-HU" altLang="hu-HU" b="1" dirty="0"/>
              <a:t>augusztus 5</a:t>
            </a:r>
            <a:r>
              <a:rPr lang="hu-HU" altLang="hu-HU" dirty="0"/>
              <a:t>.</a:t>
            </a:r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2774650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További feladatok III.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hu-HU" dirty="0"/>
              <a:t>A </a:t>
            </a:r>
            <a:r>
              <a:rPr lang="hu-HU" b="1" dirty="0" smtClean="0"/>
              <a:t>2016. </a:t>
            </a:r>
            <a:r>
              <a:rPr lang="hu-HU" b="1" dirty="0"/>
              <a:t>évi OSAP teljesülésének vizsgálatához a  </a:t>
            </a:r>
            <a:r>
              <a:rPr lang="hu-HU" b="1" dirty="0" smtClean="0"/>
              <a:t>2016. </a:t>
            </a:r>
            <a:r>
              <a:rPr lang="hu-HU" b="1" dirty="0"/>
              <a:t>évi </a:t>
            </a:r>
            <a:r>
              <a:rPr lang="hu-HU" b="1" dirty="0" err="1"/>
              <a:t>OSAP-ban</a:t>
            </a:r>
            <a:r>
              <a:rPr lang="hu-HU" b="1" dirty="0"/>
              <a:t> elrendelt </a:t>
            </a:r>
            <a:r>
              <a:rPr lang="hu-HU" dirty="0"/>
              <a:t>adatgyűjtésekről és adatátvételekről a HSSZ érintett szervei által kitöltött kérdőívek megküldése a KSH-nak</a:t>
            </a:r>
          </a:p>
          <a:p>
            <a:pPr lvl="1">
              <a:defRPr/>
            </a:pPr>
            <a:r>
              <a:rPr lang="hu-HU" b="1" dirty="0"/>
              <a:t>Határidő : </a:t>
            </a:r>
            <a:r>
              <a:rPr lang="hu-HU" b="1" dirty="0" smtClean="0"/>
              <a:t>2017. </a:t>
            </a:r>
            <a:r>
              <a:rPr lang="hu-HU" b="1" dirty="0"/>
              <a:t>július </a:t>
            </a:r>
            <a:r>
              <a:rPr lang="hu-HU" b="1" dirty="0" smtClean="0"/>
              <a:t>21.</a:t>
            </a:r>
            <a:endParaRPr lang="hu-HU" b="1" dirty="0"/>
          </a:p>
          <a:p>
            <a:pPr lvl="1">
              <a:defRPr/>
            </a:pPr>
            <a:endParaRPr lang="hu-HU" b="1" dirty="0"/>
          </a:p>
          <a:p>
            <a:pPr lvl="1">
              <a:defRPr/>
            </a:pPr>
            <a:r>
              <a:rPr lang="hu-HU" dirty="0"/>
              <a:t>OST </a:t>
            </a:r>
            <a:r>
              <a:rPr lang="hu-HU"/>
              <a:t>ülés </a:t>
            </a:r>
            <a:r>
              <a:rPr lang="hu-HU" smtClean="0"/>
              <a:t>tárgyalja: </a:t>
            </a:r>
            <a:r>
              <a:rPr lang="hu-HU" b="1" dirty="0" smtClean="0"/>
              <a:t>2017. szeptember közepe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7950026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dirty="0" smtClean="0"/>
              <a:t>Kérjük </a:t>
            </a:r>
            <a:r>
              <a:rPr lang="hu-HU" dirty="0"/>
              <a:t>további együttműködésüket!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hu-HU" dirty="0" smtClean="0"/>
              <a:t>Országos Statisztikai Tanács</a:t>
            </a:r>
          </a:p>
          <a:p>
            <a:pPr marL="0" indent="0" algn="ctr">
              <a:buNone/>
            </a:pPr>
            <a:r>
              <a:rPr lang="hu-HU" dirty="0"/>
              <a:t>O</a:t>
            </a:r>
            <a:r>
              <a:rPr lang="hu-HU" dirty="0" smtClean="0"/>
              <a:t>ST</a:t>
            </a:r>
          </a:p>
          <a:p>
            <a:pPr marL="0" indent="0" algn="ctr">
              <a:buNone/>
            </a:pPr>
            <a:r>
              <a:rPr lang="hu-HU" dirty="0" err="1" smtClean="0"/>
              <a:t>www.ksh.hu</a:t>
            </a:r>
            <a:endParaRPr lang="hu-HU" dirty="0" smtClean="0"/>
          </a:p>
          <a:p>
            <a:pPr marL="0" indent="0" algn="ctr">
              <a:buNone/>
            </a:pPr>
            <a:endParaRPr lang="hu-HU" dirty="0"/>
          </a:p>
          <a:p>
            <a:pPr marL="0" indent="0" algn="ctr">
              <a:buNone/>
            </a:pPr>
            <a:endParaRPr lang="hu-HU" dirty="0"/>
          </a:p>
          <a:p>
            <a:pPr marL="0" indent="0" algn="ctr">
              <a:buNone/>
            </a:pPr>
            <a:r>
              <a:rPr lang="hu-HU" b="1" dirty="0" smtClean="0"/>
              <a:t>KSH Statisztikai koordinációs főosztály</a:t>
            </a:r>
          </a:p>
          <a:p>
            <a:pPr marL="0" indent="0" algn="ctr">
              <a:buNone/>
            </a:pPr>
            <a:r>
              <a:rPr lang="hu-HU" b="1" dirty="0" smtClean="0"/>
              <a:t>Igazgatási Osztály</a:t>
            </a:r>
          </a:p>
          <a:p>
            <a:pPr marL="0" indent="0" algn="ctr">
              <a:buNone/>
            </a:pPr>
            <a:r>
              <a:rPr lang="hu-HU" dirty="0" err="1" smtClean="0"/>
              <a:t>osap</a:t>
            </a:r>
            <a:r>
              <a:rPr lang="hu-HU" dirty="0" smtClean="0"/>
              <a:t>_igazgatas@ksh. hu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4289780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Jogszabályi háttér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>
              <a:spcBef>
                <a:spcPts val="600"/>
              </a:spcBef>
            </a:pPr>
            <a:r>
              <a:rPr lang="hu-HU" b="1" dirty="0"/>
              <a:t>A hivatalos statisztikáról szóló 2016. évi CLV. </a:t>
            </a:r>
            <a:r>
              <a:rPr lang="hu-HU" b="1" dirty="0" smtClean="0"/>
              <a:t>törvény</a:t>
            </a:r>
          </a:p>
          <a:p>
            <a:r>
              <a:rPr lang="hu-HU" b="1" dirty="0"/>
              <a:t>8. § </a:t>
            </a:r>
            <a:r>
              <a:rPr lang="hu-HU" dirty="0" smtClean="0"/>
              <a:t>(</a:t>
            </a:r>
            <a:r>
              <a:rPr lang="hu-HU" dirty="0"/>
              <a:t>2) A KSH feladatai:</a:t>
            </a:r>
          </a:p>
          <a:p>
            <a:pPr algn="just"/>
            <a:r>
              <a:rPr lang="hu-HU" i="1" dirty="0"/>
              <a:t>a) </a:t>
            </a:r>
            <a:r>
              <a:rPr lang="hu-HU" dirty="0" err="1"/>
              <a:t>a</a:t>
            </a:r>
            <a:r>
              <a:rPr lang="hu-HU" dirty="0"/>
              <a:t> gazdaság, a társadalom és a környezet állapotának és folyamatainak hivatalos statisztikai adatokkal történő bemutatása, ennek érdekében hivatalos statisztikai adatfelvételek teljes statisztikai adat-előállítási folyamatának elvégzése, így különösen adatok felvétele, feldolgozása, közzététele és </a:t>
            </a:r>
            <a:r>
              <a:rPr lang="hu-HU" dirty="0" smtClean="0"/>
              <a:t>elemzése</a:t>
            </a:r>
          </a:p>
          <a:p>
            <a:pPr algn="just"/>
            <a:r>
              <a:rPr lang="hu-HU" i="1" dirty="0"/>
              <a:t>f) </a:t>
            </a:r>
            <a:r>
              <a:rPr lang="hu-HU" dirty="0"/>
              <a:t>a törvényben elrendeltek kivételével az adatszolgáltatási kötelezettséggel járó statisztikai adatgyűjtésekről szóló kormányrendelet tervezet szakmai tartalmának összeállítása, előkészítésében történő részvétel és végrehajtásának figyelemmel </a:t>
            </a:r>
            <a:r>
              <a:rPr lang="hu-HU" dirty="0" smtClean="0"/>
              <a:t>kísérése</a:t>
            </a:r>
            <a:endParaRPr lang="hu-HU" dirty="0"/>
          </a:p>
          <a:p>
            <a:pPr algn="just"/>
            <a:endParaRPr lang="hu-HU" dirty="0" smtClean="0"/>
          </a:p>
          <a:p>
            <a:pPr algn="just">
              <a:spcBef>
                <a:spcPts val="600"/>
              </a:spcBef>
            </a:pPr>
            <a:r>
              <a:rPr lang="hu-HU" altLang="hu-HU" b="1" dirty="0" smtClean="0">
                <a:latin typeface="Calibri" panose="020F0502020204030204" pitchFamily="34" charset="0"/>
              </a:rPr>
              <a:t>A 288/2009. (XII. 15.) Korm. rendelet  - OSAP-</a:t>
            </a:r>
          </a:p>
          <a:p>
            <a:pPr algn="just">
              <a:spcBef>
                <a:spcPts val="600"/>
              </a:spcBef>
            </a:pPr>
            <a:r>
              <a:rPr lang="hu-HU" altLang="hu-HU" dirty="0" smtClean="0">
                <a:latin typeface="Calibri" panose="020F0502020204030204" pitchFamily="34" charset="0"/>
              </a:rPr>
              <a:t>Az </a:t>
            </a:r>
            <a:r>
              <a:rPr lang="hu-HU" altLang="hu-HU" dirty="0">
                <a:latin typeface="Calibri" panose="020F0502020204030204" pitchFamily="34" charset="0"/>
              </a:rPr>
              <a:t>európai statisztikákról szóló 223/2009/EK európai parlamenti és tanácsi rendelet</a:t>
            </a:r>
          </a:p>
          <a:p>
            <a:pPr algn="just">
              <a:spcBef>
                <a:spcPts val="600"/>
              </a:spcBef>
            </a:pPr>
            <a:r>
              <a:rPr lang="hu-HU" altLang="hu-HU" dirty="0">
                <a:latin typeface="Calibri" panose="020F0502020204030204" pitchFamily="34" charset="0"/>
              </a:rPr>
              <a:t>Az Európai Statisztika Gyakorlati Kódexe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7524522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b="1" dirty="0" smtClean="0"/>
              <a:t>Változások</a:t>
            </a:r>
            <a:r>
              <a:rPr lang="hu-HU" b="1" u="sng" dirty="0"/>
              <a:t/>
            </a:r>
            <a:br>
              <a:rPr lang="hu-HU" b="1" u="sng" dirty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endParaRPr lang="hu-HU" dirty="0"/>
          </a:p>
          <a:p>
            <a:pPr algn="just"/>
            <a:r>
              <a:rPr lang="hu-HU" dirty="0" smtClean="0"/>
              <a:t>A </a:t>
            </a:r>
            <a:r>
              <a:rPr lang="hu-HU" b="1" dirty="0"/>
              <a:t>hivatalos statisztikáról szóló </a:t>
            </a:r>
            <a:r>
              <a:rPr lang="hu-HU" b="1" dirty="0" smtClean="0"/>
              <a:t>2016. </a:t>
            </a:r>
            <a:r>
              <a:rPr lang="hu-HU" b="1" dirty="0"/>
              <a:t>évi CLV. törvény (</a:t>
            </a:r>
            <a:r>
              <a:rPr lang="hu-HU" b="1" dirty="0" err="1"/>
              <a:t>Stt</a:t>
            </a:r>
            <a:r>
              <a:rPr lang="hu-HU" b="1" dirty="0"/>
              <a:t>) </a:t>
            </a:r>
            <a:r>
              <a:rPr lang="hu-HU" dirty="0"/>
              <a:t>rendelkezései jelentősen </a:t>
            </a:r>
            <a:r>
              <a:rPr lang="hu-HU" dirty="0" smtClean="0"/>
              <a:t>átalakították az eddig </a:t>
            </a:r>
            <a:r>
              <a:rPr lang="hu-HU" dirty="0"/>
              <a:t>Országos Statisztikai Adat</a:t>
            </a:r>
            <a:r>
              <a:rPr lang="hu-HU" i="1" dirty="0"/>
              <a:t>gyűjtési </a:t>
            </a:r>
            <a:r>
              <a:rPr lang="hu-HU" dirty="0" smtClean="0"/>
              <a:t>Program, </a:t>
            </a:r>
            <a:r>
              <a:rPr lang="hu-HU" dirty="0"/>
              <a:t>új néven: Országos Statisztikai Adat</a:t>
            </a:r>
            <a:r>
              <a:rPr lang="hu-HU" i="1" dirty="0"/>
              <a:t>felvételi </a:t>
            </a:r>
            <a:r>
              <a:rPr lang="hu-HU" dirty="0"/>
              <a:t>Program (OSAP) jogi </a:t>
            </a:r>
            <a:r>
              <a:rPr lang="hu-HU" dirty="0" smtClean="0"/>
              <a:t>hátterét.</a:t>
            </a:r>
          </a:p>
          <a:p>
            <a:pPr algn="just"/>
            <a:endParaRPr lang="hu-HU" dirty="0" smtClean="0"/>
          </a:p>
          <a:p>
            <a:pPr algn="just"/>
            <a:r>
              <a:rPr lang="hu-HU" dirty="0" smtClean="0"/>
              <a:t>Csak az </a:t>
            </a:r>
            <a:r>
              <a:rPr lang="hu-HU" b="1" dirty="0" smtClean="0"/>
              <a:t>elsődleges adatforrások és </a:t>
            </a:r>
            <a:r>
              <a:rPr lang="hu-HU" dirty="0" smtClean="0"/>
              <a:t>a 29. § (1) szerint rendeleti szabályozást igénylő egyéb statisztikai adatátvételeket használó felvételek esetére teszi szükségessé a kormányrendeletben történő szabályozást.</a:t>
            </a:r>
          </a:p>
          <a:p>
            <a:pPr algn="just"/>
            <a:endParaRPr lang="hu-HU" dirty="0" smtClean="0"/>
          </a:p>
          <a:p>
            <a:pPr algn="just"/>
            <a:r>
              <a:rPr lang="hu-HU" dirty="0" smtClean="0"/>
              <a:t>Egyúttal </a:t>
            </a:r>
            <a:r>
              <a:rPr lang="hu-HU" dirty="0"/>
              <a:t>az adatátvételeket </a:t>
            </a:r>
            <a:r>
              <a:rPr lang="hu-HU" b="1" dirty="0"/>
              <a:t>másodlagos adatforrásokból</a:t>
            </a:r>
            <a:r>
              <a:rPr lang="hu-HU" dirty="0"/>
              <a:t> a törvény erejénél fogva általánosan lehetővé teszi, azzal hogy azokra az átadó és az átvevő között együttműködési megállapodás megkötését írja elő. </a:t>
            </a:r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665424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u-HU" dirty="0" smtClean="0"/>
              <a:t>ÚJ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régi</a:t>
            </a:r>
            <a:endParaRPr lang="hu-HU" dirty="0"/>
          </a:p>
        </p:txBody>
      </p:sp>
      <p:pic>
        <p:nvPicPr>
          <p:cNvPr id="5" name="Kép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6622" y="1128077"/>
            <a:ext cx="5278755" cy="46018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16906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b="1" dirty="0" smtClean="0"/>
              <a:t>Felülvizsgálat</a:t>
            </a:r>
            <a:r>
              <a:rPr lang="hu-HU" dirty="0"/>
              <a:t/>
            </a:r>
            <a:br>
              <a:rPr lang="hu-HU" dirty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lvl="0" indent="0" algn="just">
              <a:buNone/>
            </a:pPr>
            <a:r>
              <a:rPr lang="hu-HU" b="1" dirty="0" smtClean="0"/>
              <a:t>Az OSAP indító levélben márciusban figyelemfelhívás:</a:t>
            </a:r>
          </a:p>
          <a:p>
            <a:pPr lvl="0" algn="just"/>
            <a:r>
              <a:rPr lang="hu-HU" b="1" dirty="0" smtClean="0"/>
              <a:t>új </a:t>
            </a:r>
            <a:r>
              <a:rPr lang="hu-HU" b="1" dirty="0"/>
              <a:t>fogalmak szerinti felülvizsgálatra</a:t>
            </a:r>
            <a:r>
              <a:rPr lang="hu-HU" dirty="0"/>
              <a:t>, </a:t>
            </a:r>
            <a:r>
              <a:rPr lang="hu-HU" dirty="0" smtClean="0"/>
              <a:t>az </a:t>
            </a:r>
            <a:r>
              <a:rPr lang="hu-HU" dirty="0" err="1"/>
              <a:t>Stt</a:t>
            </a:r>
            <a:r>
              <a:rPr lang="hu-HU" dirty="0"/>
              <a:t>. 29. § (1)</a:t>
            </a:r>
            <a:r>
              <a:rPr lang="hu-HU" dirty="0" err="1"/>
              <a:t>-re</a:t>
            </a:r>
            <a:r>
              <a:rPr lang="hu-HU" dirty="0"/>
              <a:t> tekintettel vizsgálják felül az eddigi adatátvételeket, szükséges-e szerepeltetni </a:t>
            </a:r>
            <a:r>
              <a:rPr lang="hu-HU" dirty="0" smtClean="0"/>
              <a:t>a Korm</a:t>
            </a:r>
            <a:r>
              <a:rPr lang="hu-HU" dirty="0"/>
              <a:t>. rendeletben; </a:t>
            </a:r>
          </a:p>
          <a:p>
            <a:pPr lvl="0" algn="just"/>
            <a:r>
              <a:rPr lang="hu-HU" dirty="0" smtClean="0"/>
              <a:t>közvetlen </a:t>
            </a:r>
            <a:r>
              <a:rPr lang="hu-HU" dirty="0"/>
              <a:t>adatgyűjtéseket kiváltó </a:t>
            </a:r>
            <a:r>
              <a:rPr lang="hu-HU" b="1" dirty="0"/>
              <a:t>másodlagos adatforrások feltárására, azok statisztikai célú hasznosítására.</a:t>
            </a:r>
            <a:r>
              <a:rPr lang="hu-HU" dirty="0"/>
              <a:t> Az </a:t>
            </a:r>
            <a:r>
              <a:rPr lang="hu-HU" dirty="0" err="1"/>
              <a:t>Stt</a:t>
            </a:r>
            <a:r>
              <a:rPr lang="hu-HU" dirty="0"/>
              <a:t> 23. § (3) alapján„Elsődleges adatforrást csak akkor lehet igénybe venni, ha nincs statisztikai célra </a:t>
            </a:r>
            <a:r>
              <a:rPr lang="hu-HU" b="1" dirty="0"/>
              <a:t>alkalmas, hozzáférhető </a:t>
            </a:r>
            <a:r>
              <a:rPr lang="hu-HU" dirty="0"/>
              <a:t>másodlagos adatforrás. (4) Az adatszolgáltatói terhek csökkentése érdekében ugyanazon adatra vonatkozóan csak különösen indokolt esetben rendelhető el több statisztikai adatfelvétel.”</a:t>
            </a:r>
          </a:p>
          <a:p>
            <a:pPr lvl="0" algn="just"/>
            <a:r>
              <a:rPr lang="hu-HU" dirty="0" smtClean="0"/>
              <a:t>a </a:t>
            </a:r>
            <a:r>
              <a:rPr lang="hu-HU" b="1" dirty="0"/>
              <a:t>párhuzamosságok kiküszöbölésére;</a:t>
            </a:r>
            <a:endParaRPr lang="hu-HU" dirty="0"/>
          </a:p>
          <a:p>
            <a:pPr algn="just"/>
            <a:r>
              <a:rPr lang="hu-HU" dirty="0" smtClean="0"/>
              <a:t>a kérdőívek </a:t>
            </a:r>
            <a:r>
              <a:rPr lang="hu-HU" b="1" dirty="0"/>
              <a:t>adatszolgáltatók részére felhasználóbaráttá, </a:t>
            </a:r>
            <a:r>
              <a:rPr lang="hu-HU" b="1" dirty="0" smtClean="0"/>
              <a:t>a kérdések közérthetőbbé tételére;</a:t>
            </a:r>
          </a:p>
        </p:txBody>
      </p:sp>
    </p:spTree>
    <p:extLst>
      <p:ext uri="{BB962C8B-B14F-4D97-AF65-F5344CB8AC3E}">
        <p14:creationId xmlns:p14="http://schemas.microsoft.com/office/powerpoint/2010/main" val="3776460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Változások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spcBef>
                <a:spcPts val="600"/>
              </a:spcBef>
            </a:pPr>
            <a:endParaRPr lang="hu-HU" altLang="hu-HU" dirty="0">
              <a:latin typeface="Calibri" panose="020F0502020204030204" pitchFamily="34" charset="0"/>
            </a:endParaRPr>
          </a:p>
          <a:p>
            <a:pPr marL="0" indent="0" algn="just">
              <a:spcBef>
                <a:spcPts val="600"/>
              </a:spcBef>
              <a:buNone/>
            </a:pPr>
            <a:endParaRPr lang="hu-HU" altLang="hu-HU" dirty="0" smtClean="0">
              <a:latin typeface="Calibri" panose="020F0502020204030204" pitchFamily="34" charset="0"/>
            </a:endParaRPr>
          </a:p>
          <a:p>
            <a:pPr algn="just">
              <a:spcBef>
                <a:spcPts val="600"/>
              </a:spcBef>
            </a:pPr>
            <a:r>
              <a:rPr lang="hu-HU" altLang="hu-HU" b="1" dirty="0" smtClean="0">
                <a:latin typeface="Calibri" panose="020F0502020204030204" pitchFamily="34" charset="0"/>
              </a:rPr>
              <a:t>2017</a:t>
            </a:r>
            <a:r>
              <a:rPr lang="hu-HU" altLang="hu-HU" b="1" dirty="0">
                <a:latin typeface="Calibri" panose="020F0502020204030204" pitchFamily="34" charset="0"/>
              </a:rPr>
              <a:t>. május </a:t>
            </a:r>
            <a:r>
              <a:rPr lang="hu-HU" altLang="hu-HU" b="1" dirty="0" smtClean="0">
                <a:latin typeface="Calibri" panose="020F0502020204030204" pitchFamily="34" charset="0"/>
              </a:rPr>
              <a:t>5-ig: </a:t>
            </a:r>
            <a:r>
              <a:rPr lang="hu-HU" altLang="hu-HU" dirty="0">
                <a:latin typeface="Calibri" panose="020F0502020204030204" pitchFamily="34" charset="0"/>
              </a:rPr>
              <a:t>egyeztetések </a:t>
            </a:r>
            <a:r>
              <a:rPr lang="hu-HU" altLang="hu-HU" dirty="0" smtClean="0">
                <a:latin typeface="Calibri" panose="020F0502020204030204" pitchFamily="34" charset="0"/>
              </a:rPr>
              <a:t>lefolytatása KSH és a hivatalos statisztikai szolgálat (HSSZ) tagjai között, </a:t>
            </a:r>
            <a:r>
              <a:rPr lang="hu-HU" altLang="hu-HU" dirty="0">
                <a:latin typeface="Calibri" panose="020F0502020204030204" pitchFamily="34" charset="0"/>
              </a:rPr>
              <a:t>javaslatok, </a:t>
            </a:r>
            <a:r>
              <a:rPr lang="hu-HU" altLang="hu-HU" dirty="0" smtClean="0">
                <a:latin typeface="Calibri" panose="020F0502020204030204" pitchFamily="34" charset="0"/>
              </a:rPr>
              <a:t>észrevételek</a:t>
            </a:r>
          </a:p>
          <a:p>
            <a:pPr algn="just">
              <a:spcBef>
                <a:spcPts val="600"/>
              </a:spcBef>
            </a:pPr>
            <a:endParaRPr lang="hu-HU" altLang="hu-HU" dirty="0" smtClean="0">
              <a:latin typeface="Calibri" panose="020F0502020204030204" pitchFamily="34" charset="0"/>
            </a:endParaRPr>
          </a:p>
          <a:p>
            <a:pPr algn="just">
              <a:spcBef>
                <a:spcPts val="600"/>
              </a:spcBef>
            </a:pPr>
            <a:r>
              <a:rPr lang="hu-HU" altLang="hu-HU" b="1" dirty="0">
                <a:latin typeface="Calibri" panose="020F0502020204030204" pitchFamily="34" charset="0"/>
              </a:rPr>
              <a:t>2017. május </a:t>
            </a:r>
            <a:r>
              <a:rPr lang="hu-HU" altLang="hu-HU" b="1" dirty="0" smtClean="0">
                <a:latin typeface="Calibri" panose="020F0502020204030204" pitchFamily="34" charset="0"/>
              </a:rPr>
              <a:t>23-ig:</a:t>
            </a:r>
            <a:r>
              <a:rPr lang="hu-HU" altLang="hu-HU" dirty="0" smtClean="0">
                <a:latin typeface="Calibri" panose="020F0502020204030204" pitchFamily="34" charset="0"/>
              </a:rPr>
              <a:t> új és módosított kérdőív </a:t>
            </a:r>
            <a:r>
              <a:rPr lang="hu-HU" altLang="hu-HU" dirty="0">
                <a:latin typeface="Calibri" panose="020F0502020204030204" pitchFamily="34" charset="0"/>
              </a:rPr>
              <a:t>tervezetek megküldése</a:t>
            </a:r>
          </a:p>
          <a:p>
            <a:pPr algn="just">
              <a:spcBef>
                <a:spcPts val="600"/>
              </a:spcBef>
            </a:pPr>
            <a:endParaRPr lang="hu-HU" altLang="hu-HU" dirty="0">
              <a:latin typeface="Calibri" panose="020F0502020204030204" pitchFamily="34" charset="0"/>
            </a:endParaRPr>
          </a:p>
          <a:p>
            <a:endParaRPr lang="hu-HU" dirty="0"/>
          </a:p>
          <a:p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692097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b="1" dirty="0"/>
              <a:t>Visszaérkező </a:t>
            </a:r>
            <a:r>
              <a:rPr lang="hu-HU" b="1" dirty="0" smtClean="0"/>
              <a:t>Nyilvántartó lapok,válaszok</a:t>
            </a:r>
            <a:r>
              <a:rPr lang="hu-HU" dirty="0"/>
              <a:t/>
            </a:r>
            <a:br>
              <a:rPr lang="hu-HU" dirty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spcBef>
                <a:spcPct val="0"/>
              </a:spcBef>
            </a:pPr>
            <a:r>
              <a:rPr lang="hu-HU" dirty="0" smtClean="0"/>
              <a:t> </a:t>
            </a:r>
            <a:r>
              <a:rPr lang="hu-HU" altLang="hu-HU" b="1" dirty="0">
                <a:latin typeface="Calibri" panose="020F0502020204030204" pitchFamily="34" charset="0"/>
              </a:rPr>
              <a:t>Új elrendelések, adatigények: </a:t>
            </a:r>
          </a:p>
          <a:p>
            <a:pPr>
              <a:spcBef>
                <a:spcPct val="0"/>
              </a:spcBef>
            </a:pPr>
            <a:r>
              <a:rPr lang="hu-HU" altLang="hu-HU" dirty="0">
                <a:latin typeface="Calibri" panose="020F0502020204030204" pitchFamily="34" charset="0"/>
              </a:rPr>
              <a:t>nem állnak rendelkezésre más forrásból </a:t>
            </a:r>
          </a:p>
          <a:p>
            <a:pPr>
              <a:spcBef>
                <a:spcPct val="0"/>
              </a:spcBef>
            </a:pPr>
            <a:r>
              <a:rPr lang="hu-HU" altLang="hu-HU" dirty="0">
                <a:latin typeface="Calibri" panose="020F0502020204030204" pitchFamily="34" charset="0"/>
              </a:rPr>
              <a:t>többévenkénti gyakoriságúak</a:t>
            </a:r>
            <a:endParaRPr lang="hu-HU" altLang="hu-HU" b="1" dirty="0">
              <a:latin typeface="Calibri" panose="020F0502020204030204" pitchFamily="34" charset="0"/>
            </a:endParaRPr>
          </a:p>
          <a:p>
            <a:pPr>
              <a:spcBef>
                <a:spcPct val="0"/>
              </a:spcBef>
            </a:pPr>
            <a:endParaRPr lang="hu-HU" altLang="hu-HU" dirty="0">
              <a:latin typeface="Calibri" panose="020F0502020204030204" pitchFamily="34" charset="0"/>
            </a:endParaRPr>
          </a:p>
          <a:p>
            <a:pPr>
              <a:spcBef>
                <a:spcPct val="0"/>
              </a:spcBef>
            </a:pPr>
            <a:r>
              <a:rPr lang="hu-HU" altLang="hu-HU" b="1" dirty="0">
                <a:latin typeface="Calibri" panose="020F0502020204030204" pitchFamily="34" charset="0"/>
              </a:rPr>
              <a:t>Módosítások:</a:t>
            </a:r>
          </a:p>
          <a:p>
            <a:pPr>
              <a:spcBef>
                <a:spcPct val="0"/>
              </a:spcBef>
            </a:pPr>
            <a:r>
              <a:rPr lang="hu-HU" altLang="hu-HU" dirty="0" smtClean="0">
                <a:latin typeface="Calibri" panose="020F0502020204030204" pitchFamily="34" charset="0"/>
              </a:rPr>
              <a:t>Jogszabályváltozások</a:t>
            </a:r>
          </a:p>
          <a:p>
            <a:pPr>
              <a:spcBef>
                <a:spcPct val="0"/>
              </a:spcBef>
            </a:pPr>
            <a:r>
              <a:rPr lang="hu-HU" altLang="hu-HU" dirty="0">
                <a:latin typeface="Calibri" panose="020F0502020204030204" pitchFamily="34" charset="0"/>
              </a:rPr>
              <a:t>újabb </a:t>
            </a:r>
            <a:r>
              <a:rPr lang="hu-HU" altLang="hu-HU" dirty="0" smtClean="0">
                <a:latin typeface="Calibri" panose="020F0502020204030204" pitchFamily="34" charset="0"/>
              </a:rPr>
              <a:t>adatigények</a:t>
            </a:r>
            <a:endParaRPr lang="hu-HU" altLang="hu-HU" dirty="0">
              <a:latin typeface="Calibri" panose="020F0502020204030204" pitchFamily="34" charset="0"/>
            </a:endParaRPr>
          </a:p>
          <a:p>
            <a:pPr>
              <a:spcBef>
                <a:spcPct val="0"/>
              </a:spcBef>
            </a:pPr>
            <a:r>
              <a:rPr lang="hu-HU" altLang="hu-HU" dirty="0">
                <a:latin typeface="Calibri" panose="020F0502020204030204" pitchFamily="34" charset="0"/>
              </a:rPr>
              <a:t>szervezeti átalakulások</a:t>
            </a:r>
          </a:p>
          <a:p>
            <a:pPr>
              <a:spcBef>
                <a:spcPct val="0"/>
              </a:spcBef>
            </a:pPr>
            <a:r>
              <a:rPr lang="hu-HU" altLang="hu-HU" dirty="0" smtClean="0">
                <a:latin typeface="Calibri" panose="020F0502020204030204" pitchFamily="34" charset="0"/>
              </a:rPr>
              <a:t>gyakoriság, határidő </a:t>
            </a:r>
            <a:r>
              <a:rPr lang="hu-HU" altLang="hu-HU" dirty="0">
                <a:latin typeface="Calibri" panose="020F0502020204030204" pitchFamily="34" charset="0"/>
              </a:rPr>
              <a:t>változás</a:t>
            </a:r>
          </a:p>
          <a:p>
            <a:pPr>
              <a:spcBef>
                <a:spcPct val="0"/>
              </a:spcBef>
            </a:pPr>
            <a:r>
              <a:rPr lang="hu-HU" altLang="hu-HU" dirty="0">
                <a:latin typeface="Calibri" panose="020F0502020204030204" pitchFamily="34" charset="0"/>
              </a:rPr>
              <a:t>uniós rendelet módosulás</a:t>
            </a:r>
          </a:p>
          <a:p>
            <a:pPr>
              <a:spcBef>
                <a:spcPct val="0"/>
              </a:spcBef>
            </a:pPr>
            <a:endParaRPr lang="hu-HU" altLang="hu-HU" dirty="0">
              <a:latin typeface="Calibri" panose="020F0502020204030204" pitchFamily="34" charset="0"/>
            </a:endParaRPr>
          </a:p>
          <a:p>
            <a:pPr>
              <a:spcBef>
                <a:spcPct val="0"/>
              </a:spcBef>
            </a:pPr>
            <a:r>
              <a:rPr lang="hu-HU" altLang="hu-HU" b="1" dirty="0">
                <a:latin typeface="Calibri" panose="020F0502020204030204" pitchFamily="34" charset="0"/>
              </a:rPr>
              <a:t>Szünetelők, megszűnők:</a:t>
            </a:r>
          </a:p>
          <a:p>
            <a:pPr>
              <a:spcBef>
                <a:spcPct val="0"/>
              </a:spcBef>
            </a:pPr>
            <a:r>
              <a:rPr lang="hu-HU" altLang="hu-HU" dirty="0">
                <a:latin typeface="Calibri" panose="020F0502020204030204" pitchFamily="34" charset="0"/>
              </a:rPr>
              <a:t>más adminisztratív forrásból kerül átvételre</a:t>
            </a:r>
          </a:p>
          <a:p>
            <a:pPr>
              <a:spcBef>
                <a:spcPct val="0"/>
              </a:spcBef>
            </a:pPr>
            <a:r>
              <a:rPr lang="hu-HU" altLang="hu-HU" dirty="0">
                <a:latin typeface="Calibri" panose="020F0502020204030204" pitchFamily="34" charset="0"/>
              </a:rPr>
              <a:t>többévenkénti gyakoriságú</a:t>
            </a:r>
          </a:p>
          <a:p>
            <a:pPr>
              <a:spcBef>
                <a:spcPct val="0"/>
              </a:spcBef>
            </a:pPr>
            <a:r>
              <a:rPr lang="hu-HU" altLang="hu-HU" dirty="0">
                <a:latin typeface="Calibri" panose="020F0502020204030204" pitchFamily="34" charset="0"/>
              </a:rPr>
              <a:t>adminisztratív tehercsökkentés </a:t>
            </a:r>
            <a:r>
              <a:rPr lang="hu-HU" altLang="hu-HU" dirty="0" smtClean="0">
                <a:latin typeface="Calibri" panose="020F0502020204030204" pitchFamily="34" charset="0"/>
              </a:rPr>
              <a:t>érdekében</a:t>
            </a:r>
          </a:p>
          <a:p>
            <a:pPr>
              <a:spcBef>
                <a:spcPct val="0"/>
              </a:spcBef>
            </a:pPr>
            <a:endParaRPr lang="hu-HU" altLang="hu-HU" dirty="0" smtClean="0">
              <a:latin typeface="Calibri" panose="020F0502020204030204" pitchFamily="34" charset="0"/>
            </a:endParaRPr>
          </a:p>
          <a:p>
            <a:pPr>
              <a:spcBef>
                <a:spcPct val="0"/>
              </a:spcBef>
            </a:pPr>
            <a:r>
              <a:rPr lang="hu-HU" b="1" dirty="0" smtClean="0">
                <a:latin typeface="Calibri" panose="020F0502020204030204" pitchFamily="34" charset="0"/>
              </a:rPr>
              <a:t>Korm. </a:t>
            </a:r>
            <a:r>
              <a:rPr lang="hu-HU" b="1" dirty="0" smtClean="0">
                <a:latin typeface="Calibri" panose="020F0502020204030204" pitchFamily="34" charset="0"/>
              </a:rPr>
              <a:t>rendeleti </a:t>
            </a:r>
            <a:r>
              <a:rPr lang="hu-HU" b="1" dirty="0" smtClean="0">
                <a:latin typeface="Calibri" panose="020F0502020204030204" pitchFamily="34" charset="0"/>
              </a:rPr>
              <a:t>körből kikerülők</a:t>
            </a:r>
          </a:p>
          <a:p>
            <a:pPr>
              <a:spcBef>
                <a:spcPct val="0"/>
              </a:spcBef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2765328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Hatályos 2017.évi </a:t>
            </a:r>
            <a:r>
              <a:rPr lang="hu-HU" dirty="0" err="1" smtClean="0"/>
              <a:t>OSAP-ban</a:t>
            </a:r>
            <a:r>
              <a:rPr lang="hu-HU" dirty="0" smtClean="0"/>
              <a:t> szereplő adatgyűjtések</a:t>
            </a:r>
            <a:endParaRPr lang="hu-HU" dirty="0"/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92902459"/>
              </p:ext>
            </p:extLst>
          </p:nvPr>
        </p:nvGraphicFramePr>
        <p:xfrm>
          <a:off x="3080325" y="1877589"/>
          <a:ext cx="6788587" cy="4452111"/>
        </p:xfrm>
        <a:graphic>
          <a:graphicData uri="http://schemas.openxmlformats.org/drawingml/2006/table">
            <a:tbl>
              <a:tblPr/>
              <a:tblGrid>
                <a:gridCol w="2859898"/>
                <a:gridCol w="997147"/>
                <a:gridCol w="1044127"/>
                <a:gridCol w="1044127"/>
                <a:gridCol w="843288"/>
              </a:tblGrid>
              <a:tr h="399329">
                <a:tc rowSpan="3"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4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 szervezet neve                                                        </a:t>
                      </a:r>
                      <a:endParaRPr lang="hu-H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4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Adatgy</a:t>
                      </a:r>
                      <a:r>
                        <a:rPr lang="hu-HU" sz="1400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ű</a:t>
                      </a:r>
                      <a:r>
                        <a:rPr lang="hu-HU" sz="14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jt</a:t>
                      </a:r>
                      <a:r>
                        <a:rPr lang="hu-HU" sz="1400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é</a:t>
                      </a:r>
                      <a:r>
                        <a:rPr lang="hu-HU" sz="14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sek sz</a:t>
                      </a:r>
                      <a:r>
                        <a:rPr lang="hu-HU" sz="1400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á</a:t>
                      </a:r>
                      <a:r>
                        <a:rPr lang="hu-HU" sz="14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ma</a:t>
                      </a:r>
                      <a:endParaRPr lang="hu-H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222567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400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ö</a:t>
                      </a:r>
                      <a:r>
                        <a:rPr lang="hu-HU" sz="14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sszesen</a:t>
                      </a:r>
                      <a:endParaRPr lang="hu-H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4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Az adatgy</a:t>
                      </a:r>
                      <a:r>
                        <a:rPr lang="hu-HU" sz="1400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ű</a:t>
                      </a:r>
                      <a:r>
                        <a:rPr lang="hu-HU" sz="14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jt</a:t>
                      </a:r>
                      <a:r>
                        <a:rPr lang="hu-HU" sz="1400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é</a:t>
                      </a:r>
                      <a:r>
                        <a:rPr lang="hu-HU" sz="14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 jellege szerint</a:t>
                      </a:r>
                      <a:endParaRPr lang="hu-H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219925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4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v</a:t>
                      </a:r>
                      <a:r>
                        <a:rPr lang="hu-HU" sz="1400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á</a:t>
                      </a:r>
                      <a:r>
                        <a:rPr lang="hu-HU" sz="14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ltozatlan</a:t>
                      </a:r>
                      <a:endParaRPr lang="hu-H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4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hu-HU" sz="1400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ó</a:t>
                      </a:r>
                      <a:r>
                        <a:rPr lang="hu-HU" sz="14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dos</a:t>
                      </a:r>
                      <a:r>
                        <a:rPr lang="hu-HU" sz="1400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í</a:t>
                      </a:r>
                      <a:r>
                        <a:rPr lang="hu-HU" sz="14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tott</a:t>
                      </a:r>
                      <a:endParaRPr lang="hu-H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400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ú</a:t>
                      </a:r>
                      <a:r>
                        <a:rPr lang="hu-HU" sz="14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j</a:t>
                      </a:r>
                      <a:endParaRPr lang="hu-H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2567">
                <a:tc>
                  <a:txBody>
                    <a:bodyPr/>
                    <a:lstStyle/>
                    <a:p>
                      <a:pPr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4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1. K</a:t>
                      </a:r>
                      <a:r>
                        <a:rPr lang="hu-HU" sz="1400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ö</a:t>
                      </a:r>
                      <a:r>
                        <a:rPr lang="hu-HU" sz="14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zponti Statisztikai Hivatal</a:t>
                      </a:r>
                      <a:endParaRPr lang="hu-H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4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131</a:t>
                      </a:r>
                      <a:endParaRPr lang="hu-H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4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112</a:t>
                      </a:r>
                      <a:endParaRPr lang="hu-H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4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14</a:t>
                      </a:r>
                      <a:endParaRPr lang="hu-H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4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</a:t>
                      </a:r>
                      <a:endParaRPr lang="hu-H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0117">
                <a:tc>
                  <a:txBody>
                    <a:bodyPr/>
                    <a:lstStyle/>
                    <a:p>
                      <a:pPr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4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2. Bel</a:t>
                      </a:r>
                      <a:r>
                        <a:rPr lang="hu-HU" sz="1400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ü</a:t>
                      </a:r>
                      <a:r>
                        <a:rPr lang="hu-HU" sz="14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gyminiszt</a:t>
                      </a:r>
                      <a:r>
                        <a:rPr lang="hu-HU" sz="1400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é</a:t>
                      </a:r>
                      <a:r>
                        <a:rPr lang="hu-HU" sz="14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rium</a:t>
                      </a:r>
                      <a:endParaRPr lang="hu-H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4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13</a:t>
                      </a:r>
                      <a:endParaRPr lang="hu-H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4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11</a:t>
                      </a:r>
                      <a:endParaRPr lang="hu-H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4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</a:t>
                      </a:r>
                      <a:endParaRPr lang="hu-H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4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  <a:endParaRPr lang="hu-H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3557">
                <a:tc>
                  <a:txBody>
                    <a:bodyPr/>
                    <a:lstStyle/>
                    <a:p>
                      <a:pPr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4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3. Emberi Er</a:t>
                      </a:r>
                      <a:r>
                        <a:rPr lang="hu-HU" sz="1400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ő</a:t>
                      </a:r>
                      <a:r>
                        <a:rPr lang="hu-HU" sz="14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forr</a:t>
                      </a:r>
                      <a:r>
                        <a:rPr lang="hu-HU" sz="1400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á</a:t>
                      </a:r>
                      <a:r>
                        <a:rPr lang="hu-HU" sz="14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sok Miniszt</a:t>
                      </a:r>
                      <a:r>
                        <a:rPr lang="hu-HU" sz="1400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é</a:t>
                      </a:r>
                      <a:r>
                        <a:rPr lang="hu-HU" sz="14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riuma</a:t>
                      </a:r>
                      <a:endParaRPr lang="hu-H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4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36</a:t>
                      </a:r>
                      <a:endParaRPr lang="hu-H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4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34</a:t>
                      </a:r>
                      <a:endParaRPr lang="hu-H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4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</a:t>
                      </a:r>
                      <a:endParaRPr lang="hu-H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4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  <a:endParaRPr lang="hu-H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973">
                <a:tc>
                  <a:txBody>
                    <a:bodyPr/>
                    <a:lstStyle/>
                    <a:p>
                      <a:pPr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4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4. F</a:t>
                      </a:r>
                      <a:r>
                        <a:rPr lang="hu-HU" sz="1400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ö</a:t>
                      </a:r>
                      <a:r>
                        <a:rPr lang="hu-HU" sz="14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ldm</a:t>
                      </a:r>
                      <a:r>
                        <a:rPr lang="hu-HU" sz="1400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ű</a:t>
                      </a:r>
                      <a:r>
                        <a:rPr lang="hu-HU" sz="14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vel</a:t>
                      </a:r>
                      <a:r>
                        <a:rPr lang="hu-HU" sz="1400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é</a:t>
                      </a:r>
                      <a:r>
                        <a:rPr lang="hu-HU" sz="14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</a:t>
                      </a:r>
                      <a:r>
                        <a:rPr lang="hu-HU" sz="1400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ü</a:t>
                      </a:r>
                      <a:r>
                        <a:rPr lang="hu-HU" sz="14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gyi Miniszt</a:t>
                      </a:r>
                      <a:r>
                        <a:rPr lang="hu-HU" sz="1400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é</a:t>
                      </a:r>
                      <a:r>
                        <a:rPr lang="hu-HU" sz="14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rium</a:t>
                      </a:r>
                      <a:endParaRPr lang="hu-H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4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11</a:t>
                      </a:r>
                      <a:endParaRPr lang="hu-H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4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11</a:t>
                      </a:r>
                      <a:endParaRPr lang="hu-H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4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  <a:endParaRPr lang="hu-H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4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  <a:endParaRPr lang="hu-H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2567">
                <a:tc>
                  <a:txBody>
                    <a:bodyPr/>
                    <a:lstStyle/>
                    <a:p>
                      <a:pPr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4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5. Igazs</a:t>
                      </a:r>
                      <a:r>
                        <a:rPr lang="hu-HU" sz="1400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á</a:t>
                      </a:r>
                      <a:r>
                        <a:rPr lang="hu-HU" sz="14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</a:t>
                      </a:r>
                      <a:r>
                        <a:rPr lang="hu-HU" sz="1400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ü</a:t>
                      </a:r>
                      <a:r>
                        <a:rPr lang="hu-HU" sz="14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gyi Miniszt</a:t>
                      </a:r>
                      <a:r>
                        <a:rPr lang="hu-HU" sz="1400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é</a:t>
                      </a:r>
                      <a:r>
                        <a:rPr lang="hu-HU" sz="14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rium</a:t>
                      </a:r>
                      <a:endParaRPr lang="hu-H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4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</a:t>
                      </a:r>
                      <a:endParaRPr lang="hu-H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4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</a:t>
                      </a:r>
                      <a:endParaRPr lang="hu-H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4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  <a:endParaRPr lang="hu-H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4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  <a:endParaRPr lang="hu-H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1913">
                <a:tc>
                  <a:txBody>
                    <a:bodyPr/>
                    <a:lstStyle/>
                    <a:p>
                      <a:pPr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4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6. Minisztereln</a:t>
                      </a:r>
                      <a:r>
                        <a:rPr lang="hu-HU" sz="1400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ö</a:t>
                      </a:r>
                      <a:r>
                        <a:rPr lang="hu-HU" sz="14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ks</a:t>
                      </a:r>
                      <a:r>
                        <a:rPr lang="hu-HU" sz="1400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é</a:t>
                      </a:r>
                      <a:r>
                        <a:rPr lang="hu-HU" sz="14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g</a:t>
                      </a:r>
                      <a:endParaRPr lang="hu-H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4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</a:t>
                      </a:r>
                      <a:endParaRPr lang="hu-H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4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</a:t>
                      </a:r>
                      <a:endParaRPr lang="hu-H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4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</a:t>
                      </a:r>
                      <a:endParaRPr lang="hu-H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4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  <a:endParaRPr lang="hu-H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1913">
                <a:tc>
                  <a:txBody>
                    <a:bodyPr/>
                    <a:lstStyle/>
                    <a:p>
                      <a:pPr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4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7. Nemzeti Fejleszt</a:t>
                      </a:r>
                      <a:r>
                        <a:rPr lang="hu-HU" sz="1400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é</a:t>
                      </a:r>
                      <a:r>
                        <a:rPr lang="hu-HU" sz="14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si Miniszt</a:t>
                      </a:r>
                      <a:r>
                        <a:rPr lang="hu-HU" sz="1400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é</a:t>
                      </a:r>
                      <a:r>
                        <a:rPr lang="hu-HU" sz="14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rium</a:t>
                      </a:r>
                      <a:endParaRPr lang="hu-H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4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27</a:t>
                      </a:r>
                      <a:endParaRPr lang="hu-H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4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13</a:t>
                      </a:r>
                      <a:endParaRPr lang="hu-H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4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14</a:t>
                      </a:r>
                      <a:endParaRPr lang="hu-H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4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  <a:endParaRPr lang="hu-H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2567">
                <a:tc>
                  <a:txBody>
                    <a:bodyPr/>
                    <a:lstStyle/>
                    <a:p>
                      <a:pPr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4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8. Nemzetgazdas</a:t>
                      </a:r>
                      <a:r>
                        <a:rPr lang="hu-HU" sz="1400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á</a:t>
                      </a:r>
                      <a:r>
                        <a:rPr lang="hu-HU" sz="14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gi Miniszt</a:t>
                      </a:r>
                      <a:r>
                        <a:rPr lang="hu-HU" sz="1400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é</a:t>
                      </a:r>
                      <a:r>
                        <a:rPr lang="hu-HU" sz="14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rium</a:t>
                      </a:r>
                      <a:endParaRPr lang="hu-H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4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</a:t>
                      </a:r>
                      <a:endParaRPr lang="hu-H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4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</a:t>
                      </a:r>
                      <a:endParaRPr lang="hu-H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4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  <a:endParaRPr lang="hu-H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4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  <a:endParaRPr lang="hu-H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2567">
                <a:tc>
                  <a:txBody>
                    <a:bodyPr/>
                    <a:lstStyle/>
                    <a:p>
                      <a:pPr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4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9. Agr</a:t>
                      </a:r>
                      <a:r>
                        <a:rPr lang="hu-HU" sz="1400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á</a:t>
                      </a:r>
                      <a:r>
                        <a:rPr lang="hu-HU" sz="14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rgazdas</a:t>
                      </a:r>
                      <a:r>
                        <a:rPr lang="hu-HU" sz="1400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á</a:t>
                      </a:r>
                      <a:r>
                        <a:rPr lang="hu-HU" sz="14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gi Kutat</a:t>
                      </a:r>
                      <a:r>
                        <a:rPr lang="hu-HU" sz="1400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ó</a:t>
                      </a:r>
                      <a:r>
                        <a:rPr lang="hu-HU" sz="14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Int</a:t>
                      </a:r>
                      <a:r>
                        <a:rPr lang="hu-HU" sz="1400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é</a:t>
                      </a:r>
                      <a:r>
                        <a:rPr lang="hu-HU" sz="14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zet</a:t>
                      </a:r>
                      <a:endParaRPr lang="hu-H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4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17</a:t>
                      </a:r>
                      <a:endParaRPr lang="hu-H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4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16</a:t>
                      </a:r>
                      <a:endParaRPr lang="hu-H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4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  <a:endParaRPr lang="hu-H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4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  <a:endParaRPr lang="hu-H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2567">
                <a:tc>
                  <a:txBody>
                    <a:bodyPr/>
                    <a:lstStyle/>
                    <a:p>
                      <a:pPr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4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10. Legf</a:t>
                      </a:r>
                      <a:r>
                        <a:rPr lang="hu-HU" sz="1400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ő</a:t>
                      </a:r>
                      <a:r>
                        <a:rPr lang="hu-HU" sz="14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bb </a:t>
                      </a:r>
                      <a:r>
                        <a:rPr lang="hu-HU" sz="1400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Ü</a:t>
                      </a:r>
                      <a:r>
                        <a:rPr lang="hu-HU" sz="14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gy</a:t>
                      </a:r>
                      <a:r>
                        <a:rPr lang="hu-HU" sz="1400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é</a:t>
                      </a:r>
                      <a:r>
                        <a:rPr lang="hu-HU" sz="14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szs</a:t>
                      </a:r>
                      <a:r>
                        <a:rPr lang="hu-HU" sz="1400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é</a:t>
                      </a:r>
                      <a:r>
                        <a:rPr lang="hu-HU" sz="14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g</a:t>
                      </a:r>
                      <a:endParaRPr lang="hu-H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4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</a:t>
                      </a:r>
                      <a:endParaRPr lang="hu-H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4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</a:t>
                      </a:r>
                      <a:endParaRPr lang="hu-H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4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  <a:endParaRPr lang="hu-H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4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  <a:endParaRPr lang="hu-H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5738">
                <a:tc>
                  <a:txBody>
                    <a:bodyPr/>
                    <a:lstStyle/>
                    <a:p>
                      <a:pPr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4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11. </a:t>
                      </a:r>
                      <a:r>
                        <a:rPr lang="hu-HU" sz="14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Magyar Energetikai </a:t>
                      </a:r>
                      <a:r>
                        <a:rPr lang="hu-HU" sz="1400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é</a:t>
                      </a:r>
                      <a:r>
                        <a:rPr lang="hu-HU" sz="14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 K</a:t>
                      </a:r>
                      <a:r>
                        <a:rPr lang="hu-HU" sz="1400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ö</a:t>
                      </a:r>
                      <a:r>
                        <a:rPr lang="hu-HU" sz="14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zm</a:t>
                      </a:r>
                      <a:r>
                        <a:rPr lang="hu-HU" sz="1400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ű</a:t>
                      </a:r>
                      <a:r>
                        <a:rPr lang="hu-HU" sz="14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hu-H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4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    szab</a:t>
                      </a:r>
                      <a:r>
                        <a:rPr lang="hu-HU" sz="1400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á</a:t>
                      </a:r>
                      <a:r>
                        <a:rPr lang="hu-HU" sz="14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lyoz</a:t>
                      </a:r>
                      <a:r>
                        <a:rPr lang="hu-HU" sz="1400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á</a:t>
                      </a:r>
                      <a:r>
                        <a:rPr lang="hu-HU" sz="14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si Hivatal </a:t>
                      </a:r>
                      <a:endParaRPr lang="hu-H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4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</a:t>
                      </a:r>
                      <a:endParaRPr lang="hu-H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4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</a:t>
                      </a:r>
                      <a:endParaRPr lang="hu-H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4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  <a:endParaRPr lang="hu-H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4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  <a:endParaRPr lang="hu-H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0755">
                <a:tc>
                  <a:txBody>
                    <a:bodyPr/>
                    <a:lstStyle/>
                    <a:p>
                      <a:pPr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4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12</a:t>
                      </a:r>
                      <a:r>
                        <a:rPr lang="hu-HU" sz="14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.Orsz</a:t>
                      </a:r>
                      <a:r>
                        <a:rPr lang="hu-HU" sz="1400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á</a:t>
                      </a:r>
                      <a:r>
                        <a:rPr lang="hu-HU" sz="14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gos B</a:t>
                      </a:r>
                      <a:r>
                        <a:rPr lang="hu-HU" sz="1400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í</a:t>
                      </a:r>
                      <a:r>
                        <a:rPr lang="hu-HU" sz="14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</a:t>
                      </a:r>
                      <a:r>
                        <a:rPr lang="hu-HU" sz="1400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ó</a:t>
                      </a:r>
                      <a:r>
                        <a:rPr lang="hu-HU" sz="14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</a:t>
                      </a:r>
                      <a:r>
                        <a:rPr lang="hu-HU" sz="1400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á</a:t>
                      </a:r>
                      <a:r>
                        <a:rPr lang="hu-HU" sz="14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gi Hivatal</a:t>
                      </a:r>
                      <a:endParaRPr lang="hu-H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4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</a:t>
                      </a:r>
                      <a:endParaRPr lang="hu-H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4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</a:t>
                      </a:r>
                      <a:endParaRPr lang="hu-H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4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  <a:endParaRPr lang="hu-H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4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  <a:endParaRPr lang="hu-H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329">
                <a:tc>
                  <a:txBody>
                    <a:bodyPr/>
                    <a:lstStyle/>
                    <a:p>
                      <a:pPr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400" b="1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Mind</a:t>
                      </a:r>
                      <a:r>
                        <a:rPr lang="hu-HU" sz="1400" b="1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ö</a:t>
                      </a:r>
                      <a:r>
                        <a:rPr lang="hu-HU" sz="1400" b="1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sszesen</a:t>
                      </a:r>
                      <a:endParaRPr lang="hu-H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400" b="1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270</a:t>
                      </a:r>
                      <a:endParaRPr lang="hu-H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C9E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400" b="1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229</a:t>
                      </a:r>
                      <a:endParaRPr lang="hu-H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C9E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400" b="1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36</a:t>
                      </a:r>
                      <a:endParaRPr lang="hu-H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C9E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400" b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</a:t>
                      </a:r>
                      <a:endParaRPr lang="hu-H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C9EB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839130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Tervezett adatgyűjtések 2018. évre</a:t>
            </a:r>
            <a:endParaRPr lang="hu-HU" dirty="0"/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74309933"/>
              </p:ext>
            </p:extLst>
          </p:nvPr>
        </p:nvGraphicFramePr>
        <p:xfrm>
          <a:off x="2982098" y="1877348"/>
          <a:ext cx="6886814" cy="429919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907237"/>
                <a:gridCol w="1012767"/>
                <a:gridCol w="1060426"/>
                <a:gridCol w="1060426"/>
                <a:gridCol w="845958"/>
              </a:tblGrid>
              <a:tr h="399270">
                <a:tc rowSpan="3"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300" kern="1200" dirty="0">
                          <a:effectLst/>
                        </a:rPr>
                        <a:t>A szervezet neve                                                        </a:t>
                      </a:r>
                      <a:endParaRPr lang="hu-H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09" marR="8809" marT="8809" marB="0" anchor="ctr"/>
                </a:tc>
                <a:tc gridSpan="4"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300" kern="1200" dirty="0">
                          <a:effectLst/>
                        </a:rPr>
                        <a:t>Adatgyűjtések száma</a:t>
                      </a:r>
                      <a:endParaRPr lang="hu-H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09" marR="8809" marT="8809" marB="0" anchor="b"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222534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300" kern="1200" dirty="0">
                          <a:effectLst/>
                        </a:rPr>
                        <a:t>összesen</a:t>
                      </a:r>
                      <a:endParaRPr lang="hu-H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09" marR="8809" marT="8809" marB="0" anchor="ctr"/>
                </a:tc>
                <a:tc gridSpan="3"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300" kern="1200" dirty="0">
                          <a:effectLst/>
                        </a:rPr>
                        <a:t>Az adatgyűjtés jellege szerint</a:t>
                      </a:r>
                      <a:endParaRPr lang="hu-H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09" marR="8809" marT="8809" marB="0" anchor="b"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219892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300" kern="1200" dirty="0">
                          <a:effectLst/>
                        </a:rPr>
                        <a:t>változatlan</a:t>
                      </a:r>
                      <a:endParaRPr lang="hu-H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09" marR="8809" marT="8809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300" kern="1200">
                          <a:effectLst/>
                        </a:rPr>
                        <a:t>módosított</a:t>
                      </a:r>
                      <a:endParaRPr lang="hu-H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09" marR="8809" marT="8809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300" kern="1200">
                          <a:effectLst/>
                        </a:rPr>
                        <a:t>új</a:t>
                      </a:r>
                      <a:endParaRPr lang="hu-H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09" marR="8809" marT="8809" marB="0" anchor="b"/>
                </a:tc>
              </a:tr>
              <a:tr h="222534">
                <a:tc>
                  <a:txBody>
                    <a:bodyPr/>
                    <a:lstStyle/>
                    <a:p>
                      <a:pPr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300" kern="1200">
                          <a:effectLst/>
                        </a:rPr>
                        <a:t> 1. Központi Statisztikai Hivatal</a:t>
                      </a:r>
                      <a:endParaRPr lang="hu-H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09" marR="8809" marT="8809" marB="0" anchor="b"/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300" kern="1200" dirty="0">
                          <a:effectLst/>
                        </a:rPr>
                        <a:t>132</a:t>
                      </a:r>
                      <a:endParaRPr lang="hu-H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09" marR="8809" marT="8809" marB="0" anchor="b"/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300" kern="1200" dirty="0">
                          <a:effectLst/>
                        </a:rPr>
                        <a:t>112</a:t>
                      </a:r>
                      <a:endParaRPr lang="hu-H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09" marR="8809" marT="8809" marB="0" anchor="b"/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300" kern="1200">
                          <a:effectLst/>
                        </a:rPr>
                        <a:t>19</a:t>
                      </a:r>
                      <a:endParaRPr lang="hu-H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09" marR="8809" marT="8809" marB="0" anchor="b"/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300" kern="1200">
                          <a:effectLst/>
                        </a:rPr>
                        <a:t>1</a:t>
                      </a:r>
                      <a:endParaRPr lang="hu-H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09" marR="8809" marT="8809" marB="0" anchor="b"/>
                </a:tc>
              </a:tr>
              <a:tr h="280075">
                <a:tc>
                  <a:txBody>
                    <a:bodyPr/>
                    <a:lstStyle/>
                    <a:p>
                      <a:pPr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300" kern="1200">
                          <a:effectLst/>
                        </a:rPr>
                        <a:t> 2. Belügyminisztérium</a:t>
                      </a:r>
                      <a:endParaRPr lang="hu-H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09" marR="8809" marT="8809" marB="0" anchor="b"/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300" kern="1200">
                          <a:effectLst/>
                        </a:rPr>
                        <a:t>8</a:t>
                      </a:r>
                      <a:endParaRPr lang="hu-H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09" marR="8809" marT="8809" marB="0" anchor="b"/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300" kern="1200" dirty="0">
                          <a:effectLst/>
                        </a:rPr>
                        <a:t>5</a:t>
                      </a:r>
                      <a:endParaRPr lang="hu-H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09" marR="8809" marT="8809" marB="0" anchor="b"/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300" kern="1200">
                          <a:effectLst/>
                        </a:rPr>
                        <a:t>3</a:t>
                      </a:r>
                      <a:endParaRPr lang="hu-H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09" marR="8809" marT="8809" marB="0" anchor="b"/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300" kern="1200">
                          <a:effectLst/>
                        </a:rPr>
                        <a:t>0</a:t>
                      </a:r>
                      <a:endParaRPr lang="hu-H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09" marR="8809" marT="8809" marB="0" anchor="b"/>
                </a:tc>
              </a:tr>
              <a:tr h="333507">
                <a:tc>
                  <a:txBody>
                    <a:bodyPr/>
                    <a:lstStyle/>
                    <a:p>
                      <a:pPr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300" kern="1200">
                          <a:effectLst/>
                        </a:rPr>
                        <a:t> 3. Emberi Erőforrások Minisztériuma</a:t>
                      </a:r>
                      <a:endParaRPr lang="hu-H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09" marR="8809" marT="8809" marB="0" anchor="b"/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300" kern="1200">
                          <a:effectLst/>
                        </a:rPr>
                        <a:t>35</a:t>
                      </a:r>
                      <a:endParaRPr lang="hu-H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09" marR="8809" marT="8809" marB="0" anchor="b"/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300" kern="1200" dirty="0">
                          <a:effectLst/>
                        </a:rPr>
                        <a:t>30</a:t>
                      </a:r>
                      <a:endParaRPr lang="hu-H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09" marR="8809" marT="8809" marB="0" anchor="b"/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300" kern="1200">
                          <a:effectLst/>
                        </a:rPr>
                        <a:t>5</a:t>
                      </a:r>
                      <a:endParaRPr lang="hu-H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09" marR="8809" marT="8809" marB="0" anchor="b"/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300" kern="1200">
                          <a:effectLst/>
                        </a:rPr>
                        <a:t>0</a:t>
                      </a:r>
                      <a:endParaRPr lang="hu-H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09" marR="8809" marT="8809" marB="0" anchor="b"/>
                </a:tc>
              </a:tr>
              <a:tr h="295929">
                <a:tc>
                  <a:txBody>
                    <a:bodyPr/>
                    <a:lstStyle/>
                    <a:p>
                      <a:pPr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300" kern="1200">
                          <a:effectLst/>
                        </a:rPr>
                        <a:t> 4. Földművelésügyi Minisztérium</a:t>
                      </a:r>
                      <a:endParaRPr lang="hu-H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09" marR="8809" marT="8809" marB="0" anchor="b"/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300" kern="1200">
                          <a:effectLst/>
                        </a:rPr>
                        <a:t>7</a:t>
                      </a:r>
                      <a:endParaRPr lang="hu-H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09" marR="8809" marT="8809" marB="0" anchor="b"/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300" kern="1200" dirty="0">
                          <a:effectLst/>
                        </a:rPr>
                        <a:t>3</a:t>
                      </a:r>
                      <a:endParaRPr lang="hu-H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09" marR="8809" marT="8809" marB="0" anchor="b"/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300" kern="1200" dirty="0">
                          <a:effectLst/>
                        </a:rPr>
                        <a:t>4</a:t>
                      </a:r>
                      <a:endParaRPr lang="hu-H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09" marR="8809" marT="8809" marB="0" anchor="b"/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300" kern="1200">
                          <a:effectLst/>
                        </a:rPr>
                        <a:t>0</a:t>
                      </a:r>
                      <a:endParaRPr lang="hu-H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09" marR="8809" marT="8809" marB="0" anchor="b"/>
                </a:tc>
              </a:tr>
              <a:tr h="222534">
                <a:tc>
                  <a:txBody>
                    <a:bodyPr/>
                    <a:lstStyle/>
                    <a:p>
                      <a:pPr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300" kern="1200">
                          <a:effectLst/>
                        </a:rPr>
                        <a:t> 5. Igazságügyi Minisztérium</a:t>
                      </a:r>
                      <a:endParaRPr lang="hu-H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09" marR="8809" marT="8809" marB="0" anchor="b"/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300" kern="1200">
                          <a:effectLst/>
                        </a:rPr>
                        <a:t>5</a:t>
                      </a:r>
                      <a:endParaRPr lang="hu-H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09" marR="8809" marT="8809" marB="0" anchor="b"/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300" kern="1200" dirty="0">
                          <a:effectLst/>
                        </a:rPr>
                        <a:t>5</a:t>
                      </a:r>
                      <a:endParaRPr lang="hu-H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09" marR="8809" marT="8809" marB="0" anchor="b"/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300" kern="1200" dirty="0">
                          <a:effectLst/>
                        </a:rPr>
                        <a:t>0</a:t>
                      </a:r>
                      <a:endParaRPr lang="hu-H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09" marR="8809" marT="8809" marB="0" anchor="b"/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300" kern="1200">
                          <a:effectLst/>
                        </a:rPr>
                        <a:t>0</a:t>
                      </a:r>
                      <a:endParaRPr lang="hu-H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09" marR="8809" marT="8809" marB="0" anchor="b"/>
                </a:tc>
              </a:tr>
              <a:tr h="261874">
                <a:tc>
                  <a:txBody>
                    <a:bodyPr/>
                    <a:lstStyle/>
                    <a:p>
                      <a:pPr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300" kern="1200">
                          <a:effectLst/>
                        </a:rPr>
                        <a:t> 6. Miniszterelnökség</a:t>
                      </a:r>
                      <a:endParaRPr lang="hu-H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09" marR="8809" marT="8809" marB="0" anchor="b"/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300" kern="1200">
                          <a:effectLst/>
                        </a:rPr>
                        <a:t>6</a:t>
                      </a:r>
                      <a:endParaRPr lang="hu-H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09" marR="8809" marT="8809" marB="0" anchor="b"/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300" kern="1200">
                          <a:effectLst/>
                        </a:rPr>
                        <a:t>6</a:t>
                      </a:r>
                      <a:endParaRPr lang="hu-H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09" marR="8809" marT="8809" marB="0" anchor="b"/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300" kern="1200" dirty="0">
                          <a:effectLst/>
                        </a:rPr>
                        <a:t>0</a:t>
                      </a:r>
                      <a:endParaRPr lang="hu-H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09" marR="8809" marT="8809" marB="0" anchor="b"/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300" kern="1200">
                          <a:effectLst/>
                        </a:rPr>
                        <a:t>0</a:t>
                      </a:r>
                      <a:endParaRPr lang="hu-H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09" marR="8809" marT="8809" marB="0" anchor="b"/>
                </a:tc>
              </a:tr>
              <a:tr h="261874">
                <a:tc>
                  <a:txBody>
                    <a:bodyPr/>
                    <a:lstStyle/>
                    <a:p>
                      <a:pPr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300" kern="1200">
                          <a:effectLst/>
                        </a:rPr>
                        <a:t> 7. Nemzeti Fejlesztési Minisztérium</a:t>
                      </a:r>
                      <a:endParaRPr lang="hu-H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09" marR="8809" marT="8809" marB="0" anchor="b"/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300" kern="1200">
                          <a:effectLst/>
                        </a:rPr>
                        <a:t>27</a:t>
                      </a:r>
                      <a:endParaRPr lang="hu-H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09" marR="8809" marT="8809" marB="0" anchor="b"/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300" kern="1200" smtClean="0">
                          <a:effectLst/>
                        </a:rPr>
                        <a:t>23</a:t>
                      </a:r>
                      <a:endParaRPr lang="hu-H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09" marR="8809" marT="8809" marB="0" anchor="b"/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300" kern="1200" dirty="0">
                          <a:effectLst/>
                        </a:rPr>
                        <a:t>4</a:t>
                      </a:r>
                      <a:endParaRPr lang="hu-H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09" marR="8809" marT="8809" marB="0" anchor="b"/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300" kern="1200">
                          <a:effectLst/>
                        </a:rPr>
                        <a:t>0</a:t>
                      </a:r>
                      <a:endParaRPr lang="hu-H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09" marR="8809" marT="8809" marB="0" anchor="b"/>
                </a:tc>
              </a:tr>
              <a:tr h="222534">
                <a:tc>
                  <a:txBody>
                    <a:bodyPr/>
                    <a:lstStyle/>
                    <a:p>
                      <a:pPr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300" kern="1200">
                          <a:effectLst/>
                        </a:rPr>
                        <a:t> 8. Nemzetgazdasági Minisztérium</a:t>
                      </a:r>
                      <a:endParaRPr lang="hu-H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09" marR="8809" marT="8809" marB="0" anchor="b"/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300" kern="1200">
                          <a:effectLst/>
                        </a:rPr>
                        <a:t>5</a:t>
                      </a:r>
                      <a:endParaRPr lang="hu-H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09" marR="8809" marT="8809" marB="0" anchor="b"/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300" kern="1200">
                          <a:effectLst/>
                        </a:rPr>
                        <a:t>4</a:t>
                      </a:r>
                      <a:endParaRPr lang="hu-H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09" marR="8809" marT="8809" marB="0" anchor="b"/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300" kern="1200" dirty="0">
                          <a:effectLst/>
                        </a:rPr>
                        <a:t>1</a:t>
                      </a:r>
                      <a:endParaRPr lang="hu-H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09" marR="8809" marT="8809" marB="0" anchor="b"/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300" kern="1200">
                          <a:effectLst/>
                        </a:rPr>
                        <a:t>0</a:t>
                      </a:r>
                      <a:endParaRPr lang="hu-H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09" marR="8809" marT="8809" marB="0" anchor="b"/>
                </a:tc>
              </a:tr>
              <a:tr h="222534">
                <a:tc>
                  <a:txBody>
                    <a:bodyPr/>
                    <a:lstStyle/>
                    <a:p>
                      <a:pPr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300" kern="1200">
                          <a:effectLst/>
                        </a:rPr>
                        <a:t> 9. Agrárgazdasági Kutató Intézet</a:t>
                      </a:r>
                      <a:endParaRPr lang="hu-H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09" marR="8809" marT="8809" marB="0" anchor="b"/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300" kern="1200">
                          <a:effectLst/>
                        </a:rPr>
                        <a:t>14</a:t>
                      </a:r>
                      <a:endParaRPr lang="hu-H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09" marR="8809" marT="8809" marB="0" anchor="b"/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300" kern="1200">
                          <a:effectLst/>
                        </a:rPr>
                        <a:t>13</a:t>
                      </a:r>
                      <a:endParaRPr lang="hu-H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09" marR="8809" marT="8809" marB="0" anchor="b"/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300" kern="1200" dirty="0">
                          <a:effectLst/>
                        </a:rPr>
                        <a:t>0</a:t>
                      </a:r>
                      <a:endParaRPr lang="hu-H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09" marR="8809" marT="8809" marB="0" anchor="b"/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300" kern="1200">
                          <a:effectLst/>
                        </a:rPr>
                        <a:t>1</a:t>
                      </a:r>
                      <a:endParaRPr lang="hu-H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09" marR="8809" marT="8809" marB="0" anchor="b"/>
                </a:tc>
              </a:tr>
              <a:tr h="222534">
                <a:tc>
                  <a:txBody>
                    <a:bodyPr/>
                    <a:lstStyle/>
                    <a:p>
                      <a:pPr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300" kern="1200">
                          <a:effectLst/>
                        </a:rPr>
                        <a:t>10. Legfőbb Ügyészség</a:t>
                      </a:r>
                      <a:endParaRPr lang="hu-H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09" marR="8809" marT="8809" marB="0" anchor="b"/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300" kern="1200">
                          <a:effectLst/>
                        </a:rPr>
                        <a:t>3</a:t>
                      </a:r>
                      <a:endParaRPr lang="hu-H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09" marR="8809" marT="8809" marB="0" anchor="b"/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300" kern="1200">
                          <a:effectLst/>
                        </a:rPr>
                        <a:t>3</a:t>
                      </a:r>
                      <a:endParaRPr lang="hu-H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09" marR="8809" marT="8809" marB="0" anchor="b"/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300" kern="1200" dirty="0">
                          <a:effectLst/>
                        </a:rPr>
                        <a:t>0</a:t>
                      </a:r>
                      <a:endParaRPr lang="hu-H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09" marR="8809" marT="8809" marB="0" anchor="b"/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300" kern="1200">
                          <a:effectLst/>
                        </a:rPr>
                        <a:t>0</a:t>
                      </a:r>
                      <a:endParaRPr lang="hu-H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09" marR="8809" marT="8809" marB="0" anchor="b"/>
                </a:tc>
              </a:tr>
              <a:tr h="435673">
                <a:tc>
                  <a:txBody>
                    <a:bodyPr/>
                    <a:lstStyle/>
                    <a:p>
                      <a:pPr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300" kern="1200">
                          <a:effectLst/>
                        </a:rPr>
                        <a:t>11. Magyar Energetikai és Közmű-</a:t>
                      </a:r>
                      <a:endParaRPr lang="hu-HU" sz="1000">
                        <a:effectLst/>
                      </a:endParaRPr>
                    </a:p>
                    <a:p>
                      <a:pPr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300" kern="1200">
                          <a:effectLst/>
                        </a:rPr>
                        <a:t>      szabályozási Hivatal </a:t>
                      </a:r>
                      <a:endParaRPr lang="hu-H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09" marR="8809" marT="8809" marB="0" anchor="b"/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300" kern="1200">
                          <a:effectLst/>
                        </a:rPr>
                        <a:t>7</a:t>
                      </a:r>
                      <a:endParaRPr lang="hu-H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09" marR="8809" marT="8809" marB="0" anchor="b"/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300" kern="1200">
                          <a:effectLst/>
                        </a:rPr>
                        <a:t>4</a:t>
                      </a:r>
                      <a:endParaRPr lang="hu-H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09" marR="8809" marT="8809" marB="0" anchor="b"/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300" kern="1200" dirty="0">
                          <a:effectLst/>
                        </a:rPr>
                        <a:t>2</a:t>
                      </a:r>
                      <a:endParaRPr lang="hu-H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09" marR="8809" marT="8809" marB="0" anchor="b"/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300" kern="1200" dirty="0">
                          <a:effectLst/>
                        </a:rPr>
                        <a:t>1</a:t>
                      </a:r>
                      <a:endParaRPr lang="hu-H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09" marR="8809" marT="8809" marB="0" anchor="b"/>
                </a:tc>
              </a:tr>
              <a:tr h="250718">
                <a:tc>
                  <a:txBody>
                    <a:bodyPr/>
                    <a:lstStyle/>
                    <a:p>
                      <a:pPr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300" kern="1200">
                          <a:effectLst/>
                        </a:rPr>
                        <a:t>12.Országos Bírósági Hivatal</a:t>
                      </a:r>
                      <a:endParaRPr lang="hu-H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09" marR="8809" marT="8809" marB="0" anchor="b"/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300" kern="1200">
                          <a:effectLst/>
                        </a:rPr>
                        <a:t>9</a:t>
                      </a:r>
                      <a:endParaRPr lang="hu-H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09" marR="8809" marT="8809" marB="0" anchor="b"/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300" kern="1200">
                          <a:effectLst/>
                        </a:rPr>
                        <a:t>9</a:t>
                      </a:r>
                      <a:endParaRPr lang="hu-H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09" marR="8809" marT="8809" marB="0" anchor="b"/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300" kern="1200" dirty="0">
                          <a:effectLst/>
                        </a:rPr>
                        <a:t>0</a:t>
                      </a:r>
                      <a:endParaRPr lang="hu-H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09" marR="8809" marT="8809" marB="0" anchor="b"/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300" kern="1200" dirty="0">
                          <a:effectLst/>
                        </a:rPr>
                        <a:t>0</a:t>
                      </a:r>
                      <a:endParaRPr lang="hu-H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09" marR="8809" marT="8809" marB="0" anchor="b"/>
                </a:tc>
              </a:tr>
              <a:tr h="224296">
                <a:tc>
                  <a:txBody>
                    <a:bodyPr/>
                    <a:lstStyle/>
                    <a:p>
                      <a:pPr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300" kern="1200" dirty="0">
                          <a:solidFill>
                            <a:srgbClr val="FF0000"/>
                          </a:solidFill>
                          <a:effectLst/>
                        </a:rPr>
                        <a:t>Mindösszesen</a:t>
                      </a:r>
                      <a:endParaRPr lang="hu-HU" sz="1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09" marR="8809" marT="8809" marB="0" anchor="b"/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300" b="1" kern="1200" dirty="0">
                          <a:solidFill>
                            <a:srgbClr val="FF0000"/>
                          </a:solidFill>
                          <a:effectLst/>
                        </a:rPr>
                        <a:t>258</a:t>
                      </a:r>
                      <a:endParaRPr lang="hu-HU" sz="10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09" marR="8809" marT="8809" marB="0" anchor="b"/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300" b="1" kern="1200" dirty="0">
                          <a:solidFill>
                            <a:srgbClr val="FF0000"/>
                          </a:solidFill>
                          <a:effectLst/>
                        </a:rPr>
                        <a:t>217</a:t>
                      </a:r>
                      <a:endParaRPr lang="hu-HU" sz="10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09" marR="8809" marT="8809" marB="0" anchor="b"/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300" b="1" kern="1200" dirty="0">
                          <a:solidFill>
                            <a:srgbClr val="FF0000"/>
                          </a:solidFill>
                          <a:effectLst/>
                        </a:rPr>
                        <a:t>38</a:t>
                      </a:r>
                      <a:endParaRPr lang="hu-HU" sz="10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09" marR="8809" marT="8809" marB="0" anchor="b"/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300" b="1" kern="1200" dirty="0">
                          <a:solidFill>
                            <a:srgbClr val="FF0000"/>
                          </a:solidFill>
                          <a:effectLst/>
                        </a:rPr>
                        <a:t>3</a:t>
                      </a:r>
                      <a:endParaRPr lang="hu-HU" sz="10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09" marR="8809" marT="8809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1686629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um" ma:contentTypeID="0x0101000FDB48AD5866D645BB0EE4F460BF82F1" ma:contentTypeVersion="0" ma:contentTypeDescription="Új dokumentum létrehozása." ma:contentTypeScope="" ma:versionID="8a3f37dd5261c935f772846763d9453a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d047bb06e0a2f553563b46466d8dd500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artalomtípus"/>
        <xsd:element ref="dc:title" minOccurs="0" maxOccurs="1" ma:index="4" ma:displayName="Cím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6A142EE-99DC-4A8D-A00D-B3E19961370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EB418DD3-29E5-4D01-A58F-55968D83CB9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95021EE-A481-4A38-9D62-594EEC249753}">
  <ds:schemaRefs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231</TotalTime>
  <Words>860</Words>
  <Application>Microsoft Office PowerPoint</Application>
  <PresentationFormat>Szélesvásznú</PresentationFormat>
  <Paragraphs>229</Paragraphs>
  <Slides>14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2</vt:i4>
      </vt:variant>
      <vt:variant>
        <vt:lpstr>Diacímek</vt:lpstr>
      </vt:variant>
      <vt:variant>
        <vt:i4>14</vt:i4>
      </vt:variant>
    </vt:vector>
  </HeadingPairs>
  <TitlesOfParts>
    <vt:vector size="20" baseType="lpstr">
      <vt:lpstr>Arial</vt:lpstr>
      <vt:lpstr>Calibri</vt:lpstr>
      <vt:lpstr>Calibri Light</vt:lpstr>
      <vt:lpstr>Times New Roman</vt:lpstr>
      <vt:lpstr>1_Office-téma</vt:lpstr>
      <vt:lpstr>2_Office-téma</vt:lpstr>
      <vt:lpstr>Tájékoztató a 2018. évi Országos Statisztikai Adatfelvételi Programba tartozó elsődleges adatforrások tervezéséről</vt:lpstr>
      <vt:lpstr>Jogszabályi háttér</vt:lpstr>
      <vt:lpstr>Változások </vt:lpstr>
      <vt:lpstr>ÚJ</vt:lpstr>
      <vt:lpstr>Felülvizsgálat </vt:lpstr>
      <vt:lpstr>Változások</vt:lpstr>
      <vt:lpstr>Visszaérkező Nyilvántartó lapok,válaszok </vt:lpstr>
      <vt:lpstr>Hatályos 2017.évi OSAP-ban szereplő adatgyűjtések</vt:lpstr>
      <vt:lpstr>Tervezett adatgyűjtések 2018. évre</vt:lpstr>
      <vt:lpstr>PowerPoint bemutató</vt:lpstr>
      <vt:lpstr>További feladatok  I.</vt:lpstr>
      <vt:lpstr>További feladatok II. </vt:lpstr>
      <vt:lpstr>További feladatok III.</vt:lpstr>
      <vt:lpstr>Kérjük további együttműködésüket!</vt:lpstr>
    </vt:vector>
  </TitlesOfParts>
  <Company>KSH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Simonné Horváth Gabriella</dc:creator>
  <cp:lastModifiedBy>Mezősiné Rózsár Erika</cp:lastModifiedBy>
  <cp:revision>125</cp:revision>
  <dcterms:created xsi:type="dcterms:W3CDTF">2017-05-08T13:28:33Z</dcterms:created>
  <dcterms:modified xsi:type="dcterms:W3CDTF">2017-06-14T05:39:10Z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0x0101000FDB48AD5866D645BB0EE4F460BF82F1</vt:lpwstr>
  </property>
</Properties>
</file>