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sldIdLst>
    <p:sldId id="256" r:id="rId6"/>
    <p:sldId id="274" r:id="rId7"/>
    <p:sldId id="257" r:id="rId8"/>
    <p:sldId id="265" r:id="rId9"/>
    <p:sldId id="259" r:id="rId10"/>
    <p:sldId id="275" r:id="rId11"/>
    <p:sldId id="260" r:id="rId12"/>
    <p:sldId id="277" r:id="rId13"/>
    <p:sldId id="276" r:id="rId14"/>
    <p:sldId id="279" r:id="rId15"/>
    <p:sldId id="267" r:id="rId16"/>
    <p:sldId id="268" r:id="rId17"/>
    <p:sldId id="272" r:id="rId18"/>
    <p:sldId id="269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46822779506558E-2"/>
          <c:y val="8.2654221111780765E-2"/>
          <c:w val="0.85375493721028906"/>
          <c:h val="0.56771908308769536"/>
        </c:manualLayout>
      </c:layout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2018. évre tervezett adatgyűjtések száma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1.2368935281023485E-2"/>
                  <c:y val="-9.67980325203177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6102130607204896E-3"/>
                  <c:y val="-1.02344705864254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7880917012348896E-2"/>
                  <c:y val="-2.485729695134776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5623390617816735E-2"/>
                  <c:y val="-6.38771394414822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3175767786579645E-2"/>
                  <c:y val="-9.756963499060324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7.1394120257554294E-3"/>
                  <c:y val="-0.1119216541719156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6806832948454583E-2"/>
                  <c:y val="-3.1214107196084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083233681185763E-2"/>
                  <c:y val="-1.89146176021318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7.3163499499967668E-3"/>
                  <c:y val="-6.142510071879659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6.8024770423596916E-3"/>
                  <c:y val="-8.033134127081677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Munka1!$A$2:$A$13</c:f>
              <c:strCache>
                <c:ptCount val="12"/>
                <c:pt idx="0">
                  <c:v>Központi Statisztikai Hivatal</c:v>
                </c:pt>
                <c:pt idx="1">
                  <c:v>Belügyminisztérium</c:v>
                </c:pt>
                <c:pt idx="2">
                  <c:v>Emberi Erőforrások Minisztériuma</c:v>
                </c:pt>
                <c:pt idx="3">
                  <c:v>Földművelésügyi Minisztérium</c:v>
                </c:pt>
                <c:pt idx="4">
                  <c:v>Igazságügyi Minisztérium</c:v>
                </c:pt>
                <c:pt idx="5">
                  <c:v>Miniszterelnökség</c:v>
                </c:pt>
                <c:pt idx="6">
                  <c:v>Nemzeti Fejlesztési Minisztérium</c:v>
                </c:pt>
                <c:pt idx="7">
                  <c:v>Nemzetgazdasági Minisztérium</c:v>
                </c:pt>
                <c:pt idx="8">
                  <c:v>Agrárgazdasági Kutató Intézet</c:v>
                </c:pt>
                <c:pt idx="9">
                  <c:v>Legfőbb Ügyészség</c:v>
                </c:pt>
                <c:pt idx="10">
                  <c:v>Magyar Energetikai és Közmű-
      szabályozási Hivatal 
</c:v>
                </c:pt>
                <c:pt idx="11">
                  <c:v>Országos Bírósági Hivatal</c:v>
                </c:pt>
              </c:strCache>
            </c:strRef>
          </c:cat>
          <c:val>
            <c:numRef>
              <c:f>Munka1!$B$2:$B$13</c:f>
              <c:numCache>
                <c:formatCode>General</c:formatCode>
                <c:ptCount val="12"/>
                <c:pt idx="0">
                  <c:v>132</c:v>
                </c:pt>
                <c:pt idx="1">
                  <c:v>8</c:v>
                </c:pt>
                <c:pt idx="2">
                  <c:v>35</c:v>
                </c:pt>
                <c:pt idx="3">
                  <c:v>7</c:v>
                </c:pt>
                <c:pt idx="4">
                  <c:v>5</c:v>
                </c:pt>
                <c:pt idx="5">
                  <c:v>6</c:v>
                </c:pt>
                <c:pt idx="6">
                  <c:v>27</c:v>
                </c:pt>
                <c:pt idx="7">
                  <c:v>5</c:v>
                </c:pt>
                <c:pt idx="8">
                  <c:v>14</c:v>
                </c:pt>
                <c:pt idx="9">
                  <c:v>3</c:v>
                </c:pt>
                <c:pt idx="10">
                  <c:v>7</c:v>
                </c:pt>
                <c:pt idx="1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456679661306713E-2"/>
          <c:y val="0.66778233743153859"/>
          <c:w val="0.75865246379969653"/>
          <c:h val="0.310939955284829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0932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550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6938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268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060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3544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8822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7504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2990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2539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247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9904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01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257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7446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1855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8897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899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67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88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661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43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882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521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40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/>
              <a:t>2017.06.14.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825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100648" y="1122363"/>
            <a:ext cx="8567351" cy="2387600"/>
          </a:xfrm>
        </p:spPr>
        <p:txBody>
          <a:bodyPr>
            <a:normAutofit fontScale="90000"/>
          </a:bodyPr>
          <a:lstStyle/>
          <a:p>
            <a:r>
              <a:rPr lang="hu-HU" sz="4400" b="1" dirty="0"/>
              <a:t>Tájékoztató a 2018. évi </a:t>
            </a:r>
            <a:r>
              <a:rPr lang="hu-HU" sz="4400" b="1" dirty="0" smtClean="0"/>
              <a:t>Országos Statisztikai Adatfelvételi Programba tartozó elsődleges adatforrások tervezéséről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00648" y="3602038"/>
            <a:ext cx="8567352" cy="1655762"/>
          </a:xfrm>
        </p:spPr>
        <p:txBody>
          <a:bodyPr>
            <a:normAutofit/>
          </a:bodyPr>
          <a:lstStyle/>
          <a:p>
            <a:r>
              <a:rPr lang="hu-HU" b="1" dirty="0" smtClean="0"/>
              <a:t> Országos Statisztikai Tanács</a:t>
            </a:r>
            <a:endParaRPr lang="hu-HU" dirty="0"/>
          </a:p>
          <a:p>
            <a:r>
              <a:rPr lang="hu-HU" b="1" dirty="0"/>
              <a:t>2017. június </a:t>
            </a:r>
            <a:r>
              <a:rPr lang="hu-HU" b="1" dirty="0" smtClean="0"/>
              <a:t>14-i ülése</a:t>
            </a:r>
          </a:p>
          <a:p>
            <a:r>
              <a:rPr lang="hu-HU" sz="1900" b="1" dirty="0" smtClean="0"/>
              <a:t>Mezősiné Rózsár Erika</a:t>
            </a:r>
          </a:p>
          <a:p>
            <a:r>
              <a:rPr lang="hu-HU" sz="1900" b="1" dirty="0" smtClean="0"/>
              <a:t> KSH Statisztikai </a:t>
            </a:r>
            <a:r>
              <a:rPr lang="hu-HU" sz="1900" b="1" dirty="0" smtClean="0"/>
              <a:t>koordinációs </a:t>
            </a:r>
            <a:r>
              <a:rPr lang="hu-HU" sz="1900" b="1" dirty="0" smtClean="0"/>
              <a:t>főosztály</a:t>
            </a:r>
          </a:p>
        </p:txBody>
      </p:sp>
    </p:spTree>
    <p:extLst>
      <p:ext uri="{BB962C8B-B14F-4D97-AF65-F5344CB8AC3E}">
        <p14:creationId xmlns:p14="http://schemas.microsoft.com/office/powerpoint/2010/main" val="32540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92405323"/>
              </p:ext>
            </p:extLst>
          </p:nvPr>
        </p:nvGraphicFramePr>
        <p:xfrm>
          <a:off x="1859006" y="0"/>
          <a:ext cx="9031416" cy="6565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3135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További feladatok  I.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További felülvizsgálat szükséges</a:t>
            </a:r>
          </a:p>
          <a:p>
            <a:r>
              <a:rPr lang="hu-HU" dirty="0" smtClean="0"/>
              <a:t>Korm. rendeleti </a:t>
            </a:r>
            <a:r>
              <a:rPr lang="hu-HU" dirty="0"/>
              <a:t>szabályozás </a:t>
            </a:r>
            <a:r>
              <a:rPr lang="hu-HU" dirty="0" smtClean="0"/>
              <a:t>az adminisztratív forrásból származó adatátvétel megvalósításához nem szükséges.   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3104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További </a:t>
            </a:r>
            <a:r>
              <a:rPr lang="hu-HU" b="1" dirty="0" smtClean="0"/>
              <a:t>feladatok II.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r>
              <a:rPr lang="hu-HU" altLang="hu-HU" dirty="0" smtClean="0"/>
              <a:t>A </a:t>
            </a:r>
            <a:r>
              <a:rPr lang="hu-HU" altLang="hu-HU" dirty="0"/>
              <a:t>feladat és ütemterv szerint:</a:t>
            </a:r>
          </a:p>
          <a:p>
            <a:pPr marL="0" indent="0">
              <a:buFontTx/>
              <a:buNone/>
              <a:defRPr/>
            </a:pPr>
            <a:r>
              <a:rPr lang="hu-HU" altLang="hu-HU" dirty="0"/>
              <a:t>A </a:t>
            </a:r>
            <a:r>
              <a:rPr lang="hu-HU" altLang="hu-HU" dirty="0" smtClean="0"/>
              <a:t>2018. </a:t>
            </a:r>
            <a:r>
              <a:rPr lang="hu-HU" altLang="hu-HU" dirty="0"/>
              <a:t>évi OSAP tervezetnek és a  főbb változásokat ismertető szöveges összefoglalóknak megküldése a KSH-tól az </a:t>
            </a:r>
            <a:r>
              <a:rPr lang="hu-HU" altLang="hu-HU" b="1" dirty="0"/>
              <a:t>OST tagjainak </a:t>
            </a:r>
            <a:r>
              <a:rPr lang="hu-HU" altLang="hu-HU" dirty="0"/>
              <a:t>és a hivatalos statisztikai szolgálat </a:t>
            </a:r>
            <a:r>
              <a:rPr lang="hu-HU" altLang="hu-HU" b="1" dirty="0"/>
              <a:t>(HSSZ) </a:t>
            </a:r>
            <a:r>
              <a:rPr lang="hu-HU" altLang="hu-HU" b="1" dirty="0" smtClean="0"/>
              <a:t>tagjainak</a:t>
            </a:r>
            <a:endParaRPr lang="hu-HU" altLang="hu-HU" dirty="0"/>
          </a:p>
          <a:p>
            <a:pPr>
              <a:defRPr/>
            </a:pPr>
            <a:r>
              <a:rPr lang="hu-HU" altLang="hu-HU" b="1" dirty="0"/>
              <a:t>             Határidő: </a:t>
            </a:r>
            <a:r>
              <a:rPr lang="hu-HU" altLang="hu-HU" b="1" dirty="0" smtClean="0"/>
              <a:t>2017. </a:t>
            </a:r>
            <a:r>
              <a:rPr lang="hu-HU" altLang="hu-HU" b="1" dirty="0"/>
              <a:t>június </a:t>
            </a:r>
            <a:r>
              <a:rPr lang="hu-HU" altLang="hu-HU" b="1" dirty="0" smtClean="0"/>
              <a:t>22.</a:t>
            </a:r>
            <a:endParaRPr lang="hu-HU" altLang="hu-HU" b="1" dirty="0"/>
          </a:p>
          <a:p>
            <a:pPr marL="0" indent="0">
              <a:buFontTx/>
              <a:buNone/>
              <a:defRPr/>
            </a:pPr>
            <a:endParaRPr lang="hu-HU" altLang="hu-HU" dirty="0"/>
          </a:p>
          <a:p>
            <a:pPr>
              <a:defRPr/>
            </a:pPr>
            <a:r>
              <a:rPr lang="hu-HU" altLang="hu-HU" dirty="0"/>
              <a:t>OSAP előzetes tervezetének véleményezése, az OST tagok és a HSSZ szervek további javaslatainak megküldése a </a:t>
            </a:r>
            <a:r>
              <a:rPr lang="hu-HU" altLang="hu-HU" b="1" dirty="0"/>
              <a:t>KSH részére</a:t>
            </a:r>
          </a:p>
          <a:p>
            <a:pPr>
              <a:defRPr/>
            </a:pPr>
            <a:r>
              <a:rPr lang="hu-HU" altLang="hu-HU" dirty="0"/>
              <a:t>            </a:t>
            </a:r>
            <a:r>
              <a:rPr lang="hu-HU" altLang="hu-HU" b="1" dirty="0"/>
              <a:t>Határidő: </a:t>
            </a:r>
            <a:r>
              <a:rPr lang="hu-HU" altLang="hu-HU" b="1" dirty="0" smtClean="0"/>
              <a:t>2017. </a:t>
            </a:r>
            <a:r>
              <a:rPr lang="hu-HU" altLang="hu-HU" b="1" dirty="0"/>
              <a:t>augusztus 5</a:t>
            </a:r>
            <a:r>
              <a:rPr lang="hu-HU" altLang="hu-HU" dirty="0"/>
              <a:t>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7465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További feladatok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A </a:t>
            </a:r>
            <a:r>
              <a:rPr lang="hu-HU" b="1" dirty="0" smtClean="0"/>
              <a:t>2016. </a:t>
            </a:r>
            <a:r>
              <a:rPr lang="hu-HU" b="1" dirty="0"/>
              <a:t>évi OSAP teljesülésének vizsgálatához a  </a:t>
            </a:r>
            <a:r>
              <a:rPr lang="hu-HU" b="1" dirty="0" smtClean="0"/>
              <a:t>2016. </a:t>
            </a:r>
            <a:r>
              <a:rPr lang="hu-HU" b="1" dirty="0"/>
              <a:t>évi </a:t>
            </a:r>
            <a:r>
              <a:rPr lang="hu-HU" b="1" dirty="0" err="1"/>
              <a:t>OSAP-ban</a:t>
            </a:r>
            <a:r>
              <a:rPr lang="hu-HU" b="1" dirty="0"/>
              <a:t> elrendelt </a:t>
            </a:r>
            <a:r>
              <a:rPr lang="hu-HU" dirty="0"/>
              <a:t>adatgyűjtésekről és adatátvételekről a HSSZ érintett szervei által kitöltött kérdőívek megküldése a KSH-nak</a:t>
            </a:r>
          </a:p>
          <a:p>
            <a:pPr lvl="1">
              <a:defRPr/>
            </a:pPr>
            <a:r>
              <a:rPr lang="hu-HU" b="1" dirty="0"/>
              <a:t>Határidő : </a:t>
            </a:r>
            <a:r>
              <a:rPr lang="hu-HU" b="1" dirty="0" smtClean="0"/>
              <a:t>2017. </a:t>
            </a:r>
            <a:r>
              <a:rPr lang="hu-HU" b="1" dirty="0"/>
              <a:t>július </a:t>
            </a:r>
            <a:r>
              <a:rPr lang="hu-HU" b="1" dirty="0" smtClean="0"/>
              <a:t>21.</a:t>
            </a:r>
            <a:endParaRPr lang="hu-HU" b="1" dirty="0"/>
          </a:p>
          <a:p>
            <a:pPr lvl="1">
              <a:defRPr/>
            </a:pPr>
            <a:endParaRPr lang="hu-HU" b="1" dirty="0"/>
          </a:p>
          <a:p>
            <a:pPr lvl="1">
              <a:defRPr/>
            </a:pPr>
            <a:r>
              <a:rPr lang="hu-HU" dirty="0"/>
              <a:t>OST </a:t>
            </a:r>
            <a:r>
              <a:rPr lang="hu-HU"/>
              <a:t>ülés </a:t>
            </a:r>
            <a:r>
              <a:rPr lang="hu-HU" smtClean="0"/>
              <a:t>tárgyalja: </a:t>
            </a:r>
            <a:r>
              <a:rPr lang="hu-HU" b="1" dirty="0" smtClean="0"/>
              <a:t>2017. szeptember közepe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5002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Kérjük </a:t>
            </a:r>
            <a:r>
              <a:rPr lang="hu-HU" dirty="0"/>
              <a:t>további együttműködésüket!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/>
              <a:t>Országos Statisztikai Tanács</a:t>
            </a:r>
          </a:p>
          <a:p>
            <a:pPr marL="0" indent="0" algn="ctr">
              <a:buNone/>
            </a:pPr>
            <a:r>
              <a:rPr lang="hu-HU" dirty="0"/>
              <a:t>O</a:t>
            </a:r>
            <a:r>
              <a:rPr lang="hu-HU" dirty="0" smtClean="0"/>
              <a:t>ST</a:t>
            </a:r>
          </a:p>
          <a:p>
            <a:pPr marL="0" indent="0" algn="ctr">
              <a:buNone/>
            </a:pPr>
            <a:r>
              <a:rPr lang="hu-HU" dirty="0" err="1" smtClean="0"/>
              <a:t>www.ksh.hu</a:t>
            </a: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b="1" dirty="0" smtClean="0"/>
              <a:t>KSH Statisztikai koordinációs főosztály</a:t>
            </a:r>
          </a:p>
          <a:p>
            <a:pPr marL="0" indent="0" algn="ctr">
              <a:buNone/>
            </a:pPr>
            <a:r>
              <a:rPr lang="hu-HU" b="1" dirty="0" smtClean="0"/>
              <a:t>Igazgatási Osztály</a:t>
            </a:r>
          </a:p>
          <a:p>
            <a:pPr marL="0" indent="0" algn="ctr">
              <a:buNone/>
            </a:pPr>
            <a:r>
              <a:rPr lang="hu-HU" dirty="0" err="1" smtClean="0"/>
              <a:t>osap</a:t>
            </a:r>
            <a:r>
              <a:rPr lang="hu-HU" dirty="0" smtClean="0"/>
              <a:t>_igazgatas@ksh. 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2897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Jogszabályi háttér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spcBef>
                <a:spcPts val="600"/>
              </a:spcBef>
            </a:pPr>
            <a:r>
              <a:rPr lang="hu-HU" b="1" dirty="0"/>
              <a:t>A hivatalos statisztikáról szóló 2016. évi CLV. </a:t>
            </a:r>
            <a:r>
              <a:rPr lang="hu-HU" b="1" dirty="0" smtClean="0"/>
              <a:t>törvény</a:t>
            </a:r>
          </a:p>
          <a:p>
            <a:r>
              <a:rPr lang="hu-HU" b="1" dirty="0"/>
              <a:t>8. § </a:t>
            </a:r>
            <a:r>
              <a:rPr lang="hu-HU" dirty="0" smtClean="0"/>
              <a:t>(</a:t>
            </a:r>
            <a:r>
              <a:rPr lang="hu-HU" dirty="0"/>
              <a:t>2) A KSH feladatai:</a:t>
            </a:r>
          </a:p>
          <a:p>
            <a:pPr algn="just"/>
            <a:r>
              <a:rPr lang="hu-HU" i="1" dirty="0"/>
              <a:t>a) </a:t>
            </a:r>
            <a:r>
              <a:rPr lang="hu-HU" dirty="0" err="1"/>
              <a:t>a</a:t>
            </a:r>
            <a:r>
              <a:rPr lang="hu-HU" dirty="0"/>
              <a:t> gazdaság, a társadalom és a környezet állapotának és folyamatainak hivatalos statisztikai adatokkal történő bemutatása, ennek érdekében hivatalos statisztikai adatfelvételek teljes statisztikai adat-előállítási folyamatának elvégzése, így különösen adatok felvétele, feldolgozása, közzététele és </a:t>
            </a:r>
            <a:r>
              <a:rPr lang="hu-HU" dirty="0" smtClean="0"/>
              <a:t>elemzése</a:t>
            </a:r>
          </a:p>
          <a:p>
            <a:pPr algn="just"/>
            <a:r>
              <a:rPr lang="hu-HU" i="1" dirty="0"/>
              <a:t>f) </a:t>
            </a:r>
            <a:r>
              <a:rPr lang="hu-HU" dirty="0"/>
              <a:t>a törvényben elrendeltek kivételével az adatszolgáltatási kötelezettséggel járó statisztikai adatgyűjtésekről szóló kormányrendelet tervezet szakmai tartalmának összeállítása, előkészítésében történő részvétel és végrehajtásának figyelemmel </a:t>
            </a:r>
            <a:r>
              <a:rPr lang="hu-HU" dirty="0" smtClean="0"/>
              <a:t>kísérése</a:t>
            </a:r>
            <a:endParaRPr lang="hu-HU" dirty="0"/>
          </a:p>
          <a:p>
            <a:pPr algn="just"/>
            <a:endParaRPr lang="hu-HU" dirty="0" smtClean="0"/>
          </a:p>
          <a:p>
            <a:pPr algn="just">
              <a:spcBef>
                <a:spcPts val="600"/>
              </a:spcBef>
            </a:pPr>
            <a:r>
              <a:rPr lang="hu-HU" altLang="hu-HU" b="1" dirty="0" smtClean="0">
                <a:latin typeface="Calibri" panose="020F0502020204030204" pitchFamily="34" charset="0"/>
              </a:rPr>
              <a:t>A 288/2009. (XII. 15.) Korm. rendelet  - OSAP-</a:t>
            </a:r>
          </a:p>
          <a:p>
            <a:pPr algn="just">
              <a:spcBef>
                <a:spcPts val="600"/>
              </a:spcBef>
            </a:pPr>
            <a:r>
              <a:rPr lang="hu-HU" altLang="hu-HU" dirty="0" smtClean="0">
                <a:latin typeface="Calibri" panose="020F0502020204030204" pitchFamily="34" charset="0"/>
              </a:rPr>
              <a:t>Az </a:t>
            </a:r>
            <a:r>
              <a:rPr lang="hu-HU" altLang="hu-HU" dirty="0">
                <a:latin typeface="Calibri" panose="020F0502020204030204" pitchFamily="34" charset="0"/>
              </a:rPr>
              <a:t>európai statisztikákról szóló 223/2009/EK európai parlamenti és tanácsi rendelet</a:t>
            </a:r>
          </a:p>
          <a:p>
            <a:pPr algn="just">
              <a:spcBef>
                <a:spcPts val="600"/>
              </a:spcBef>
            </a:pPr>
            <a:r>
              <a:rPr lang="hu-HU" altLang="hu-HU" dirty="0">
                <a:latin typeface="Calibri" panose="020F0502020204030204" pitchFamily="34" charset="0"/>
              </a:rPr>
              <a:t>Az Európai Statisztika Gyakorlati Kódexe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2452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Változások</a:t>
            </a:r>
            <a:r>
              <a:rPr lang="hu-HU" b="1" u="sng" dirty="0"/>
              <a:t/>
            </a:r>
            <a:br>
              <a:rPr lang="hu-HU" b="1" u="sng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hu-HU" dirty="0"/>
          </a:p>
          <a:p>
            <a:pPr algn="just"/>
            <a:r>
              <a:rPr lang="hu-HU" dirty="0" smtClean="0"/>
              <a:t>A </a:t>
            </a:r>
            <a:r>
              <a:rPr lang="hu-HU" b="1" dirty="0"/>
              <a:t>hivatalos statisztikáról szóló </a:t>
            </a:r>
            <a:r>
              <a:rPr lang="hu-HU" b="1" dirty="0" smtClean="0"/>
              <a:t>2016. </a:t>
            </a:r>
            <a:r>
              <a:rPr lang="hu-HU" b="1" dirty="0"/>
              <a:t>évi CLV. törvény (</a:t>
            </a:r>
            <a:r>
              <a:rPr lang="hu-HU" b="1" dirty="0" err="1"/>
              <a:t>Stt</a:t>
            </a:r>
            <a:r>
              <a:rPr lang="hu-HU" b="1" dirty="0"/>
              <a:t>) </a:t>
            </a:r>
            <a:r>
              <a:rPr lang="hu-HU" dirty="0"/>
              <a:t>rendelkezései jelentősen </a:t>
            </a:r>
            <a:r>
              <a:rPr lang="hu-HU" dirty="0" smtClean="0"/>
              <a:t>átalakították az eddig </a:t>
            </a:r>
            <a:r>
              <a:rPr lang="hu-HU" dirty="0"/>
              <a:t>Országos Statisztikai Adat</a:t>
            </a:r>
            <a:r>
              <a:rPr lang="hu-HU" i="1" dirty="0"/>
              <a:t>gyűjtési </a:t>
            </a:r>
            <a:r>
              <a:rPr lang="hu-HU" dirty="0" smtClean="0"/>
              <a:t>Program, </a:t>
            </a:r>
            <a:r>
              <a:rPr lang="hu-HU" dirty="0"/>
              <a:t>új néven: Országos Statisztikai Adat</a:t>
            </a:r>
            <a:r>
              <a:rPr lang="hu-HU" i="1" dirty="0"/>
              <a:t>felvételi </a:t>
            </a:r>
            <a:r>
              <a:rPr lang="hu-HU" dirty="0"/>
              <a:t>Program (OSAP) jogi </a:t>
            </a:r>
            <a:r>
              <a:rPr lang="hu-HU" dirty="0" smtClean="0"/>
              <a:t>hátterét.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Csak az </a:t>
            </a:r>
            <a:r>
              <a:rPr lang="hu-HU" b="1" dirty="0" smtClean="0"/>
              <a:t>elsődleges adatforrások és </a:t>
            </a:r>
            <a:r>
              <a:rPr lang="hu-HU" dirty="0" smtClean="0"/>
              <a:t>a 29. § (1) szerint rendeleti szabályozást igénylő egyéb statisztikai adatátvételeket használó felvételek esetére teszi szükségessé a kormányrendeletben történő szabályozást.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Egyúttal </a:t>
            </a:r>
            <a:r>
              <a:rPr lang="hu-HU" dirty="0"/>
              <a:t>az adatátvételeket </a:t>
            </a:r>
            <a:r>
              <a:rPr lang="hu-HU" b="1" dirty="0"/>
              <a:t>másodlagos adatforrásokból</a:t>
            </a:r>
            <a:r>
              <a:rPr lang="hu-HU" dirty="0"/>
              <a:t> a törvény erejénél fogva általánosan lehetővé teszi, azzal hogy azokra az átadó és az átvevő között együttműködési megállapodás megkötését írja elő.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542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dirty="0" smtClean="0"/>
              <a:t>ÚJ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régi</a:t>
            </a:r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622" y="1128077"/>
            <a:ext cx="5278755" cy="460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69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Felülvizsgálat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hu-HU" b="1" dirty="0" smtClean="0"/>
              <a:t>Az OSAP indító levélben márciusban figyelemfelhívás:</a:t>
            </a:r>
          </a:p>
          <a:p>
            <a:pPr lvl="0" algn="just"/>
            <a:r>
              <a:rPr lang="hu-HU" b="1" dirty="0" smtClean="0"/>
              <a:t>új </a:t>
            </a:r>
            <a:r>
              <a:rPr lang="hu-HU" b="1" dirty="0"/>
              <a:t>fogalmak szerinti felülvizsgálatra</a:t>
            </a:r>
            <a:r>
              <a:rPr lang="hu-HU" dirty="0"/>
              <a:t>, </a:t>
            </a:r>
            <a:r>
              <a:rPr lang="hu-HU" dirty="0" smtClean="0"/>
              <a:t>az </a:t>
            </a:r>
            <a:r>
              <a:rPr lang="hu-HU" dirty="0" err="1"/>
              <a:t>Stt</a:t>
            </a:r>
            <a:r>
              <a:rPr lang="hu-HU" dirty="0"/>
              <a:t>. 29. § (1)</a:t>
            </a:r>
            <a:r>
              <a:rPr lang="hu-HU" dirty="0" err="1"/>
              <a:t>-re</a:t>
            </a:r>
            <a:r>
              <a:rPr lang="hu-HU" dirty="0"/>
              <a:t> tekintettel vizsgálják felül az eddigi adatátvételeket, szükséges-e szerepeltetni </a:t>
            </a:r>
            <a:r>
              <a:rPr lang="hu-HU" dirty="0" smtClean="0"/>
              <a:t>a Korm</a:t>
            </a:r>
            <a:r>
              <a:rPr lang="hu-HU" dirty="0"/>
              <a:t>. rendeletben; </a:t>
            </a:r>
          </a:p>
          <a:p>
            <a:pPr lvl="0" algn="just"/>
            <a:r>
              <a:rPr lang="hu-HU" dirty="0" smtClean="0"/>
              <a:t>közvetlen </a:t>
            </a:r>
            <a:r>
              <a:rPr lang="hu-HU" dirty="0"/>
              <a:t>adatgyűjtéseket kiváltó </a:t>
            </a:r>
            <a:r>
              <a:rPr lang="hu-HU" b="1" dirty="0"/>
              <a:t>másodlagos adatforrások feltárására, azok statisztikai célú hasznosítására.</a:t>
            </a:r>
            <a:r>
              <a:rPr lang="hu-HU" dirty="0"/>
              <a:t> Az </a:t>
            </a:r>
            <a:r>
              <a:rPr lang="hu-HU" dirty="0" err="1"/>
              <a:t>Stt</a:t>
            </a:r>
            <a:r>
              <a:rPr lang="hu-HU" dirty="0"/>
              <a:t> 23. § (3) alapján„Elsődleges adatforrást csak akkor lehet igénybe venni, ha nincs statisztikai célra </a:t>
            </a:r>
            <a:r>
              <a:rPr lang="hu-HU" b="1" dirty="0"/>
              <a:t>alkalmas, hozzáférhető </a:t>
            </a:r>
            <a:r>
              <a:rPr lang="hu-HU" dirty="0"/>
              <a:t>másodlagos adatforrás. (4) Az adatszolgáltatói terhek csökkentése érdekében ugyanazon adatra vonatkozóan csak különösen indokolt esetben rendelhető el több statisztikai adatfelvétel.”</a:t>
            </a:r>
          </a:p>
          <a:p>
            <a:pPr lvl="0" algn="just"/>
            <a:r>
              <a:rPr lang="hu-HU" dirty="0" smtClean="0"/>
              <a:t>a </a:t>
            </a:r>
            <a:r>
              <a:rPr lang="hu-HU" b="1" dirty="0"/>
              <a:t>párhuzamosságok kiküszöbölésére;</a:t>
            </a:r>
            <a:endParaRPr lang="hu-HU" dirty="0"/>
          </a:p>
          <a:p>
            <a:pPr algn="just"/>
            <a:r>
              <a:rPr lang="hu-HU" dirty="0" smtClean="0"/>
              <a:t>a kérdőívek </a:t>
            </a:r>
            <a:r>
              <a:rPr lang="hu-HU" b="1" dirty="0"/>
              <a:t>adatszolgáltatók részére felhasználóbaráttá, </a:t>
            </a:r>
            <a:r>
              <a:rPr lang="hu-HU" b="1" dirty="0" smtClean="0"/>
              <a:t>a kérdések közérthetőbbé tételére;</a:t>
            </a:r>
          </a:p>
        </p:txBody>
      </p:sp>
    </p:spTree>
    <p:extLst>
      <p:ext uri="{BB962C8B-B14F-4D97-AF65-F5344CB8AC3E}">
        <p14:creationId xmlns:p14="http://schemas.microsoft.com/office/powerpoint/2010/main" val="37764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Változások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</a:pPr>
            <a:endParaRPr lang="hu-HU" altLang="hu-HU" dirty="0">
              <a:latin typeface="Calibri" panose="020F050202020403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hu-HU" altLang="hu-HU" dirty="0" smtClean="0"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hu-HU" altLang="hu-HU" b="1" dirty="0" smtClean="0">
                <a:latin typeface="Calibri" panose="020F0502020204030204" pitchFamily="34" charset="0"/>
              </a:rPr>
              <a:t>2017</a:t>
            </a:r>
            <a:r>
              <a:rPr lang="hu-HU" altLang="hu-HU" b="1" dirty="0">
                <a:latin typeface="Calibri" panose="020F0502020204030204" pitchFamily="34" charset="0"/>
              </a:rPr>
              <a:t>. május </a:t>
            </a:r>
            <a:r>
              <a:rPr lang="hu-HU" altLang="hu-HU" b="1" dirty="0" smtClean="0">
                <a:latin typeface="Calibri" panose="020F0502020204030204" pitchFamily="34" charset="0"/>
              </a:rPr>
              <a:t>5-ig: </a:t>
            </a:r>
            <a:r>
              <a:rPr lang="hu-HU" altLang="hu-HU" dirty="0">
                <a:latin typeface="Calibri" panose="020F0502020204030204" pitchFamily="34" charset="0"/>
              </a:rPr>
              <a:t>egyeztetések </a:t>
            </a:r>
            <a:r>
              <a:rPr lang="hu-HU" altLang="hu-HU" dirty="0" smtClean="0">
                <a:latin typeface="Calibri" panose="020F0502020204030204" pitchFamily="34" charset="0"/>
              </a:rPr>
              <a:t>lefolytatása KSH és a hivatalos statisztikai szolgálat (HSSZ) tagjai között, </a:t>
            </a:r>
            <a:r>
              <a:rPr lang="hu-HU" altLang="hu-HU" dirty="0">
                <a:latin typeface="Calibri" panose="020F0502020204030204" pitchFamily="34" charset="0"/>
              </a:rPr>
              <a:t>javaslatok, </a:t>
            </a:r>
            <a:r>
              <a:rPr lang="hu-HU" altLang="hu-HU" dirty="0" smtClean="0">
                <a:latin typeface="Calibri" panose="020F0502020204030204" pitchFamily="34" charset="0"/>
              </a:rPr>
              <a:t>észrevételek</a:t>
            </a:r>
          </a:p>
          <a:p>
            <a:pPr algn="just">
              <a:spcBef>
                <a:spcPts val="600"/>
              </a:spcBef>
            </a:pPr>
            <a:endParaRPr lang="hu-HU" altLang="hu-HU" dirty="0" smtClean="0"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hu-HU" altLang="hu-HU" b="1" dirty="0">
                <a:latin typeface="Calibri" panose="020F0502020204030204" pitchFamily="34" charset="0"/>
              </a:rPr>
              <a:t>2017. május </a:t>
            </a:r>
            <a:r>
              <a:rPr lang="hu-HU" altLang="hu-HU" b="1" dirty="0" smtClean="0">
                <a:latin typeface="Calibri" panose="020F0502020204030204" pitchFamily="34" charset="0"/>
              </a:rPr>
              <a:t>23-ig:</a:t>
            </a:r>
            <a:r>
              <a:rPr lang="hu-HU" altLang="hu-HU" dirty="0" smtClean="0">
                <a:latin typeface="Calibri" panose="020F0502020204030204" pitchFamily="34" charset="0"/>
              </a:rPr>
              <a:t> új és módosított kérdőív </a:t>
            </a:r>
            <a:r>
              <a:rPr lang="hu-HU" altLang="hu-HU" dirty="0">
                <a:latin typeface="Calibri" panose="020F0502020204030204" pitchFamily="34" charset="0"/>
              </a:rPr>
              <a:t>tervezetek megküldése</a:t>
            </a:r>
          </a:p>
          <a:p>
            <a:pPr algn="just">
              <a:spcBef>
                <a:spcPts val="600"/>
              </a:spcBef>
            </a:pPr>
            <a:endParaRPr lang="hu-HU" altLang="hu-HU" dirty="0">
              <a:latin typeface="Calibri" panose="020F0502020204030204" pitchFamily="34" charset="0"/>
            </a:endParaRP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20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Visszaérkező </a:t>
            </a:r>
            <a:r>
              <a:rPr lang="hu-HU" b="1" dirty="0" smtClean="0"/>
              <a:t>Nyilvántartó lapok,válaszok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ct val="0"/>
              </a:spcBef>
            </a:pPr>
            <a:r>
              <a:rPr lang="hu-HU" dirty="0" smtClean="0"/>
              <a:t> </a:t>
            </a:r>
            <a:r>
              <a:rPr lang="hu-HU" altLang="hu-HU" b="1" dirty="0">
                <a:latin typeface="Calibri" panose="020F0502020204030204" pitchFamily="34" charset="0"/>
              </a:rPr>
              <a:t>Új elrendelések, adatigények: </a:t>
            </a:r>
          </a:p>
          <a:p>
            <a:pPr>
              <a:spcBef>
                <a:spcPct val="0"/>
              </a:spcBef>
            </a:pPr>
            <a:r>
              <a:rPr lang="hu-HU" altLang="hu-HU" dirty="0">
                <a:latin typeface="Calibri" panose="020F0502020204030204" pitchFamily="34" charset="0"/>
              </a:rPr>
              <a:t>nem állnak rendelkezésre más forrásból </a:t>
            </a:r>
          </a:p>
          <a:p>
            <a:pPr>
              <a:spcBef>
                <a:spcPct val="0"/>
              </a:spcBef>
            </a:pPr>
            <a:r>
              <a:rPr lang="hu-HU" altLang="hu-HU" dirty="0">
                <a:latin typeface="Calibri" panose="020F0502020204030204" pitchFamily="34" charset="0"/>
              </a:rPr>
              <a:t>többévenkénti gyakoriságúak</a:t>
            </a:r>
            <a:endParaRPr lang="hu-HU" altLang="hu-HU" b="1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endParaRPr lang="hu-HU" altLang="hu-HU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hu-HU" altLang="hu-HU" b="1" dirty="0">
                <a:latin typeface="Calibri" panose="020F0502020204030204" pitchFamily="34" charset="0"/>
              </a:rPr>
              <a:t>Módosítások:</a:t>
            </a:r>
          </a:p>
          <a:p>
            <a:pPr>
              <a:spcBef>
                <a:spcPct val="0"/>
              </a:spcBef>
            </a:pPr>
            <a:r>
              <a:rPr lang="hu-HU" altLang="hu-HU" dirty="0" smtClean="0">
                <a:latin typeface="Calibri" panose="020F0502020204030204" pitchFamily="34" charset="0"/>
              </a:rPr>
              <a:t>Jogszabályváltozások</a:t>
            </a:r>
          </a:p>
          <a:p>
            <a:pPr>
              <a:spcBef>
                <a:spcPct val="0"/>
              </a:spcBef>
            </a:pPr>
            <a:r>
              <a:rPr lang="hu-HU" altLang="hu-HU" dirty="0">
                <a:latin typeface="Calibri" panose="020F0502020204030204" pitchFamily="34" charset="0"/>
              </a:rPr>
              <a:t>újabb </a:t>
            </a:r>
            <a:r>
              <a:rPr lang="hu-HU" altLang="hu-HU" dirty="0" smtClean="0">
                <a:latin typeface="Calibri" panose="020F0502020204030204" pitchFamily="34" charset="0"/>
              </a:rPr>
              <a:t>adatigények</a:t>
            </a:r>
            <a:endParaRPr lang="hu-HU" altLang="hu-HU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hu-HU" altLang="hu-HU" dirty="0">
                <a:latin typeface="Calibri" panose="020F0502020204030204" pitchFamily="34" charset="0"/>
              </a:rPr>
              <a:t>szervezeti átalakulások</a:t>
            </a:r>
          </a:p>
          <a:p>
            <a:pPr>
              <a:spcBef>
                <a:spcPct val="0"/>
              </a:spcBef>
            </a:pPr>
            <a:r>
              <a:rPr lang="hu-HU" altLang="hu-HU" dirty="0" smtClean="0">
                <a:latin typeface="Calibri" panose="020F0502020204030204" pitchFamily="34" charset="0"/>
              </a:rPr>
              <a:t>gyakoriság, határidő </a:t>
            </a:r>
            <a:r>
              <a:rPr lang="hu-HU" altLang="hu-HU" dirty="0">
                <a:latin typeface="Calibri" panose="020F0502020204030204" pitchFamily="34" charset="0"/>
              </a:rPr>
              <a:t>változás</a:t>
            </a:r>
          </a:p>
          <a:p>
            <a:pPr>
              <a:spcBef>
                <a:spcPct val="0"/>
              </a:spcBef>
            </a:pPr>
            <a:r>
              <a:rPr lang="hu-HU" altLang="hu-HU" dirty="0">
                <a:latin typeface="Calibri" panose="020F0502020204030204" pitchFamily="34" charset="0"/>
              </a:rPr>
              <a:t>uniós rendelet módosulás</a:t>
            </a:r>
          </a:p>
          <a:p>
            <a:pPr>
              <a:spcBef>
                <a:spcPct val="0"/>
              </a:spcBef>
            </a:pPr>
            <a:endParaRPr lang="hu-HU" altLang="hu-HU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hu-HU" altLang="hu-HU" b="1" dirty="0">
                <a:latin typeface="Calibri" panose="020F0502020204030204" pitchFamily="34" charset="0"/>
              </a:rPr>
              <a:t>Szünetelők, megszűnők:</a:t>
            </a:r>
          </a:p>
          <a:p>
            <a:pPr>
              <a:spcBef>
                <a:spcPct val="0"/>
              </a:spcBef>
            </a:pPr>
            <a:r>
              <a:rPr lang="hu-HU" altLang="hu-HU" dirty="0">
                <a:latin typeface="Calibri" panose="020F0502020204030204" pitchFamily="34" charset="0"/>
              </a:rPr>
              <a:t>más adminisztratív forrásból kerül átvételre</a:t>
            </a:r>
          </a:p>
          <a:p>
            <a:pPr>
              <a:spcBef>
                <a:spcPct val="0"/>
              </a:spcBef>
            </a:pPr>
            <a:r>
              <a:rPr lang="hu-HU" altLang="hu-HU" dirty="0">
                <a:latin typeface="Calibri" panose="020F0502020204030204" pitchFamily="34" charset="0"/>
              </a:rPr>
              <a:t>többévenkénti gyakoriságú</a:t>
            </a:r>
          </a:p>
          <a:p>
            <a:pPr>
              <a:spcBef>
                <a:spcPct val="0"/>
              </a:spcBef>
            </a:pPr>
            <a:r>
              <a:rPr lang="hu-HU" altLang="hu-HU" dirty="0">
                <a:latin typeface="Calibri" panose="020F0502020204030204" pitchFamily="34" charset="0"/>
              </a:rPr>
              <a:t>adminisztratív tehercsökkentés </a:t>
            </a:r>
            <a:r>
              <a:rPr lang="hu-HU" altLang="hu-HU" dirty="0" smtClean="0">
                <a:latin typeface="Calibri" panose="020F0502020204030204" pitchFamily="34" charset="0"/>
              </a:rPr>
              <a:t>érdekében</a:t>
            </a:r>
          </a:p>
          <a:p>
            <a:pPr>
              <a:spcBef>
                <a:spcPct val="0"/>
              </a:spcBef>
            </a:pPr>
            <a:endParaRPr lang="hu-HU" altLang="hu-HU" dirty="0" smtClean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hu-HU" b="1" dirty="0" smtClean="0">
                <a:latin typeface="Calibri" panose="020F0502020204030204" pitchFamily="34" charset="0"/>
              </a:rPr>
              <a:t>Korm. </a:t>
            </a:r>
            <a:r>
              <a:rPr lang="hu-HU" b="1" dirty="0" smtClean="0">
                <a:latin typeface="Calibri" panose="020F0502020204030204" pitchFamily="34" charset="0"/>
              </a:rPr>
              <a:t>rendeleti </a:t>
            </a:r>
            <a:r>
              <a:rPr lang="hu-HU" b="1" dirty="0" smtClean="0">
                <a:latin typeface="Calibri" panose="020F0502020204030204" pitchFamily="34" charset="0"/>
              </a:rPr>
              <a:t>körből kikerülők</a:t>
            </a:r>
          </a:p>
          <a:p>
            <a:pPr>
              <a:spcBef>
                <a:spcPct val="0"/>
              </a:spcBef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653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Hatályos 2017.évi </a:t>
            </a:r>
            <a:r>
              <a:rPr lang="hu-HU" dirty="0" err="1" smtClean="0"/>
              <a:t>OSAP-ban</a:t>
            </a:r>
            <a:r>
              <a:rPr lang="hu-HU" dirty="0" smtClean="0"/>
              <a:t> szereplő adatgyűjtések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902459"/>
              </p:ext>
            </p:extLst>
          </p:nvPr>
        </p:nvGraphicFramePr>
        <p:xfrm>
          <a:off x="3080325" y="1877589"/>
          <a:ext cx="6788587" cy="4452111"/>
        </p:xfrm>
        <a:graphic>
          <a:graphicData uri="http://schemas.openxmlformats.org/drawingml/2006/table">
            <a:tbl>
              <a:tblPr/>
              <a:tblGrid>
                <a:gridCol w="2859898"/>
                <a:gridCol w="997147"/>
                <a:gridCol w="1044127"/>
                <a:gridCol w="1044127"/>
                <a:gridCol w="843288"/>
              </a:tblGrid>
              <a:tr h="399329"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szervezet neve                                                        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Adatgy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ű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jt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sek sz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2256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sszesen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Az adatgy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ű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jt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 jellege szerint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199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ltozatlan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dos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tott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67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 K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zponti Statisztikai Hivatal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112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17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2. Bel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gyminiszt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rium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557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3. Emberi Er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ő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forr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sok Miniszt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riuma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4. F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ldm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ű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vel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gyi Miniszt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rium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67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5. Igazs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gyi Miniszt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rium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1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6. Minisztereln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ks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1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7. Nemzeti Fejleszt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 Miniszt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rium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67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8. Nemzetgazdas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 Miniszt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rium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67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9. Agr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rgazdas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 Kutat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Int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zet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67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 Legf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ő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bb 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gy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szs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738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 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Magyar Energetikai 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 K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zm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ű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szab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lyoz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 Hivatal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55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.Orsz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gos B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 Hivatal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29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Mind</a:t>
                      </a:r>
                      <a:r>
                        <a:rPr lang="hu-HU" sz="14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</a:t>
                      </a:r>
                      <a:r>
                        <a:rPr lang="hu-HU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sszesen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229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9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913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Tervezett adatgyűjtések 2018. évre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309933"/>
              </p:ext>
            </p:extLst>
          </p:nvPr>
        </p:nvGraphicFramePr>
        <p:xfrm>
          <a:off x="2982098" y="1877348"/>
          <a:ext cx="6886814" cy="4299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7237"/>
                <a:gridCol w="1012767"/>
                <a:gridCol w="1060426"/>
                <a:gridCol w="1060426"/>
                <a:gridCol w="845958"/>
              </a:tblGrid>
              <a:tr h="399270"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A szervezet neve                                                        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ctr"/>
                </a:tc>
                <a:tc gridSpan="4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Adatgyűjtések száma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2253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összesen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ctr"/>
                </a:tc>
                <a:tc gridSpan="3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Az adatgyűjtés jellege szerint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1989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változatlan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módosított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új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22253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 1. Központi Statisztikai Hivatal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132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112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19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1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280075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 2. Belügyminisztérium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8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5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3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0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333507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 3. Emberi Erőforrások Minisztériuma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35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30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5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0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295929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 4. Földművelésügyi Minisztérium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7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3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4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0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22253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 5. Igazságügyi Minisztérium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5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5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0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0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26187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 6. Miniszterelnökség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6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6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0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0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26187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 7. Nemzeti Fejlesztési Minisztérium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27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smtClean="0">
                          <a:effectLst/>
                        </a:rPr>
                        <a:t>23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4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0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22253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 8. Nemzetgazdasági Minisztérium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5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4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1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0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22253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 9. Agrárgazdasági Kutató Intézet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14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13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0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1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22253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10. Legfőbb Ügyészség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3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3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0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0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4356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11. Magyar Energetikai és Közmű-</a:t>
                      </a:r>
                      <a:endParaRPr lang="hu-HU" sz="1000">
                        <a:effectLst/>
                      </a:endParaRPr>
                    </a:p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      szabályozási Hivatal 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7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4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2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1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250718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12.Országos Bírósági Hivatal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9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>
                          <a:effectLst/>
                        </a:rPr>
                        <a:t>9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0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effectLst/>
                        </a:rPr>
                        <a:t>0</a:t>
                      </a:r>
                      <a:endParaRPr lang="hu-H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  <a:tr h="224296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kern="1200" dirty="0">
                          <a:solidFill>
                            <a:srgbClr val="FF0000"/>
                          </a:solidFill>
                          <a:effectLst/>
                        </a:rPr>
                        <a:t>Mindösszesen</a:t>
                      </a:r>
                      <a:endParaRPr lang="hu-H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b="1" kern="1200" dirty="0">
                          <a:solidFill>
                            <a:srgbClr val="FF0000"/>
                          </a:solidFill>
                          <a:effectLst/>
                        </a:rPr>
                        <a:t>258</a:t>
                      </a:r>
                      <a:endParaRPr lang="hu-HU" sz="1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b="1" kern="1200" dirty="0">
                          <a:solidFill>
                            <a:srgbClr val="FF0000"/>
                          </a:solidFill>
                          <a:effectLst/>
                        </a:rPr>
                        <a:t>217</a:t>
                      </a:r>
                      <a:endParaRPr lang="hu-HU" sz="1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b="1" kern="1200" dirty="0">
                          <a:solidFill>
                            <a:srgbClr val="FF0000"/>
                          </a:solidFill>
                          <a:effectLst/>
                        </a:rPr>
                        <a:t>38</a:t>
                      </a:r>
                      <a:endParaRPr lang="hu-HU" sz="1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b="1" kern="1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hu-HU" sz="1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9" marR="8809" marT="880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8662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A142EE-99DC-4A8D-A00D-B3E1996137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B418DD3-29E5-4D01-A58F-55968D83CB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5021EE-A481-4A38-9D62-594EEC24975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860</Words>
  <Application>Microsoft Office PowerPoint</Application>
  <PresentationFormat>Szélesvásznú</PresentationFormat>
  <Paragraphs>229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1_Office-téma</vt:lpstr>
      <vt:lpstr>2_Office-téma</vt:lpstr>
      <vt:lpstr>Tájékoztató a 2018. évi Országos Statisztikai Adatfelvételi Programba tartozó elsődleges adatforrások tervezéséről</vt:lpstr>
      <vt:lpstr>Jogszabályi háttér</vt:lpstr>
      <vt:lpstr>Változások </vt:lpstr>
      <vt:lpstr>ÚJ</vt:lpstr>
      <vt:lpstr>Felülvizsgálat </vt:lpstr>
      <vt:lpstr>Változások</vt:lpstr>
      <vt:lpstr>Visszaérkező Nyilvántartó lapok,válaszok </vt:lpstr>
      <vt:lpstr>Hatályos 2017.évi OSAP-ban szereplő adatgyűjtések</vt:lpstr>
      <vt:lpstr>Tervezett adatgyűjtések 2018. évre</vt:lpstr>
      <vt:lpstr>PowerPoint bemutató</vt:lpstr>
      <vt:lpstr>További feladatok  I.</vt:lpstr>
      <vt:lpstr>További feladatok II. </vt:lpstr>
      <vt:lpstr>További feladatok III.</vt:lpstr>
      <vt:lpstr>Kérjük további együttműködésüket!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Mezősiné Rózsár Erika</cp:lastModifiedBy>
  <cp:revision>125</cp:revision>
  <dcterms:created xsi:type="dcterms:W3CDTF">2017-05-08T13:28:33Z</dcterms:created>
  <dcterms:modified xsi:type="dcterms:W3CDTF">2017-06-14T05:39:10Z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