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74" r:id="rId5"/>
    <p:sldId id="344" r:id="rId6"/>
    <p:sldId id="360" r:id="rId7"/>
    <p:sldId id="359" r:id="rId8"/>
    <p:sldId id="365" r:id="rId9"/>
    <p:sldId id="364" r:id="rId10"/>
    <p:sldId id="333" r:id="rId11"/>
    <p:sldId id="335" r:id="rId12"/>
    <p:sldId id="336" r:id="rId13"/>
    <p:sldId id="292" r:id="rId14"/>
    <p:sldId id="326" r:id="rId15"/>
    <p:sldId id="315" r:id="rId16"/>
    <p:sldId id="366" r:id="rId17"/>
    <p:sldId id="340" r:id="rId18"/>
    <p:sldId id="342" r:id="rId19"/>
    <p:sldId id="34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ED6"/>
    <a:srgbClr val="1D9A78"/>
    <a:srgbClr val="E7EFEC"/>
    <a:srgbClr val="002060"/>
    <a:srgbClr val="06183D"/>
    <a:srgbClr val="03519B"/>
    <a:srgbClr val="D0CECE"/>
    <a:srgbClr val="FBCC34"/>
    <a:srgbClr val="00C6FF"/>
    <a:srgbClr val="BD8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Myriad "/>
                <a:ea typeface="+mn-ea"/>
                <a:cs typeface="+mn-cs"/>
              </a:defRPr>
            </a:pPr>
            <a:r>
              <a:rPr lang="hu-HU" dirty="0"/>
              <a:t>Változók nem-egyezési aránya</a:t>
            </a:r>
          </a:p>
          <a:p>
            <a:pPr>
              <a:defRPr/>
            </a:pPr>
            <a:r>
              <a:rPr lang="hu-HU" dirty="0"/>
              <a:t> a Népszámlálás 2022 és az adminisztrációs</a:t>
            </a:r>
            <a:r>
              <a:rPr lang="hu-HU" baseline="0" dirty="0"/>
              <a:t> </a:t>
            </a:r>
            <a:r>
              <a:rPr lang="hu-HU" dirty="0"/>
              <a:t>állományok </a:t>
            </a:r>
            <a:r>
              <a:rPr lang="en-US" dirty="0"/>
              <a:t>2022</a:t>
            </a:r>
            <a:r>
              <a:rPr lang="hu-HU" dirty="0"/>
              <a:t> összevetése során 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Myriad 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témák!$C$1</c:f>
              <c:strCache>
                <c:ptCount val="1"/>
                <c:pt idx="0">
                  <c:v>Non-match rate of variables between Census 2022 and Validation dataset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Myriad 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témák!$A$6:$A$10</c:f>
              <c:strCache>
                <c:ptCount val="5"/>
                <c:pt idx="0">
                  <c:v>Iskolába járás</c:v>
                </c:pt>
                <c:pt idx="1">
                  <c:v>Törvényes családi állapot</c:v>
                </c:pt>
                <c:pt idx="2">
                  <c:v>Születési dátum</c:v>
                </c:pt>
                <c:pt idx="3">
                  <c:v>Neme</c:v>
                </c:pt>
                <c:pt idx="4">
                  <c:v>Állampolgárság (elsődleges)</c:v>
                </c:pt>
              </c:strCache>
            </c:strRef>
          </c:cat>
          <c:val>
            <c:numRef>
              <c:f>témák!$C$6:$C$10</c:f>
              <c:numCache>
                <c:formatCode>0.0%</c:formatCode>
                <c:ptCount val="5"/>
                <c:pt idx="0">
                  <c:v>3.5599999999999965E-2</c:v>
                </c:pt>
                <c:pt idx="1">
                  <c:v>3.3900000000000041E-2</c:v>
                </c:pt>
                <c:pt idx="2">
                  <c:v>2.3800000000000043E-2</c:v>
                </c:pt>
                <c:pt idx="3">
                  <c:v>2.4999999999999467E-3</c:v>
                </c:pt>
                <c:pt idx="4">
                  <c:v>1.0999999999999899E-3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7-4216-920D-9D546DB5B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9099208"/>
        <c:axId val="629100384"/>
      </c:barChart>
      <c:catAx>
        <c:axId val="62909920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629100384"/>
        <c:crosses val="autoZero"/>
        <c:auto val="1"/>
        <c:lblAlgn val="ctr"/>
        <c:lblOffset val="100"/>
        <c:noMultiLvlLbl val="0"/>
      </c:catAx>
      <c:valAx>
        <c:axId val="629100384"/>
        <c:scaling>
          <c:orientation val="maxMin"/>
          <c:max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62909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Myriad "/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Myriad "/>
                <a:ea typeface="+mn-ea"/>
                <a:cs typeface="+mn-cs"/>
              </a:defRPr>
            </a:pPr>
            <a:r>
              <a:rPr lang="hu-HU" dirty="0"/>
              <a:t>Változók nem-egyezési aránya </a:t>
            </a:r>
          </a:p>
          <a:p>
            <a:pPr>
              <a:defRPr/>
            </a:pPr>
            <a:r>
              <a:rPr lang="hu-HU" dirty="0"/>
              <a:t>a Népszámlálás 2022 és </a:t>
            </a:r>
            <a:r>
              <a:rPr lang="hu-HU" sz="1400" b="0" i="0" u="none" strike="noStrike" baseline="0" dirty="0">
                <a:effectLst/>
              </a:rPr>
              <a:t>az adminisztrációs állományok </a:t>
            </a:r>
            <a:r>
              <a:rPr lang="en-US" sz="1400" b="0" i="0" u="none" strike="noStrike" baseline="0" dirty="0">
                <a:effectLst/>
              </a:rPr>
              <a:t>2022</a:t>
            </a:r>
            <a:r>
              <a:rPr lang="hu-HU" sz="1400" b="0" i="0" u="none" strike="noStrike" baseline="0" dirty="0">
                <a:effectLst/>
              </a:rPr>
              <a:t> </a:t>
            </a:r>
            <a:r>
              <a:rPr lang="hu-HU" dirty="0"/>
              <a:t> összevetése során</a:t>
            </a:r>
            <a:endParaRPr lang="en-US" dirty="0"/>
          </a:p>
        </c:rich>
      </c:tx>
      <c:layout>
        <c:manualLayout>
          <c:xMode val="edge"/>
          <c:yMode val="edge"/>
          <c:x val="2.9755052001721221E-2"/>
          <c:y val="3.4690757920523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Myriad 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témák!$C$1</c:f>
              <c:strCache>
                <c:ptCount val="1"/>
                <c:pt idx="0">
                  <c:v>Non-match rate of variables between Census 2022 and Validation dataset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Myriad 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témák!$A$2:$A$4</c:f>
              <c:strCache>
                <c:ptCount val="3"/>
                <c:pt idx="0">
                  <c:v>Születési hely vs. születéskori lakóhely</c:v>
                </c:pt>
                <c:pt idx="1">
                  <c:v>Gazdasági aktivitás</c:v>
                </c:pt>
                <c:pt idx="2">
                  <c:v>Lakóhely (település szerint)</c:v>
                </c:pt>
              </c:strCache>
            </c:strRef>
          </c:cat>
          <c:val>
            <c:numRef>
              <c:f>témák!$C$2:$C$4</c:f>
              <c:numCache>
                <c:formatCode>0.0%</c:formatCode>
                <c:ptCount val="3"/>
                <c:pt idx="0">
                  <c:v>0.44379999999999997</c:v>
                </c:pt>
                <c:pt idx="1">
                  <c:v>0.1774</c:v>
                </c:pt>
                <c:pt idx="2">
                  <c:v>6.9199999999999998E-2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9-4622-9DEC-2E6A21A24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2949408"/>
        <c:axId val="552948232"/>
      </c:barChart>
      <c:catAx>
        <c:axId val="55294940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552948232"/>
        <c:crosses val="autoZero"/>
        <c:auto val="1"/>
        <c:lblAlgn val="ctr"/>
        <c:lblOffset val="100"/>
        <c:noMultiLvlLbl val="0"/>
      </c:catAx>
      <c:valAx>
        <c:axId val="552948232"/>
        <c:scaling>
          <c:orientation val="maxMin"/>
          <c:max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Myriad "/>
                <a:ea typeface="+mn-ea"/>
                <a:cs typeface="+mn-cs"/>
              </a:defRPr>
            </a:pPr>
            <a:endParaRPr lang="hu-HU"/>
          </a:p>
        </c:txPr>
        <c:crossAx val="55294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Myriad 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92BE-EC05-4F42-A5DC-ABD18737E24B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1AD36-F375-44A0-8088-04A91644FC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131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342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8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241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09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28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57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379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87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99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23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53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278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628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61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5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84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7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4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174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84AE-4F85-4D42-9598-F6DE651E0689}" type="datetimeFigureOut">
              <a:rPr lang="hu-HU" smtClean="0"/>
              <a:t>2024.10.15.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30DB-03CE-4D58-A6AF-CE250C6454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5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198665C-393F-480E-9609-694EDFCF7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Ábra 18">
            <a:extLst>
              <a:ext uri="{FF2B5EF4-FFF2-40B4-BE49-F238E27FC236}">
                <a16:creationId xmlns:a16="http://schemas.microsoft.com/office/drawing/2014/main" id="{77DA43EC-0A8C-4B30-8E08-1D9BBCE65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929061" y="1036776"/>
            <a:ext cx="9980901" cy="685800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8B73BA97-78E6-4953-803D-B656385E1CBB}"/>
              </a:ext>
            </a:extLst>
          </p:cNvPr>
          <p:cNvSpPr txBox="1"/>
          <p:nvPr/>
        </p:nvSpPr>
        <p:spPr>
          <a:xfrm>
            <a:off x="9152546" y="6249600"/>
            <a:ext cx="285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6183D"/>
                </a:solidFill>
              </a:rPr>
              <a:t>Budapest, 2024. október 15.</a:t>
            </a:r>
            <a:endParaRPr lang="hu-HU" b="1" i="1" dirty="0">
              <a:solidFill>
                <a:srgbClr val="06183D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9DD7942-C6D7-48C5-8F1D-7CE27731C8C9}"/>
              </a:ext>
            </a:extLst>
          </p:cNvPr>
          <p:cNvSpPr txBox="1"/>
          <p:nvPr/>
        </p:nvSpPr>
        <p:spPr>
          <a:xfrm>
            <a:off x="218118" y="1694001"/>
            <a:ext cx="32579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i="1" dirty="0">
                <a:solidFill>
                  <a:srgbClr val="06183D"/>
                </a:solidFill>
              </a:rPr>
              <a:t>Előadó:</a:t>
            </a:r>
            <a:br>
              <a:rPr lang="hu-HU" b="1" i="1" dirty="0">
                <a:solidFill>
                  <a:srgbClr val="06183D"/>
                </a:solidFill>
              </a:rPr>
            </a:br>
            <a:r>
              <a:rPr lang="hu-HU" sz="2400" b="1" i="1" dirty="0">
                <a:solidFill>
                  <a:srgbClr val="06183D"/>
                </a:solidFill>
              </a:rPr>
              <a:t>Lajtai Mátyás</a:t>
            </a:r>
          </a:p>
          <a:p>
            <a:pPr algn="r"/>
            <a:r>
              <a:rPr lang="hu-HU" sz="1600" b="1" i="1" dirty="0">
                <a:solidFill>
                  <a:srgbClr val="06183D"/>
                </a:solidFill>
              </a:rPr>
              <a:t>Népszámlálási osztály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86F8549-3EA6-4BB5-A4E0-C471ACA3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974" y="1341912"/>
            <a:ext cx="8570026" cy="2190249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srgbClr val="03519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6D1E0D5-853B-4B5F-AD4A-F9F7C1324B56}"/>
              </a:ext>
            </a:extLst>
          </p:cNvPr>
          <p:cNvSpPr txBox="1"/>
          <p:nvPr/>
        </p:nvSpPr>
        <p:spPr>
          <a:xfrm>
            <a:off x="3859481" y="1439280"/>
            <a:ext cx="7707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</a:rPr>
              <a:t>Adminisztratív adatok felhasználásának tapasztalatai a </a:t>
            </a:r>
          </a:p>
          <a:p>
            <a:r>
              <a:rPr lang="hu-HU" sz="4400" b="1" dirty="0">
                <a:gradFill>
                  <a:gsLst>
                    <a:gs pos="0">
                      <a:srgbClr val="BD8907"/>
                    </a:gs>
                    <a:gs pos="35000">
                      <a:srgbClr val="D5AC36"/>
                    </a:gs>
                    <a:gs pos="73666">
                      <a:srgbClr val="D4AC41"/>
                    </a:gs>
                    <a:gs pos="62000">
                      <a:srgbClr val="F2D66E"/>
                    </a:gs>
                    <a:gs pos="100000">
                      <a:srgbClr val="BD8907"/>
                    </a:gs>
                  </a:gsLst>
                  <a:lin ang="3600000" scaled="0"/>
                </a:gradFill>
              </a:rPr>
              <a:t>népszámláláshoz kapcsolódóan</a:t>
            </a: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96B3F2C9-2D6D-4322-943A-C5EA32FF37D8}"/>
              </a:ext>
            </a:extLst>
          </p:cNvPr>
          <p:cNvCxnSpPr>
            <a:cxnSpLocks/>
          </p:cNvCxnSpPr>
          <p:nvPr/>
        </p:nvCxnSpPr>
        <p:spPr>
          <a:xfrm>
            <a:off x="362197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pic>
        <p:nvPicPr>
          <p:cNvPr id="11" name="Ábra 10">
            <a:extLst>
              <a:ext uri="{FF2B5EF4-FFF2-40B4-BE49-F238E27FC236}">
                <a16:creationId xmlns:a16="http://schemas.microsoft.com/office/drawing/2014/main" id="{6A6238CA-52BB-4163-BE89-56FBDCDA7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9208" y="239068"/>
            <a:ext cx="1585258" cy="650229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18D9F611-EC2F-4F02-B0CD-16DFCCADD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464" y="3448021"/>
            <a:ext cx="7018464" cy="392836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9828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zabadkézi sokszög: alakzat 8">
            <a:extLst>
              <a:ext uri="{FF2B5EF4-FFF2-40B4-BE49-F238E27FC236}">
                <a16:creationId xmlns:a16="http://schemas.microsoft.com/office/drawing/2014/main" id="{A296870B-DA4D-4E43-B0D5-A256A9E0CE5A}"/>
              </a:ext>
            </a:extLst>
          </p:cNvPr>
          <p:cNvSpPr/>
          <p:nvPr/>
        </p:nvSpPr>
        <p:spPr>
          <a:xfrm flipV="1">
            <a:off x="5691387" y="3058817"/>
            <a:ext cx="316136" cy="5726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6832" y="0"/>
                </a:moveTo>
                <a:lnTo>
                  <a:pt x="226832" y="741049"/>
                </a:lnTo>
                <a:lnTo>
                  <a:pt x="0" y="741049"/>
                </a:lnTo>
              </a:path>
            </a:pathLst>
          </a:custGeom>
          <a:noFill/>
          <a:ln>
            <a:headEnd type="arrow"/>
            <a:tailEnd type="none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8D69904-C12A-49B2-93AB-AF5471028EB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Adminisztratív</a:t>
            </a:r>
            <a:r>
              <a:rPr lang="en-US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adatállományok</a:t>
            </a:r>
            <a:r>
              <a:rPr lang="en-US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feldolgozása</a:t>
            </a:r>
            <a:r>
              <a:rPr lang="en-US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és</a:t>
            </a:r>
            <a:r>
              <a:rPr lang="en-US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összekapcsolása</a:t>
            </a:r>
            <a:endParaRPr lang="en-US" sz="36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B4BDF0E-8FB5-465B-B663-50CAAB22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3908AD67-1A3E-48A9-8D39-C5E20F31C82A}"/>
              </a:ext>
            </a:extLst>
          </p:cNvPr>
          <p:cNvGrpSpPr/>
          <p:nvPr/>
        </p:nvGrpSpPr>
        <p:grpSpPr>
          <a:xfrm>
            <a:off x="1442261" y="2322555"/>
            <a:ext cx="8894032" cy="3912757"/>
            <a:chOff x="1108068" y="2010052"/>
            <a:chExt cx="8894032" cy="3912757"/>
          </a:xfrm>
        </p:grpSpPr>
        <p:sp>
          <p:nvSpPr>
            <p:cNvPr id="9" name="Szabadkézi sokszög: alakzat 8">
              <a:extLst>
                <a:ext uri="{FF2B5EF4-FFF2-40B4-BE49-F238E27FC236}">
                  <a16:creationId xmlns:a16="http://schemas.microsoft.com/office/drawing/2014/main" id="{A296870B-DA4D-4E43-B0D5-A256A9E0CE5A}"/>
                </a:ext>
              </a:extLst>
            </p:cNvPr>
            <p:cNvSpPr/>
            <p:nvPr/>
          </p:nvSpPr>
          <p:spPr>
            <a:xfrm>
              <a:off x="5323638" y="2010052"/>
              <a:ext cx="226833" cy="74104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6832" y="0"/>
                  </a:moveTo>
                  <a:lnTo>
                    <a:pt x="226832" y="741049"/>
                  </a:lnTo>
                  <a:lnTo>
                    <a:pt x="0" y="741049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Szabadkézi sokszög: alakzat 9">
              <a:extLst>
                <a:ext uri="{FF2B5EF4-FFF2-40B4-BE49-F238E27FC236}">
                  <a16:creationId xmlns:a16="http://schemas.microsoft.com/office/drawing/2014/main" id="{62738449-7800-4390-9407-573944E90FD2}"/>
                </a:ext>
              </a:extLst>
            </p:cNvPr>
            <p:cNvSpPr/>
            <p:nvPr/>
          </p:nvSpPr>
          <p:spPr>
            <a:xfrm>
              <a:off x="5555589" y="4335993"/>
              <a:ext cx="2672476" cy="3972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6830"/>
                  </a:lnTo>
                  <a:lnTo>
                    <a:pt x="2672476" y="236830"/>
                  </a:lnTo>
                  <a:lnTo>
                    <a:pt x="2672476" y="397263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Szabadkézi sokszög: alakzat 10">
              <a:extLst>
                <a:ext uri="{FF2B5EF4-FFF2-40B4-BE49-F238E27FC236}">
                  <a16:creationId xmlns:a16="http://schemas.microsoft.com/office/drawing/2014/main" id="{1C54B891-5974-4824-815E-B3102116B522}"/>
                </a:ext>
              </a:extLst>
            </p:cNvPr>
            <p:cNvSpPr/>
            <p:nvPr/>
          </p:nvSpPr>
          <p:spPr>
            <a:xfrm>
              <a:off x="5555589" y="4335993"/>
              <a:ext cx="890825" cy="3972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6830"/>
                  </a:lnTo>
                  <a:lnTo>
                    <a:pt x="890825" y="236830"/>
                  </a:lnTo>
                  <a:lnTo>
                    <a:pt x="890825" y="397263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Szabadkézi sokszög: alakzat 11">
              <a:extLst>
                <a:ext uri="{FF2B5EF4-FFF2-40B4-BE49-F238E27FC236}">
                  <a16:creationId xmlns:a16="http://schemas.microsoft.com/office/drawing/2014/main" id="{E515EAC9-4BCD-48AB-AA93-26CD9C82280F}"/>
                </a:ext>
              </a:extLst>
            </p:cNvPr>
            <p:cNvSpPr/>
            <p:nvPr/>
          </p:nvSpPr>
          <p:spPr>
            <a:xfrm>
              <a:off x="4664764" y="4335993"/>
              <a:ext cx="890825" cy="39726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90825" y="0"/>
                  </a:moveTo>
                  <a:lnTo>
                    <a:pt x="890825" y="236830"/>
                  </a:lnTo>
                  <a:lnTo>
                    <a:pt x="0" y="236830"/>
                  </a:lnTo>
                  <a:lnTo>
                    <a:pt x="0" y="397263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zabadkézi sokszög: alakzat 12">
              <a:extLst>
                <a:ext uri="{FF2B5EF4-FFF2-40B4-BE49-F238E27FC236}">
                  <a16:creationId xmlns:a16="http://schemas.microsoft.com/office/drawing/2014/main" id="{EDC2C865-27D6-47E1-ACAD-1519156A805D}"/>
                </a:ext>
              </a:extLst>
            </p:cNvPr>
            <p:cNvSpPr/>
            <p:nvPr/>
          </p:nvSpPr>
          <p:spPr>
            <a:xfrm>
              <a:off x="2880758" y="4335993"/>
              <a:ext cx="3523342" cy="47697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672476" y="0"/>
                  </a:moveTo>
                  <a:lnTo>
                    <a:pt x="2672476" y="236830"/>
                  </a:lnTo>
                  <a:lnTo>
                    <a:pt x="0" y="236830"/>
                  </a:lnTo>
                  <a:lnTo>
                    <a:pt x="0" y="397263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zabadkézi sokszög: alakzat 16">
              <a:extLst>
                <a:ext uri="{FF2B5EF4-FFF2-40B4-BE49-F238E27FC236}">
                  <a16:creationId xmlns:a16="http://schemas.microsoft.com/office/drawing/2014/main" id="{91BC04D4-55CD-4533-BEBE-D3AAB59FAD67}"/>
                </a:ext>
              </a:extLst>
            </p:cNvPr>
            <p:cNvSpPr/>
            <p:nvPr/>
          </p:nvSpPr>
          <p:spPr>
            <a:xfrm>
              <a:off x="4465076" y="3648422"/>
              <a:ext cx="2396144" cy="687571"/>
            </a:xfrm>
            <a:custGeom>
              <a:avLst/>
              <a:gdLst>
                <a:gd name="connsiteX0" fmla="*/ 0 w 1327985"/>
                <a:gd name="connsiteY0" fmla="*/ 0 h 687571"/>
                <a:gd name="connsiteX1" fmla="*/ 1327985 w 1327985"/>
                <a:gd name="connsiteY1" fmla="*/ 0 h 687571"/>
                <a:gd name="connsiteX2" fmla="*/ 1327985 w 1327985"/>
                <a:gd name="connsiteY2" fmla="*/ 687571 h 687571"/>
                <a:gd name="connsiteX3" fmla="*/ 0 w 1327985"/>
                <a:gd name="connsiteY3" fmla="*/ 687571 h 687571"/>
                <a:gd name="connsiteX4" fmla="*/ 0 w 1327985"/>
                <a:gd name="connsiteY4" fmla="*/ 0 h 6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985" h="687571">
                  <a:moveTo>
                    <a:pt x="0" y="0"/>
                  </a:moveTo>
                  <a:lnTo>
                    <a:pt x="1327985" y="0"/>
                  </a:lnTo>
                  <a:lnTo>
                    <a:pt x="1327985" y="687571"/>
                  </a:lnTo>
                  <a:lnTo>
                    <a:pt x="0" y="687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7024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 dirty="0">
                <a:solidFill>
                  <a:srgbClr val="002060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>
                  <a:solidFill>
                    <a:srgbClr val="002060"/>
                  </a:solidFill>
                  <a:latin typeface="Myriad "/>
                </a:rPr>
                <a:t>19 </a:t>
              </a:r>
              <a:r>
                <a:rPr lang="hu-HU" dirty="0" err="1">
                  <a:solidFill>
                    <a:srgbClr val="002060"/>
                  </a:solidFill>
                  <a:latin typeface="Myriad "/>
                </a:rPr>
                <a:t>adminisztartív</a:t>
              </a:r>
              <a:r>
                <a:rPr lang="hu-HU" dirty="0">
                  <a:solidFill>
                    <a:srgbClr val="002060"/>
                  </a:solidFill>
                  <a:latin typeface="Myriad "/>
                </a:rPr>
                <a:t> </a:t>
              </a:r>
              <a:r>
                <a:rPr lang="en-US" dirty="0">
                  <a:solidFill>
                    <a:srgbClr val="002060"/>
                  </a:solidFill>
                  <a:latin typeface="Myriad "/>
                </a:rPr>
                <a:t>ad</a:t>
              </a:r>
              <a:r>
                <a:rPr lang="hu-HU" dirty="0" err="1">
                  <a:solidFill>
                    <a:srgbClr val="002060"/>
                  </a:solidFill>
                  <a:latin typeface="Myriad "/>
                </a:rPr>
                <a:t>atállomány</a:t>
              </a:r>
              <a:r>
                <a:rPr lang="en-US" dirty="0">
                  <a:solidFill>
                    <a:srgbClr val="002060"/>
                  </a:solidFill>
                  <a:latin typeface="Myriad 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Myriad "/>
                </a:rPr>
                <a:t>összekapcsolása</a:t>
              </a:r>
              <a:endParaRPr lang="en-US" kern="1200" dirty="0">
                <a:solidFill>
                  <a:srgbClr val="002060"/>
                </a:solidFill>
                <a:latin typeface="Myriad "/>
              </a:endParaRPr>
            </a:p>
          </p:txBody>
        </p:sp>
        <p:sp>
          <p:nvSpPr>
            <p:cNvPr id="19" name="Szabadkézi sokszög: alakzat 18">
              <a:extLst>
                <a:ext uri="{FF2B5EF4-FFF2-40B4-BE49-F238E27FC236}">
                  <a16:creationId xmlns:a16="http://schemas.microsoft.com/office/drawing/2014/main" id="{4FB37BEC-B7A6-4622-B7F8-AFE33C159696}"/>
                </a:ext>
              </a:extLst>
            </p:cNvPr>
            <p:cNvSpPr/>
            <p:nvPr/>
          </p:nvSpPr>
          <p:spPr>
            <a:xfrm>
              <a:off x="1257850" y="4768323"/>
              <a:ext cx="1903583" cy="687600"/>
            </a:xfrm>
            <a:custGeom>
              <a:avLst/>
              <a:gdLst>
                <a:gd name="connsiteX0" fmla="*/ 0 w 1327985"/>
                <a:gd name="connsiteY0" fmla="*/ 0 h 687571"/>
                <a:gd name="connsiteX1" fmla="*/ 1327985 w 1327985"/>
                <a:gd name="connsiteY1" fmla="*/ 0 h 687571"/>
                <a:gd name="connsiteX2" fmla="*/ 1327985 w 1327985"/>
                <a:gd name="connsiteY2" fmla="*/ 687571 h 687571"/>
                <a:gd name="connsiteX3" fmla="*/ 0 w 1327985"/>
                <a:gd name="connsiteY3" fmla="*/ 687571 h 687571"/>
                <a:gd name="connsiteX4" fmla="*/ 0 w 1327985"/>
                <a:gd name="connsiteY4" fmla="*/ 0 h 6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985" h="687571">
                  <a:moveTo>
                    <a:pt x="0" y="0"/>
                  </a:moveTo>
                  <a:lnTo>
                    <a:pt x="1327985" y="0"/>
                  </a:lnTo>
                  <a:lnTo>
                    <a:pt x="1327985" y="687571"/>
                  </a:lnTo>
                  <a:lnTo>
                    <a:pt x="0" y="687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108000" rIns="9525" bIns="97024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hu-HU" dirty="0">
                  <a:solidFill>
                    <a:srgbClr val="002060"/>
                  </a:solidFill>
                  <a:latin typeface="Myriad "/>
                </a:rPr>
                <a:t>NÉV állomány</a:t>
              </a:r>
              <a:endParaRPr lang="en-US" sz="2000" kern="1200" dirty="0">
                <a:solidFill>
                  <a:srgbClr val="002060"/>
                </a:solidFill>
                <a:latin typeface="Myriad "/>
              </a:endParaRPr>
            </a:p>
          </p:txBody>
        </p:sp>
        <p:sp>
          <p:nvSpPr>
            <p:cNvPr id="21" name="Szabadkézi sokszög: alakzat 20">
              <a:extLst>
                <a:ext uri="{FF2B5EF4-FFF2-40B4-BE49-F238E27FC236}">
                  <a16:creationId xmlns:a16="http://schemas.microsoft.com/office/drawing/2014/main" id="{D5762066-01AC-4554-8729-A4002980ED42}"/>
                </a:ext>
              </a:extLst>
            </p:cNvPr>
            <p:cNvSpPr/>
            <p:nvPr/>
          </p:nvSpPr>
          <p:spPr>
            <a:xfrm>
              <a:off x="3438393" y="4768323"/>
              <a:ext cx="2053366" cy="687600"/>
            </a:xfrm>
            <a:custGeom>
              <a:avLst/>
              <a:gdLst>
                <a:gd name="connsiteX0" fmla="*/ 0 w 1327985"/>
                <a:gd name="connsiteY0" fmla="*/ 0 h 687571"/>
                <a:gd name="connsiteX1" fmla="*/ 1327985 w 1327985"/>
                <a:gd name="connsiteY1" fmla="*/ 0 h 687571"/>
                <a:gd name="connsiteX2" fmla="*/ 1327985 w 1327985"/>
                <a:gd name="connsiteY2" fmla="*/ 687571 h 687571"/>
                <a:gd name="connsiteX3" fmla="*/ 0 w 1327985"/>
                <a:gd name="connsiteY3" fmla="*/ 687571 h 687571"/>
                <a:gd name="connsiteX4" fmla="*/ 0 w 1327985"/>
                <a:gd name="connsiteY4" fmla="*/ 0 h 6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985" h="687571">
                  <a:moveTo>
                    <a:pt x="0" y="0"/>
                  </a:moveTo>
                  <a:lnTo>
                    <a:pt x="1327985" y="0"/>
                  </a:lnTo>
                  <a:lnTo>
                    <a:pt x="1327985" y="687571"/>
                  </a:lnTo>
                  <a:lnTo>
                    <a:pt x="0" y="687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108000" rIns="9525" bIns="97024" numCol="1" spcCol="1270" anchor="ctr" anchorCtr="1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1200"/>
                </a:spcBef>
                <a:spcAft>
                  <a:spcPct val="35000"/>
                </a:spcAft>
                <a:buNone/>
              </a:pPr>
              <a:r>
                <a:rPr lang="hu-HU" kern="1200" dirty="0">
                  <a:solidFill>
                    <a:srgbClr val="002060"/>
                  </a:solidFill>
                  <a:latin typeface="Myriad "/>
                </a:rPr>
                <a:t>ADAT állomány</a:t>
              </a:r>
              <a:endParaRPr lang="en-US" sz="2000" kern="1200" dirty="0">
                <a:solidFill>
                  <a:srgbClr val="002060"/>
                </a:solidFill>
                <a:latin typeface="Myriad "/>
              </a:endParaRPr>
            </a:p>
          </p:txBody>
        </p:sp>
        <p:sp>
          <p:nvSpPr>
            <p:cNvPr id="25" name="Szabadkézi sokszög: alakzat 24">
              <a:extLst>
                <a:ext uri="{FF2B5EF4-FFF2-40B4-BE49-F238E27FC236}">
                  <a16:creationId xmlns:a16="http://schemas.microsoft.com/office/drawing/2014/main" id="{6C48D518-B4A8-4FD0-8A2E-DE91ABCD4736}"/>
                </a:ext>
              </a:extLst>
            </p:cNvPr>
            <p:cNvSpPr/>
            <p:nvPr/>
          </p:nvSpPr>
          <p:spPr>
            <a:xfrm>
              <a:off x="7948734" y="4768323"/>
              <a:ext cx="2053366" cy="687600"/>
            </a:xfrm>
            <a:custGeom>
              <a:avLst/>
              <a:gdLst>
                <a:gd name="connsiteX0" fmla="*/ 0 w 1327985"/>
                <a:gd name="connsiteY0" fmla="*/ 0 h 687571"/>
                <a:gd name="connsiteX1" fmla="*/ 1327985 w 1327985"/>
                <a:gd name="connsiteY1" fmla="*/ 0 h 687571"/>
                <a:gd name="connsiteX2" fmla="*/ 1327985 w 1327985"/>
                <a:gd name="connsiteY2" fmla="*/ 687571 h 687571"/>
                <a:gd name="connsiteX3" fmla="*/ 0 w 1327985"/>
                <a:gd name="connsiteY3" fmla="*/ 687571 h 687571"/>
                <a:gd name="connsiteX4" fmla="*/ 0 w 1327985"/>
                <a:gd name="connsiteY4" fmla="*/ 0 h 6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985" h="687571">
                  <a:moveTo>
                    <a:pt x="0" y="0"/>
                  </a:moveTo>
                  <a:lnTo>
                    <a:pt x="1327985" y="0"/>
                  </a:lnTo>
                  <a:lnTo>
                    <a:pt x="1327985" y="687571"/>
                  </a:lnTo>
                  <a:lnTo>
                    <a:pt x="0" y="687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7024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00" kern="1200" dirty="0">
                <a:solidFill>
                  <a:srgbClr val="002060"/>
                </a:solidFill>
              </a:endParaRP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</a:pPr>
              <a:r>
                <a:rPr lang="hu-HU" dirty="0">
                  <a:solidFill>
                    <a:srgbClr val="002060"/>
                  </a:solidFill>
                  <a:latin typeface="Myriad "/>
                </a:rPr>
                <a:t>maradék rekordok</a:t>
              </a:r>
              <a:endParaRPr lang="en-US" sz="2000" dirty="0">
                <a:solidFill>
                  <a:srgbClr val="002060"/>
                </a:solidFill>
                <a:latin typeface="Myriad "/>
              </a:endParaRPr>
            </a:p>
          </p:txBody>
        </p:sp>
        <p:sp>
          <p:nvSpPr>
            <p:cNvPr id="26" name="Szabadkézi sokszög: alakzat 25">
              <a:extLst>
                <a:ext uri="{FF2B5EF4-FFF2-40B4-BE49-F238E27FC236}">
                  <a16:creationId xmlns:a16="http://schemas.microsoft.com/office/drawing/2014/main" id="{096A8EDF-EC88-4040-B49C-DB82FC860D72}"/>
                </a:ext>
              </a:extLst>
            </p:cNvPr>
            <p:cNvSpPr/>
            <p:nvPr/>
          </p:nvSpPr>
          <p:spPr>
            <a:xfrm>
              <a:off x="1108068" y="5612870"/>
              <a:ext cx="8894032" cy="309939"/>
            </a:xfrm>
            <a:custGeom>
              <a:avLst/>
              <a:gdLst>
                <a:gd name="connsiteX0" fmla="*/ 0 w 1195186"/>
                <a:gd name="connsiteY0" fmla="*/ 0 h 229190"/>
                <a:gd name="connsiteX1" fmla="*/ 1195186 w 1195186"/>
                <a:gd name="connsiteY1" fmla="*/ 0 h 229190"/>
                <a:gd name="connsiteX2" fmla="*/ 1195186 w 1195186"/>
                <a:gd name="connsiteY2" fmla="*/ 229190 h 229190"/>
                <a:gd name="connsiteX3" fmla="*/ 0 w 1195186"/>
                <a:gd name="connsiteY3" fmla="*/ 229190 h 229190"/>
                <a:gd name="connsiteX4" fmla="*/ 0 w 1195186"/>
                <a:gd name="connsiteY4" fmla="*/ 0 h 22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5186" h="229190">
                  <a:moveTo>
                    <a:pt x="0" y="0"/>
                  </a:moveTo>
                  <a:lnTo>
                    <a:pt x="1195186" y="0"/>
                  </a:lnTo>
                  <a:lnTo>
                    <a:pt x="1195186" y="229190"/>
                  </a:lnTo>
                  <a:lnTo>
                    <a:pt x="0" y="2291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9525" rIns="38100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i="1" dirty="0">
                  <a:solidFill>
                    <a:srgbClr val="002060"/>
                  </a:solidFill>
                  <a:latin typeface="Myriad "/>
                </a:rPr>
                <a:t>Szakértői elemzés</a:t>
              </a:r>
              <a:endParaRPr lang="en-US" i="1" dirty="0">
                <a:solidFill>
                  <a:srgbClr val="002060"/>
                </a:solidFill>
                <a:latin typeface="Myriad "/>
              </a:endParaRPr>
            </a:p>
          </p:txBody>
        </p:sp>
        <p:sp>
          <p:nvSpPr>
            <p:cNvPr id="27" name="Szabadkézi sokszög: alakzat 26">
              <a:extLst>
                <a:ext uri="{FF2B5EF4-FFF2-40B4-BE49-F238E27FC236}">
                  <a16:creationId xmlns:a16="http://schemas.microsoft.com/office/drawing/2014/main" id="{0906E404-7A84-4E87-8705-12D7C2145C5F}"/>
                </a:ext>
              </a:extLst>
            </p:cNvPr>
            <p:cNvSpPr/>
            <p:nvPr/>
          </p:nvSpPr>
          <p:spPr>
            <a:xfrm>
              <a:off x="3288733" y="2427350"/>
              <a:ext cx="2034906" cy="687571"/>
            </a:xfrm>
            <a:custGeom>
              <a:avLst/>
              <a:gdLst>
                <a:gd name="connsiteX0" fmla="*/ 0 w 1327985"/>
                <a:gd name="connsiteY0" fmla="*/ 0 h 687571"/>
                <a:gd name="connsiteX1" fmla="*/ 1327985 w 1327985"/>
                <a:gd name="connsiteY1" fmla="*/ 0 h 687571"/>
                <a:gd name="connsiteX2" fmla="*/ 1327985 w 1327985"/>
                <a:gd name="connsiteY2" fmla="*/ 687571 h 687571"/>
                <a:gd name="connsiteX3" fmla="*/ 0 w 1327985"/>
                <a:gd name="connsiteY3" fmla="*/ 687571 h 687571"/>
                <a:gd name="connsiteX4" fmla="*/ 0 w 1327985"/>
                <a:gd name="connsiteY4" fmla="*/ 0 h 6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985" h="687571">
                  <a:moveTo>
                    <a:pt x="0" y="0"/>
                  </a:moveTo>
                  <a:lnTo>
                    <a:pt x="1327985" y="0"/>
                  </a:lnTo>
                  <a:lnTo>
                    <a:pt x="1327985" y="687571"/>
                  </a:lnTo>
                  <a:lnTo>
                    <a:pt x="0" y="687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18000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kern="1200" dirty="0">
                <a:solidFill>
                  <a:srgbClr val="002060"/>
                </a:solidFill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u-HU" sz="2000" kern="1200" dirty="0">
                  <a:solidFill>
                    <a:srgbClr val="002060"/>
                  </a:solidFill>
                  <a:latin typeface="Myriad "/>
                </a:rPr>
                <a:t>Adatok vizsgálata</a:t>
              </a:r>
              <a:endParaRPr lang="en-US" sz="2000" kern="1200" dirty="0">
                <a:solidFill>
                  <a:srgbClr val="002060"/>
                </a:solidFill>
                <a:latin typeface="Myriad "/>
              </a:endParaRPr>
            </a:p>
          </p:txBody>
        </p:sp>
      </p:grpSp>
      <p:sp>
        <p:nvSpPr>
          <p:cNvPr id="29" name="Szabadkézi sokszög: alakzat 28">
            <a:extLst>
              <a:ext uri="{FF2B5EF4-FFF2-40B4-BE49-F238E27FC236}">
                <a16:creationId xmlns:a16="http://schemas.microsoft.com/office/drawing/2014/main" id="{CAB9D375-CEEF-4888-958D-717A8590A989}"/>
              </a:ext>
            </a:extLst>
          </p:cNvPr>
          <p:cNvSpPr/>
          <p:nvPr/>
        </p:nvSpPr>
        <p:spPr>
          <a:xfrm>
            <a:off x="5793875" y="3395062"/>
            <a:ext cx="2396144" cy="336068"/>
          </a:xfrm>
          <a:custGeom>
            <a:avLst/>
            <a:gdLst>
              <a:gd name="connsiteX0" fmla="*/ 0 w 1195186"/>
              <a:gd name="connsiteY0" fmla="*/ 0 h 229190"/>
              <a:gd name="connsiteX1" fmla="*/ 1195186 w 1195186"/>
              <a:gd name="connsiteY1" fmla="*/ 0 h 229190"/>
              <a:gd name="connsiteX2" fmla="*/ 1195186 w 1195186"/>
              <a:gd name="connsiteY2" fmla="*/ 229190 h 229190"/>
              <a:gd name="connsiteX3" fmla="*/ 0 w 1195186"/>
              <a:gd name="connsiteY3" fmla="*/ 229190 h 229190"/>
              <a:gd name="connsiteX4" fmla="*/ 0 w 1195186"/>
              <a:gd name="connsiteY4" fmla="*/ 0 h 22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186" h="229190">
                <a:moveTo>
                  <a:pt x="0" y="0"/>
                </a:moveTo>
                <a:lnTo>
                  <a:pt x="1195186" y="0"/>
                </a:lnTo>
                <a:lnTo>
                  <a:pt x="1195186" y="229190"/>
                </a:lnTo>
                <a:lnTo>
                  <a:pt x="0" y="229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9525" rIns="38100" bIns="9525" numCol="1" spcCol="1270" anchor="ctr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i="1" dirty="0">
                <a:solidFill>
                  <a:srgbClr val="002060"/>
                </a:solidFill>
                <a:latin typeface="Myriad "/>
              </a:rPr>
              <a:t>    </a:t>
            </a:r>
            <a:r>
              <a:rPr lang="en-US" i="1" dirty="0" err="1">
                <a:solidFill>
                  <a:srgbClr val="002060"/>
                </a:solidFill>
                <a:latin typeface="Myriad "/>
              </a:rPr>
              <a:t>Szakértői</a:t>
            </a:r>
            <a:r>
              <a:rPr lang="en-US" i="1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Myriad "/>
              </a:rPr>
              <a:t>ellenőrzés</a:t>
            </a:r>
            <a:endParaRPr lang="en-US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41" name="Szabadkézi sokszög: alakzat 40">
            <a:extLst>
              <a:ext uri="{FF2B5EF4-FFF2-40B4-BE49-F238E27FC236}">
                <a16:creationId xmlns:a16="http://schemas.microsoft.com/office/drawing/2014/main" id="{39FB2488-57EB-4AD6-BA15-A821D3A44DBA}"/>
              </a:ext>
            </a:extLst>
          </p:cNvPr>
          <p:cNvSpPr/>
          <p:nvPr/>
        </p:nvSpPr>
        <p:spPr>
          <a:xfrm>
            <a:off x="5788918" y="2571819"/>
            <a:ext cx="2401101" cy="336068"/>
          </a:xfrm>
          <a:custGeom>
            <a:avLst/>
            <a:gdLst>
              <a:gd name="connsiteX0" fmla="*/ 0 w 1195186"/>
              <a:gd name="connsiteY0" fmla="*/ 0 h 229190"/>
              <a:gd name="connsiteX1" fmla="*/ 1195186 w 1195186"/>
              <a:gd name="connsiteY1" fmla="*/ 0 h 229190"/>
              <a:gd name="connsiteX2" fmla="*/ 1195186 w 1195186"/>
              <a:gd name="connsiteY2" fmla="*/ 229190 h 229190"/>
              <a:gd name="connsiteX3" fmla="*/ 0 w 1195186"/>
              <a:gd name="connsiteY3" fmla="*/ 229190 h 229190"/>
              <a:gd name="connsiteX4" fmla="*/ 0 w 1195186"/>
              <a:gd name="connsiteY4" fmla="*/ 0 h 22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5186" h="229190">
                <a:moveTo>
                  <a:pt x="0" y="0"/>
                </a:moveTo>
                <a:lnTo>
                  <a:pt x="1195186" y="0"/>
                </a:lnTo>
                <a:lnTo>
                  <a:pt x="1195186" y="229190"/>
                </a:lnTo>
                <a:lnTo>
                  <a:pt x="0" y="2291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9525" rIns="38100" bIns="9525" numCol="1" spcCol="1270" anchor="ctr" anchorCtr="0">
            <a:noAutofit/>
          </a:bodyPr>
          <a:lstStyle/>
          <a:p>
            <a:pPr marL="0" lvl="0" indent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i="1" dirty="0">
                <a:solidFill>
                  <a:srgbClr val="002060"/>
                </a:solidFill>
              </a:rPr>
              <a:t>    </a:t>
            </a:r>
            <a:r>
              <a:rPr lang="hu-HU" i="1" dirty="0">
                <a:solidFill>
                  <a:srgbClr val="002060"/>
                </a:solidFill>
                <a:latin typeface="Myriad "/>
              </a:rPr>
              <a:t>Szakértői ellenőrzés</a:t>
            </a:r>
            <a:endParaRPr lang="en-US" i="1" kern="1200" dirty="0">
              <a:solidFill>
                <a:srgbClr val="002060"/>
              </a:solidFill>
              <a:latin typeface="Myriad "/>
            </a:endParaRP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CC8C4E66-C629-43E5-975C-32C42EDFBC9A}"/>
              </a:ext>
            </a:extLst>
          </p:cNvPr>
          <p:cNvCxnSpPr>
            <a:cxnSpLocks/>
          </p:cNvCxnSpPr>
          <p:nvPr/>
        </p:nvCxnSpPr>
        <p:spPr>
          <a:xfrm rot="300000">
            <a:off x="8170012" y="4280928"/>
            <a:ext cx="96253" cy="1156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1480110" y="1544957"/>
            <a:ext cx="1497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Myriad "/>
              </a:rPr>
              <a:t>19</a:t>
            </a:r>
            <a:r>
              <a:rPr lang="en-US" dirty="0">
                <a:solidFill>
                  <a:srgbClr val="002060"/>
                </a:solidFill>
                <a:latin typeface="Myriad "/>
              </a:rPr>
              <a:t> 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adminisztratív adatforrás</a:t>
            </a:r>
            <a:endParaRPr lang="en-US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23172" y="1563446"/>
            <a:ext cx="75693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002060"/>
                </a:solidFill>
                <a:sym typeface="Wingdings" panose="05000000000000000000" pitchFamily="2" charset="2"/>
              </a:rPr>
              <a:t></a:t>
            </a:r>
            <a:endParaRPr lang="en-US" sz="5000" dirty="0"/>
          </a:p>
        </p:txBody>
      </p:sp>
      <p:sp>
        <p:nvSpPr>
          <p:cNvPr id="20" name="Jobbra nyíl 19"/>
          <p:cNvSpPr/>
          <p:nvPr/>
        </p:nvSpPr>
        <p:spPr>
          <a:xfrm>
            <a:off x="3100852" y="1575238"/>
            <a:ext cx="2783812" cy="9790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7024" numCol="1" spcCol="1270" anchor="b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Adatállomány átadása</a:t>
            </a: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29" y="1619911"/>
            <a:ext cx="739022" cy="739022"/>
          </a:xfrm>
          <a:prstGeom prst="rect">
            <a:avLst/>
          </a:prstGeom>
        </p:spPr>
      </p:pic>
      <p:sp>
        <p:nvSpPr>
          <p:cNvPr id="28" name="Szabadkézi sokszög: alakzat 27">
            <a:extLst>
              <a:ext uri="{FF2B5EF4-FFF2-40B4-BE49-F238E27FC236}">
                <a16:creationId xmlns:a16="http://schemas.microsoft.com/office/drawing/2014/main" id="{CBDEE501-403B-4B63-A866-7248E69658BF}"/>
              </a:ext>
            </a:extLst>
          </p:cNvPr>
          <p:cNvSpPr/>
          <p:nvPr/>
        </p:nvSpPr>
        <p:spPr>
          <a:xfrm>
            <a:off x="5997341" y="5080826"/>
            <a:ext cx="2053366" cy="687600"/>
          </a:xfrm>
          <a:custGeom>
            <a:avLst/>
            <a:gdLst>
              <a:gd name="connsiteX0" fmla="*/ 0 w 1327985"/>
              <a:gd name="connsiteY0" fmla="*/ 0 h 687571"/>
              <a:gd name="connsiteX1" fmla="*/ 1327985 w 1327985"/>
              <a:gd name="connsiteY1" fmla="*/ 0 h 687571"/>
              <a:gd name="connsiteX2" fmla="*/ 1327985 w 1327985"/>
              <a:gd name="connsiteY2" fmla="*/ 687571 h 687571"/>
              <a:gd name="connsiteX3" fmla="*/ 0 w 1327985"/>
              <a:gd name="connsiteY3" fmla="*/ 687571 h 687571"/>
              <a:gd name="connsiteX4" fmla="*/ 0 w 1327985"/>
              <a:gd name="connsiteY4" fmla="*/ 0 h 68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985" h="687571">
                <a:moveTo>
                  <a:pt x="0" y="0"/>
                </a:moveTo>
                <a:lnTo>
                  <a:pt x="1327985" y="0"/>
                </a:lnTo>
                <a:lnTo>
                  <a:pt x="1327985" y="687571"/>
                </a:lnTo>
                <a:lnTo>
                  <a:pt x="0" y="687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108000" rIns="9525" bIns="97024" numCol="1" spcCol="1270" anchor="ctr" anchorCtr="1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ts val="1200"/>
              </a:spcBef>
              <a:spcAft>
                <a:spcPct val="35000"/>
              </a:spcAft>
              <a:buNone/>
            </a:pPr>
            <a:r>
              <a:rPr lang="hu-HU" kern="1200" dirty="0">
                <a:solidFill>
                  <a:srgbClr val="002060"/>
                </a:solidFill>
                <a:latin typeface="Myriad "/>
              </a:rPr>
              <a:t>CÍM állomány</a:t>
            </a:r>
            <a:endParaRPr lang="en-US" sz="2000" kern="1200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302097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D0953D-ECA1-4444-9C9B-62FDF744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76" y="312081"/>
            <a:ext cx="8131902" cy="10895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Adminisztratív adatállományok kapcsolása</a:t>
            </a:r>
            <a:endParaRPr lang="en-US" sz="36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2FB5F-FDC6-40F3-818E-824FD945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1D236711-06C0-4BE4-ADBF-741C90CB8E1F}"/>
              </a:ext>
            </a:extLst>
          </p:cNvPr>
          <p:cNvSpPr/>
          <p:nvPr/>
        </p:nvSpPr>
        <p:spPr>
          <a:xfrm>
            <a:off x="9664809" y="729254"/>
            <a:ext cx="1725890" cy="579600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Viselt név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:a16="http://schemas.microsoft.com/office/drawing/2014/main" id="{78EE74E7-F653-4E39-AE41-AA90324037C2}"/>
              </a:ext>
            </a:extLst>
          </p:cNvPr>
          <p:cNvSpPr/>
          <p:nvPr/>
        </p:nvSpPr>
        <p:spPr>
          <a:xfrm>
            <a:off x="9664809" y="1473546"/>
            <a:ext cx="1725890" cy="580795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Születési név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2" name="Szabadkézi sokszög: alakzat 11">
            <a:extLst>
              <a:ext uri="{FF2B5EF4-FFF2-40B4-BE49-F238E27FC236}">
                <a16:creationId xmlns:a16="http://schemas.microsoft.com/office/drawing/2014/main" id="{CED678C0-0AC0-4130-A44E-2332853BABB5}"/>
              </a:ext>
            </a:extLst>
          </p:cNvPr>
          <p:cNvSpPr/>
          <p:nvPr/>
        </p:nvSpPr>
        <p:spPr>
          <a:xfrm>
            <a:off x="9664809" y="4312717"/>
            <a:ext cx="1725890" cy="533654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dirty="0">
                <a:solidFill>
                  <a:srgbClr val="002060"/>
                </a:solidFill>
                <a:latin typeface="Myriad "/>
              </a:rPr>
              <a:t>Anyja neve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C4CADD5A-3F1B-4014-AB5A-73565E4BCB73}"/>
              </a:ext>
            </a:extLst>
          </p:cNvPr>
          <p:cNvSpPr/>
          <p:nvPr/>
        </p:nvSpPr>
        <p:spPr>
          <a:xfrm>
            <a:off x="9664809" y="2217567"/>
            <a:ext cx="1725890" cy="548875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Születési dátum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5" name="Szabadkézi sokszög: alakzat 14">
            <a:extLst>
              <a:ext uri="{FF2B5EF4-FFF2-40B4-BE49-F238E27FC236}">
                <a16:creationId xmlns:a16="http://schemas.microsoft.com/office/drawing/2014/main" id="{6A7A7142-2771-4D0A-89B5-106444670EF6}"/>
              </a:ext>
            </a:extLst>
          </p:cNvPr>
          <p:cNvSpPr/>
          <p:nvPr/>
        </p:nvSpPr>
        <p:spPr>
          <a:xfrm>
            <a:off x="9664809" y="2932708"/>
            <a:ext cx="1725890" cy="530788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Születési hely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6" name="Szabadkézi sokszög: alakzat 15">
            <a:extLst>
              <a:ext uri="{FF2B5EF4-FFF2-40B4-BE49-F238E27FC236}">
                <a16:creationId xmlns:a16="http://schemas.microsoft.com/office/drawing/2014/main" id="{4B5EFB87-1E50-4110-B07D-72F1021E2FB8}"/>
              </a:ext>
            </a:extLst>
          </p:cNvPr>
          <p:cNvSpPr/>
          <p:nvPr/>
        </p:nvSpPr>
        <p:spPr>
          <a:xfrm>
            <a:off x="9664809" y="5056139"/>
            <a:ext cx="1725890" cy="521883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Lakcím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24" name="Szabadkézi sokszög: alakzat 8">
            <a:extLst>
              <a:ext uri="{FF2B5EF4-FFF2-40B4-BE49-F238E27FC236}">
                <a16:creationId xmlns:a16="http://schemas.microsoft.com/office/drawing/2014/main" id="{A296870B-DA4D-4E43-B0D5-A256A9E0CE5A}"/>
              </a:ext>
            </a:extLst>
          </p:cNvPr>
          <p:cNvSpPr/>
          <p:nvPr/>
        </p:nvSpPr>
        <p:spPr>
          <a:xfrm flipH="1">
            <a:off x="5789760" y="2902713"/>
            <a:ext cx="177086" cy="7218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6832" y="0"/>
                </a:moveTo>
                <a:lnTo>
                  <a:pt x="226832" y="741049"/>
                </a:lnTo>
                <a:lnTo>
                  <a:pt x="0" y="741049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Szabadkézi sokszög: alakzat 16">
            <a:extLst>
              <a:ext uri="{FF2B5EF4-FFF2-40B4-BE49-F238E27FC236}">
                <a16:creationId xmlns:a16="http://schemas.microsoft.com/office/drawing/2014/main" id="{DE1B239F-AC83-495E-AF0E-B387C877C2B0}"/>
              </a:ext>
            </a:extLst>
          </p:cNvPr>
          <p:cNvSpPr/>
          <p:nvPr/>
        </p:nvSpPr>
        <p:spPr>
          <a:xfrm>
            <a:off x="9664809" y="3624116"/>
            <a:ext cx="1725890" cy="527382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Neme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8" name="Szabadkézi sokszög: alakzat 30">
            <a:extLst>
              <a:ext uri="{FF2B5EF4-FFF2-40B4-BE49-F238E27FC236}">
                <a16:creationId xmlns:a16="http://schemas.microsoft.com/office/drawing/2014/main" id="{A3D310C2-0532-456C-9687-419486552289}"/>
              </a:ext>
            </a:extLst>
          </p:cNvPr>
          <p:cNvSpPr/>
          <p:nvPr/>
        </p:nvSpPr>
        <p:spPr>
          <a:xfrm>
            <a:off x="746374" y="3088460"/>
            <a:ext cx="3078402" cy="1652352"/>
          </a:xfrm>
          <a:custGeom>
            <a:avLst/>
            <a:gdLst>
              <a:gd name="connsiteX0" fmla="*/ 0 w 1327985"/>
              <a:gd name="connsiteY0" fmla="*/ 0 h 687571"/>
              <a:gd name="connsiteX1" fmla="*/ 1327985 w 1327985"/>
              <a:gd name="connsiteY1" fmla="*/ 0 h 687571"/>
              <a:gd name="connsiteX2" fmla="*/ 1327985 w 1327985"/>
              <a:gd name="connsiteY2" fmla="*/ 687571 h 687571"/>
              <a:gd name="connsiteX3" fmla="*/ 0 w 1327985"/>
              <a:gd name="connsiteY3" fmla="*/ 687571 h 687571"/>
              <a:gd name="connsiteX4" fmla="*/ 0 w 1327985"/>
              <a:gd name="connsiteY4" fmla="*/ 0 h 68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985" h="687571">
                <a:moveTo>
                  <a:pt x="0" y="0"/>
                </a:moveTo>
                <a:lnTo>
                  <a:pt x="1327985" y="0"/>
                </a:lnTo>
                <a:lnTo>
                  <a:pt x="1327985" y="687571"/>
                </a:lnTo>
                <a:lnTo>
                  <a:pt x="0" y="687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7024" numCol="1" spcCol="1270" anchor="ctr" anchorCtr="0">
            <a:noAutofit/>
          </a:bodyPr>
          <a:lstStyle/>
          <a:p>
            <a:pPr lvl="0" algn="ctr" defTabSz="666750">
              <a:spcBef>
                <a:spcPct val="0"/>
              </a:spcBef>
              <a:spcAft>
                <a:spcPct val="35000"/>
              </a:spcAft>
            </a:pPr>
            <a:r>
              <a:rPr lang="en-US" sz="2200" dirty="0">
                <a:solidFill>
                  <a:srgbClr val="002060"/>
                </a:solidFill>
                <a:latin typeface="Myriad "/>
              </a:rPr>
              <a:t>A 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kulcs</a:t>
            </a:r>
            <a:r>
              <a:rPr lang="en-US" sz="2200" dirty="0">
                <a:solidFill>
                  <a:srgbClr val="002060"/>
                </a:solidFill>
                <a:latin typeface="Myriad "/>
              </a:rPr>
              <a:t> a</a:t>
            </a:r>
            <a:r>
              <a:rPr lang="hu-HU" sz="2200" dirty="0">
                <a:solidFill>
                  <a:srgbClr val="002060"/>
                </a:solidFill>
                <a:latin typeface="Myriad "/>
              </a:rPr>
              <a:t>z egyes</a:t>
            </a:r>
            <a:r>
              <a:rPr lang="en-US" sz="22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adminisztr</a:t>
            </a:r>
            <a:r>
              <a:rPr lang="hu-HU" sz="2200" dirty="0" err="1">
                <a:solidFill>
                  <a:srgbClr val="002060"/>
                </a:solidFill>
                <a:latin typeface="Myriad "/>
              </a:rPr>
              <a:t>atív</a:t>
            </a:r>
            <a:r>
              <a:rPr lang="en-US" sz="22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adat</a:t>
            </a:r>
            <a:r>
              <a:rPr lang="hu-HU" sz="2200" dirty="0">
                <a:solidFill>
                  <a:srgbClr val="002060"/>
                </a:solidFill>
                <a:latin typeface="Myriad "/>
              </a:rPr>
              <a:t>állomány</a:t>
            </a:r>
            <a:r>
              <a:rPr lang="en-US" sz="22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változó</a:t>
            </a:r>
            <a:r>
              <a:rPr lang="hu-HU" sz="2200" dirty="0">
                <a:solidFill>
                  <a:srgbClr val="002060"/>
                </a:solidFill>
                <a:latin typeface="Myriad "/>
              </a:rPr>
              <a:t>i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tól</a:t>
            </a:r>
            <a:r>
              <a:rPr lang="en-US" sz="22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függ</a:t>
            </a:r>
            <a:endParaRPr lang="en-US" sz="22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9" name="Szabadkézi sokszög: alakzat 30">
            <a:extLst>
              <a:ext uri="{FF2B5EF4-FFF2-40B4-BE49-F238E27FC236}">
                <a16:creationId xmlns:a16="http://schemas.microsoft.com/office/drawing/2014/main" id="{A3D310C2-0532-456C-9687-419486552289}"/>
              </a:ext>
            </a:extLst>
          </p:cNvPr>
          <p:cNvSpPr/>
          <p:nvPr/>
        </p:nvSpPr>
        <p:spPr>
          <a:xfrm>
            <a:off x="746375" y="1959271"/>
            <a:ext cx="3108174" cy="759857"/>
          </a:xfrm>
          <a:custGeom>
            <a:avLst/>
            <a:gdLst>
              <a:gd name="connsiteX0" fmla="*/ 0 w 1327985"/>
              <a:gd name="connsiteY0" fmla="*/ 0 h 687571"/>
              <a:gd name="connsiteX1" fmla="*/ 1327985 w 1327985"/>
              <a:gd name="connsiteY1" fmla="*/ 0 h 687571"/>
              <a:gd name="connsiteX2" fmla="*/ 1327985 w 1327985"/>
              <a:gd name="connsiteY2" fmla="*/ 687571 h 687571"/>
              <a:gd name="connsiteX3" fmla="*/ 0 w 1327985"/>
              <a:gd name="connsiteY3" fmla="*/ 687571 h 687571"/>
              <a:gd name="connsiteX4" fmla="*/ 0 w 1327985"/>
              <a:gd name="connsiteY4" fmla="*/ 0 h 68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985" h="687571">
                <a:moveTo>
                  <a:pt x="0" y="0"/>
                </a:moveTo>
                <a:lnTo>
                  <a:pt x="1327985" y="0"/>
                </a:lnTo>
                <a:lnTo>
                  <a:pt x="1327985" y="687571"/>
                </a:lnTo>
                <a:lnTo>
                  <a:pt x="0" y="687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7024" numCol="1" spcCol="1270" anchor="ctr" anchorCtr="0">
            <a:noAutofit/>
          </a:bodyPr>
          <a:lstStyle/>
          <a:p>
            <a:pPr marL="0" lvl="0" indent="0" algn="ctr" defTabSz="666750"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dirty="0">
                <a:solidFill>
                  <a:srgbClr val="002060"/>
                </a:solidFill>
                <a:latin typeface="Myriad "/>
              </a:rPr>
              <a:t>Nincs egyedi azonosító</a:t>
            </a:r>
            <a:endParaRPr lang="en-US" sz="22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318850" y="2719128"/>
            <a:ext cx="106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Myriad "/>
              </a:rPr>
              <a:t>ÉS/VAGY</a:t>
            </a:r>
          </a:p>
        </p:txBody>
      </p:sp>
      <p:sp>
        <p:nvSpPr>
          <p:cNvPr id="25" name="Szabadkézi sokszög: alakzat 8">
            <a:extLst>
              <a:ext uri="{FF2B5EF4-FFF2-40B4-BE49-F238E27FC236}">
                <a16:creationId xmlns:a16="http://schemas.microsoft.com/office/drawing/2014/main" id="{A296870B-DA4D-4E43-B0D5-A256A9E0CE5A}"/>
              </a:ext>
            </a:extLst>
          </p:cNvPr>
          <p:cNvSpPr/>
          <p:nvPr/>
        </p:nvSpPr>
        <p:spPr>
          <a:xfrm flipH="1">
            <a:off x="5789760" y="3198102"/>
            <a:ext cx="177086" cy="7218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6832" y="0"/>
                </a:moveTo>
                <a:lnTo>
                  <a:pt x="226832" y="741049"/>
                </a:lnTo>
                <a:lnTo>
                  <a:pt x="0" y="741049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Szabadkézi sokszög: alakzat 12">
            <a:extLst>
              <a:ext uri="{FF2B5EF4-FFF2-40B4-BE49-F238E27FC236}">
                <a16:creationId xmlns:a16="http://schemas.microsoft.com/office/drawing/2014/main" id="{D03D7D6F-2017-4862-A6AA-7671CFDE3D7B}"/>
              </a:ext>
            </a:extLst>
          </p:cNvPr>
          <p:cNvSpPr/>
          <p:nvPr/>
        </p:nvSpPr>
        <p:spPr>
          <a:xfrm>
            <a:off x="4243197" y="2217365"/>
            <a:ext cx="1856501" cy="1098154"/>
          </a:xfrm>
          <a:prstGeom prst="snip2Diag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44000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kern="1200" dirty="0">
                <a:solidFill>
                  <a:srgbClr val="002060"/>
                </a:solidFill>
                <a:latin typeface="Myriad "/>
              </a:rPr>
              <a:t>TAJ szám</a:t>
            </a:r>
            <a:endParaRPr lang="en-US" sz="22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918411" y="3463496"/>
            <a:ext cx="185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  <a:latin typeface="Myriad "/>
              </a:rPr>
              <a:t>helytelen lehet</a:t>
            </a:r>
            <a:endParaRPr lang="en-US" dirty="0">
              <a:solidFill>
                <a:srgbClr val="002060"/>
              </a:solidFill>
              <a:latin typeface="Myriad "/>
            </a:endParaRPr>
          </a:p>
          <a:p>
            <a:pPr algn="ctr"/>
            <a:r>
              <a:rPr lang="hu-HU" dirty="0">
                <a:solidFill>
                  <a:srgbClr val="002060"/>
                </a:solidFill>
                <a:latin typeface="Myriad "/>
              </a:rPr>
              <a:t>hiányos lehet</a:t>
            </a:r>
            <a:endParaRPr lang="en-US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26" name="Szabadkézi sokszög: alakzat 8">
            <a:extLst>
              <a:ext uri="{FF2B5EF4-FFF2-40B4-BE49-F238E27FC236}">
                <a16:creationId xmlns:a16="http://schemas.microsoft.com/office/drawing/2014/main" id="{A296870B-DA4D-4E43-B0D5-A256A9E0CE5A}"/>
              </a:ext>
            </a:extLst>
          </p:cNvPr>
          <p:cNvSpPr/>
          <p:nvPr/>
        </p:nvSpPr>
        <p:spPr>
          <a:xfrm>
            <a:off x="7828033" y="2902713"/>
            <a:ext cx="291584" cy="7218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6832" y="0"/>
                </a:moveTo>
                <a:lnTo>
                  <a:pt x="226832" y="741049"/>
                </a:lnTo>
                <a:lnTo>
                  <a:pt x="0" y="741049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Szabadkézi sokszög: alakzat 8">
            <a:extLst>
              <a:ext uri="{FF2B5EF4-FFF2-40B4-BE49-F238E27FC236}">
                <a16:creationId xmlns:a16="http://schemas.microsoft.com/office/drawing/2014/main" id="{A296870B-DA4D-4E43-B0D5-A256A9E0CE5A}"/>
              </a:ext>
            </a:extLst>
          </p:cNvPr>
          <p:cNvSpPr/>
          <p:nvPr/>
        </p:nvSpPr>
        <p:spPr>
          <a:xfrm>
            <a:off x="7828033" y="3198102"/>
            <a:ext cx="291584" cy="72185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6832" y="0"/>
                </a:moveTo>
                <a:lnTo>
                  <a:pt x="226832" y="741049"/>
                </a:lnTo>
                <a:lnTo>
                  <a:pt x="0" y="741049"/>
                </a:ln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Szabadkézi sokszög: alakzat 9">
            <a:extLst>
              <a:ext uri="{FF2B5EF4-FFF2-40B4-BE49-F238E27FC236}">
                <a16:creationId xmlns:a16="http://schemas.microsoft.com/office/drawing/2014/main" id="{1D236711-06C0-4BE4-ADBF-741C90CB8E1F}"/>
              </a:ext>
            </a:extLst>
          </p:cNvPr>
          <p:cNvSpPr/>
          <p:nvPr/>
        </p:nvSpPr>
        <p:spPr>
          <a:xfrm>
            <a:off x="7541092" y="2205006"/>
            <a:ext cx="1725890" cy="1098000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u-HU" sz="2200" dirty="0">
                <a:solidFill>
                  <a:srgbClr val="002060"/>
                </a:solidFill>
                <a:latin typeface="Myriad "/>
              </a:rPr>
              <a:t>T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ermészetes</a:t>
            </a:r>
            <a:r>
              <a:rPr lang="en-US" sz="22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azonosítók</a:t>
            </a:r>
            <a:r>
              <a:rPr lang="en-US" sz="2200" dirty="0">
                <a:solidFill>
                  <a:srgbClr val="002060"/>
                </a:solidFill>
                <a:latin typeface="Myriad "/>
              </a:rPr>
              <a:t> </a:t>
            </a:r>
            <a:endParaRPr lang="en-US" sz="22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85BCCD4-5B2F-4F06-8DFB-C5320BCD88CF}"/>
              </a:ext>
            </a:extLst>
          </p:cNvPr>
          <p:cNvSpPr/>
          <p:nvPr/>
        </p:nvSpPr>
        <p:spPr>
          <a:xfrm>
            <a:off x="4040138" y="4732875"/>
            <a:ext cx="6096000" cy="1495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Kapcsolási sorrend:</a:t>
            </a:r>
            <a:endParaRPr lang="en-US" sz="2400" b="1" dirty="0">
              <a:solidFill>
                <a:srgbClr val="002060"/>
              </a:solidFill>
              <a:latin typeface="Myriad "/>
            </a:endParaRPr>
          </a:p>
          <a:p>
            <a:pPr marL="914400" lvl="1" indent="-457200" algn="just">
              <a:lnSpc>
                <a:spcPct val="95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E</a:t>
            </a:r>
            <a:r>
              <a:rPr lang="en-US" sz="2400" dirty="0" err="1">
                <a:solidFill>
                  <a:srgbClr val="002060"/>
                </a:solidFill>
                <a:latin typeface="Myriad "/>
              </a:rPr>
              <a:t>lsődleges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</a:rPr>
              <a:t>állomány</a:t>
            </a:r>
            <a:endParaRPr lang="hu-HU" sz="2400" dirty="0">
              <a:solidFill>
                <a:srgbClr val="002060"/>
              </a:solidFill>
              <a:latin typeface="Myriad "/>
            </a:endParaRPr>
          </a:p>
          <a:p>
            <a:pPr marL="914400" lvl="1" indent="-457200">
              <a:lnSpc>
                <a:spcPct val="95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A többi adminisztratív állománnyal történő kapcsolat megteremtése</a:t>
            </a:r>
            <a:endParaRPr lang="en-US" sz="2000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177634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A1BDAD-FEFD-4462-90E9-E8F23059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365043"/>
            <a:ext cx="10515600" cy="5909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Adminisztratív</a:t>
            </a:r>
            <a:r>
              <a:rPr lang="en-US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</a:t>
            </a:r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lakónépesség megállapítása</a:t>
            </a:r>
            <a:endParaRPr lang="en-US" sz="36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166C991-59E3-4D2F-B076-5C020322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60926"/>
            <a:ext cx="2743200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12</a:t>
            </a:fld>
            <a:endParaRPr lang="hu-HU"/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E0625951-27A5-4F7F-BCED-CC382BE51AC4}"/>
              </a:ext>
            </a:extLst>
          </p:cNvPr>
          <p:cNvSpPr/>
          <p:nvPr/>
        </p:nvSpPr>
        <p:spPr>
          <a:xfrm>
            <a:off x="939567" y="1518732"/>
            <a:ext cx="1110601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Az adatállományok összekapcsolva több mint 10 millió főt tartalmaznak.</a:t>
            </a:r>
          </a:p>
          <a:p>
            <a:pPr algn="just">
              <a:lnSpc>
                <a:spcPct val="95000"/>
              </a:lnSpc>
            </a:pPr>
            <a:endParaRPr lang="hu-HU" sz="2400" b="1" dirty="0">
              <a:solidFill>
                <a:srgbClr val="002060"/>
              </a:solidFill>
              <a:latin typeface="Myriad "/>
            </a:endParaRPr>
          </a:p>
          <a:p>
            <a:pPr algn="just">
              <a:lnSpc>
                <a:spcPct val="95000"/>
              </a:lnSpc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Életjel vizsgálat segítségével kiszűrjük azokat a személyeket, akik a referencia időpontban nem élnek Magyarországon</a:t>
            </a:r>
            <a:r>
              <a:rPr lang="en-US" sz="2400" b="1" dirty="0">
                <a:solidFill>
                  <a:srgbClr val="002060"/>
                </a:solidFill>
                <a:latin typeface="Myriad "/>
              </a:rPr>
              <a:t>: </a:t>
            </a:r>
            <a:endParaRPr lang="hu-HU" sz="2400" b="1" dirty="0">
              <a:solidFill>
                <a:srgbClr val="002060"/>
              </a:solidFill>
              <a:latin typeface="Myriad "/>
            </a:endParaRPr>
          </a:p>
          <a:p>
            <a:pPr marL="800100" lvl="1" indent="-34290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Elhunyt vagy 110 évesnél idősebb személyek</a:t>
            </a:r>
            <a:endParaRPr lang="en-US" sz="2400" dirty="0">
              <a:solidFill>
                <a:srgbClr val="002060"/>
              </a:solidFill>
              <a:latin typeface="Myriad "/>
            </a:endParaRPr>
          </a:p>
          <a:p>
            <a:pPr marL="800100" lvl="1" indent="-34290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Utószülöttek (referencia időpont után születettek)</a:t>
            </a:r>
          </a:p>
          <a:p>
            <a:pPr marL="800100" lvl="1" indent="-34290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Myriad "/>
              </a:rPr>
              <a:t>N</a:t>
            </a:r>
            <a:r>
              <a:rPr lang="hu-HU" sz="2400" dirty="0" err="1">
                <a:solidFill>
                  <a:srgbClr val="002060"/>
                </a:solidFill>
                <a:latin typeface="Myriad "/>
              </a:rPr>
              <a:t>incsenek</a:t>
            </a:r>
            <a:r>
              <a:rPr lang="hu-HU" sz="2400" dirty="0">
                <a:solidFill>
                  <a:srgbClr val="002060"/>
                </a:solidFill>
                <a:latin typeface="Myriad "/>
              </a:rPr>
              <a:t> az országban</a:t>
            </a:r>
            <a:r>
              <a:rPr lang="en-US" sz="24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hu-HU" sz="2400" dirty="0">
                <a:solidFill>
                  <a:srgbClr val="002060"/>
                </a:solidFill>
                <a:latin typeface="Myriad "/>
              </a:rPr>
              <a:t>– passzív státuszú lakcím</a:t>
            </a:r>
            <a:endParaRPr lang="en-US" sz="2400" dirty="0">
              <a:solidFill>
                <a:srgbClr val="002060"/>
              </a:solidFill>
              <a:latin typeface="Myriad "/>
            </a:endParaRPr>
          </a:p>
          <a:p>
            <a:pPr marL="800100" lvl="1" indent="-34290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Nincsenek az országban – érvénytelen társadalombiztosítás</a:t>
            </a:r>
          </a:p>
          <a:p>
            <a:pPr marL="800100" lvl="1" indent="-34290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002060"/>
              </a:solidFill>
              <a:latin typeface="Myriad "/>
            </a:endParaRPr>
          </a:p>
          <a:p>
            <a:pPr algn="just">
              <a:lnSpc>
                <a:spcPct val="95000"/>
              </a:lnSpc>
            </a:pPr>
            <a:endParaRPr lang="en-US" sz="24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50" name="Vágott nyíl jobbra 4">
            <a:extLst>
              <a:ext uri="{FF2B5EF4-FFF2-40B4-BE49-F238E27FC236}">
                <a16:creationId xmlns:a16="http://schemas.microsoft.com/office/drawing/2014/main" id="{7A28CF07-B9FF-48DB-882F-8F93C1F547FA}"/>
              </a:ext>
            </a:extLst>
          </p:cNvPr>
          <p:cNvSpPr/>
          <p:nvPr/>
        </p:nvSpPr>
        <p:spPr>
          <a:xfrm rot="5400000">
            <a:off x="5257111" y="4582580"/>
            <a:ext cx="563144" cy="511130"/>
          </a:xfrm>
          <a:prstGeom prst="notched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200">
              <a:solidFill>
                <a:srgbClr val="002060"/>
              </a:solidFill>
            </a:endParaRPr>
          </a:p>
        </p:txBody>
      </p:sp>
      <p:sp>
        <p:nvSpPr>
          <p:cNvPr id="51" name="Lekerekített téglalap 6">
            <a:extLst>
              <a:ext uri="{FF2B5EF4-FFF2-40B4-BE49-F238E27FC236}">
                <a16:creationId xmlns:a16="http://schemas.microsoft.com/office/drawing/2014/main" id="{48B68CE3-4C71-451F-8084-C3FD4BC788D5}"/>
              </a:ext>
            </a:extLst>
          </p:cNvPr>
          <p:cNvSpPr/>
          <p:nvPr/>
        </p:nvSpPr>
        <p:spPr>
          <a:xfrm>
            <a:off x="2683843" y="5223228"/>
            <a:ext cx="6824313" cy="549629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Lakónépesség</a:t>
            </a:r>
            <a:r>
              <a:rPr lang="en-US" sz="22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előzetes</a:t>
            </a:r>
            <a:r>
              <a:rPr lang="en-US" sz="22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adminisztratív</a:t>
            </a:r>
            <a:r>
              <a:rPr lang="en-US" sz="22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Myriad "/>
              </a:rPr>
              <a:t>adatállománya</a:t>
            </a:r>
            <a:endParaRPr lang="hu-HU" sz="2200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163577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D0953D-ECA1-4444-9C9B-62FDF744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76" y="312081"/>
            <a:ext cx="10731324" cy="10895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Adminisztratív adatállomány kapcsolása a népszámlálási állománnyal</a:t>
            </a:r>
            <a:endParaRPr lang="en-US" sz="36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2FB5F-FDC6-40F3-818E-824FD945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13</a:t>
            </a:fld>
            <a:endParaRPr lang="hu-HU"/>
          </a:p>
        </p:txBody>
      </p:sp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1D236711-06C0-4BE4-ADBF-741C90CB8E1F}"/>
              </a:ext>
            </a:extLst>
          </p:cNvPr>
          <p:cNvSpPr/>
          <p:nvPr/>
        </p:nvSpPr>
        <p:spPr>
          <a:xfrm>
            <a:off x="4698526" y="1669471"/>
            <a:ext cx="1725890" cy="579600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Viselt név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Szabadkézi sokszög: alakzat 10">
            <a:extLst>
              <a:ext uri="{FF2B5EF4-FFF2-40B4-BE49-F238E27FC236}">
                <a16:creationId xmlns:a16="http://schemas.microsoft.com/office/drawing/2014/main" id="{78EE74E7-F653-4E39-AE41-AA90324037C2}"/>
              </a:ext>
            </a:extLst>
          </p:cNvPr>
          <p:cNvSpPr/>
          <p:nvPr/>
        </p:nvSpPr>
        <p:spPr>
          <a:xfrm>
            <a:off x="4698526" y="2413763"/>
            <a:ext cx="1725890" cy="580795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Születési név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4" name="Szabadkézi sokszög: alakzat 13">
            <a:extLst>
              <a:ext uri="{FF2B5EF4-FFF2-40B4-BE49-F238E27FC236}">
                <a16:creationId xmlns:a16="http://schemas.microsoft.com/office/drawing/2014/main" id="{C4CADD5A-3F1B-4014-AB5A-73565E4BCB73}"/>
              </a:ext>
            </a:extLst>
          </p:cNvPr>
          <p:cNvSpPr/>
          <p:nvPr/>
        </p:nvSpPr>
        <p:spPr>
          <a:xfrm>
            <a:off x="4698526" y="3157784"/>
            <a:ext cx="1725890" cy="548875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Születési dátum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6" name="Szabadkézi sokszög: alakzat 15">
            <a:extLst>
              <a:ext uri="{FF2B5EF4-FFF2-40B4-BE49-F238E27FC236}">
                <a16:creationId xmlns:a16="http://schemas.microsoft.com/office/drawing/2014/main" id="{4B5EFB87-1E50-4110-B07D-72F1021E2FB8}"/>
              </a:ext>
            </a:extLst>
          </p:cNvPr>
          <p:cNvSpPr/>
          <p:nvPr/>
        </p:nvSpPr>
        <p:spPr>
          <a:xfrm>
            <a:off x="4698526" y="4619967"/>
            <a:ext cx="1725890" cy="521883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Lakcím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7" name="Szabadkézi sokszög: alakzat 16">
            <a:extLst>
              <a:ext uri="{FF2B5EF4-FFF2-40B4-BE49-F238E27FC236}">
                <a16:creationId xmlns:a16="http://schemas.microsoft.com/office/drawing/2014/main" id="{DE1B239F-AC83-495E-AF0E-B387C877C2B0}"/>
              </a:ext>
            </a:extLst>
          </p:cNvPr>
          <p:cNvSpPr/>
          <p:nvPr/>
        </p:nvSpPr>
        <p:spPr>
          <a:xfrm>
            <a:off x="4698526" y="3898802"/>
            <a:ext cx="1725890" cy="527382"/>
          </a:xfrm>
          <a:custGeom>
            <a:avLst/>
            <a:gdLst>
              <a:gd name="connsiteX0" fmla="*/ 151646 w 1725890"/>
              <a:gd name="connsiteY0" fmla="*/ 0 h 909860"/>
              <a:gd name="connsiteX1" fmla="*/ 1725890 w 1725890"/>
              <a:gd name="connsiteY1" fmla="*/ 0 h 909860"/>
              <a:gd name="connsiteX2" fmla="*/ 1725890 w 1725890"/>
              <a:gd name="connsiteY2" fmla="*/ 0 h 909860"/>
              <a:gd name="connsiteX3" fmla="*/ 1725890 w 1725890"/>
              <a:gd name="connsiteY3" fmla="*/ 758214 h 909860"/>
              <a:gd name="connsiteX4" fmla="*/ 1574244 w 1725890"/>
              <a:gd name="connsiteY4" fmla="*/ 909860 h 909860"/>
              <a:gd name="connsiteX5" fmla="*/ 0 w 1725890"/>
              <a:gd name="connsiteY5" fmla="*/ 909860 h 909860"/>
              <a:gd name="connsiteX6" fmla="*/ 0 w 1725890"/>
              <a:gd name="connsiteY6" fmla="*/ 909860 h 909860"/>
              <a:gd name="connsiteX7" fmla="*/ 0 w 1725890"/>
              <a:gd name="connsiteY7" fmla="*/ 151646 h 909860"/>
              <a:gd name="connsiteX8" fmla="*/ 151646 w 1725890"/>
              <a:gd name="connsiteY8" fmla="*/ 0 h 90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5890" h="909860">
                <a:moveTo>
                  <a:pt x="151646" y="0"/>
                </a:moveTo>
                <a:lnTo>
                  <a:pt x="1725890" y="0"/>
                </a:lnTo>
                <a:lnTo>
                  <a:pt x="1725890" y="0"/>
                </a:lnTo>
                <a:lnTo>
                  <a:pt x="1725890" y="758214"/>
                </a:lnTo>
                <a:cubicBezTo>
                  <a:pt x="1725890" y="841966"/>
                  <a:pt x="1657996" y="909860"/>
                  <a:pt x="1574244" y="909860"/>
                </a:cubicBezTo>
                <a:lnTo>
                  <a:pt x="0" y="909860"/>
                </a:lnTo>
                <a:lnTo>
                  <a:pt x="0" y="909860"/>
                </a:lnTo>
                <a:lnTo>
                  <a:pt x="0" y="151646"/>
                </a:lnTo>
                <a:cubicBezTo>
                  <a:pt x="0" y="67894"/>
                  <a:pt x="67894" y="0"/>
                  <a:pt x="15164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2996" tIns="112996" rIns="112996" bIns="11299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1800" kern="1200" dirty="0">
                <a:solidFill>
                  <a:srgbClr val="002060"/>
                </a:solidFill>
                <a:latin typeface="Myriad "/>
              </a:rPr>
              <a:t>Neme</a:t>
            </a:r>
            <a:endParaRPr lang="en-US" sz="18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9" name="Szabadkézi sokszög: alakzat 30">
            <a:extLst>
              <a:ext uri="{FF2B5EF4-FFF2-40B4-BE49-F238E27FC236}">
                <a16:creationId xmlns:a16="http://schemas.microsoft.com/office/drawing/2014/main" id="{A3D310C2-0532-456C-9687-419486552289}"/>
              </a:ext>
            </a:extLst>
          </p:cNvPr>
          <p:cNvSpPr/>
          <p:nvPr/>
        </p:nvSpPr>
        <p:spPr>
          <a:xfrm>
            <a:off x="746375" y="1959271"/>
            <a:ext cx="3108174" cy="1238831"/>
          </a:xfrm>
          <a:custGeom>
            <a:avLst/>
            <a:gdLst>
              <a:gd name="connsiteX0" fmla="*/ 0 w 1327985"/>
              <a:gd name="connsiteY0" fmla="*/ 0 h 687571"/>
              <a:gd name="connsiteX1" fmla="*/ 1327985 w 1327985"/>
              <a:gd name="connsiteY1" fmla="*/ 0 h 687571"/>
              <a:gd name="connsiteX2" fmla="*/ 1327985 w 1327985"/>
              <a:gd name="connsiteY2" fmla="*/ 687571 h 687571"/>
              <a:gd name="connsiteX3" fmla="*/ 0 w 1327985"/>
              <a:gd name="connsiteY3" fmla="*/ 687571 h 687571"/>
              <a:gd name="connsiteX4" fmla="*/ 0 w 1327985"/>
              <a:gd name="connsiteY4" fmla="*/ 0 h 68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7985" h="687571">
                <a:moveTo>
                  <a:pt x="0" y="0"/>
                </a:moveTo>
                <a:lnTo>
                  <a:pt x="1327985" y="0"/>
                </a:lnTo>
                <a:lnTo>
                  <a:pt x="1327985" y="687571"/>
                </a:lnTo>
                <a:lnTo>
                  <a:pt x="0" y="687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7024" numCol="1" spcCol="1270" anchor="ctr" anchorCtr="0">
            <a:noAutofit/>
          </a:bodyPr>
          <a:lstStyle/>
          <a:p>
            <a:pPr marL="0" lvl="0" indent="0" algn="ctr" defTabSz="666750">
              <a:spcBef>
                <a:spcPct val="0"/>
              </a:spcBef>
              <a:spcAft>
                <a:spcPct val="35000"/>
              </a:spcAft>
              <a:buNone/>
            </a:pPr>
            <a:r>
              <a:rPr lang="hu-HU" sz="2200" dirty="0">
                <a:solidFill>
                  <a:srgbClr val="002060"/>
                </a:solidFill>
                <a:latin typeface="Myriad "/>
              </a:rPr>
              <a:t>Nincs egyedi azonosító, csak a természetes azonosítók</a:t>
            </a:r>
            <a:endParaRPr lang="en-US" sz="2200" kern="12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285BCCD4-5B2F-4F06-8DFB-C5320BCD88CF}"/>
              </a:ext>
            </a:extLst>
          </p:cNvPr>
          <p:cNvSpPr/>
          <p:nvPr/>
        </p:nvSpPr>
        <p:spPr>
          <a:xfrm>
            <a:off x="6867227" y="1635289"/>
            <a:ext cx="457839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hu-HU" sz="2400" b="1" dirty="0">
                <a:solidFill>
                  <a:srgbClr val="002060"/>
                </a:solidFill>
                <a:latin typeface="Myriad "/>
              </a:rPr>
              <a:t>Kapcsolási nehézségek:</a:t>
            </a:r>
          </a:p>
          <a:p>
            <a:pPr algn="just">
              <a:lnSpc>
                <a:spcPct val="95000"/>
              </a:lnSpc>
            </a:pPr>
            <a:endParaRPr lang="en-US" sz="2400" b="1" dirty="0">
              <a:solidFill>
                <a:srgbClr val="002060"/>
              </a:solidFill>
              <a:latin typeface="Myriad "/>
            </a:endParaRPr>
          </a:p>
          <a:p>
            <a:pPr marL="914400" lvl="1" indent="-457200" algn="just">
              <a:lnSpc>
                <a:spcPct val="95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Duplán összeírt személyek kiszűrése</a:t>
            </a:r>
          </a:p>
          <a:p>
            <a:pPr marL="914400" lvl="1" indent="-457200">
              <a:lnSpc>
                <a:spcPct val="95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Hiányosan megadott adatok (pl.: második név elhagyása)</a:t>
            </a:r>
          </a:p>
          <a:p>
            <a:pPr marL="914400" lvl="1" indent="-457200">
              <a:lnSpc>
                <a:spcPct val="95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Rosszul megadott adatok, elgépelés</a:t>
            </a:r>
          </a:p>
          <a:p>
            <a:pPr marL="914400" lvl="1" indent="-457200">
              <a:lnSpc>
                <a:spcPct val="95000"/>
              </a:lnSpc>
              <a:buFont typeface="+mj-lt"/>
              <a:buAutoNum type="arabicPeriod"/>
            </a:pPr>
            <a:r>
              <a:rPr lang="hu-HU" sz="2400" dirty="0">
                <a:solidFill>
                  <a:srgbClr val="002060"/>
                </a:solidFill>
                <a:latin typeface="Myriad "/>
              </a:rPr>
              <a:t>Szándékosan torzított adatok</a:t>
            </a:r>
          </a:p>
          <a:p>
            <a:pPr marL="914400" lvl="1" indent="-457200">
              <a:lnSpc>
                <a:spcPct val="95000"/>
              </a:lnSpc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  <a:latin typeface="Myriad "/>
            </a:endParaRPr>
          </a:p>
        </p:txBody>
      </p:sp>
    </p:spTree>
    <p:extLst>
      <p:ext uri="{BB962C8B-B14F-4D97-AF65-F5344CB8AC3E}">
        <p14:creationId xmlns:p14="http://schemas.microsoft.com/office/powerpoint/2010/main" val="138799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6386"/>
            <a:ext cx="10515600" cy="10895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Adatok eltérése a népszámlálási és </a:t>
            </a:r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adminisztratív</a:t>
            </a:r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állományokon</a:t>
            </a:r>
            <a:r>
              <a:rPr lang="en-US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– </a:t>
            </a:r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kisebb</a:t>
            </a:r>
            <a:r>
              <a:rPr lang="en-US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eltérések</a:t>
            </a:r>
            <a:endParaRPr lang="en-US" sz="36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14</a:t>
            </a:fld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8610600" y="2178176"/>
            <a:ext cx="2949429" cy="3803174"/>
          </a:xfrm>
          <a:prstGeom prst="roundRect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7024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Eltérés okai:</a:t>
            </a: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elírás</a:t>
            </a: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Myriad "/>
              </a:rPr>
              <a:t>téves</a:t>
            </a:r>
            <a:r>
              <a:rPr lang="en-US" sz="20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Myriad "/>
              </a:rPr>
              <a:t>információ</a:t>
            </a:r>
            <a:r>
              <a:rPr lang="en-US" sz="2000" dirty="0">
                <a:solidFill>
                  <a:srgbClr val="002060"/>
                </a:solidFill>
                <a:latin typeface="Myriad "/>
              </a:rPr>
              <a:t> (</a:t>
            </a:r>
            <a:r>
              <a:rPr lang="hu-HU" sz="2000" dirty="0">
                <a:solidFill>
                  <a:srgbClr val="002060"/>
                </a:solidFill>
                <a:latin typeface="Myriad "/>
              </a:rPr>
              <a:t>proxy </a:t>
            </a:r>
            <a:r>
              <a:rPr lang="en-US" sz="2000" dirty="0" err="1">
                <a:solidFill>
                  <a:srgbClr val="002060"/>
                </a:solidFill>
                <a:latin typeface="Myriad "/>
              </a:rPr>
              <a:t>kitöltés</a:t>
            </a:r>
            <a:r>
              <a:rPr lang="en-US" sz="2000" dirty="0">
                <a:solidFill>
                  <a:srgbClr val="002060"/>
                </a:solidFill>
                <a:latin typeface="Myriad "/>
              </a:rPr>
              <a:t>)</a:t>
            </a:r>
            <a:endParaRPr lang="hu-HU" sz="2000" dirty="0">
              <a:solidFill>
                <a:srgbClr val="002060"/>
              </a:solidFill>
              <a:latin typeface="Myriad "/>
            </a:endParaRP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Myriad "/>
              </a:rPr>
              <a:t>szándékos</a:t>
            </a:r>
            <a:r>
              <a:rPr lang="en-US" sz="20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Myriad "/>
              </a:rPr>
              <a:t>torzítás</a:t>
            </a:r>
            <a:endParaRPr lang="hu-HU" sz="2000" dirty="0">
              <a:solidFill>
                <a:srgbClr val="002060"/>
              </a:solidFill>
              <a:latin typeface="Myriad "/>
            </a:endParaRPr>
          </a:p>
          <a:p>
            <a:pPr marL="285750" indent="-285750" defTabSz="666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2060"/>
                </a:solidFill>
                <a:latin typeface="Myriad "/>
              </a:rPr>
              <a:t>félreértelmezés</a:t>
            </a:r>
            <a:r>
              <a:rPr lang="en-US" sz="20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hu-HU" sz="2000" dirty="0">
                <a:solidFill>
                  <a:srgbClr val="002060"/>
                </a:solidFill>
                <a:latin typeface="Myriad "/>
              </a:rPr>
              <a:t>(nem iskolarendszerű képzésben vesz részt, elváltat özvegynek tekint stb.)</a:t>
            </a:r>
          </a:p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endParaRPr lang="en-US" sz="2000" dirty="0">
              <a:solidFill>
                <a:srgbClr val="002060"/>
              </a:solidFill>
              <a:latin typeface="Myriad 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246833"/>
              </p:ext>
            </p:extLst>
          </p:nvPr>
        </p:nvGraphicFramePr>
        <p:xfrm>
          <a:off x="740624" y="1419227"/>
          <a:ext cx="7038364" cy="5041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519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2789" y="161180"/>
            <a:ext cx="10515600" cy="10895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Adatok eltérése a népszámlálási és adminisztratív állományokon</a:t>
            </a:r>
            <a:r>
              <a:rPr lang="en-US" sz="3600" b="1" i="1" dirty="0">
                <a:solidFill>
                  <a:srgbClr val="002060"/>
                </a:solidFill>
                <a:latin typeface="Myriad "/>
              </a:rPr>
              <a:t> – </a:t>
            </a:r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jelentősebb eltérések</a:t>
            </a:r>
            <a:endParaRPr lang="en-US" sz="36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15</a:t>
            </a:fld>
            <a:endParaRPr lang="hu-HU"/>
          </a:p>
        </p:txBody>
      </p:sp>
      <p:sp>
        <p:nvSpPr>
          <p:cNvPr id="10" name="Lekerekített téglalapbuborék 9"/>
          <p:cNvSpPr/>
          <p:nvPr/>
        </p:nvSpPr>
        <p:spPr>
          <a:xfrm>
            <a:off x="7962339" y="4681549"/>
            <a:ext cx="3391461" cy="1129778"/>
          </a:xfrm>
          <a:prstGeom prst="wedgeRoundRectCallout">
            <a:avLst>
              <a:gd name="adj1" fmla="val -84695"/>
              <a:gd name="adj2" fmla="val -57615"/>
              <a:gd name="adj3" fmla="val 16667"/>
            </a:avLst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7024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srgbClr val="002060"/>
                </a:solidFill>
                <a:latin typeface="Myriad "/>
              </a:rPr>
              <a:t>Adminisztratív adat a születési helyre, összeírási adat a születéskori lakóhelyre van</a:t>
            </a:r>
            <a:endParaRPr lang="en-US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1" name="Lekerekített téglalapbuborék 10"/>
          <p:cNvSpPr/>
          <p:nvPr/>
        </p:nvSpPr>
        <p:spPr>
          <a:xfrm>
            <a:off x="7898653" y="3140948"/>
            <a:ext cx="3455147" cy="1439441"/>
          </a:xfrm>
          <a:prstGeom prst="wedgeRoundRectCallout">
            <a:avLst>
              <a:gd name="adj1" fmla="val -85008"/>
              <a:gd name="adj2" fmla="val -18066"/>
              <a:gd name="adj3" fmla="val 16667"/>
            </a:avLst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7024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endParaRPr lang="hu-HU" dirty="0">
              <a:solidFill>
                <a:srgbClr val="002060"/>
              </a:solidFill>
              <a:latin typeface="Myriad "/>
            </a:endParaRPr>
          </a:p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srgbClr val="002060"/>
                </a:solidFill>
                <a:latin typeface="Myriad "/>
              </a:rPr>
              <a:t>Adminisztratív adat csak a bejelentett foglalkoztatottságra, regisztrált munkanélküliségre áll rendelkezésre, időben eltérő adatok a két adatforrásban</a:t>
            </a:r>
            <a:endParaRPr lang="en-US" dirty="0">
              <a:solidFill>
                <a:srgbClr val="002060"/>
              </a:solidFill>
              <a:latin typeface="Myriad "/>
            </a:endParaRPr>
          </a:p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endParaRPr lang="en-US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2509239" y="5184187"/>
            <a:ext cx="4572000" cy="1129778"/>
          </a:xfrm>
          <a:prstGeom prst="rect">
            <a:avLst/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defTabSz="666750">
              <a:spcBef>
                <a:spcPct val="0"/>
              </a:spcBef>
            </a:pPr>
            <a:r>
              <a:rPr lang="hu-HU" dirty="0">
                <a:solidFill>
                  <a:srgbClr val="002060"/>
                </a:solidFill>
                <a:latin typeface="Myriad "/>
              </a:rPr>
              <a:t>+ egyéb, tovább vizsgálandó változók:</a:t>
            </a:r>
            <a:r>
              <a:rPr lang="en-US" dirty="0">
                <a:solidFill>
                  <a:srgbClr val="002060"/>
                </a:solidFill>
                <a:latin typeface="Myriad "/>
              </a:rPr>
              <a:t> </a:t>
            </a:r>
            <a:endParaRPr lang="hu-HU" dirty="0">
              <a:solidFill>
                <a:srgbClr val="002060"/>
              </a:solidFill>
              <a:latin typeface="Myriad "/>
            </a:endParaRPr>
          </a:p>
          <a:p>
            <a:pPr lvl="1" defTabSz="666750">
              <a:spcBef>
                <a:spcPct val="0"/>
              </a:spcBef>
            </a:pPr>
            <a:r>
              <a:rPr lang="hu-HU" dirty="0">
                <a:solidFill>
                  <a:srgbClr val="002060"/>
                </a:solidFill>
                <a:latin typeface="Myriad "/>
              </a:rPr>
              <a:t>Foglalkoztatási főcsoport</a:t>
            </a:r>
            <a:r>
              <a:rPr lang="en-US" dirty="0">
                <a:solidFill>
                  <a:srgbClr val="002060"/>
                </a:solidFill>
                <a:latin typeface="Myriad "/>
              </a:rPr>
              <a:t>,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 lakóhely változtatás, legmagasabb befejezett iskola végzettség,</a:t>
            </a:r>
            <a:r>
              <a:rPr lang="en-US" dirty="0">
                <a:solidFill>
                  <a:srgbClr val="002060"/>
                </a:solidFill>
                <a:latin typeface="Myriad "/>
              </a:rPr>
              <a:t> </a:t>
            </a:r>
            <a:r>
              <a:rPr lang="hu-HU" dirty="0">
                <a:solidFill>
                  <a:srgbClr val="002060"/>
                </a:solidFill>
                <a:latin typeface="Myriad "/>
              </a:rPr>
              <a:t>fogyatékosság stb.</a:t>
            </a:r>
          </a:p>
        </p:txBody>
      </p:sp>
      <p:sp>
        <p:nvSpPr>
          <p:cNvPr id="14" name="Lekerekített téglalapbuborék 13"/>
          <p:cNvSpPr/>
          <p:nvPr/>
        </p:nvSpPr>
        <p:spPr>
          <a:xfrm>
            <a:off x="7894641" y="2146888"/>
            <a:ext cx="3455147" cy="869454"/>
          </a:xfrm>
          <a:prstGeom prst="wedgeRoundRectCallout">
            <a:avLst>
              <a:gd name="adj1" fmla="val -79401"/>
              <a:gd name="adj2" fmla="val -3905"/>
              <a:gd name="adj3" fmla="val 16667"/>
            </a:avLst>
          </a:prstGeom>
          <a:solidFill>
            <a:schemeClr val="bg1"/>
          </a:solidFill>
          <a:ln w="31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" tIns="9525" rIns="9525" bIns="97024" numCol="1" spcCol="1270" anchor="ctr" anchorCtr="0">
            <a:noAutofit/>
          </a:bodyPr>
          <a:lstStyle/>
          <a:p>
            <a:pPr algn="ctr" defTabSz="666750">
              <a:spcBef>
                <a:spcPct val="0"/>
              </a:spcBef>
              <a:spcAft>
                <a:spcPct val="35000"/>
              </a:spcAft>
            </a:pPr>
            <a:r>
              <a:rPr lang="hu-HU" dirty="0">
                <a:solidFill>
                  <a:srgbClr val="002060"/>
                </a:solidFill>
                <a:latin typeface="Myriad "/>
              </a:rPr>
              <a:t>Nincs szankció regisztrációs kötelezettség elmulasztásáért</a:t>
            </a:r>
            <a:endParaRPr lang="en-US" dirty="0">
              <a:solidFill>
                <a:srgbClr val="002060"/>
              </a:solidFill>
              <a:latin typeface="Myriad 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681468"/>
              </p:ext>
            </p:extLst>
          </p:nvPr>
        </p:nvGraphicFramePr>
        <p:xfrm>
          <a:off x="922789" y="1293093"/>
          <a:ext cx="6158450" cy="389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doboz 2">
            <a:extLst>
              <a:ext uri="{FF2B5EF4-FFF2-40B4-BE49-F238E27FC236}">
                <a16:creationId xmlns:a16="http://schemas.microsoft.com/office/drawing/2014/main" id="{6C62F7DE-0645-43F6-8230-774E5ADF0062}"/>
              </a:ext>
            </a:extLst>
          </p:cNvPr>
          <p:cNvSpPr txBox="1"/>
          <p:nvPr/>
        </p:nvSpPr>
        <p:spPr>
          <a:xfrm>
            <a:off x="8585825" y="1600347"/>
            <a:ext cx="171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Myriad "/>
              </a:rPr>
              <a:t>Eltérés fő okai:</a:t>
            </a:r>
          </a:p>
        </p:txBody>
      </p:sp>
    </p:spTree>
    <p:extLst>
      <p:ext uri="{BB962C8B-B14F-4D97-AF65-F5344CB8AC3E}">
        <p14:creationId xmlns:p14="http://schemas.microsoft.com/office/powerpoint/2010/main" val="119725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92196"/>
            <a:ext cx="10515600" cy="5909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Jövőbeni tervek</a:t>
            </a:r>
            <a:r>
              <a:rPr lang="en-US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, </a:t>
            </a:r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korlátok</a:t>
            </a:r>
            <a:endParaRPr lang="en-US" sz="36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81063" y="1222308"/>
            <a:ext cx="10515600" cy="4880971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002060"/>
                </a:solidFill>
                <a:latin typeface="Myriad "/>
              </a:rPr>
              <a:t>Jelenleg évente tudjuk az összekapcsolást elvégezni.</a:t>
            </a:r>
          </a:p>
          <a:p>
            <a:endParaRPr lang="hu-HU" dirty="0">
              <a:solidFill>
                <a:srgbClr val="002060"/>
              </a:solidFill>
              <a:latin typeface="Myriad "/>
            </a:endParaRPr>
          </a:p>
          <a:p>
            <a:r>
              <a:rPr lang="hu-HU" dirty="0">
                <a:solidFill>
                  <a:srgbClr val="002060"/>
                </a:solidFill>
                <a:latin typeface="Myriad "/>
              </a:rPr>
              <a:t>Tovább lépési irány, hogy gyakrabban tudjuk létrehozni az adminisztratív állományokból az adminisztratív lakónépességet. Ennek feltétele a gyakoribb adatátvétel, illetve az összekapcsolási eljárás megújítása, ne a teljes állományok kerüljenek összekapcsolásra, hanem csak a változások átvezetése.</a:t>
            </a:r>
          </a:p>
          <a:p>
            <a:endParaRPr lang="hu-HU" dirty="0">
              <a:solidFill>
                <a:srgbClr val="002060"/>
              </a:solidFill>
              <a:latin typeface="Myriad "/>
            </a:endParaRPr>
          </a:p>
          <a:p>
            <a:r>
              <a:rPr lang="hu-HU" dirty="0">
                <a:solidFill>
                  <a:srgbClr val="002060"/>
                </a:solidFill>
                <a:latin typeface="Myriad "/>
              </a:rPr>
              <a:t>Távlati cél, hogy a következő népszámlálást már a regiszterek adataiból állítsuk össze. De ez a témakörök szűkítését, tartalmi változását fogja jelenteni. Alternatív adatforrást vagy adatgyűjtési módot kell találni, ha pótolni akarjuk a kieső adattartalmat.</a:t>
            </a:r>
            <a:endParaRPr lang="hu-HU" dirty="0">
              <a:solidFill>
                <a:srgbClr val="002060"/>
              </a:solidFill>
              <a:latin typeface="Myriad "/>
              <a:sym typeface="Wingdings" panose="05000000000000000000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75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15F84E1F-D7EF-4B48-946A-3964DAD65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ECC969FF-E639-4718-AC8C-6851C0B10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411760" y="1428662"/>
            <a:ext cx="9980901" cy="6858000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1F21A319-5BA1-4E1E-965E-2DD59F46A483}"/>
              </a:ext>
            </a:extLst>
          </p:cNvPr>
          <p:cNvCxnSpPr>
            <a:cxnSpLocks/>
          </p:cNvCxnSpPr>
          <p:nvPr/>
        </p:nvCxnSpPr>
        <p:spPr>
          <a:xfrm>
            <a:off x="1374534" y="1341912"/>
            <a:ext cx="0" cy="2190249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5400000" scaled="1"/>
            </a:gradFill>
            <a:prstDash val="solid"/>
            <a:miter lim="800000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6259492E-3D5B-4682-9E0D-686C8107B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315" y="1341912"/>
            <a:ext cx="10793685" cy="2190249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/>
            <a:tailEnd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2B8D0D-C47A-4B5D-856B-2634C62A9840}"/>
              </a:ext>
            </a:extLst>
          </p:cNvPr>
          <p:cNvSpPr txBox="1"/>
          <p:nvPr/>
        </p:nvSpPr>
        <p:spPr>
          <a:xfrm>
            <a:off x="2170388" y="1559872"/>
            <a:ext cx="8647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solidFill>
                  <a:schemeClr val="bg1"/>
                </a:solidFill>
                <a:latin typeface="Myriad "/>
              </a:rPr>
              <a:t>Köszönöm </a:t>
            </a:r>
            <a:br>
              <a:rPr lang="hu-HU" sz="5400" b="1" dirty="0">
                <a:solidFill>
                  <a:schemeClr val="bg1"/>
                </a:solidFill>
                <a:latin typeface="Myriad "/>
              </a:rPr>
            </a:br>
            <a:r>
              <a:rPr lang="hu-HU" sz="5400" b="1" dirty="0">
                <a:solidFill>
                  <a:schemeClr val="bg1"/>
                </a:solidFill>
                <a:latin typeface="Myriad "/>
              </a:rPr>
              <a:t>a figyelmüket!</a:t>
            </a:r>
          </a:p>
        </p:txBody>
      </p:sp>
    </p:spTree>
    <p:extLst>
      <p:ext uri="{BB962C8B-B14F-4D97-AF65-F5344CB8AC3E}">
        <p14:creationId xmlns:p14="http://schemas.microsoft.com/office/powerpoint/2010/main" val="239841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3E547C38-F054-4427-83CC-6FAE4C70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 dirty="0"/>
          </a:p>
        </p:txBody>
      </p:sp>
      <p:sp>
        <p:nvSpPr>
          <p:cNvPr id="6" name="Szöveg helye 4">
            <a:extLst>
              <a:ext uri="{FF2B5EF4-FFF2-40B4-BE49-F238E27FC236}">
                <a16:creationId xmlns:a16="http://schemas.microsoft.com/office/drawing/2014/main" id="{20D72D31-D7C7-4F90-BF17-683EC057E746}"/>
              </a:ext>
            </a:extLst>
          </p:cNvPr>
          <p:cNvSpPr txBox="1">
            <a:spLocks/>
          </p:cNvSpPr>
          <p:nvPr/>
        </p:nvSpPr>
        <p:spPr>
          <a:xfrm>
            <a:off x="2580722" y="2025895"/>
            <a:ext cx="8006383" cy="3153021"/>
          </a:xfrm>
        </p:spPr>
        <p:txBody>
          <a:bodyPr anchor="t">
            <a:no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Teljes körű lakossági adatgyűjtés</a:t>
            </a:r>
          </a:p>
          <a:p>
            <a:pPr>
              <a:spcAft>
                <a:spcPts val="1800"/>
              </a:spcAft>
            </a:pPr>
            <a:r>
              <a:rPr lang="hu-HU" sz="2400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       Önálló internetes kitöltés és számlálóbiztosi interjúk 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Állami nyilvántartások adatainak felhasználása</a:t>
            </a:r>
          </a:p>
          <a:p>
            <a:pPr>
              <a:spcAft>
                <a:spcPts val="1800"/>
              </a:spcAft>
            </a:pPr>
            <a:r>
              <a:rPr lang="hu-HU" sz="2400" b="1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       </a:t>
            </a:r>
            <a:r>
              <a:rPr lang="hu-HU" sz="2400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Címállományhoz kialakításához</a:t>
            </a:r>
          </a:p>
          <a:p>
            <a:pPr lvl="1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Hiányzó</a:t>
            </a:r>
            <a:r>
              <a:rPr lang="en-US" sz="2400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személyek</a:t>
            </a:r>
            <a:r>
              <a:rPr lang="en-US" sz="2400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háztartások</a:t>
            </a:r>
            <a:r>
              <a:rPr lang="en-US" sz="2400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vagy</a:t>
            </a:r>
            <a:r>
              <a:rPr lang="en-US" sz="2400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jellemzők</a:t>
            </a:r>
            <a:r>
              <a:rPr lang="en-US" sz="2400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imputálása</a:t>
            </a:r>
            <a:endParaRPr lang="en-US" sz="2400" dirty="0">
              <a:solidFill>
                <a:srgbClr val="002060"/>
              </a:solidFill>
              <a:latin typeface="Myriad 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Népszámlálási</a:t>
            </a:r>
            <a:r>
              <a:rPr lang="en-US" sz="2400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adatok</a:t>
            </a:r>
            <a:r>
              <a:rPr lang="en-US" sz="2400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validálása</a:t>
            </a:r>
            <a:r>
              <a:rPr lang="en-US" sz="2400" dirty="0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Myriad "/>
                <a:cs typeface="Calibri" panose="020F0502020204030204" pitchFamily="34" charset="0"/>
              </a:rPr>
              <a:t>editálása</a:t>
            </a:r>
            <a:endParaRPr lang="en-US" sz="2400" dirty="0">
              <a:solidFill>
                <a:srgbClr val="002060"/>
              </a:solidFill>
              <a:latin typeface="Myriad 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hu-HU" sz="2400" dirty="0">
              <a:solidFill>
                <a:srgbClr val="002060"/>
              </a:solidFill>
              <a:latin typeface="Myriad 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hu-HU" sz="2400" dirty="0">
              <a:solidFill>
                <a:srgbClr val="002060"/>
              </a:solidFill>
              <a:latin typeface="Myriad "/>
              <a:cs typeface="Calibri" panose="020F0502020204030204" pitchFamily="34" charset="0"/>
            </a:endParaRPr>
          </a:p>
          <a:p>
            <a:pPr>
              <a:spcAft>
                <a:spcPts val="1800"/>
              </a:spcAft>
            </a:pPr>
            <a:endParaRPr lang="hu-HU" sz="2400" b="1" dirty="0">
              <a:solidFill>
                <a:srgbClr val="002060"/>
              </a:solidFill>
              <a:latin typeface="Myriad "/>
              <a:cs typeface="Calibri" panose="020F050202020403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586B7D1-9BFD-4F61-8872-0996C87EAFA6}"/>
              </a:ext>
            </a:extLst>
          </p:cNvPr>
          <p:cNvSpPr txBox="1"/>
          <p:nvPr/>
        </p:nvSpPr>
        <p:spPr>
          <a:xfrm>
            <a:off x="1250" y="202130"/>
            <a:ext cx="1219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A népszámlálás módszere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F73DC269-E1C5-4444-B960-5B0F7B8B5833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7620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3E547C38-F054-4427-83CC-6FAE4C70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F21C020-DA76-4781-AADC-89C594084B51}"/>
              </a:ext>
            </a:extLst>
          </p:cNvPr>
          <p:cNvSpPr txBox="1"/>
          <p:nvPr/>
        </p:nvSpPr>
        <p:spPr>
          <a:xfrm>
            <a:off x="1250" y="202130"/>
            <a:ext cx="12190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A népszámlálás adatforrásai Európa országaiban</a:t>
            </a:r>
          </a:p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2011</a:t>
            </a:r>
          </a:p>
          <a:p>
            <a:pPr algn="ctr"/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9" name="Text Box 102">
            <a:extLst>
              <a:ext uri="{FF2B5EF4-FFF2-40B4-BE49-F238E27FC236}">
                <a16:creationId xmlns:a16="http://schemas.microsoft.com/office/drawing/2014/main" id="{1CDD4C26-93C8-4DF7-BDA7-FA2C06F33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082" y="3788712"/>
            <a:ext cx="371439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Kérdőív és adminisztratív</a:t>
            </a:r>
            <a:b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nyilvántartási adatok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adminisztratív</a:t>
            </a:r>
            <a:b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nyilvántartási adatok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kérdőív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b="1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7E5CD32-4311-449F-8B37-3042CA2C6769}"/>
              </a:ext>
            </a:extLst>
          </p:cNvPr>
          <p:cNvSpPr/>
          <p:nvPr/>
        </p:nvSpPr>
        <p:spPr>
          <a:xfrm>
            <a:off x="1676097" y="5396501"/>
            <a:ext cx="242371" cy="2387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DD65A744-D911-4A49-841C-A071F87F04F7}"/>
              </a:ext>
            </a:extLst>
          </p:cNvPr>
          <p:cNvSpPr/>
          <p:nvPr/>
        </p:nvSpPr>
        <p:spPr>
          <a:xfrm>
            <a:off x="1676100" y="3900616"/>
            <a:ext cx="242371" cy="2387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DD953116-8866-4861-89BE-A1532939F99A}"/>
              </a:ext>
            </a:extLst>
          </p:cNvPr>
          <p:cNvSpPr/>
          <p:nvPr/>
        </p:nvSpPr>
        <p:spPr>
          <a:xfrm>
            <a:off x="1676097" y="4654050"/>
            <a:ext cx="242371" cy="238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266BB156-9B3F-4E91-8CF6-0E0290CF154E}"/>
              </a:ext>
            </a:extLst>
          </p:cNvPr>
          <p:cNvGrpSpPr>
            <a:grpSpLocks/>
          </p:cNvGrpSpPr>
          <p:nvPr/>
        </p:nvGrpSpPr>
        <p:grpSpPr bwMode="auto">
          <a:xfrm>
            <a:off x="6266094" y="1279349"/>
            <a:ext cx="4375883" cy="4778834"/>
            <a:chOff x="1730" y="-8"/>
            <a:chExt cx="4078" cy="428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732AD026-A1EB-4BE4-9B30-09E5FBEEE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E86F19D8-7CA4-4215-8AEC-1AAEF3A85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71AAFCD-0DFA-4247-9129-6C36AAC2B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219730E-040B-438F-ADE4-29533856D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E52CFAC-7398-4EB9-9C5C-BFEB48289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BB7BA142-2BA9-4EFF-B84C-8BC046103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521DBA29-0AC5-4E51-A081-291159292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1F27BCCD-BC1B-477F-9A19-A6AA9FDA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D3E8EBB-04EA-46D3-BBA3-ADA662B21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7528162-9DFD-4852-A02D-117C4A51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3A3C474F-68F7-4168-A0C0-AD33CBC7B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FBAA13F-1479-437A-96DD-D2BB93D21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51F695E5-F5FE-4701-9E21-C43241A3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DA2CB583-3FAC-4708-9D54-967FE4DF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175CFD0D-91E5-4F2A-98F3-C9E5C0545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709A2532-40D9-463E-B328-5A7426C0D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540994A6-7E00-42CF-97BF-BF52DF5D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A1FE245-4936-41DF-813F-0387B206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FE4961B4-235C-4636-9297-4D1DC9284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6D6D1B89-FD20-453C-BFE9-899E61874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564E049D-6104-407D-A158-8AF320889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7B652430-83EF-4B39-B4DC-755E7E3C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5CAA0F7C-7554-4DE4-A61E-11E4704C1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F002A317-7B3B-4209-B4AB-16A4DE098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E5A5C0B0-260C-4241-B192-BE11C8BCC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A2AF613B-3882-4082-85B5-630E3A6F9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59215530-5FB5-41DB-859A-F829D68E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590D0E5E-0A5D-49E3-840A-0102A3A1B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236DBA96-B964-4113-BBAE-3248BC1F1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8A4E4E68-ED0C-4322-85A7-2A4C2B414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9005A597-7120-4953-AA38-EBA39FB90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B5907658-86DD-4B96-933F-4411A3DE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817BB218-9A5E-4AE0-9E1D-B4B0CF802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2F4D68FD-11E6-42B6-A651-C383EC82F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36F677BE-594C-410E-92C7-1D82549F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B4A79776-1E33-41F0-9684-E3BA88BCB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50BCB62F-CACF-4F37-8B84-4F02D6E7B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18A0C3FD-DB9D-44E0-A33C-8E001073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7425BDF0-8C35-4FCD-AE8F-8F8BA5EF5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AEC1A531-3895-4242-B7B7-C02532B09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93C4C25-8117-46DF-9347-B654517C9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47BCDB72-8C19-4864-8406-C0FFC66AC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45">
              <a:extLst>
                <a:ext uri="{FF2B5EF4-FFF2-40B4-BE49-F238E27FC236}">
                  <a16:creationId xmlns:a16="http://schemas.microsoft.com/office/drawing/2014/main" id="{6E04CDA8-7C41-42A6-BD60-A882546BD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CC0737AA-E59E-44EF-9C6E-0D7E3661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FC89F756-62A3-4B6A-82CC-37E54928E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80F98BA1-A644-42F3-B436-218ED9953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2EE1C2E9-3C26-4E56-AB2F-88860E2DA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3623DEAF-5E91-442E-B02A-747E162C1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C60B04B4-C5A6-42CE-A774-E73170C19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57971741-6F5C-4DFD-B529-E3EE347B0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B64524CF-30B6-4A4C-8CCC-32DA4C1A0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2275800F-2155-49C7-A0AE-CED0087B3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6" name="Line 55">
              <a:extLst>
                <a:ext uri="{FF2B5EF4-FFF2-40B4-BE49-F238E27FC236}">
                  <a16:creationId xmlns:a16="http://schemas.microsoft.com/office/drawing/2014/main" id="{C09C38D5-BDB8-4A1E-826F-3ADFE66E4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Line 56">
              <a:extLst>
                <a:ext uri="{FF2B5EF4-FFF2-40B4-BE49-F238E27FC236}">
                  <a16:creationId xmlns:a16="http://schemas.microsoft.com/office/drawing/2014/main" id="{288C3834-F271-4506-A3E1-A4CE8AABA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066F3607-FFED-470C-8581-05C536BC5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8E65EDEB-A0D8-4196-8C4B-0078B13D2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59">
              <a:extLst>
                <a:ext uri="{FF2B5EF4-FFF2-40B4-BE49-F238E27FC236}">
                  <a16:creationId xmlns:a16="http://schemas.microsoft.com/office/drawing/2014/main" id="{1C375906-1D44-43A5-9DBF-9D7280F06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Freeform 60">
              <a:extLst>
                <a:ext uri="{FF2B5EF4-FFF2-40B4-BE49-F238E27FC236}">
                  <a16:creationId xmlns:a16="http://schemas.microsoft.com/office/drawing/2014/main" id="{B64A8105-C126-4F8D-99E3-2E1AD41CB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61">
              <a:extLst>
                <a:ext uri="{FF2B5EF4-FFF2-40B4-BE49-F238E27FC236}">
                  <a16:creationId xmlns:a16="http://schemas.microsoft.com/office/drawing/2014/main" id="{570FFBF4-CD20-466C-9531-DC207AAFC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62">
              <a:extLst>
                <a:ext uri="{FF2B5EF4-FFF2-40B4-BE49-F238E27FC236}">
                  <a16:creationId xmlns:a16="http://schemas.microsoft.com/office/drawing/2014/main" id="{66245E78-2BB7-47D6-9B87-33C600C3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63">
              <a:extLst>
                <a:ext uri="{FF2B5EF4-FFF2-40B4-BE49-F238E27FC236}">
                  <a16:creationId xmlns:a16="http://schemas.microsoft.com/office/drawing/2014/main" id="{EF8FDFAA-C1B3-4955-9B56-283983FA9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64">
              <a:extLst>
                <a:ext uri="{FF2B5EF4-FFF2-40B4-BE49-F238E27FC236}">
                  <a16:creationId xmlns:a16="http://schemas.microsoft.com/office/drawing/2014/main" id="{A18220DB-1C8B-4C6A-A577-437CF906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4A0536D3-0692-4BA5-8BA9-522F47E5E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C20E398A-D7C3-401A-83AD-5FE7EFCCE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142BB7F2-3909-4E34-9668-7EA224487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68">
              <a:extLst>
                <a:ext uri="{FF2B5EF4-FFF2-40B4-BE49-F238E27FC236}">
                  <a16:creationId xmlns:a16="http://schemas.microsoft.com/office/drawing/2014/main" id="{BC71A507-1413-43B4-8464-F50229E9C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E5355514-CBC2-4386-8153-1C70D6149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70">
              <a:extLst>
                <a:ext uri="{FF2B5EF4-FFF2-40B4-BE49-F238E27FC236}">
                  <a16:creationId xmlns:a16="http://schemas.microsoft.com/office/drawing/2014/main" id="{43B8CD49-EDCE-4333-B1A5-913C85006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02B7BAEE-5659-40FA-B816-28EF02DF8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Freeform 72">
              <a:extLst>
                <a:ext uri="{FF2B5EF4-FFF2-40B4-BE49-F238E27FC236}">
                  <a16:creationId xmlns:a16="http://schemas.microsoft.com/office/drawing/2014/main" id="{12FE90EB-479F-45DB-9A86-DE13C3C07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5704A0D1-4EC0-430A-A510-61CDF079A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DA25F319-0CA1-4177-98D2-A359E1277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C014E163-7DC2-42DD-A7DB-5BE27CFBE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DE646DFC-9877-41C2-8FF5-6AD9E9B59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213FAA05-9C7E-4752-A9E4-3FD01E30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EE0C50AB-2D1A-4541-90D6-8DBF73BA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80F1FEA4-7C6D-401E-8CFA-9874846A3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EA371406-CD3E-43C6-B345-D957AFE9D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BAEA2D3D-9ADF-427B-9D33-53A2CD563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2B1737AB-C89A-4A3E-B5F9-96E9D10D6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B02CAC47-4A62-4C4F-B30F-1828EEF5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Freeform 84">
              <a:extLst>
                <a:ext uri="{FF2B5EF4-FFF2-40B4-BE49-F238E27FC236}">
                  <a16:creationId xmlns:a16="http://schemas.microsoft.com/office/drawing/2014/main" id="{A4509E56-CD62-4018-93B6-E9A9E2360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Freeform 85">
              <a:extLst>
                <a:ext uri="{FF2B5EF4-FFF2-40B4-BE49-F238E27FC236}">
                  <a16:creationId xmlns:a16="http://schemas.microsoft.com/office/drawing/2014/main" id="{3B589285-E3FE-423B-AFB4-8FFE9623B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Freeform 86">
              <a:extLst>
                <a:ext uri="{FF2B5EF4-FFF2-40B4-BE49-F238E27FC236}">
                  <a16:creationId xmlns:a16="http://schemas.microsoft.com/office/drawing/2014/main" id="{EB9B5E4D-13BE-4948-AA6A-D6E312F7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Freeform 87">
              <a:extLst>
                <a:ext uri="{FF2B5EF4-FFF2-40B4-BE49-F238E27FC236}">
                  <a16:creationId xmlns:a16="http://schemas.microsoft.com/office/drawing/2014/main" id="{D15B24A2-CAFC-4CF1-978E-2762FBD76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Freeform 88">
              <a:extLst>
                <a:ext uri="{FF2B5EF4-FFF2-40B4-BE49-F238E27FC236}">
                  <a16:creationId xmlns:a16="http://schemas.microsoft.com/office/drawing/2014/main" id="{EEBC675A-AFA2-49DE-BC90-D6F40A05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Freeform 89">
              <a:extLst>
                <a:ext uri="{FF2B5EF4-FFF2-40B4-BE49-F238E27FC236}">
                  <a16:creationId xmlns:a16="http://schemas.microsoft.com/office/drawing/2014/main" id="{763D44C0-8F03-47DD-A02B-64FF9D29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90">
              <a:extLst>
                <a:ext uri="{FF2B5EF4-FFF2-40B4-BE49-F238E27FC236}">
                  <a16:creationId xmlns:a16="http://schemas.microsoft.com/office/drawing/2014/main" id="{B8AC69F4-DA69-453B-B01F-AA7CB3B7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Freeform 91">
              <a:extLst>
                <a:ext uri="{FF2B5EF4-FFF2-40B4-BE49-F238E27FC236}">
                  <a16:creationId xmlns:a16="http://schemas.microsoft.com/office/drawing/2014/main" id="{70865134-7847-4FD4-AF89-C007CF1E4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Freeform 92">
              <a:extLst>
                <a:ext uri="{FF2B5EF4-FFF2-40B4-BE49-F238E27FC236}">
                  <a16:creationId xmlns:a16="http://schemas.microsoft.com/office/drawing/2014/main" id="{1855C273-334F-4D0A-BD19-5053CA10C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Freeform 93">
              <a:extLst>
                <a:ext uri="{FF2B5EF4-FFF2-40B4-BE49-F238E27FC236}">
                  <a16:creationId xmlns:a16="http://schemas.microsoft.com/office/drawing/2014/main" id="{7ED0FD6A-855F-450D-BCF0-FB4B9B5FA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94">
              <a:extLst>
                <a:ext uri="{FF2B5EF4-FFF2-40B4-BE49-F238E27FC236}">
                  <a16:creationId xmlns:a16="http://schemas.microsoft.com/office/drawing/2014/main" id="{D7762BA0-4C66-4A21-BD5B-5FBFAD714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" name="Freeform 95">
              <a:extLst>
                <a:ext uri="{FF2B5EF4-FFF2-40B4-BE49-F238E27FC236}">
                  <a16:creationId xmlns:a16="http://schemas.microsoft.com/office/drawing/2014/main" id="{78BEF561-7161-44FA-91F7-C09D8419F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Freeform 96">
              <a:extLst>
                <a:ext uri="{FF2B5EF4-FFF2-40B4-BE49-F238E27FC236}">
                  <a16:creationId xmlns:a16="http://schemas.microsoft.com/office/drawing/2014/main" id="{B3FBC673-B9FA-4813-ACCE-47E263729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Freeform 97">
              <a:extLst>
                <a:ext uri="{FF2B5EF4-FFF2-40B4-BE49-F238E27FC236}">
                  <a16:creationId xmlns:a16="http://schemas.microsoft.com/office/drawing/2014/main" id="{2F1FFD86-37D5-4E04-A090-21D0D5954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Freeform 98">
              <a:extLst>
                <a:ext uri="{FF2B5EF4-FFF2-40B4-BE49-F238E27FC236}">
                  <a16:creationId xmlns:a16="http://schemas.microsoft.com/office/drawing/2014/main" id="{559E3FAB-5E19-4871-AF63-353F35279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652FB3EC-FFD4-47C0-894C-0A5C899FA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1" name="Freeform 100">
              <a:extLst>
                <a:ext uri="{FF2B5EF4-FFF2-40B4-BE49-F238E27FC236}">
                  <a16:creationId xmlns:a16="http://schemas.microsoft.com/office/drawing/2014/main" id="{09938739-410B-4D80-92B8-2CD6B3FFD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2" name="Freeform 101">
              <a:extLst>
                <a:ext uri="{FF2B5EF4-FFF2-40B4-BE49-F238E27FC236}">
                  <a16:creationId xmlns:a16="http://schemas.microsoft.com/office/drawing/2014/main" id="{1415604C-E9A7-4EED-8979-5D26F5DD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cxnSp>
        <p:nvCxnSpPr>
          <p:cNvPr id="113" name="Egyenes összekötő 112">
            <a:extLst>
              <a:ext uri="{FF2B5EF4-FFF2-40B4-BE49-F238E27FC236}">
                <a16:creationId xmlns:a16="http://schemas.microsoft.com/office/drawing/2014/main" id="{E7677FE3-3C3A-4E3F-BFEB-E76A2C07733D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8229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3E547C38-F054-4427-83CC-6FAE4C70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5948" y="6154469"/>
            <a:ext cx="274122" cy="365125"/>
          </a:xfrm>
        </p:spPr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E3DB5FA-9EE5-444E-A220-FA0C41590EBA}"/>
              </a:ext>
            </a:extLst>
          </p:cNvPr>
          <p:cNvSpPr txBox="1"/>
          <p:nvPr/>
        </p:nvSpPr>
        <p:spPr>
          <a:xfrm>
            <a:off x="1250" y="202130"/>
            <a:ext cx="12190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A népszámlálás adatforrásai Európa országaiban</a:t>
            </a:r>
          </a:p>
          <a:p>
            <a:pPr algn="ctr"/>
            <a:r>
              <a:rPr lang="hu-HU" sz="3600" b="1" i="1" dirty="0">
                <a:solidFill>
                  <a:srgbClr val="002060"/>
                </a:solidFill>
                <a:latin typeface="Myriad "/>
              </a:rPr>
              <a:t>2021, 2022</a:t>
            </a:r>
          </a:p>
          <a:p>
            <a:pPr algn="ctr"/>
            <a:endParaRPr lang="hu-HU" sz="3600" b="1" i="1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0" name="Text Box 102">
            <a:extLst>
              <a:ext uri="{FF2B5EF4-FFF2-40B4-BE49-F238E27FC236}">
                <a16:creationId xmlns:a16="http://schemas.microsoft.com/office/drawing/2014/main" id="{E98EE6E7-06E1-41E8-890B-6B669588F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082" y="3788712"/>
            <a:ext cx="371439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</a:t>
            </a:r>
            <a: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Kérdőív és adminisztratív</a:t>
            </a:r>
            <a:b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nyilvántartási adatok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adminisztratív</a:t>
            </a:r>
            <a:b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</a:br>
            <a: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nyilvántartási adatok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000" b="1" dirty="0">
                <a:solidFill>
                  <a:srgbClr val="002060"/>
                </a:solidFill>
                <a:latin typeface="Myriad "/>
                <a:ea typeface="MS PGothic" panose="020B0600070205080204" pitchFamily="34" charset="-128"/>
              </a:rPr>
              <a:t>      Csak kérdőív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hu-HU" dirty="0"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616FDFC3-0F39-443B-95C8-687161EFA1EB}"/>
              </a:ext>
            </a:extLst>
          </p:cNvPr>
          <p:cNvSpPr/>
          <p:nvPr/>
        </p:nvSpPr>
        <p:spPr>
          <a:xfrm>
            <a:off x="1676097" y="5396501"/>
            <a:ext cx="242371" cy="2387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5A60E3B8-CA5F-4C5F-A3EF-1FC75CB25B19}"/>
              </a:ext>
            </a:extLst>
          </p:cNvPr>
          <p:cNvSpPr/>
          <p:nvPr/>
        </p:nvSpPr>
        <p:spPr>
          <a:xfrm>
            <a:off x="1676100" y="3900616"/>
            <a:ext cx="242371" cy="2387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CC238984-3C90-4F62-A566-99B8D0A440E3}"/>
              </a:ext>
            </a:extLst>
          </p:cNvPr>
          <p:cNvSpPr/>
          <p:nvPr/>
        </p:nvSpPr>
        <p:spPr>
          <a:xfrm>
            <a:off x="1676097" y="4654050"/>
            <a:ext cx="242371" cy="238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401D2A0F-5B3B-494C-A28E-C796BF52323F}"/>
              </a:ext>
            </a:extLst>
          </p:cNvPr>
          <p:cNvGrpSpPr>
            <a:grpSpLocks/>
          </p:cNvGrpSpPr>
          <p:nvPr/>
        </p:nvGrpSpPr>
        <p:grpSpPr bwMode="auto">
          <a:xfrm>
            <a:off x="6266094" y="1279349"/>
            <a:ext cx="4375883" cy="4778834"/>
            <a:chOff x="1730" y="-8"/>
            <a:chExt cx="4078" cy="4280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0CAFBDE0-C877-4DA7-908D-D20BA3CB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1019 w 1205"/>
                <a:gd name="T109" fmla="*/ 440 h 952"/>
                <a:gd name="T110" fmla="*/ 1196 w 1205"/>
                <a:gd name="T111" fmla="*/ 376 h 952"/>
                <a:gd name="T112" fmla="*/ 1205 w 1205"/>
                <a:gd name="T113" fmla="*/ 368 h 952"/>
                <a:gd name="T114" fmla="*/ 1180 w 1205"/>
                <a:gd name="T115" fmla="*/ 352 h 9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5"/>
                <a:gd name="T175" fmla="*/ 0 h 952"/>
                <a:gd name="T176" fmla="*/ 1205 w 1205"/>
                <a:gd name="T177" fmla="*/ 952 h 9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2F77B861-383D-435F-B56A-DBB2B138C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77 w 421"/>
                <a:gd name="T39" fmla="*/ 544 h 616"/>
                <a:gd name="T40" fmla="*/ 244 w 421"/>
                <a:gd name="T41" fmla="*/ 496 h 616"/>
                <a:gd name="T42" fmla="*/ 227 w 421"/>
                <a:gd name="T43" fmla="*/ 480 h 616"/>
                <a:gd name="T44" fmla="*/ 227 w 421"/>
                <a:gd name="T45" fmla="*/ 432 h 616"/>
                <a:gd name="T46" fmla="*/ 261 w 421"/>
                <a:gd name="T47" fmla="*/ 408 h 616"/>
                <a:gd name="T48" fmla="*/ 269 w 421"/>
                <a:gd name="T49" fmla="*/ 392 h 616"/>
                <a:gd name="T50" fmla="*/ 236 w 421"/>
                <a:gd name="T51" fmla="*/ 312 h 616"/>
                <a:gd name="T52" fmla="*/ 286 w 421"/>
                <a:gd name="T53" fmla="*/ 304 h 616"/>
                <a:gd name="T54" fmla="*/ 303 w 421"/>
                <a:gd name="T55" fmla="*/ 256 h 616"/>
                <a:gd name="T56" fmla="*/ 320 w 421"/>
                <a:gd name="T57" fmla="*/ 248 h 616"/>
                <a:gd name="T58" fmla="*/ 337 w 421"/>
                <a:gd name="T59" fmla="*/ 192 h 616"/>
                <a:gd name="T60" fmla="*/ 362 w 421"/>
                <a:gd name="T61" fmla="*/ 152 h 616"/>
                <a:gd name="T62" fmla="*/ 421 w 421"/>
                <a:gd name="T63" fmla="*/ 120 h 616"/>
                <a:gd name="T64" fmla="*/ 413 w 421"/>
                <a:gd name="T65" fmla="*/ 96 h 6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1"/>
                <a:gd name="T100" fmla="*/ 0 h 616"/>
                <a:gd name="T101" fmla="*/ 421 w 421"/>
                <a:gd name="T102" fmla="*/ 616 h 6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0DBB1F1-617F-4676-A8F5-B34CC3B9F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" y="3232"/>
              <a:ext cx="1205" cy="952"/>
            </a:xfrm>
            <a:custGeom>
              <a:avLst/>
              <a:gdLst>
                <a:gd name="T0" fmla="*/ 1154 w 1205"/>
                <a:gd name="T1" fmla="*/ 336 h 952"/>
                <a:gd name="T2" fmla="*/ 1036 w 1205"/>
                <a:gd name="T3" fmla="*/ 296 h 952"/>
                <a:gd name="T4" fmla="*/ 910 w 1205"/>
                <a:gd name="T5" fmla="*/ 280 h 952"/>
                <a:gd name="T6" fmla="*/ 859 w 1205"/>
                <a:gd name="T7" fmla="*/ 232 h 952"/>
                <a:gd name="T8" fmla="*/ 784 w 1205"/>
                <a:gd name="T9" fmla="*/ 192 h 952"/>
                <a:gd name="T10" fmla="*/ 716 w 1205"/>
                <a:gd name="T11" fmla="*/ 144 h 952"/>
                <a:gd name="T12" fmla="*/ 666 w 1205"/>
                <a:gd name="T13" fmla="*/ 136 h 952"/>
                <a:gd name="T14" fmla="*/ 598 w 1205"/>
                <a:gd name="T15" fmla="*/ 128 h 952"/>
                <a:gd name="T16" fmla="*/ 522 w 1205"/>
                <a:gd name="T17" fmla="*/ 104 h 952"/>
                <a:gd name="T18" fmla="*/ 387 w 1205"/>
                <a:gd name="T19" fmla="*/ 64 h 952"/>
                <a:gd name="T20" fmla="*/ 320 w 1205"/>
                <a:gd name="T21" fmla="*/ 48 h 952"/>
                <a:gd name="T22" fmla="*/ 202 w 1205"/>
                <a:gd name="T23" fmla="*/ 16 h 952"/>
                <a:gd name="T24" fmla="*/ 168 w 1205"/>
                <a:gd name="T25" fmla="*/ 0 h 952"/>
                <a:gd name="T26" fmla="*/ 135 w 1205"/>
                <a:gd name="T27" fmla="*/ 8 h 952"/>
                <a:gd name="T28" fmla="*/ 109 w 1205"/>
                <a:gd name="T29" fmla="*/ 24 h 952"/>
                <a:gd name="T30" fmla="*/ 17 w 1205"/>
                <a:gd name="T31" fmla="*/ 48 h 952"/>
                <a:gd name="T32" fmla="*/ 25 w 1205"/>
                <a:gd name="T33" fmla="*/ 88 h 952"/>
                <a:gd name="T34" fmla="*/ 34 w 1205"/>
                <a:gd name="T35" fmla="*/ 128 h 952"/>
                <a:gd name="T36" fmla="*/ 67 w 1205"/>
                <a:gd name="T37" fmla="*/ 176 h 952"/>
                <a:gd name="T38" fmla="*/ 84 w 1205"/>
                <a:gd name="T39" fmla="*/ 200 h 952"/>
                <a:gd name="T40" fmla="*/ 93 w 1205"/>
                <a:gd name="T41" fmla="*/ 216 h 952"/>
                <a:gd name="T42" fmla="*/ 143 w 1205"/>
                <a:gd name="T43" fmla="*/ 232 h 952"/>
                <a:gd name="T44" fmla="*/ 194 w 1205"/>
                <a:gd name="T45" fmla="*/ 224 h 952"/>
                <a:gd name="T46" fmla="*/ 236 w 1205"/>
                <a:gd name="T47" fmla="*/ 256 h 952"/>
                <a:gd name="T48" fmla="*/ 253 w 1205"/>
                <a:gd name="T49" fmla="*/ 272 h 952"/>
                <a:gd name="T50" fmla="*/ 261 w 1205"/>
                <a:gd name="T51" fmla="*/ 296 h 952"/>
                <a:gd name="T52" fmla="*/ 202 w 1205"/>
                <a:gd name="T53" fmla="*/ 328 h 952"/>
                <a:gd name="T54" fmla="*/ 177 w 1205"/>
                <a:gd name="T55" fmla="*/ 368 h 952"/>
                <a:gd name="T56" fmla="*/ 160 w 1205"/>
                <a:gd name="T57" fmla="*/ 424 h 952"/>
                <a:gd name="T58" fmla="*/ 143 w 1205"/>
                <a:gd name="T59" fmla="*/ 432 h 952"/>
                <a:gd name="T60" fmla="*/ 126 w 1205"/>
                <a:gd name="T61" fmla="*/ 480 h 952"/>
                <a:gd name="T62" fmla="*/ 76 w 1205"/>
                <a:gd name="T63" fmla="*/ 488 h 952"/>
                <a:gd name="T64" fmla="*/ 109 w 1205"/>
                <a:gd name="T65" fmla="*/ 568 h 952"/>
                <a:gd name="T66" fmla="*/ 101 w 1205"/>
                <a:gd name="T67" fmla="*/ 584 h 952"/>
                <a:gd name="T68" fmla="*/ 67 w 1205"/>
                <a:gd name="T69" fmla="*/ 608 h 952"/>
                <a:gd name="T70" fmla="*/ 67 w 1205"/>
                <a:gd name="T71" fmla="*/ 656 h 952"/>
                <a:gd name="T72" fmla="*/ 84 w 1205"/>
                <a:gd name="T73" fmla="*/ 672 h 952"/>
                <a:gd name="T74" fmla="*/ 17 w 1205"/>
                <a:gd name="T75" fmla="*/ 720 h 952"/>
                <a:gd name="T76" fmla="*/ 0 w 1205"/>
                <a:gd name="T77" fmla="*/ 784 h 952"/>
                <a:gd name="T78" fmla="*/ 59 w 1205"/>
                <a:gd name="T79" fmla="*/ 792 h 952"/>
                <a:gd name="T80" fmla="*/ 109 w 1205"/>
                <a:gd name="T81" fmla="*/ 840 h 952"/>
                <a:gd name="T82" fmla="*/ 118 w 1205"/>
                <a:gd name="T83" fmla="*/ 920 h 952"/>
                <a:gd name="T84" fmla="*/ 219 w 1205"/>
                <a:gd name="T85" fmla="*/ 928 h 952"/>
                <a:gd name="T86" fmla="*/ 295 w 1205"/>
                <a:gd name="T87" fmla="*/ 912 h 952"/>
                <a:gd name="T88" fmla="*/ 379 w 1205"/>
                <a:gd name="T89" fmla="*/ 904 h 952"/>
                <a:gd name="T90" fmla="*/ 539 w 1205"/>
                <a:gd name="T91" fmla="*/ 928 h 952"/>
                <a:gd name="T92" fmla="*/ 598 w 1205"/>
                <a:gd name="T93" fmla="*/ 904 h 952"/>
                <a:gd name="T94" fmla="*/ 649 w 1205"/>
                <a:gd name="T95" fmla="*/ 856 h 952"/>
                <a:gd name="T96" fmla="*/ 725 w 1205"/>
                <a:gd name="T97" fmla="*/ 824 h 952"/>
                <a:gd name="T98" fmla="*/ 784 w 1205"/>
                <a:gd name="T99" fmla="*/ 752 h 952"/>
                <a:gd name="T100" fmla="*/ 809 w 1205"/>
                <a:gd name="T101" fmla="*/ 664 h 952"/>
                <a:gd name="T102" fmla="*/ 842 w 1205"/>
                <a:gd name="T103" fmla="*/ 592 h 952"/>
                <a:gd name="T104" fmla="*/ 927 w 1205"/>
                <a:gd name="T105" fmla="*/ 504 h 952"/>
                <a:gd name="T106" fmla="*/ 944 w 1205"/>
                <a:gd name="T107" fmla="*/ 472 h 952"/>
                <a:gd name="T108" fmla="*/ 944 w 1205"/>
                <a:gd name="T109" fmla="*/ 472 h 952"/>
                <a:gd name="T110" fmla="*/ 1019 w 1205"/>
                <a:gd name="T111" fmla="*/ 440 h 952"/>
                <a:gd name="T112" fmla="*/ 1196 w 1205"/>
                <a:gd name="T113" fmla="*/ 376 h 952"/>
                <a:gd name="T114" fmla="*/ 1205 w 1205"/>
                <a:gd name="T115" fmla="*/ 368 h 952"/>
                <a:gd name="T116" fmla="*/ 1205 w 1205"/>
                <a:gd name="T117" fmla="*/ 344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5"/>
                <a:gd name="T178" fmla="*/ 0 h 952"/>
                <a:gd name="T179" fmla="*/ 1205 w 1205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5" h="952">
                  <a:moveTo>
                    <a:pt x="1180" y="352"/>
                  </a:moveTo>
                  <a:lnTo>
                    <a:pt x="1154" y="336"/>
                  </a:lnTo>
                  <a:lnTo>
                    <a:pt x="1095" y="320"/>
                  </a:lnTo>
                  <a:lnTo>
                    <a:pt x="1036" y="296"/>
                  </a:lnTo>
                  <a:lnTo>
                    <a:pt x="969" y="288"/>
                  </a:lnTo>
                  <a:lnTo>
                    <a:pt x="910" y="280"/>
                  </a:lnTo>
                  <a:lnTo>
                    <a:pt x="893" y="256"/>
                  </a:lnTo>
                  <a:lnTo>
                    <a:pt x="859" y="232"/>
                  </a:lnTo>
                  <a:lnTo>
                    <a:pt x="817" y="224"/>
                  </a:lnTo>
                  <a:lnTo>
                    <a:pt x="784" y="192"/>
                  </a:lnTo>
                  <a:lnTo>
                    <a:pt x="733" y="152"/>
                  </a:lnTo>
                  <a:lnTo>
                    <a:pt x="716" y="144"/>
                  </a:lnTo>
                  <a:lnTo>
                    <a:pt x="699" y="144"/>
                  </a:lnTo>
                  <a:lnTo>
                    <a:pt x="666" y="136"/>
                  </a:lnTo>
                  <a:lnTo>
                    <a:pt x="632" y="120"/>
                  </a:lnTo>
                  <a:lnTo>
                    <a:pt x="598" y="128"/>
                  </a:lnTo>
                  <a:lnTo>
                    <a:pt x="556" y="104"/>
                  </a:lnTo>
                  <a:lnTo>
                    <a:pt x="522" y="104"/>
                  </a:lnTo>
                  <a:lnTo>
                    <a:pt x="480" y="96"/>
                  </a:lnTo>
                  <a:lnTo>
                    <a:pt x="387" y="64"/>
                  </a:lnTo>
                  <a:lnTo>
                    <a:pt x="362" y="48"/>
                  </a:lnTo>
                  <a:lnTo>
                    <a:pt x="320" y="48"/>
                  </a:lnTo>
                  <a:lnTo>
                    <a:pt x="227" y="32"/>
                  </a:lnTo>
                  <a:lnTo>
                    <a:pt x="202" y="16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43" y="0"/>
                  </a:lnTo>
                  <a:lnTo>
                    <a:pt x="135" y="8"/>
                  </a:lnTo>
                  <a:lnTo>
                    <a:pt x="126" y="24"/>
                  </a:lnTo>
                  <a:lnTo>
                    <a:pt x="109" y="24"/>
                  </a:lnTo>
                  <a:lnTo>
                    <a:pt x="59" y="32"/>
                  </a:lnTo>
                  <a:lnTo>
                    <a:pt x="17" y="48"/>
                  </a:lnTo>
                  <a:lnTo>
                    <a:pt x="25" y="80"/>
                  </a:lnTo>
                  <a:lnTo>
                    <a:pt x="25" y="88"/>
                  </a:lnTo>
                  <a:lnTo>
                    <a:pt x="25" y="104"/>
                  </a:lnTo>
                  <a:lnTo>
                    <a:pt x="34" y="128"/>
                  </a:lnTo>
                  <a:lnTo>
                    <a:pt x="17" y="184"/>
                  </a:lnTo>
                  <a:lnTo>
                    <a:pt x="67" y="176"/>
                  </a:lnTo>
                  <a:lnTo>
                    <a:pt x="84" y="184"/>
                  </a:lnTo>
                  <a:lnTo>
                    <a:pt x="84" y="200"/>
                  </a:lnTo>
                  <a:lnTo>
                    <a:pt x="76" y="208"/>
                  </a:lnTo>
                  <a:lnTo>
                    <a:pt x="93" y="216"/>
                  </a:lnTo>
                  <a:lnTo>
                    <a:pt x="126" y="216"/>
                  </a:lnTo>
                  <a:lnTo>
                    <a:pt x="143" y="232"/>
                  </a:lnTo>
                  <a:lnTo>
                    <a:pt x="168" y="232"/>
                  </a:lnTo>
                  <a:lnTo>
                    <a:pt x="194" y="224"/>
                  </a:lnTo>
                  <a:lnTo>
                    <a:pt x="227" y="240"/>
                  </a:lnTo>
                  <a:lnTo>
                    <a:pt x="236" y="256"/>
                  </a:lnTo>
                  <a:lnTo>
                    <a:pt x="236" y="264"/>
                  </a:lnTo>
                  <a:lnTo>
                    <a:pt x="253" y="272"/>
                  </a:lnTo>
                  <a:lnTo>
                    <a:pt x="261" y="288"/>
                  </a:lnTo>
                  <a:lnTo>
                    <a:pt x="261" y="296"/>
                  </a:lnTo>
                  <a:lnTo>
                    <a:pt x="227" y="312"/>
                  </a:lnTo>
                  <a:lnTo>
                    <a:pt x="202" y="328"/>
                  </a:lnTo>
                  <a:lnTo>
                    <a:pt x="168" y="344"/>
                  </a:lnTo>
                  <a:lnTo>
                    <a:pt x="177" y="368"/>
                  </a:lnTo>
                  <a:lnTo>
                    <a:pt x="160" y="400"/>
                  </a:lnTo>
                  <a:lnTo>
                    <a:pt x="160" y="424"/>
                  </a:lnTo>
                  <a:lnTo>
                    <a:pt x="152" y="432"/>
                  </a:lnTo>
                  <a:lnTo>
                    <a:pt x="143" y="432"/>
                  </a:lnTo>
                  <a:lnTo>
                    <a:pt x="143" y="464"/>
                  </a:lnTo>
                  <a:lnTo>
                    <a:pt x="126" y="480"/>
                  </a:lnTo>
                  <a:lnTo>
                    <a:pt x="101" y="488"/>
                  </a:lnTo>
                  <a:lnTo>
                    <a:pt x="76" y="488"/>
                  </a:lnTo>
                  <a:lnTo>
                    <a:pt x="93" y="552"/>
                  </a:lnTo>
                  <a:lnTo>
                    <a:pt x="109" y="568"/>
                  </a:lnTo>
                  <a:lnTo>
                    <a:pt x="109" y="576"/>
                  </a:lnTo>
                  <a:lnTo>
                    <a:pt x="101" y="584"/>
                  </a:lnTo>
                  <a:lnTo>
                    <a:pt x="76" y="592"/>
                  </a:lnTo>
                  <a:lnTo>
                    <a:pt x="67" y="608"/>
                  </a:lnTo>
                  <a:lnTo>
                    <a:pt x="59" y="632"/>
                  </a:lnTo>
                  <a:lnTo>
                    <a:pt x="67" y="656"/>
                  </a:lnTo>
                  <a:lnTo>
                    <a:pt x="76" y="672"/>
                  </a:lnTo>
                  <a:lnTo>
                    <a:pt x="84" y="672"/>
                  </a:lnTo>
                  <a:lnTo>
                    <a:pt x="59" y="696"/>
                  </a:lnTo>
                  <a:lnTo>
                    <a:pt x="17" y="720"/>
                  </a:lnTo>
                  <a:lnTo>
                    <a:pt x="8" y="752"/>
                  </a:lnTo>
                  <a:lnTo>
                    <a:pt x="0" y="784"/>
                  </a:lnTo>
                  <a:lnTo>
                    <a:pt x="17" y="784"/>
                  </a:lnTo>
                  <a:lnTo>
                    <a:pt x="59" y="792"/>
                  </a:lnTo>
                  <a:lnTo>
                    <a:pt x="93" y="816"/>
                  </a:lnTo>
                  <a:lnTo>
                    <a:pt x="109" y="840"/>
                  </a:lnTo>
                  <a:lnTo>
                    <a:pt x="109" y="880"/>
                  </a:lnTo>
                  <a:lnTo>
                    <a:pt x="118" y="920"/>
                  </a:lnTo>
                  <a:lnTo>
                    <a:pt x="152" y="952"/>
                  </a:lnTo>
                  <a:lnTo>
                    <a:pt x="219" y="928"/>
                  </a:lnTo>
                  <a:lnTo>
                    <a:pt x="253" y="920"/>
                  </a:lnTo>
                  <a:lnTo>
                    <a:pt x="295" y="912"/>
                  </a:lnTo>
                  <a:lnTo>
                    <a:pt x="337" y="896"/>
                  </a:lnTo>
                  <a:lnTo>
                    <a:pt x="379" y="904"/>
                  </a:lnTo>
                  <a:lnTo>
                    <a:pt x="463" y="920"/>
                  </a:lnTo>
                  <a:lnTo>
                    <a:pt x="539" y="928"/>
                  </a:lnTo>
                  <a:lnTo>
                    <a:pt x="573" y="928"/>
                  </a:lnTo>
                  <a:lnTo>
                    <a:pt x="598" y="904"/>
                  </a:lnTo>
                  <a:lnTo>
                    <a:pt x="615" y="872"/>
                  </a:lnTo>
                  <a:lnTo>
                    <a:pt x="649" y="856"/>
                  </a:lnTo>
                  <a:lnTo>
                    <a:pt x="733" y="848"/>
                  </a:lnTo>
                  <a:lnTo>
                    <a:pt x="725" y="824"/>
                  </a:lnTo>
                  <a:lnTo>
                    <a:pt x="733" y="800"/>
                  </a:lnTo>
                  <a:lnTo>
                    <a:pt x="784" y="752"/>
                  </a:lnTo>
                  <a:lnTo>
                    <a:pt x="842" y="720"/>
                  </a:lnTo>
                  <a:lnTo>
                    <a:pt x="809" y="664"/>
                  </a:lnTo>
                  <a:lnTo>
                    <a:pt x="809" y="624"/>
                  </a:lnTo>
                  <a:lnTo>
                    <a:pt x="842" y="592"/>
                  </a:lnTo>
                  <a:lnTo>
                    <a:pt x="885" y="536"/>
                  </a:lnTo>
                  <a:lnTo>
                    <a:pt x="927" y="504"/>
                  </a:lnTo>
                  <a:lnTo>
                    <a:pt x="935" y="504"/>
                  </a:lnTo>
                  <a:lnTo>
                    <a:pt x="944" y="472"/>
                  </a:lnTo>
                  <a:lnTo>
                    <a:pt x="977" y="448"/>
                  </a:lnTo>
                  <a:lnTo>
                    <a:pt x="1019" y="440"/>
                  </a:lnTo>
                  <a:lnTo>
                    <a:pt x="1095" y="432"/>
                  </a:lnTo>
                  <a:lnTo>
                    <a:pt x="1196" y="376"/>
                  </a:lnTo>
                  <a:lnTo>
                    <a:pt x="1205" y="376"/>
                  </a:lnTo>
                  <a:lnTo>
                    <a:pt x="1205" y="368"/>
                  </a:lnTo>
                  <a:lnTo>
                    <a:pt x="1205" y="344"/>
                  </a:lnTo>
                  <a:lnTo>
                    <a:pt x="1180" y="3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1ABFA4F-BB5A-49A9-A074-7B978A64E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408"/>
              <a:ext cx="421" cy="616"/>
            </a:xfrm>
            <a:custGeom>
              <a:avLst/>
              <a:gdLst>
                <a:gd name="T0" fmla="*/ 396 w 421"/>
                <a:gd name="T1" fmla="*/ 88 h 616"/>
                <a:gd name="T2" fmla="*/ 387 w 421"/>
                <a:gd name="T3" fmla="*/ 64 h 616"/>
                <a:gd name="T4" fmla="*/ 328 w 421"/>
                <a:gd name="T5" fmla="*/ 56 h 616"/>
                <a:gd name="T6" fmla="*/ 286 w 421"/>
                <a:gd name="T7" fmla="*/ 40 h 616"/>
                <a:gd name="T8" fmla="*/ 236 w 421"/>
                <a:gd name="T9" fmla="*/ 32 h 616"/>
                <a:gd name="T10" fmla="*/ 244 w 421"/>
                <a:gd name="T11" fmla="*/ 8 h 616"/>
                <a:gd name="T12" fmla="*/ 177 w 421"/>
                <a:gd name="T13" fmla="*/ 8 h 616"/>
                <a:gd name="T14" fmla="*/ 160 w 421"/>
                <a:gd name="T15" fmla="*/ 112 h 616"/>
                <a:gd name="T16" fmla="*/ 126 w 421"/>
                <a:gd name="T17" fmla="*/ 208 h 616"/>
                <a:gd name="T18" fmla="*/ 42 w 421"/>
                <a:gd name="T19" fmla="*/ 304 h 616"/>
                <a:gd name="T20" fmla="*/ 8 w 421"/>
                <a:gd name="T21" fmla="*/ 368 h 616"/>
                <a:gd name="T22" fmla="*/ 34 w 421"/>
                <a:gd name="T23" fmla="*/ 384 h 616"/>
                <a:gd name="T24" fmla="*/ 25 w 421"/>
                <a:gd name="T25" fmla="*/ 408 h 616"/>
                <a:gd name="T26" fmla="*/ 67 w 421"/>
                <a:gd name="T27" fmla="*/ 416 h 616"/>
                <a:gd name="T28" fmla="*/ 42 w 421"/>
                <a:gd name="T29" fmla="*/ 512 h 616"/>
                <a:gd name="T30" fmla="*/ 8 w 421"/>
                <a:gd name="T31" fmla="*/ 576 h 616"/>
                <a:gd name="T32" fmla="*/ 8 w 421"/>
                <a:gd name="T33" fmla="*/ 592 h 616"/>
                <a:gd name="T34" fmla="*/ 84 w 421"/>
                <a:gd name="T35" fmla="*/ 600 h 616"/>
                <a:gd name="T36" fmla="*/ 160 w 421"/>
                <a:gd name="T37" fmla="*/ 608 h 616"/>
                <a:gd name="T38" fmla="*/ 168 w 421"/>
                <a:gd name="T39" fmla="*/ 576 h 616"/>
                <a:gd name="T40" fmla="*/ 219 w 421"/>
                <a:gd name="T41" fmla="*/ 520 h 616"/>
                <a:gd name="T42" fmla="*/ 236 w 421"/>
                <a:gd name="T43" fmla="*/ 496 h 616"/>
                <a:gd name="T44" fmla="*/ 219 w 421"/>
                <a:gd name="T45" fmla="*/ 456 h 616"/>
                <a:gd name="T46" fmla="*/ 236 w 421"/>
                <a:gd name="T47" fmla="*/ 416 h 616"/>
                <a:gd name="T48" fmla="*/ 269 w 421"/>
                <a:gd name="T49" fmla="*/ 400 h 616"/>
                <a:gd name="T50" fmla="*/ 253 w 421"/>
                <a:gd name="T51" fmla="*/ 376 h 616"/>
                <a:gd name="T52" fmla="*/ 261 w 421"/>
                <a:gd name="T53" fmla="*/ 312 h 616"/>
                <a:gd name="T54" fmla="*/ 303 w 421"/>
                <a:gd name="T55" fmla="*/ 288 h 616"/>
                <a:gd name="T56" fmla="*/ 312 w 421"/>
                <a:gd name="T57" fmla="*/ 256 h 616"/>
                <a:gd name="T58" fmla="*/ 320 w 421"/>
                <a:gd name="T59" fmla="*/ 224 h 616"/>
                <a:gd name="T60" fmla="*/ 328 w 421"/>
                <a:gd name="T61" fmla="*/ 168 h 616"/>
                <a:gd name="T62" fmla="*/ 387 w 421"/>
                <a:gd name="T63" fmla="*/ 136 h 616"/>
                <a:gd name="T64" fmla="*/ 421 w 421"/>
                <a:gd name="T65" fmla="*/ 112 h 616"/>
                <a:gd name="T66" fmla="*/ 413 w 421"/>
                <a:gd name="T67" fmla="*/ 9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616"/>
                <a:gd name="T104" fmla="*/ 421 w 421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616">
                  <a:moveTo>
                    <a:pt x="413" y="96"/>
                  </a:moveTo>
                  <a:lnTo>
                    <a:pt x="396" y="88"/>
                  </a:lnTo>
                  <a:lnTo>
                    <a:pt x="396" y="80"/>
                  </a:lnTo>
                  <a:lnTo>
                    <a:pt x="387" y="64"/>
                  </a:lnTo>
                  <a:lnTo>
                    <a:pt x="354" y="48"/>
                  </a:lnTo>
                  <a:lnTo>
                    <a:pt x="328" y="56"/>
                  </a:lnTo>
                  <a:lnTo>
                    <a:pt x="303" y="56"/>
                  </a:lnTo>
                  <a:lnTo>
                    <a:pt x="286" y="40"/>
                  </a:lnTo>
                  <a:lnTo>
                    <a:pt x="253" y="40"/>
                  </a:lnTo>
                  <a:lnTo>
                    <a:pt x="236" y="32"/>
                  </a:lnTo>
                  <a:lnTo>
                    <a:pt x="244" y="24"/>
                  </a:lnTo>
                  <a:lnTo>
                    <a:pt x="244" y="8"/>
                  </a:lnTo>
                  <a:lnTo>
                    <a:pt x="227" y="0"/>
                  </a:lnTo>
                  <a:lnTo>
                    <a:pt x="177" y="8"/>
                  </a:lnTo>
                  <a:lnTo>
                    <a:pt x="177" y="40"/>
                  </a:lnTo>
                  <a:lnTo>
                    <a:pt x="160" y="112"/>
                  </a:lnTo>
                  <a:lnTo>
                    <a:pt x="143" y="144"/>
                  </a:lnTo>
                  <a:lnTo>
                    <a:pt x="126" y="208"/>
                  </a:lnTo>
                  <a:lnTo>
                    <a:pt x="92" y="256"/>
                  </a:lnTo>
                  <a:lnTo>
                    <a:pt x="42" y="304"/>
                  </a:lnTo>
                  <a:lnTo>
                    <a:pt x="17" y="352"/>
                  </a:lnTo>
                  <a:lnTo>
                    <a:pt x="8" y="368"/>
                  </a:lnTo>
                  <a:lnTo>
                    <a:pt x="17" y="376"/>
                  </a:lnTo>
                  <a:lnTo>
                    <a:pt x="34" y="384"/>
                  </a:lnTo>
                  <a:lnTo>
                    <a:pt x="25" y="400"/>
                  </a:lnTo>
                  <a:lnTo>
                    <a:pt x="25" y="408"/>
                  </a:lnTo>
                  <a:lnTo>
                    <a:pt x="34" y="416"/>
                  </a:lnTo>
                  <a:lnTo>
                    <a:pt x="67" y="416"/>
                  </a:lnTo>
                  <a:lnTo>
                    <a:pt x="42" y="480"/>
                  </a:lnTo>
                  <a:lnTo>
                    <a:pt x="42" y="512"/>
                  </a:lnTo>
                  <a:lnTo>
                    <a:pt x="25" y="544"/>
                  </a:lnTo>
                  <a:lnTo>
                    <a:pt x="8" y="576"/>
                  </a:lnTo>
                  <a:lnTo>
                    <a:pt x="0" y="592"/>
                  </a:lnTo>
                  <a:lnTo>
                    <a:pt x="8" y="592"/>
                  </a:lnTo>
                  <a:lnTo>
                    <a:pt x="50" y="592"/>
                  </a:lnTo>
                  <a:lnTo>
                    <a:pt x="84" y="600"/>
                  </a:lnTo>
                  <a:lnTo>
                    <a:pt x="126" y="616"/>
                  </a:lnTo>
                  <a:lnTo>
                    <a:pt x="160" y="608"/>
                  </a:lnTo>
                  <a:lnTo>
                    <a:pt x="168" y="576"/>
                  </a:lnTo>
                  <a:lnTo>
                    <a:pt x="177" y="544"/>
                  </a:lnTo>
                  <a:lnTo>
                    <a:pt x="219" y="520"/>
                  </a:lnTo>
                  <a:lnTo>
                    <a:pt x="244" y="496"/>
                  </a:lnTo>
                  <a:lnTo>
                    <a:pt x="236" y="496"/>
                  </a:lnTo>
                  <a:lnTo>
                    <a:pt x="227" y="480"/>
                  </a:lnTo>
                  <a:lnTo>
                    <a:pt x="219" y="456"/>
                  </a:lnTo>
                  <a:lnTo>
                    <a:pt x="227" y="432"/>
                  </a:lnTo>
                  <a:lnTo>
                    <a:pt x="236" y="416"/>
                  </a:lnTo>
                  <a:lnTo>
                    <a:pt x="261" y="408"/>
                  </a:lnTo>
                  <a:lnTo>
                    <a:pt x="269" y="400"/>
                  </a:lnTo>
                  <a:lnTo>
                    <a:pt x="269" y="392"/>
                  </a:lnTo>
                  <a:lnTo>
                    <a:pt x="253" y="376"/>
                  </a:lnTo>
                  <a:lnTo>
                    <a:pt x="236" y="312"/>
                  </a:lnTo>
                  <a:lnTo>
                    <a:pt x="261" y="312"/>
                  </a:lnTo>
                  <a:lnTo>
                    <a:pt x="286" y="304"/>
                  </a:lnTo>
                  <a:lnTo>
                    <a:pt x="303" y="288"/>
                  </a:lnTo>
                  <a:lnTo>
                    <a:pt x="303" y="256"/>
                  </a:lnTo>
                  <a:lnTo>
                    <a:pt x="312" y="256"/>
                  </a:lnTo>
                  <a:lnTo>
                    <a:pt x="320" y="248"/>
                  </a:lnTo>
                  <a:lnTo>
                    <a:pt x="320" y="224"/>
                  </a:lnTo>
                  <a:lnTo>
                    <a:pt x="337" y="192"/>
                  </a:lnTo>
                  <a:lnTo>
                    <a:pt x="328" y="168"/>
                  </a:lnTo>
                  <a:lnTo>
                    <a:pt x="362" y="152"/>
                  </a:lnTo>
                  <a:lnTo>
                    <a:pt x="387" y="136"/>
                  </a:lnTo>
                  <a:lnTo>
                    <a:pt x="421" y="120"/>
                  </a:lnTo>
                  <a:lnTo>
                    <a:pt x="421" y="112"/>
                  </a:lnTo>
                  <a:lnTo>
                    <a:pt x="413" y="9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582E1F9-F154-48A5-AAEE-99E3B3554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888"/>
              <a:ext cx="396" cy="408"/>
            </a:xfrm>
            <a:custGeom>
              <a:avLst/>
              <a:gdLst>
                <a:gd name="T0" fmla="*/ 363 w 396"/>
                <a:gd name="T1" fmla="*/ 160 h 408"/>
                <a:gd name="T2" fmla="*/ 354 w 396"/>
                <a:gd name="T3" fmla="*/ 136 h 408"/>
                <a:gd name="T4" fmla="*/ 329 w 396"/>
                <a:gd name="T5" fmla="*/ 120 h 408"/>
                <a:gd name="T6" fmla="*/ 295 w 396"/>
                <a:gd name="T7" fmla="*/ 144 h 408"/>
                <a:gd name="T8" fmla="*/ 262 w 396"/>
                <a:gd name="T9" fmla="*/ 96 h 408"/>
                <a:gd name="T10" fmla="*/ 278 w 396"/>
                <a:gd name="T11" fmla="*/ 80 h 408"/>
                <a:gd name="T12" fmla="*/ 278 w 396"/>
                <a:gd name="T13" fmla="*/ 64 h 408"/>
                <a:gd name="T14" fmla="*/ 312 w 396"/>
                <a:gd name="T15" fmla="*/ 64 h 408"/>
                <a:gd name="T16" fmla="*/ 321 w 396"/>
                <a:gd name="T17" fmla="*/ 48 h 408"/>
                <a:gd name="T18" fmla="*/ 329 w 396"/>
                <a:gd name="T19" fmla="*/ 32 h 408"/>
                <a:gd name="T20" fmla="*/ 346 w 396"/>
                <a:gd name="T21" fmla="*/ 24 h 408"/>
                <a:gd name="T22" fmla="*/ 354 w 396"/>
                <a:gd name="T23" fmla="*/ 0 h 408"/>
                <a:gd name="T24" fmla="*/ 329 w 396"/>
                <a:gd name="T25" fmla="*/ 0 h 408"/>
                <a:gd name="T26" fmla="*/ 304 w 396"/>
                <a:gd name="T27" fmla="*/ 8 h 408"/>
                <a:gd name="T28" fmla="*/ 262 w 396"/>
                <a:gd name="T29" fmla="*/ 8 h 408"/>
                <a:gd name="T30" fmla="*/ 253 w 396"/>
                <a:gd name="T31" fmla="*/ 32 h 408"/>
                <a:gd name="T32" fmla="*/ 219 w 396"/>
                <a:gd name="T33" fmla="*/ 56 h 408"/>
                <a:gd name="T34" fmla="*/ 219 w 396"/>
                <a:gd name="T35" fmla="*/ 80 h 408"/>
                <a:gd name="T36" fmla="*/ 186 w 396"/>
                <a:gd name="T37" fmla="*/ 96 h 408"/>
                <a:gd name="T38" fmla="*/ 127 w 396"/>
                <a:gd name="T39" fmla="*/ 72 h 408"/>
                <a:gd name="T40" fmla="*/ 93 w 396"/>
                <a:gd name="T41" fmla="*/ 104 h 408"/>
                <a:gd name="T42" fmla="*/ 110 w 396"/>
                <a:gd name="T43" fmla="*/ 136 h 408"/>
                <a:gd name="T44" fmla="*/ 76 w 396"/>
                <a:gd name="T45" fmla="*/ 160 h 408"/>
                <a:gd name="T46" fmla="*/ 110 w 396"/>
                <a:gd name="T47" fmla="*/ 192 h 408"/>
                <a:gd name="T48" fmla="*/ 152 w 396"/>
                <a:gd name="T49" fmla="*/ 208 h 408"/>
                <a:gd name="T50" fmla="*/ 144 w 396"/>
                <a:gd name="T51" fmla="*/ 224 h 408"/>
                <a:gd name="T52" fmla="*/ 118 w 396"/>
                <a:gd name="T53" fmla="*/ 224 h 408"/>
                <a:gd name="T54" fmla="*/ 102 w 396"/>
                <a:gd name="T55" fmla="*/ 256 h 408"/>
                <a:gd name="T56" fmla="*/ 51 w 396"/>
                <a:gd name="T57" fmla="*/ 272 h 408"/>
                <a:gd name="T58" fmla="*/ 51 w 396"/>
                <a:gd name="T59" fmla="*/ 304 h 408"/>
                <a:gd name="T60" fmla="*/ 9 w 396"/>
                <a:gd name="T61" fmla="*/ 312 h 408"/>
                <a:gd name="T62" fmla="*/ 26 w 396"/>
                <a:gd name="T63" fmla="*/ 328 h 408"/>
                <a:gd name="T64" fmla="*/ 0 w 396"/>
                <a:gd name="T65" fmla="*/ 368 h 408"/>
                <a:gd name="T66" fmla="*/ 26 w 396"/>
                <a:gd name="T67" fmla="*/ 376 h 408"/>
                <a:gd name="T68" fmla="*/ 26 w 396"/>
                <a:gd name="T69" fmla="*/ 400 h 408"/>
                <a:gd name="T70" fmla="*/ 59 w 396"/>
                <a:gd name="T71" fmla="*/ 408 h 408"/>
                <a:gd name="T72" fmla="*/ 160 w 396"/>
                <a:gd name="T73" fmla="*/ 408 h 408"/>
                <a:gd name="T74" fmla="*/ 228 w 396"/>
                <a:gd name="T75" fmla="*/ 376 h 408"/>
                <a:gd name="T76" fmla="*/ 287 w 396"/>
                <a:gd name="T77" fmla="*/ 376 h 408"/>
                <a:gd name="T78" fmla="*/ 329 w 396"/>
                <a:gd name="T79" fmla="*/ 392 h 408"/>
                <a:gd name="T80" fmla="*/ 329 w 396"/>
                <a:gd name="T81" fmla="*/ 360 h 408"/>
                <a:gd name="T82" fmla="*/ 354 w 396"/>
                <a:gd name="T83" fmla="*/ 328 h 408"/>
                <a:gd name="T84" fmla="*/ 371 w 396"/>
                <a:gd name="T85" fmla="*/ 304 h 408"/>
                <a:gd name="T86" fmla="*/ 388 w 396"/>
                <a:gd name="T87" fmla="*/ 232 h 408"/>
                <a:gd name="T88" fmla="*/ 380 w 396"/>
                <a:gd name="T89" fmla="*/ 208 h 408"/>
                <a:gd name="T90" fmla="*/ 371 w 396"/>
                <a:gd name="T91" fmla="*/ 176 h 408"/>
                <a:gd name="T92" fmla="*/ 396 w 396"/>
                <a:gd name="T93" fmla="*/ 168 h 408"/>
                <a:gd name="T94" fmla="*/ 380 w 396"/>
                <a:gd name="T95" fmla="*/ 160 h 408"/>
                <a:gd name="T96" fmla="*/ 363 w 396"/>
                <a:gd name="T97" fmla="*/ 160 h 4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6"/>
                <a:gd name="T148" fmla="*/ 0 h 408"/>
                <a:gd name="T149" fmla="*/ 396 w 396"/>
                <a:gd name="T150" fmla="*/ 408 h 40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6" h="408">
                  <a:moveTo>
                    <a:pt x="363" y="160"/>
                  </a:moveTo>
                  <a:lnTo>
                    <a:pt x="354" y="136"/>
                  </a:lnTo>
                  <a:lnTo>
                    <a:pt x="329" y="120"/>
                  </a:lnTo>
                  <a:lnTo>
                    <a:pt x="295" y="144"/>
                  </a:lnTo>
                  <a:lnTo>
                    <a:pt x="262" y="96"/>
                  </a:lnTo>
                  <a:lnTo>
                    <a:pt x="278" y="80"/>
                  </a:lnTo>
                  <a:lnTo>
                    <a:pt x="278" y="64"/>
                  </a:lnTo>
                  <a:lnTo>
                    <a:pt x="312" y="64"/>
                  </a:lnTo>
                  <a:lnTo>
                    <a:pt x="321" y="48"/>
                  </a:lnTo>
                  <a:lnTo>
                    <a:pt x="329" y="32"/>
                  </a:lnTo>
                  <a:lnTo>
                    <a:pt x="346" y="24"/>
                  </a:lnTo>
                  <a:lnTo>
                    <a:pt x="354" y="0"/>
                  </a:lnTo>
                  <a:lnTo>
                    <a:pt x="329" y="0"/>
                  </a:lnTo>
                  <a:lnTo>
                    <a:pt x="304" y="8"/>
                  </a:lnTo>
                  <a:lnTo>
                    <a:pt x="262" y="8"/>
                  </a:lnTo>
                  <a:lnTo>
                    <a:pt x="253" y="32"/>
                  </a:lnTo>
                  <a:lnTo>
                    <a:pt x="219" y="56"/>
                  </a:lnTo>
                  <a:lnTo>
                    <a:pt x="219" y="80"/>
                  </a:lnTo>
                  <a:lnTo>
                    <a:pt x="186" y="96"/>
                  </a:lnTo>
                  <a:lnTo>
                    <a:pt x="127" y="72"/>
                  </a:lnTo>
                  <a:lnTo>
                    <a:pt x="93" y="104"/>
                  </a:lnTo>
                  <a:lnTo>
                    <a:pt x="110" y="136"/>
                  </a:lnTo>
                  <a:lnTo>
                    <a:pt x="76" y="160"/>
                  </a:lnTo>
                  <a:lnTo>
                    <a:pt x="110" y="192"/>
                  </a:lnTo>
                  <a:lnTo>
                    <a:pt x="152" y="208"/>
                  </a:lnTo>
                  <a:lnTo>
                    <a:pt x="144" y="224"/>
                  </a:lnTo>
                  <a:lnTo>
                    <a:pt x="118" y="224"/>
                  </a:lnTo>
                  <a:lnTo>
                    <a:pt x="102" y="256"/>
                  </a:lnTo>
                  <a:lnTo>
                    <a:pt x="51" y="272"/>
                  </a:lnTo>
                  <a:lnTo>
                    <a:pt x="51" y="304"/>
                  </a:lnTo>
                  <a:lnTo>
                    <a:pt x="9" y="312"/>
                  </a:lnTo>
                  <a:lnTo>
                    <a:pt x="26" y="328"/>
                  </a:lnTo>
                  <a:lnTo>
                    <a:pt x="0" y="368"/>
                  </a:lnTo>
                  <a:lnTo>
                    <a:pt x="26" y="376"/>
                  </a:lnTo>
                  <a:lnTo>
                    <a:pt x="26" y="400"/>
                  </a:lnTo>
                  <a:lnTo>
                    <a:pt x="59" y="408"/>
                  </a:lnTo>
                  <a:lnTo>
                    <a:pt x="160" y="408"/>
                  </a:lnTo>
                  <a:lnTo>
                    <a:pt x="228" y="376"/>
                  </a:lnTo>
                  <a:lnTo>
                    <a:pt x="287" y="376"/>
                  </a:lnTo>
                  <a:lnTo>
                    <a:pt x="329" y="392"/>
                  </a:lnTo>
                  <a:lnTo>
                    <a:pt x="329" y="360"/>
                  </a:lnTo>
                  <a:lnTo>
                    <a:pt x="354" y="328"/>
                  </a:lnTo>
                  <a:lnTo>
                    <a:pt x="371" y="304"/>
                  </a:lnTo>
                  <a:lnTo>
                    <a:pt x="388" y="232"/>
                  </a:lnTo>
                  <a:lnTo>
                    <a:pt x="380" y="208"/>
                  </a:lnTo>
                  <a:lnTo>
                    <a:pt x="371" y="176"/>
                  </a:lnTo>
                  <a:lnTo>
                    <a:pt x="396" y="168"/>
                  </a:lnTo>
                  <a:lnTo>
                    <a:pt x="380" y="160"/>
                  </a:lnTo>
                  <a:lnTo>
                    <a:pt x="363" y="16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5337F00-9120-4077-BABB-221EB6246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68 w 202"/>
                <a:gd name="T45" fmla="*/ 128 h 144"/>
                <a:gd name="T46" fmla="*/ 193 w 202"/>
                <a:gd name="T47" fmla="*/ 120 h 144"/>
                <a:gd name="T48" fmla="*/ 202 w 202"/>
                <a:gd name="T49" fmla="*/ 88 h 144"/>
                <a:gd name="T50" fmla="*/ 185 w 202"/>
                <a:gd name="T51" fmla="*/ 72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2"/>
                <a:gd name="T79" fmla="*/ 0 h 144"/>
                <a:gd name="T80" fmla="*/ 202 w 202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154DE9D-5AA8-4A52-8F9A-29EA0D179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D787A5C0-6A1D-488D-BDD8-80AEAF6E2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912"/>
              <a:ext cx="202" cy="144"/>
            </a:xfrm>
            <a:custGeom>
              <a:avLst/>
              <a:gdLst>
                <a:gd name="T0" fmla="*/ 185 w 202"/>
                <a:gd name="T1" fmla="*/ 72 h 144"/>
                <a:gd name="T2" fmla="*/ 177 w 202"/>
                <a:gd name="T3" fmla="*/ 48 h 144"/>
                <a:gd name="T4" fmla="*/ 177 w 202"/>
                <a:gd name="T5" fmla="*/ 16 h 144"/>
                <a:gd name="T6" fmla="*/ 151 w 202"/>
                <a:gd name="T7" fmla="*/ 0 h 144"/>
                <a:gd name="T8" fmla="*/ 126 w 202"/>
                <a:gd name="T9" fmla="*/ 0 h 144"/>
                <a:gd name="T10" fmla="*/ 109 w 202"/>
                <a:gd name="T11" fmla="*/ 0 h 144"/>
                <a:gd name="T12" fmla="*/ 84 w 202"/>
                <a:gd name="T13" fmla="*/ 0 h 144"/>
                <a:gd name="T14" fmla="*/ 84 w 202"/>
                <a:gd name="T15" fmla="*/ 8 h 144"/>
                <a:gd name="T16" fmla="*/ 84 w 202"/>
                <a:gd name="T17" fmla="*/ 0 h 144"/>
                <a:gd name="T18" fmla="*/ 67 w 202"/>
                <a:gd name="T19" fmla="*/ 8 h 144"/>
                <a:gd name="T20" fmla="*/ 59 w 202"/>
                <a:gd name="T21" fmla="*/ 24 h 144"/>
                <a:gd name="T22" fmla="*/ 50 w 202"/>
                <a:gd name="T23" fmla="*/ 40 h 144"/>
                <a:gd name="T24" fmla="*/ 16 w 202"/>
                <a:gd name="T25" fmla="*/ 40 h 144"/>
                <a:gd name="T26" fmla="*/ 16 w 202"/>
                <a:gd name="T27" fmla="*/ 56 h 144"/>
                <a:gd name="T28" fmla="*/ 0 w 202"/>
                <a:gd name="T29" fmla="*/ 72 h 144"/>
                <a:gd name="T30" fmla="*/ 33 w 202"/>
                <a:gd name="T31" fmla="*/ 120 h 144"/>
                <a:gd name="T32" fmla="*/ 67 w 202"/>
                <a:gd name="T33" fmla="*/ 96 h 144"/>
                <a:gd name="T34" fmla="*/ 92 w 202"/>
                <a:gd name="T35" fmla="*/ 112 h 144"/>
                <a:gd name="T36" fmla="*/ 101 w 202"/>
                <a:gd name="T37" fmla="*/ 136 h 144"/>
                <a:gd name="T38" fmla="*/ 118 w 202"/>
                <a:gd name="T39" fmla="*/ 136 h 144"/>
                <a:gd name="T40" fmla="*/ 134 w 202"/>
                <a:gd name="T41" fmla="*/ 144 h 144"/>
                <a:gd name="T42" fmla="*/ 143 w 202"/>
                <a:gd name="T43" fmla="*/ 144 h 144"/>
                <a:gd name="T44" fmla="*/ 143 w 202"/>
                <a:gd name="T45" fmla="*/ 144 h 144"/>
                <a:gd name="T46" fmla="*/ 168 w 202"/>
                <a:gd name="T47" fmla="*/ 128 h 144"/>
                <a:gd name="T48" fmla="*/ 193 w 202"/>
                <a:gd name="T49" fmla="*/ 120 h 144"/>
                <a:gd name="T50" fmla="*/ 202 w 202"/>
                <a:gd name="T51" fmla="*/ 88 h 144"/>
                <a:gd name="T52" fmla="*/ 185 w 202"/>
                <a:gd name="T53" fmla="*/ 7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2"/>
                <a:gd name="T82" fmla="*/ 0 h 144"/>
                <a:gd name="T83" fmla="*/ 202 w 202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2" h="144">
                  <a:moveTo>
                    <a:pt x="185" y="72"/>
                  </a:moveTo>
                  <a:lnTo>
                    <a:pt x="177" y="48"/>
                  </a:lnTo>
                  <a:lnTo>
                    <a:pt x="177" y="16"/>
                  </a:lnTo>
                  <a:lnTo>
                    <a:pt x="151" y="0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84" y="0"/>
                  </a:lnTo>
                  <a:lnTo>
                    <a:pt x="84" y="8"/>
                  </a:lnTo>
                  <a:lnTo>
                    <a:pt x="84" y="0"/>
                  </a:lnTo>
                  <a:lnTo>
                    <a:pt x="67" y="8"/>
                  </a:lnTo>
                  <a:lnTo>
                    <a:pt x="59" y="24"/>
                  </a:lnTo>
                  <a:lnTo>
                    <a:pt x="50" y="40"/>
                  </a:lnTo>
                  <a:lnTo>
                    <a:pt x="16" y="40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33" y="120"/>
                  </a:lnTo>
                  <a:lnTo>
                    <a:pt x="67" y="96"/>
                  </a:lnTo>
                  <a:lnTo>
                    <a:pt x="92" y="112"/>
                  </a:lnTo>
                  <a:lnTo>
                    <a:pt x="101" y="136"/>
                  </a:lnTo>
                  <a:lnTo>
                    <a:pt x="118" y="136"/>
                  </a:lnTo>
                  <a:lnTo>
                    <a:pt x="134" y="144"/>
                  </a:lnTo>
                  <a:lnTo>
                    <a:pt x="143" y="144"/>
                  </a:lnTo>
                  <a:lnTo>
                    <a:pt x="168" y="128"/>
                  </a:lnTo>
                  <a:lnTo>
                    <a:pt x="193" y="120"/>
                  </a:lnTo>
                  <a:lnTo>
                    <a:pt x="202" y="88"/>
                  </a:lnTo>
                  <a:lnTo>
                    <a:pt x="185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4AA40B84-9A8C-4728-A854-D8FD54C77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536"/>
              <a:ext cx="666" cy="1016"/>
            </a:xfrm>
            <a:custGeom>
              <a:avLst/>
              <a:gdLst>
                <a:gd name="T0" fmla="*/ 337 w 666"/>
                <a:gd name="T1" fmla="*/ 96 h 1016"/>
                <a:gd name="T2" fmla="*/ 421 w 666"/>
                <a:gd name="T3" fmla="*/ 24 h 1016"/>
                <a:gd name="T4" fmla="*/ 270 w 666"/>
                <a:gd name="T5" fmla="*/ 24 h 1016"/>
                <a:gd name="T6" fmla="*/ 253 w 666"/>
                <a:gd name="T7" fmla="*/ 80 h 1016"/>
                <a:gd name="T8" fmla="*/ 202 w 666"/>
                <a:gd name="T9" fmla="*/ 136 h 1016"/>
                <a:gd name="T10" fmla="*/ 169 w 666"/>
                <a:gd name="T11" fmla="*/ 200 h 1016"/>
                <a:gd name="T12" fmla="*/ 202 w 666"/>
                <a:gd name="T13" fmla="*/ 232 h 1016"/>
                <a:gd name="T14" fmla="*/ 169 w 666"/>
                <a:gd name="T15" fmla="*/ 320 h 1016"/>
                <a:gd name="T16" fmla="*/ 186 w 666"/>
                <a:gd name="T17" fmla="*/ 344 h 1016"/>
                <a:gd name="T18" fmla="*/ 228 w 666"/>
                <a:gd name="T19" fmla="*/ 320 h 1016"/>
                <a:gd name="T20" fmla="*/ 186 w 666"/>
                <a:gd name="T21" fmla="*/ 424 h 1016"/>
                <a:gd name="T22" fmla="*/ 236 w 666"/>
                <a:gd name="T23" fmla="*/ 464 h 1016"/>
                <a:gd name="T24" fmla="*/ 303 w 666"/>
                <a:gd name="T25" fmla="*/ 448 h 1016"/>
                <a:gd name="T26" fmla="*/ 287 w 666"/>
                <a:gd name="T27" fmla="*/ 496 h 1016"/>
                <a:gd name="T28" fmla="*/ 329 w 666"/>
                <a:gd name="T29" fmla="*/ 576 h 1016"/>
                <a:gd name="T30" fmla="*/ 295 w 666"/>
                <a:gd name="T31" fmla="*/ 648 h 1016"/>
                <a:gd name="T32" fmla="*/ 202 w 666"/>
                <a:gd name="T33" fmla="*/ 624 h 1016"/>
                <a:gd name="T34" fmla="*/ 160 w 666"/>
                <a:gd name="T35" fmla="*/ 680 h 1016"/>
                <a:gd name="T36" fmla="*/ 211 w 666"/>
                <a:gd name="T37" fmla="*/ 744 h 1016"/>
                <a:gd name="T38" fmla="*/ 101 w 666"/>
                <a:gd name="T39" fmla="*/ 776 h 1016"/>
                <a:gd name="T40" fmla="*/ 101 w 666"/>
                <a:gd name="T41" fmla="*/ 808 h 1016"/>
                <a:gd name="T42" fmla="*/ 169 w 666"/>
                <a:gd name="T43" fmla="*/ 824 h 1016"/>
                <a:gd name="T44" fmla="*/ 219 w 666"/>
                <a:gd name="T45" fmla="*/ 864 h 1016"/>
                <a:gd name="T46" fmla="*/ 295 w 666"/>
                <a:gd name="T47" fmla="*/ 848 h 1016"/>
                <a:gd name="T48" fmla="*/ 228 w 666"/>
                <a:gd name="T49" fmla="*/ 896 h 1016"/>
                <a:gd name="T50" fmla="*/ 127 w 666"/>
                <a:gd name="T51" fmla="*/ 904 h 1016"/>
                <a:gd name="T52" fmla="*/ 0 w 666"/>
                <a:gd name="T53" fmla="*/ 984 h 1016"/>
                <a:gd name="T54" fmla="*/ 51 w 666"/>
                <a:gd name="T55" fmla="*/ 1016 h 1016"/>
                <a:gd name="T56" fmla="*/ 93 w 666"/>
                <a:gd name="T57" fmla="*/ 976 h 1016"/>
                <a:gd name="T58" fmla="*/ 219 w 666"/>
                <a:gd name="T59" fmla="*/ 960 h 1016"/>
                <a:gd name="T60" fmla="*/ 337 w 666"/>
                <a:gd name="T61" fmla="*/ 984 h 1016"/>
                <a:gd name="T62" fmla="*/ 421 w 666"/>
                <a:gd name="T63" fmla="*/ 968 h 1016"/>
                <a:gd name="T64" fmla="*/ 573 w 666"/>
                <a:gd name="T65" fmla="*/ 968 h 1016"/>
                <a:gd name="T66" fmla="*/ 624 w 666"/>
                <a:gd name="T67" fmla="*/ 928 h 1016"/>
                <a:gd name="T68" fmla="*/ 590 w 666"/>
                <a:gd name="T69" fmla="*/ 872 h 1016"/>
                <a:gd name="T70" fmla="*/ 649 w 666"/>
                <a:gd name="T71" fmla="*/ 840 h 1016"/>
                <a:gd name="T72" fmla="*/ 666 w 666"/>
                <a:gd name="T73" fmla="*/ 760 h 1016"/>
                <a:gd name="T74" fmla="*/ 539 w 666"/>
                <a:gd name="T75" fmla="*/ 728 h 1016"/>
                <a:gd name="T76" fmla="*/ 523 w 666"/>
                <a:gd name="T77" fmla="*/ 632 h 1016"/>
                <a:gd name="T78" fmla="*/ 539 w 666"/>
                <a:gd name="T79" fmla="*/ 576 h 1016"/>
                <a:gd name="T80" fmla="*/ 480 w 666"/>
                <a:gd name="T81" fmla="*/ 512 h 1016"/>
                <a:gd name="T82" fmla="*/ 455 w 666"/>
                <a:gd name="T83" fmla="*/ 392 h 1016"/>
                <a:gd name="T84" fmla="*/ 413 w 666"/>
                <a:gd name="T85" fmla="*/ 344 h 1016"/>
                <a:gd name="T86" fmla="*/ 337 w 666"/>
                <a:gd name="T87" fmla="*/ 320 h 1016"/>
                <a:gd name="T88" fmla="*/ 388 w 666"/>
                <a:gd name="T89" fmla="*/ 280 h 1016"/>
                <a:gd name="T90" fmla="*/ 447 w 666"/>
                <a:gd name="T91" fmla="*/ 224 h 1016"/>
                <a:gd name="T92" fmla="*/ 489 w 666"/>
                <a:gd name="T93" fmla="*/ 144 h 1016"/>
                <a:gd name="T94" fmla="*/ 379 w 666"/>
                <a:gd name="T95" fmla="*/ 120 h 10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6"/>
                <a:gd name="T145" fmla="*/ 0 h 1016"/>
                <a:gd name="T146" fmla="*/ 666 w 666"/>
                <a:gd name="T147" fmla="*/ 1016 h 10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6" h="1016">
                  <a:moveTo>
                    <a:pt x="329" y="128"/>
                  </a:moveTo>
                  <a:lnTo>
                    <a:pt x="354" y="104"/>
                  </a:lnTo>
                  <a:lnTo>
                    <a:pt x="337" y="96"/>
                  </a:lnTo>
                  <a:lnTo>
                    <a:pt x="388" y="64"/>
                  </a:lnTo>
                  <a:lnTo>
                    <a:pt x="413" y="56"/>
                  </a:lnTo>
                  <a:lnTo>
                    <a:pt x="421" y="24"/>
                  </a:lnTo>
                  <a:lnTo>
                    <a:pt x="320" y="16"/>
                  </a:lnTo>
                  <a:lnTo>
                    <a:pt x="287" y="0"/>
                  </a:lnTo>
                  <a:lnTo>
                    <a:pt x="270" y="24"/>
                  </a:lnTo>
                  <a:lnTo>
                    <a:pt x="253" y="40"/>
                  </a:lnTo>
                  <a:lnTo>
                    <a:pt x="245" y="56"/>
                  </a:lnTo>
                  <a:lnTo>
                    <a:pt x="253" y="80"/>
                  </a:lnTo>
                  <a:lnTo>
                    <a:pt x="219" y="88"/>
                  </a:lnTo>
                  <a:lnTo>
                    <a:pt x="202" y="104"/>
                  </a:lnTo>
                  <a:lnTo>
                    <a:pt x="202" y="136"/>
                  </a:lnTo>
                  <a:lnTo>
                    <a:pt x="202" y="160"/>
                  </a:lnTo>
                  <a:lnTo>
                    <a:pt x="186" y="184"/>
                  </a:lnTo>
                  <a:lnTo>
                    <a:pt x="169" y="200"/>
                  </a:lnTo>
                  <a:lnTo>
                    <a:pt x="135" y="248"/>
                  </a:lnTo>
                  <a:lnTo>
                    <a:pt x="160" y="256"/>
                  </a:lnTo>
                  <a:lnTo>
                    <a:pt x="202" y="232"/>
                  </a:lnTo>
                  <a:lnTo>
                    <a:pt x="186" y="264"/>
                  </a:lnTo>
                  <a:lnTo>
                    <a:pt x="177" y="296"/>
                  </a:lnTo>
                  <a:lnTo>
                    <a:pt x="169" y="320"/>
                  </a:lnTo>
                  <a:lnTo>
                    <a:pt x="143" y="376"/>
                  </a:lnTo>
                  <a:lnTo>
                    <a:pt x="169" y="376"/>
                  </a:lnTo>
                  <a:lnTo>
                    <a:pt x="186" y="344"/>
                  </a:lnTo>
                  <a:lnTo>
                    <a:pt x="202" y="304"/>
                  </a:lnTo>
                  <a:lnTo>
                    <a:pt x="211" y="328"/>
                  </a:lnTo>
                  <a:lnTo>
                    <a:pt x="228" y="320"/>
                  </a:lnTo>
                  <a:lnTo>
                    <a:pt x="219" y="344"/>
                  </a:lnTo>
                  <a:lnTo>
                    <a:pt x="228" y="360"/>
                  </a:lnTo>
                  <a:lnTo>
                    <a:pt x="186" y="424"/>
                  </a:lnTo>
                  <a:lnTo>
                    <a:pt x="194" y="472"/>
                  </a:lnTo>
                  <a:lnTo>
                    <a:pt x="202" y="440"/>
                  </a:lnTo>
                  <a:lnTo>
                    <a:pt x="236" y="464"/>
                  </a:lnTo>
                  <a:lnTo>
                    <a:pt x="253" y="456"/>
                  </a:lnTo>
                  <a:lnTo>
                    <a:pt x="278" y="464"/>
                  </a:lnTo>
                  <a:lnTo>
                    <a:pt x="303" y="448"/>
                  </a:lnTo>
                  <a:lnTo>
                    <a:pt x="329" y="456"/>
                  </a:lnTo>
                  <a:lnTo>
                    <a:pt x="295" y="480"/>
                  </a:lnTo>
                  <a:lnTo>
                    <a:pt x="287" y="496"/>
                  </a:lnTo>
                  <a:lnTo>
                    <a:pt x="312" y="544"/>
                  </a:lnTo>
                  <a:lnTo>
                    <a:pt x="329" y="544"/>
                  </a:lnTo>
                  <a:lnTo>
                    <a:pt x="329" y="576"/>
                  </a:lnTo>
                  <a:lnTo>
                    <a:pt x="320" y="576"/>
                  </a:lnTo>
                  <a:lnTo>
                    <a:pt x="312" y="632"/>
                  </a:lnTo>
                  <a:lnTo>
                    <a:pt x="295" y="648"/>
                  </a:lnTo>
                  <a:lnTo>
                    <a:pt x="287" y="640"/>
                  </a:lnTo>
                  <a:lnTo>
                    <a:pt x="236" y="640"/>
                  </a:lnTo>
                  <a:lnTo>
                    <a:pt x="202" y="624"/>
                  </a:lnTo>
                  <a:lnTo>
                    <a:pt x="186" y="632"/>
                  </a:lnTo>
                  <a:lnTo>
                    <a:pt x="202" y="648"/>
                  </a:lnTo>
                  <a:lnTo>
                    <a:pt x="160" y="680"/>
                  </a:lnTo>
                  <a:lnTo>
                    <a:pt x="177" y="688"/>
                  </a:lnTo>
                  <a:lnTo>
                    <a:pt x="202" y="680"/>
                  </a:lnTo>
                  <a:lnTo>
                    <a:pt x="211" y="744"/>
                  </a:lnTo>
                  <a:lnTo>
                    <a:pt x="169" y="760"/>
                  </a:lnTo>
                  <a:lnTo>
                    <a:pt x="143" y="768"/>
                  </a:lnTo>
                  <a:lnTo>
                    <a:pt x="101" y="776"/>
                  </a:lnTo>
                  <a:lnTo>
                    <a:pt x="84" y="784"/>
                  </a:lnTo>
                  <a:lnTo>
                    <a:pt x="93" y="792"/>
                  </a:lnTo>
                  <a:lnTo>
                    <a:pt x="101" y="808"/>
                  </a:lnTo>
                  <a:lnTo>
                    <a:pt x="135" y="824"/>
                  </a:lnTo>
                  <a:lnTo>
                    <a:pt x="152" y="808"/>
                  </a:lnTo>
                  <a:lnTo>
                    <a:pt x="169" y="824"/>
                  </a:lnTo>
                  <a:lnTo>
                    <a:pt x="160" y="840"/>
                  </a:lnTo>
                  <a:lnTo>
                    <a:pt x="194" y="840"/>
                  </a:lnTo>
                  <a:lnTo>
                    <a:pt x="219" y="864"/>
                  </a:lnTo>
                  <a:lnTo>
                    <a:pt x="261" y="864"/>
                  </a:lnTo>
                  <a:lnTo>
                    <a:pt x="278" y="856"/>
                  </a:lnTo>
                  <a:lnTo>
                    <a:pt x="295" y="848"/>
                  </a:lnTo>
                  <a:lnTo>
                    <a:pt x="270" y="872"/>
                  </a:lnTo>
                  <a:lnTo>
                    <a:pt x="261" y="888"/>
                  </a:lnTo>
                  <a:lnTo>
                    <a:pt x="228" y="896"/>
                  </a:lnTo>
                  <a:lnTo>
                    <a:pt x="160" y="888"/>
                  </a:lnTo>
                  <a:lnTo>
                    <a:pt x="152" y="896"/>
                  </a:lnTo>
                  <a:lnTo>
                    <a:pt x="127" y="904"/>
                  </a:lnTo>
                  <a:lnTo>
                    <a:pt x="110" y="928"/>
                  </a:lnTo>
                  <a:lnTo>
                    <a:pt x="42" y="976"/>
                  </a:lnTo>
                  <a:lnTo>
                    <a:pt x="0" y="984"/>
                  </a:lnTo>
                  <a:lnTo>
                    <a:pt x="9" y="992"/>
                  </a:lnTo>
                  <a:lnTo>
                    <a:pt x="34" y="992"/>
                  </a:lnTo>
                  <a:lnTo>
                    <a:pt x="51" y="1016"/>
                  </a:lnTo>
                  <a:lnTo>
                    <a:pt x="68" y="1008"/>
                  </a:lnTo>
                  <a:lnTo>
                    <a:pt x="68" y="992"/>
                  </a:lnTo>
                  <a:lnTo>
                    <a:pt x="93" y="976"/>
                  </a:lnTo>
                  <a:lnTo>
                    <a:pt x="143" y="976"/>
                  </a:lnTo>
                  <a:lnTo>
                    <a:pt x="169" y="1008"/>
                  </a:lnTo>
                  <a:lnTo>
                    <a:pt x="219" y="960"/>
                  </a:lnTo>
                  <a:lnTo>
                    <a:pt x="261" y="952"/>
                  </a:lnTo>
                  <a:lnTo>
                    <a:pt x="295" y="976"/>
                  </a:lnTo>
                  <a:lnTo>
                    <a:pt x="337" y="984"/>
                  </a:lnTo>
                  <a:lnTo>
                    <a:pt x="346" y="968"/>
                  </a:lnTo>
                  <a:lnTo>
                    <a:pt x="388" y="968"/>
                  </a:lnTo>
                  <a:lnTo>
                    <a:pt x="421" y="968"/>
                  </a:lnTo>
                  <a:lnTo>
                    <a:pt x="472" y="968"/>
                  </a:lnTo>
                  <a:lnTo>
                    <a:pt x="506" y="984"/>
                  </a:lnTo>
                  <a:lnTo>
                    <a:pt x="573" y="968"/>
                  </a:lnTo>
                  <a:lnTo>
                    <a:pt x="590" y="952"/>
                  </a:lnTo>
                  <a:lnTo>
                    <a:pt x="624" y="952"/>
                  </a:lnTo>
                  <a:lnTo>
                    <a:pt x="624" y="928"/>
                  </a:lnTo>
                  <a:lnTo>
                    <a:pt x="565" y="912"/>
                  </a:lnTo>
                  <a:lnTo>
                    <a:pt x="590" y="896"/>
                  </a:lnTo>
                  <a:lnTo>
                    <a:pt x="590" y="872"/>
                  </a:lnTo>
                  <a:lnTo>
                    <a:pt x="624" y="872"/>
                  </a:lnTo>
                  <a:lnTo>
                    <a:pt x="624" y="856"/>
                  </a:lnTo>
                  <a:lnTo>
                    <a:pt x="649" y="840"/>
                  </a:lnTo>
                  <a:lnTo>
                    <a:pt x="657" y="816"/>
                  </a:lnTo>
                  <a:lnTo>
                    <a:pt x="666" y="800"/>
                  </a:lnTo>
                  <a:lnTo>
                    <a:pt x="666" y="760"/>
                  </a:lnTo>
                  <a:lnTo>
                    <a:pt x="582" y="728"/>
                  </a:lnTo>
                  <a:lnTo>
                    <a:pt x="565" y="744"/>
                  </a:lnTo>
                  <a:lnTo>
                    <a:pt x="539" y="728"/>
                  </a:lnTo>
                  <a:lnTo>
                    <a:pt x="573" y="704"/>
                  </a:lnTo>
                  <a:lnTo>
                    <a:pt x="556" y="656"/>
                  </a:lnTo>
                  <a:lnTo>
                    <a:pt x="523" y="632"/>
                  </a:lnTo>
                  <a:lnTo>
                    <a:pt x="548" y="632"/>
                  </a:lnTo>
                  <a:lnTo>
                    <a:pt x="539" y="592"/>
                  </a:lnTo>
                  <a:lnTo>
                    <a:pt x="539" y="576"/>
                  </a:lnTo>
                  <a:lnTo>
                    <a:pt x="531" y="560"/>
                  </a:lnTo>
                  <a:lnTo>
                    <a:pt x="523" y="536"/>
                  </a:lnTo>
                  <a:lnTo>
                    <a:pt x="480" y="512"/>
                  </a:lnTo>
                  <a:lnTo>
                    <a:pt x="472" y="480"/>
                  </a:lnTo>
                  <a:lnTo>
                    <a:pt x="455" y="440"/>
                  </a:lnTo>
                  <a:lnTo>
                    <a:pt x="455" y="392"/>
                  </a:lnTo>
                  <a:lnTo>
                    <a:pt x="447" y="376"/>
                  </a:lnTo>
                  <a:lnTo>
                    <a:pt x="421" y="352"/>
                  </a:lnTo>
                  <a:lnTo>
                    <a:pt x="413" y="344"/>
                  </a:lnTo>
                  <a:lnTo>
                    <a:pt x="396" y="328"/>
                  </a:lnTo>
                  <a:lnTo>
                    <a:pt x="362" y="328"/>
                  </a:lnTo>
                  <a:lnTo>
                    <a:pt x="337" y="320"/>
                  </a:lnTo>
                  <a:lnTo>
                    <a:pt x="371" y="312"/>
                  </a:lnTo>
                  <a:lnTo>
                    <a:pt x="396" y="304"/>
                  </a:lnTo>
                  <a:lnTo>
                    <a:pt x="388" y="280"/>
                  </a:lnTo>
                  <a:lnTo>
                    <a:pt x="421" y="264"/>
                  </a:lnTo>
                  <a:lnTo>
                    <a:pt x="421" y="248"/>
                  </a:lnTo>
                  <a:lnTo>
                    <a:pt x="447" y="224"/>
                  </a:lnTo>
                  <a:lnTo>
                    <a:pt x="455" y="192"/>
                  </a:lnTo>
                  <a:lnTo>
                    <a:pt x="489" y="168"/>
                  </a:lnTo>
                  <a:lnTo>
                    <a:pt x="489" y="144"/>
                  </a:lnTo>
                  <a:lnTo>
                    <a:pt x="447" y="144"/>
                  </a:lnTo>
                  <a:lnTo>
                    <a:pt x="430" y="128"/>
                  </a:lnTo>
                  <a:lnTo>
                    <a:pt x="379" y="120"/>
                  </a:lnTo>
                  <a:lnTo>
                    <a:pt x="329" y="128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27220600-EEFE-4F45-B5E3-B19BF63C2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160FD50F-21BD-4A1E-B0D8-EAECA377A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w 67"/>
                <a:gd name="T13" fmla="*/ 2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4"/>
                <a:gd name="T23" fmla="*/ 67 w 6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0AB8BCD5-FB03-4867-BC4C-8F00A9C13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720"/>
              <a:ext cx="590" cy="424"/>
            </a:xfrm>
            <a:custGeom>
              <a:avLst/>
              <a:gdLst>
                <a:gd name="T0" fmla="*/ 101 w 590"/>
                <a:gd name="T1" fmla="*/ 320 h 424"/>
                <a:gd name="T2" fmla="*/ 135 w 590"/>
                <a:gd name="T3" fmla="*/ 384 h 424"/>
                <a:gd name="T4" fmla="*/ 202 w 590"/>
                <a:gd name="T5" fmla="*/ 424 h 424"/>
                <a:gd name="T6" fmla="*/ 253 w 590"/>
                <a:gd name="T7" fmla="*/ 424 h 424"/>
                <a:gd name="T8" fmla="*/ 287 w 590"/>
                <a:gd name="T9" fmla="*/ 416 h 424"/>
                <a:gd name="T10" fmla="*/ 346 w 590"/>
                <a:gd name="T11" fmla="*/ 424 h 424"/>
                <a:gd name="T12" fmla="*/ 430 w 590"/>
                <a:gd name="T13" fmla="*/ 392 h 424"/>
                <a:gd name="T14" fmla="*/ 463 w 590"/>
                <a:gd name="T15" fmla="*/ 400 h 424"/>
                <a:gd name="T16" fmla="*/ 506 w 590"/>
                <a:gd name="T17" fmla="*/ 376 h 424"/>
                <a:gd name="T18" fmla="*/ 556 w 590"/>
                <a:gd name="T19" fmla="*/ 352 h 424"/>
                <a:gd name="T20" fmla="*/ 590 w 590"/>
                <a:gd name="T21" fmla="*/ 272 h 424"/>
                <a:gd name="T22" fmla="*/ 565 w 590"/>
                <a:gd name="T23" fmla="*/ 256 h 424"/>
                <a:gd name="T24" fmla="*/ 556 w 590"/>
                <a:gd name="T25" fmla="*/ 224 h 424"/>
                <a:gd name="T26" fmla="*/ 565 w 590"/>
                <a:gd name="T27" fmla="*/ 192 h 424"/>
                <a:gd name="T28" fmla="*/ 573 w 590"/>
                <a:gd name="T29" fmla="*/ 160 h 424"/>
                <a:gd name="T30" fmla="*/ 531 w 590"/>
                <a:gd name="T31" fmla="*/ 160 h 424"/>
                <a:gd name="T32" fmla="*/ 506 w 590"/>
                <a:gd name="T33" fmla="*/ 120 h 424"/>
                <a:gd name="T34" fmla="*/ 480 w 590"/>
                <a:gd name="T35" fmla="*/ 144 h 424"/>
                <a:gd name="T36" fmla="*/ 472 w 590"/>
                <a:gd name="T37" fmla="*/ 160 h 424"/>
                <a:gd name="T38" fmla="*/ 447 w 590"/>
                <a:gd name="T39" fmla="*/ 152 h 424"/>
                <a:gd name="T40" fmla="*/ 413 w 590"/>
                <a:gd name="T41" fmla="*/ 160 h 424"/>
                <a:gd name="T42" fmla="*/ 405 w 590"/>
                <a:gd name="T43" fmla="*/ 128 h 424"/>
                <a:gd name="T44" fmla="*/ 379 w 590"/>
                <a:gd name="T45" fmla="*/ 128 h 424"/>
                <a:gd name="T46" fmla="*/ 371 w 590"/>
                <a:gd name="T47" fmla="*/ 152 h 424"/>
                <a:gd name="T48" fmla="*/ 354 w 590"/>
                <a:gd name="T49" fmla="*/ 112 h 424"/>
                <a:gd name="T50" fmla="*/ 312 w 590"/>
                <a:gd name="T51" fmla="*/ 120 h 424"/>
                <a:gd name="T52" fmla="*/ 295 w 590"/>
                <a:gd name="T53" fmla="*/ 144 h 424"/>
                <a:gd name="T54" fmla="*/ 278 w 590"/>
                <a:gd name="T55" fmla="*/ 144 h 424"/>
                <a:gd name="T56" fmla="*/ 270 w 590"/>
                <a:gd name="T57" fmla="*/ 88 h 424"/>
                <a:gd name="T58" fmla="*/ 253 w 590"/>
                <a:gd name="T59" fmla="*/ 96 h 424"/>
                <a:gd name="T60" fmla="*/ 244 w 590"/>
                <a:gd name="T61" fmla="*/ 152 h 424"/>
                <a:gd name="T62" fmla="*/ 228 w 590"/>
                <a:gd name="T63" fmla="*/ 152 h 424"/>
                <a:gd name="T64" fmla="*/ 219 w 590"/>
                <a:gd name="T65" fmla="*/ 128 h 424"/>
                <a:gd name="T66" fmla="*/ 177 w 590"/>
                <a:gd name="T67" fmla="*/ 160 h 424"/>
                <a:gd name="T68" fmla="*/ 185 w 590"/>
                <a:gd name="T69" fmla="*/ 112 h 424"/>
                <a:gd name="T70" fmla="*/ 211 w 590"/>
                <a:gd name="T71" fmla="*/ 88 h 424"/>
                <a:gd name="T72" fmla="*/ 185 w 590"/>
                <a:gd name="T73" fmla="*/ 16 h 424"/>
                <a:gd name="T74" fmla="*/ 143 w 590"/>
                <a:gd name="T75" fmla="*/ 0 h 424"/>
                <a:gd name="T76" fmla="*/ 152 w 590"/>
                <a:gd name="T77" fmla="*/ 64 h 424"/>
                <a:gd name="T78" fmla="*/ 118 w 590"/>
                <a:gd name="T79" fmla="*/ 16 h 424"/>
                <a:gd name="T80" fmla="*/ 93 w 590"/>
                <a:gd name="T81" fmla="*/ 32 h 424"/>
                <a:gd name="T82" fmla="*/ 76 w 590"/>
                <a:gd name="T83" fmla="*/ 48 h 424"/>
                <a:gd name="T84" fmla="*/ 93 w 590"/>
                <a:gd name="T85" fmla="*/ 64 h 424"/>
                <a:gd name="T86" fmla="*/ 59 w 590"/>
                <a:gd name="T87" fmla="*/ 48 h 424"/>
                <a:gd name="T88" fmla="*/ 51 w 590"/>
                <a:gd name="T89" fmla="*/ 64 h 424"/>
                <a:gd name="T90" fmla="*/ 25 w 590"/>
                <a:gd name="T91" fmla="*/ 64 h 424"/>
                <a:gd name="T92" fmla="*/ 42 w 590"/>
                <a:gd name="T93" fmla="*/ 88 h 424"/>
                <a:gd name="T94" fmla="*/ 101 w 590"/>
                <a:gd name="T95" fmla="*/ 96 h 424"/>
                <a:gd name="T96" fmla="*/ 143 w 590"/>
                <a:gd name="T97" fmla="*/ 128 h 424"/>
                <a:gd name="T98" fmla="*/ 110 w 590"/>
                <a:gd name="T99" fmla="*/ 144 h 424"/>
                <a:gd name="T100" fmla="*/ 126 w 590"/>
                <a:gd name="T101" fmla="*/ 160 h 424"/>
                <a:gd name="T102" fmla="*/ 143 w 590"/>
                <a:gd name="T103" fmla="*/ 176 h 424"/>
                <a:gd name="T104" fmla="*/ 126 w 590"/>
                <a:gd name="T105" fmla="*/ 184 h 424"/>
                <a:gd name="T106" fmla="*/ 8 w 590"/>
                <a:gd name="T107" fmla="*/ 144 h 424"/>
                <a:gd name="T108" fmla="*/ 0 w 590"/>
                <a:gd name="T109" fmla="*/ 168 h 424"/>
                <a:gd name="T110" fmla="*/ 93 w 590"/>
                <a:gd name="T111" fmla="*/ 192 h 424"/>
                <a:gd name="T112" fmla="*/ 84 w 590"/>
                <a:gd name="T113" fmla="*/ 216 h 424"/>
                <a:gd name="T114" fmla="*/ 84 w 590"/>
                <a:gd name="T115" fmla="*/ 256 h 424"/>
                <a:gd name="T116" fmla="*/ 67 w 590"/>
                <a:gd name="T117" fmla="*/ 280 h 424"/>
                <a:gd name="T118" fmla="*/ 34 w 590"/>
                <a:gd name="T119" fmla="*/ 280 h 424"/>
                <a:gd name="T120" fmla="*/ 17 w 590"/>
                <a:gd name="T121" fmla="*/ 296 h 424"/>
                <a:gd name="T122" fmla="*/ 101 w 590"/>
                <a:gd name="T123" fmla="*/ 320 h 4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0"/>
                <a:gd name="T187" fmla="*/ 0 h 424"/>
                <a:gd name="T188" fmla="*/ 590 w 590"/>
                <a:gd name="T189" fmla="*/ 424 h 42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0" h="424">
                  <a:moveTo>
                    <a:pt x="101" y="320"/>
                  </a:moveTo>
                  <a:lnTo>
                    <a:pt x="135" y="384"/>
                  </a:lnTo>
                  <a:lnTo>
                    <a:pt x="202" y="424"/>
                  </a:lnTo>
                  <a:lnTo>
                    <a:pt x="253" y="424"/>
                  </a:lnTo>
                  <a:lnTo>
                    <a:pt x="287" y="416"/>
                  </a:lnTo>
                  <a:lnTo>
                    <a:pt x="346" y="424"/>
                  </a:lnTo>
                  <a:lnTo>
                    <a:pt x="430" y="392"/>
                  </a:lnTo>
                  <a:lnTo>
                    <a:pt x="463" y="400"/>
                  </a:lnTo>
                  <a:lnTo>
                    <a:pt x="506" y="376"/>
                  </a:lnTo>
                  <a:lnTo>
                    <a:pt x="556" y="352"/>
                  </a:lnTo>
                  <a:lnTo>
                    <a:pt x="590" y="272"/>
                  </a:lnTo>
                  <a:lnTo>
                    <a:pt x="565" y="256"/>
                  </a:lnTo>
                  <a:lnTo>
                    <a:pt x="556" y="224"/>
                  </a:lnTo>
                  <a:lnTo>
                    <a:pt x="565" y="192"/>
                  </a:lnTo>
                  <a:lnTo>
                    <a:pt x="573" y="160"/>
                  </a:lnTo>
                  <a:lnTo>
                    <a:pt x="531" y="160"/>
                  </a:lnTo>
                  <a:lnTo>
                    <a:pt x="506" y="120"/>
                  </a:lnTo>
                  <a:lnTo>
                    <a:pt x="480" y="144"/>
                  </a:lnTo>
                  <a:lnTo>
                    <a:pt x="472" y="160"/>
                  </a:lnTo>
                  <a:lnTo>
                    <a:pt x="447" y="152"/>
                  </a:lnTo>
                  <a:lnTo>
                    <a:pt x="413" y="160"/>
                  </a:lnTo>
                  <a:lnTo>
                    <a:pt x="405" y="128"/>
                  </a:lnTo>
                  <a:lnTo>
                    <a:pt x="379" y="128"/>
                  </a:lnTo>
                  <a:lnTo>
                    <a:pt x="371" y="152"/>
                  </a:lnTo>
                  <a:lnTo>
                    <a:pt x="354" y="112"/>
                  </a:lnTo>
                  <a:lnTo>
                    <a:pt x="312" y="120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70" y="88"/>
                  </a:lnTo>
                  <a:lnTo>
                    <a:pt x="253" y="96"/>
                  </a:lnTo>
                  <a:lnTo>
                    <a:pt x="244" y="152"/>
                  </a:lnTo>
                  <a:lnTo>
                    <a:pt x="228" y="152"/>
                  </a:lnTo>
                  <a:lnTo>
                    <a:pt x="219" y="128"/>
                  </a:lnTo>
                  <a:lnTo>
                    <a:pt x="177" y="160"/>
                  </a:lnTo>
                  <a:lnTo>
                    <a:pt x="185" y="112"/>
                  </a:lnTo>
                  <a:lnTo>
                    <a:pt x="211" y="88"/>
                  </a:lnTo>
                  <a:lnTo>
                    <a:pt x="185" y="16"/>
                  </a:lnTo>
                  <a:lnTo>
                    <a:pt x="143" y="0"/>
                  </a:lnTo>
                  <a:lnTo>
                    <a:pt x="152" y="64"/>
                  </a:lnTo>
                  <a:lnTo>
                    <a:pt x="118" y="16"/>
                  </a:lnTo>
                  <a:lnTo>
                    <a:pt x="93" y="32"/>
                  </a:lnTo>
                  <a:lnTo>
                    <a:pt x="76" y="48"/>
                  </a:lnTo>
                  <a:lnTo>
                    <a:pt x="93" y="64"/>
                  </a:lnTo>
                  <a:lnTo>
                    <a:pt x="59" y="48"/>
                  </a:lnTo>
                  <a:lnTo>
                    <a:pt x="51" y="64"/>
                  </a:lnTo>
                  <a:lnTo>
                    <a:pt x="25" y="64"/>
                  </a:lnTo>
                  <a:lnTo>
                    <a:pt x="42" y="88"/>
                  </a:lnTo>
                  <a:lnTo>
                    <a:pt x="101" y="96"/>
                  </a:lnTo>
                  <a:lnTo>
                    <a:pt x="143" y="128"/>
                  </a:lnTo>
                  <a:lnTo>
                    <a:pt x="110" y="144"/>
                  </a:lnTo>
                  <a:lnTo>
                    <a:pt x="126" y="160"/>
                  </a:lnTo>
                  <a:lnTo>
                    <a:pt x="143" y="176"/>
                  </a:lnTo>
                  <a:lnTo>
                    <a:pt x="126" y="184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93" y="192"/>
                  </a:lnTo>
                  <a:lnTo>
                    <a:pt x="84" y="216"/>
                  </a:lnTo>
                  <a:lnTo>
                    <a:pt x="84" y="256"/>
                  </a:lnTo>
                  <a:lnTo>
                    <a:pt x="67" y="280"/>
                  </a:lnTo>
                  <a:lnTo>
                    <a:pt x="34" y="280"/>
                  </a:lnTo>
                  <a:lnTo>
                    <a:pt x="17" y="296"/>
                  </a:lnTo>
                  <a:lnTo>
                    <a:pt x="101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98D4FA78-648E-488F-BD41-BF0652A28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7117F004-CD11-440D-861E-C0C1F4B6C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984"/>
              <a:ext cx="67" cy="64"/>
            </a:xfrm>
            <a:custGeom>
              <a:avLst/>
              <a:gdLst>
                <a:gd name="T0" fmla="*/ 0 w 67"/>
                <a:gd name="T1" fmla="*/ 24 h 64"/>
                <a:gd name="T2" fmla="*/ 17 w 67"/>
                <a:gd name="T3" fmla="*/ 56 h 64"/>
                <a:gd name="T4" fmla="*/ 51 w 67"/>
                <a:gd name="T5" fmla="*/ 64 h 64"/>
                <a:gd name="T6" fmla="*/ 67 w 67"/>
                <a:gd name="T7" fmla="*/ 48 h 64"/>
                <a:gd name="T8" fmla="*/ 59 w 67"/>
                <a:gd name="T9" fmla="*/ 0 h 64"/>
                <a:gd name="T10" fmla="*/ 0 w 67"/>
                <a:gd name="T11" fmla="*/ 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64"/>
                <a:gd name="T20" fmla="*/ 67 w 67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64">
                  <a:moveTo>
                    <a:pt x="0" y="24"/>
                  </a:moveTo>
                  <a:lnTo>
                    <a:pt x="17" y="56"/>
                  </a:lnTo>
                  <a:lnTo>
                    <a:pt x="51" y="64"/>
                  </a:lnTo>
                  <a:lnTo>
                    <a:pt x="67" y="48"/>
                  </a:lnTo>
                  <a:lnTo>
                    <a:pt x="59" y="0"/>
                  </a:lnTo>
                  <a:lnTo>
                    <a:pt x="0" y="8"/>
                  </a:lnTo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9F0FA139-69B9-4C81-BAA4-4D42DAD24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BF7E39AA-E430-4402-A5B0-5C2E77DBE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163B715D-4D1D-4334-B9C0-90370CB4F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1920"/>
              <a:ext cx="109" cy="176"/>
            </a:xfrm>
            <a:custGeom>
              <a:avLst/>
              <a:gdLst>
                <a:gd name="T0" fmla="*/ 0 w 109"/>
                <a:gd name="T1" fmla="*/ 168 h 176"/>
                <a:gd name="T2" fmla="*/ 50 w 109"/>
                <a:gd name="T3" fmla="*/ 176 h 176"/>
                <a:gd name="T4" fmla="*/ 76 w 109"/>
                <a:gd name="T5" fmla="*/ 144 h 176"/>
                <a:gd name="T6" fmla="*/ 76 w 109"/>
                <a:gd name="T7" fmla="*/ 112 h 176"/>
                <a:gd name="T8" fmla="*/ 109 w 109"/>
                <a:gd name="T9" fmla="*/ 96 h 176"/>
                <a:gd name="T10" fmla="*/ 92 w 109"/>
                <a:gd name="T11" fmla="*/ 72 h 176"/>
                <a:gd name="T12" fmla="*/ 109 w 109"/>
                <a:gd name="T13" fmla="*/ 64 h 176"/>
                <a:gd name="T14" fmla="*/ 101 w 109"/>
                <a:gd name="T15" fmla="*/ 8 h 176"/>
                <a:gd name="T16" fmla="*/ 84 w 109"/>
                <a:gd name="T17" fmla="*/ 0 h 176"/>
                <a:gd name="T18" fmla="*/ 67 w 109"/>
                <a:gd name="T19" fmla="*/ 16 h 176"/>
                <a:gd name="T20" fmla="*/ 59 w 109"/>
                <a:gd name="T21" fmla="*/ 48 h 176"/>
                <a:gd name="T22" fmla="*/ 42 w 109"/>
                <a:gd name="T23" fmla="*/ 16 h 176"/>
                <a:gd name="T24" fmla="*/ 8 w 109"/>
                <a:gd name="T25" fmla="*/ 40 h 176"/>
                <a:gd name="T26" fmla="*/ 0 w 109"/>
                <a:gd name="T27" fmla="*/ 48 h 176"/>
                <a:gd name="T28" fmla="*/ 8 w 109"/>
                <a:gd name="T29" fmla="*/ 72 h 176"/>
                <a:gd name="T30" fmla="*/ 42 w 109"/>
                <a:gd name="T31" fmla="*/ 88 h 176"/>
                <a:gd name="T32" fmla="*/ 50 w 109"/>
                <a:gd name="T33" fmla="*/ 112 h 176"/>
                <a:gd name="T34" fmla="*/ 33 w 109"/>
                <a:gd name="T35" fmla="*/ 144 h 176"/>
                <a:gd name="T36" fmla="*/ 8 w 109"/>
                <a:gd name="T37" fmla="*/ 136 h 176"/>
                <a:gd name="T38" fmla="*/ 0 w 109"/>
                <a:gd name="T39" fmla="*/ 168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9"/>
                <a:gd name="T61" fmla="*/ 0 h 176"/>
                <a:gd name="T62" fmla="*/ 109 w 109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9" h="176">
                  <a:moveTo>
                    <a:pt x="0" y="168"/>
                  </a:moveTo>
                  <a:lnTo>
                    <a:pt x="50" y="176"/>
                  </a:lnTo>
                  <a:lnTo>
                    <a:pt x="76" y="144"/>
                  </a:lnTo>
                  <a:lnTo>
                    <a:pt x="76" y="112"/>
                  </a:lnTo>
                  <a:lnTo>
                    <a:pt x="109" y="96"/>
                  </a:lnTo>
                  <a:lnTo>
                    <a:pt x="92" y="72"/>
                  </a:lnTo>
                  <a:lnTo>
                    <a:pt x="109" y="64"/>
                  </a:lnTo>
                  <a:lnTo>
                    <a:pt x="101" y="8"/>
                  </a:lnTo>
                  <a:lnTo>
                    <a:pt x="84" y="0"/>
                  </a:lnTo>
                  <a:lnTo>
                    <a:pt x="67" y="16"/>
                  </a:lnTo>
                  <a:lnTo>
                    <a:pt x="59" y="48"/>
                  </a:lnTo>
                  <a:lnTo>
                    <a:pt x="42" y="16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2" y="88"/>
                  </a:lnTo>
                  <a:lnTo>
                    <a:pt x="50" y="112"/>
                  </a:lnTo>
                  <a:lnTo>
                    <a:pt x="33" y="144"/>
                  </a:lnTo>
                  <a:lnTo>
                    <a:pt x="8" y="13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3B03AA8B-A344-4090-9713-AA941ED8A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4048"/>
              <a:ext cx="328" cy="208"/>
            </a:xfrm>
            <a:custGeom>
              <a:avLst/>
              <a:gdLst>
                <a:gd name="T0" fmla="*/ 0 w 328"/>
                <a:gd name="T1" fmla="*/ 80 h 208"/>
                <a:gd name="T2" fmla="*/ 0 w 328"/>
                <a:gd name="T3" fmla="*/ 56 h 208"/>
                <a:gd name="T4" fmla="*/ 25 w 328"/>
                <a:gd name="T5" fmla="*/ 32 h 208"/>
                <a:gd name="T6" fmla="*/ 50 w 328"/>
                <a:gd name="T7" fmla="*/ 48 h 208"/>
                <a:gd name="T8" fmla="*/ 67 w 328"/>
                <a:gd name="T9" fmla="*/ 32 h 208"/>
                <a:gd name="T10" fmla="*/ 92 w 328"/>
                <a:gd name="T11" fmla="*/ 24 h 208"/>
                <a:gd name="T12" fmla="*/ 101 w 328"/>
                <a:gd name="T13" fmla="*/ 32 h 208"/>
                <a:gd name="T14" fmla="*/ 117 w 328"/>
                <a:gd name="T15" fmla="*/ 40 h 208"/>
                <a:gd name="T16" fmla="*/ 134 w 328"/>
                <a:gd name="T17" fmla="*/ 48 h 208"/>
                <a:gd name="T18" fmla="*/ 160 w 328"/>
                <a:gd name="T19" fmla="*/ 40 h 208"/>
                <a:gd name="T20" fmla="*/ 210 w 328"/>
                <a:gd name="T21" fmla="*/ 40 h 208"/>
                <a:gd name="T22" fmla="*/ 235 w 328"/>
                <a:gd name="T23" fmla="*/ 32 h 208"/>
                <a:gd name="T24" fmla="*/ 252 w 328"/>
                <a:gd name="T25" fmla="*/ 16 h 208"/>
                <a:gd name="T26" fmla="*/ 261 w 328"/>
                <a:gd name="T27" fmla="*/ 16 h 208"/>
                <a:gd name="T28" fmla="*/ 286 w 328"/>
                <a:gd name="T29" fmla="*/ 24 h 208"/>
                <a:gd name="T30" fmla="*/ 294 w 328"/>
                <a:gd name="T31" fmla="*/ 8 h 208"/>
                <a:gd name="T32" fmla="*/ 320 w 328"/>
                <a:gd name="T33" fmla="*/ 0 h 208"/>
                <a:gd name="T34" fmla="*/ 328 w 328"/>
                <a:gd name="T35" fmla="*/ 16 h 208"/>
                <a:gd name="T36" fmla="*/ 311 w 328"/>
                <a:gd name="T37" fmla="*/ 56 h 208"/>
                <a:gd name="T38" fmla="*/ 303 w 328"/>
                <a:gd name="T39" fmla="*/ 80 h 208"/>
                <a:gd name="T40" fmla="*/ 286 w 328"/>
                <a:gd name="T41" fmla="*/ 104 h 208"/>
                <a:gd name="T42" fmla="*/ 286 w 328"/>
                <a:gd name="T43" fmla="*/ 112 h 208"/>
                <a:gd name="T44" fmla="*/ 303 w 328"/>
                <a:gd name="T45" fmla="*/ 128 h 208"/>
                <a:gd name="T46" fmla="*/ 320 w 328"/>
                <a:gd name="T47" fmla="*/ 160 h 208"/>
                <a:gd name="T48" fmla="*/ 303 w 328"/>
                <a:gd name="T49" fmla="*/ 176 h 208"/>
                <a:gd name="T50" fmla="*/ 303 w 328"/>
                <a:gd name="T51" fmla="*/ 208 h 208"/>
                <a:gd name="T52" fmla="*/ 269 w 328"/>
                <a:gd name="T53" fmla="*/ 200 h 208"/>
                <a:gd name="T54" fmla="*/ 227 w 328"/>
                <a:gd name="T55" fmla="*/ 192 h 208"/>
                <a:gd name="T56" fmla="*/ 202 w 328"/>
                <a:gd name="T57" fmla="*/ 152 h 208"/>
                <a:gd name="T58" fmla="*/ 168 w 328"/>
                <a:gd name="T59" fmla="*/ 160 h 208"/>
                <a:gd name="T60" fmla="*/ 143 w 328"/>
                <a:gd name="T61" fmla="*/ 144 h 208"/>
                <a:gd name="T62" fmla="*/ 126 w 328"/>
                <a:gd name="T63" fmla="*/ 128 h 208"/>
                <a:gd name="T64" fmla="*/ 109 w 328"/>
                <a:gd name="T65" fmla="*/ 128 h 208"/>
                <a:gd name="T66" fmla="*/ 84 w 328"/>
                <a:gd name="T67" fmla="*/ 112 h 208"/>
                <a:gd name="T68" fmla="*/ 67 w 328"/>
                <a:gd name="T69" fmla="*/ 112 h 208"/>
                <a:gd name="T70" fmla="*/ 50 w 328"/>
                <a:gd name="T71" fmla="*/ 96 h 208"/>
                <a:gd name="T72" fmla="*/ 25 w 328"/>
                <a:gd name="T73" fmla="*/ 104 h 208"/>
                <a:gd name="T74" fmla="*/ 0 w 328"/>
                <a:gd name="T75" fmla="*/ 80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8"/>
                <a:gd name="T115" fmla="*/ 0 h 208"/>
                <a:gd name="T116" fmla="*/ 328 w 32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8" h="208">
                  <a:moveTo>
                    <a:pt x="0" y="80"/>
                  </a:moveTo>
                  <a:lnTo>
                    <a:pt x="0" y="56"/>
                  </a:lnTo>
                  <a:lnTo>
                    <a:pt x="25" y="32"/>
                  </a:lnTo>
                  <a:lnTo>
                    <a:pt x="50" y="48"/>
                  </a:lnTo>
                  <a:lnTo>
                    <a:pt x="67" y="32"/>
                  </a:lnTo>
                  <a:lnTo>
                    <a:pt x="92" y="24"/>
                  </a:lnTo>
                  <a:lnTo>
                    <a:pt x="101" y="32"/>
                  </a:lnTo>
                  <a:lnTo>
                    <a:pt x="117" y="40"/>
                  </a:lnTo>
                  <a:lnTo>
                    <a:pt x="134" y="48"/>
                  </a:lnTo>
                  <a:lnTo>
                    <a:pt x="160" y="40"/>
                  </a:lnTo>
                  <a:lnTo>
                    <a:pt x="210" y="40"/>
                  </a:lnTo>
                  <a:lnTo>
                    <a:pt x="235" y="32"/>
                  </a:lnTo>
                  <a:lnTo>
                    <a:pt x="252" y="16"/>
                  </a:lnTo>
                  <a:lnTo>
                    <a:pt x="261" y="16"/>
                  </a:lnTo>
                  <a:lnTo>
                    <a:pt x="286" y="24"/>
                  </a:lnTo>
                  <a:lnTo>
                    <a:pt x="294" y="8"/>
                  </a:lnTo>
                  <a:lnTo>
                    <a:pt x="320" y="0"/>
                  </a:lnTo>
                  <a:lnTo>
                    <a:pt x="328" y="16"/>
                  </a:lnTo>
                  <a:lnTo>
                    <a:pt x="311" y="56"/>
                  </a:lnTo>
                  <a:lnTo>
                    <a:pt x="303" y="80"/>
                  </a:lnTo>
                  <a:lnTo>
                    <a:pt x="286" y="104"/>
                  </a:lnTo>
                  <a:lnTo>
                    <a:pt x="286" y="112"/>
                  </a:lnTo>
                  <a:lnTo>
                    <a:pt x="303" y="128"/>
                  </a:lnTo>
                  <a:lnTo>
                    <a:pt x="320" y="160"/>
                  </a:lnTo>
                  <a:lnTo>
                    <a:pt x="303" y="176"/>
                  </a:lnTo>
                  <a:lnTo>
                    <a:pt x="303" y="208"/>
                  </a:lnTo>
                  <a:lnTo>
                    <a:pt x="269" y="200"/>
                  </a:lnTo>
                  <a:lnTo>
                    <a:pt x="227" y="192"/>
                  </a:lnTo>
                  <a:lnTo>
                    <a:pt x="202" y="152"/>
                  </a:lnTo>
                  <a:lnTo>
                    <a:pt x="168" y="160"/>
                  </a:lnTo>
                  <a:lnTo>
                    <a:pt x="143" y="144"/>
                  </a:lnTo>
                  <a:lnTo>
                    <a:pt x="126" y="128"/>
                  </a:lnTo>
                  <a:lnTo>
                    <a:pt x="109" y="128"/>
                  </a:lnTo>
                  <a:lnTo>
                    <a:pt x="84" y="112"/>
                  </a:lnTo>
                  <a:lnTo>
                    <a:pt x="67" y="112"/>
                  </a:lnTo>
                  <a:lnTo>
                    <a:pt x="50" y="96"/>
                  </a:lnTo>
                  <a:lnTo>
                    <a:pt x="25" y="104"/>
                  </a:lnTo>
                  <a:lnTo>
                    <a:pt x="0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A6244E73-6EFD-446A-A42D-12190871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876F47FA-0587-4487-9EFC-F276D8C05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9ECA0563-3751-442E-A4FC-794E5775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4200"/>
              <a:ext cx="311" cy="72"/>
            </a:xfrm>
            <a:custGeom>
              <a:avLst/>
              <a:gdLst>
                <a:gd name="T0" fmla="*/ 0 w 311"/>
                <a:gd name="T1" fmla="*/ 24 h 72"/>
                <a:gd name="T2" fmla="*/ 8 w 311"/>
                <a:gd name="T3" fmla="*/ 56 h 72"/>
                <a:gd name="T4" fmla="*/ 33 w 311"/>
                <a:gd name="T5" fmla="*/ 64 h 72"/>
                <a:gd name="T6" fmla="*/ 67 w 311"/>
                <a:gd name="T7" fmla="*/ 64 h 72"/>
                <a:gd name="T8" fmla="*/ 126 w 311"/>
                <a:gd name="T9" fmla="*/ 56 h 72"/>
                <a:gd name="T10" fmla="*/ 143 w 311"/>
                <a:gd name="T11" fmla="*/ 56 h 72"/>
                <a:gd name="T12" fmla="*/ 143 w 311"/>
                <a:gd name="T13" fmla="*/ 72 h 72"/>
                <a:gd name="T14" fmla="*/ 193 w 311"/>
                <a:gd name="T15" fmla="*/ 72 h 72"/>
                <a:gd name="T16" fmla="*/ 219 w 311"/>
                <a:gd name="T17" fmla="*/ 56 h 72"/>
                <a:gd name="T18" fmla="*/ 252 w 311"/>
                <a:gd name="T19" fmla="*/ 56 h 72"/>
                <a:gd name="T20" fmla="*/ 278 w 311"/>
                <a:gd name="T21" fmla="*/ 40 h 72"/>
                <a:gd name="T22" fmla="*/ 311 w 311"/>
                <a:gd name="T23" fmla="*/ 32 h 72"/>
                <a:gd name="T24" fmla="*/ 311 w 311"/>
                <a:gd name="T25" fmla="*/ 0 h 72"/>
                <a:gd name="T26" fmla="*/ 286 w 311"/>
                <a:gd name="T27" fmla="*/ 16 h 72"/>
                <a:gd name="T28" fmla="*/ 269 w 311"/>
                <a:gd name="T29" fmla="*/ 24 h 72"/>
                <a:gd name="T30" fmla="*/ 252 w 311"/>
                <a:gd name="T31" fmla="*/ 24 h 72"/>
                <a:gd name="T32" fmla="*/ 244 w 311"/>
                <a:gd name="T33" fmla="*/ 8 h 72"/>
                <a:gd name="T34" fmla="*/ 219 w 311"/>
                <a:gd name="T35" fmla="*/ 16 h 72"/>
                <a:gd name="T36" fmla="*/ 168 w 311"/>
                <a:gd name="T37" fmla="*/ 24 h 72"/>
                <a:gd name="T38" fmla="*/ 168 w 311"/>
                <a:gd name="T39" fmla="*/ 8 h 72"/>
                <a:gd name="T40" fmla="*/ 84 w 311"/>
                <a:gd name="T41" fmla="*/ 40 h 72"/>
                <a:gd name="T42" fmla="*/ 75 w 311"/>
                <a:gd name="T43" fmla="*/ 16 h 72"/>
                <a:gd name="T44" fmla="*/ 59 w 311"/>
                <a:gd name="T45" fmla="*/ 8 h 72"/>
                <a:gd name="T46" fmla="*/ 59 w 311"/>
                <a:gd name="T47" fmla="*/ 24 h 72"/>
                <a:gd name="T48" fmla="*/ 33 w 311"/>
                <a:gd name="T49" fmla="*/ 24 h 72"/>
                <a:gd name="T50" fmla="*/ 16 w 311"/>
                <a:gd name="T51" fmla="*/ 0 h 72"/>
                <a:gd name="T52" fmla="*/ 16 w 311"/>
                <a:gd name="T53" fmla="*/ 16 h 72"/>
                <a:gd name="T54" fmla="*/ 0 w 311"/>
                <a:gd name="T55" fmla="*/ 24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1"/>
                <a:gd name="T85" fmla="*/ 0 h 72"/>
                <a:gd name="T86" fmla="*/ 311 w 31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1" h="72">
                  <a:moveTo>
                    <a:pt x="0" y="24"/>
                  </a:moveTo>
                  <a:lnTo>
                    <a:pt x="8" y="56"/>
                  </a:lnTo>
                  <a:lnTo>
                    <a:pt x="33" y="64"/>
                  </a:lnTo>
                  <a:lnTo>
                    <a:pt x="67" y="64"/>
                  </a:lnTo>
                  <a:lnTo>
                    <a:pt x="126" y="56"/>
                  </a:lnTo>
                  <a:lnTo>
                    <a:pt x="143" y="56"/>
                  </a:lnTo>
                  <a:lnTo>
                    <a:pt x="143" y="72"/>
                  </a:lnTo>
                  <a:lnTo>
                    <a:pt x="193" y="72"/>
                  </a:lnTo>
                  <a:lnTo>
                    <a:pt x="219" y="56"/>
                  </a:lnTo>
                  <a:lnTo>
                    <a:pt x="252" y="56"/>
                  </a:lnTo>
                  <a:lnTo>
                    <a:pt x="278" y="40"/>
                  </a:lnTo>
                  <a:lnTo>
                    <a:pt x="311" y="32"/>
                  </a:lnTo>
                  <a:lnTo>
                    <a:pt x="311" y="0"/>
                  </a:lnTo>
                  <a:lnTo>
                    <a:pt x="286" y="16"/>
                  </a:lnTo>
                  <a:lnTo>
                    <a:pt x="269" y="24"/>
                  </a:lnTo>
                  <a:lnTo>
                    <a:pt x="252" y="24"/>
                  </a:lnTo>
                  <a:lnTo>
                    <a:pt x="244" y="8"/>
                  </a:lnTo>
                  <a:lnTo>
                    <a:pt x="219" y="16"/>
                  </a:lnTo>
                  <a:lnTo>
                    <a:pt x="168" y="24"/>
                  </a:lnTo>
                  <a:lnTo>
                    <a:pt x="168" y="8"/>
                  </a:lnTo>
                  <a:lnTo>
                    <a:pt x="84" y="40"/>
                  </a:lnTo>
                  <a:lnTo>
                    <a:pt x="75" y="16"/>
                  </a:lnTo>
                  <a:lnTo>
                    <a:pt x="59" y="8"/>
                  </a:lnTo>
                  <a:lnTo>
                    <a:pt x="59" y="24"/>
                  </a:lnTo>
                  <a:lnTo>
                    <a:pt x="33" y="24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06322264-A098-481F-BC07-8739CE4C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712"/>
              <a:ext cx="168" cy="288"/>
            </a:xfrm>
            <a:custGeom>
              <a:avLst/>
              <a:gdLst>
                <a:gd name="T0" fmla="*/ 0 w 168"/>
                <a:gd name="T1" fmla="*/ 40 h 288"/>
                <a:gd name="T2" fmla="*/ 33 w 168"/>
                <a:gd name="T3" fmla="*/ 48 h 288"/>
                <a:gd name="T4" fmla="*/ 59 w 168"/>
                <a:gd name="T5" fmla="*/ 40 h 288"/>
                <a:gd name="T6" fmla="*/ 101 w 168"/>
                <a:gd name="T7" fmla="*/ 8 h 288"/>
                <a:gd name="T8" fmla="*/ 109 w 168"/>
                <a:gd name="T9" fmla="*/ 0 h 288"/>
                <a:gd name="T10" fmla="*/ 143 w 168"/>
                <a:gd name="T11" fmla="*/ 16 h 288"/>
                <a:gd name="T12" fmla="*/ 143 w 168"/>
                <a:gd name="T13" fmla="*/ 32 h 288"/>
                <a:gd name="T14" fmla="*/ 168 w 168"/>
                <a:gd name="T15" fmla="*/ 96 h 288"/>
                <a:gd name="T16" fmla="*/ 151 w 168"/>
                <a:gd name="T17" fmla="*/ 120 h 288"/>
                <a:gd name="T18" fmla="*/ 168 w 168"/>
                <a:gd name="T19" fmla="*/ 152 h 288"/>
                <a:gd name="T20" fmla="*/ 143 w 168"/>
                <a:gd name="T21" fmla="*/ 256 h 288"/>
                <a:gd name="T22" fmla="*/ 117 w 168"/>
                <a:gd name="T23" fmla="*/ 248 h 288"/>
                <a:gd name="T24" fmla="*/ 92 w 168"/>
                <a:gd name="T25" fmla="*/ 248 h 288"/>
                <a:gd name="T26" fmla="*/ 84 w 168"/>
                <a:gd name="T27" fmla="*/ 264 h 288"/>
                <a:gd name="T28" fmla="*/ 67 w 168"/>
                <a:gd name="T29" fmla="*/ 280 h 288"/>
                <a:gd name="T30" fmla="*/ 42 w 168"/>
                <a:gd name="T31" fmla="*/ 288 h 288"/>
                <a:gd name="T32" fmla="*/ 25 w 168"/>
                <a:gd name="T33" fmla="*/ 248 h 288"/>
                <a:gd name="T34" fmla="*/ 25 w 168"/>
                <a:gd name="T35" fmla="*/ 200 h 288"/>
                <a:gd name="T36" fmla="*/ 33 w 168"/>
                <a:gd name="T37" fmla="*/ 176 h 288"/>
                <a:gd name="T38" fmla="*/ 25 w 168"/>
                <a:gd name="T39" fmla="*/ 160 h 288"/>
                <a:gd name="T40" fmla="*/ 33 w 168"/>
                <a:gd name="T41" fmla="*/ 136 h 288"/>
                <a:gd name="T42" fmla="*/ 33 w 168"/>
                <a:gd name="T43" fmla="*/ 112 h 288"/>
                <a:gd name="T44" fmla="*/ 25 w 168"/>
                <a:gd name="T45" fmla="*/ 80 h 288"/>
                <a:gd name="T46" fmla="*/ 0 w 168"/>
                <a:gd name="T47" fmla="*/ 72 h 288"/>
                <a:gd name="T48" fmla="*/ 0 w 168"/>
                <a:gd name="T49" fmla="*/ 40 h 2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288"/>
                <a:gd name="T77" fmla="*/ 168 w 168"/>
                <a:gd name="T78" fmla="*/ 288 h 28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288">
                  <a:moveTo>
                    <a:pt x="0" y="40"/>
                  </a:moveTo>
                  <a:lnTo>
                    <a:pt x="33" y="48"/>
                  </a:lnTo>
                  <a:lnTo>
                    <a:pt x="59" y="40"/>
                  </a:lnTo>
                  <a:lnTo>
                    <a:pt x="101" y="8"/>
                  </a:lnTo>
                  <a:lnTo>
                    <a:pt x="109" y="0"/>
                  </a:lnTo>
                  <a:lnTo>
                    <a:pt x="143" y="16"/>
                  </a:lnTo>
                  <a:lnTo>
                    <a:pt x="143" y="32"/>
                  </a:lnTo>
                  <a:lnTo>
                    <a:pt x="168" y="96"/>
                  </a:lnTo>
                  <a:lnTo>
                    <a:pt x="151" y="120"/>
                  </a:lnTo>
                  <a:lnTo>
                    <a:pt x="168" y="152"/>
                  </a:lnTo>
                  <a:lnTo>
                    <a:pt x="143" y="256"/>
                  </a:lnTo>
                  <a:lnTo>
                    <a:pt x="117" y="248"/>
                  </a:lnTo>
                  <a:lnTo>
                    <a:pt x="92" y="248"/>
                  </a:lnTo>
                  <a:lnTo>
                    <a:pt x="84" y="264"/>
                  </a:lnTo>
                  <a:lnTo>
                    <a:pt x="67" y="280"/>
                  </a:lnTo>
                  <a:lnTo>
                    <a:pt x="42" y="288"/>
                  </a:lnTo>
                  <a:lnTo>
                    <a:pt x="25" y="248"/>
                  </a:lnTo>
                  <a:lnTo>
                    <a:pt x="25" y="200"/>
                  </a:lnTo>
                  <a:lnTo>
                    <a:pt x="33" y="176"/>
                  </a:lnTo>
                  <a:lnTo>
                    <a:pt x="25" y="160"/>
                  </a:lnTo>
                  <a:lnTo>
                    <a:pt x="33" y="136"/>
                  </a:lnTo>
                  <a:lnTo>
                    <a:pt x="33" y="112"/>
                  </a:lnTo>
                  <a:lnTo>
                    <a:pt x="25" y="80"/>
                  </a:lnTo>
                  <a:lnTo>
                    <a:pt x="0" y="7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925550EA-2D22-45FE-ACB1-86C0DEA23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D348E70F-8679-487D-8DDA-FF00CF45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6" y="3496"/>
              <a:ext cx="101" cy="192"/>
            </a:xfrm>
            <a:custGeom>
              <a:avLst/>
              <a:gdLst>
                <a:gd name="T0" fmla="*/ 75 w 101"/>
                <a:gd name="T1" fmla="*/ 32 h 192"/>
                <a:gd name="T2" fmla="*/ 75 w 101"/>
                <a:gd name="T3" fmla="*/ 0 h 192"/>
                <a:gd name="T4" fmla="*/ 92 w 101"/>
                <a:gd name="T5" fmla="*/ 0 h 192"/>
                <a:gd name="T6" fmla="*/ 92 w 101"/>
                <a:gd name="T7" fmla="*/ 40 h 192"/>
                <a:gd name="T8" fmla="*/ 101 w 101"/>
                <a:gd name="T9" fmla="*/ 56 h 192"/>
                <a:gd name="T10" fmla="*/ 101 w 101"/>
                <a:gd name="T11" fmla="*/ 104 h 192"/>
                <a:gd name="T12" fmla="*/ 92 w 101"/>
                <a:gd name="T13" fmla="*/ 120 h 192"/>
                <a:gd name="T14" fmla="*/ 92 w 101"/>
                <a:gd name="T15" fmla="*/ 152 h 192"/>
                <a:gd name="T16" fmla="*/ 67 w 101"/>
                <a:gd name="T17" fmla="*/ 192 h 192"/>
                <a:gd name="T18" fmla="*/ 50 w 101"/>
                <a:gd name="T19" fmla="*/ 192 h 192"/>
                <a:gd name="T20" fmla="*/ 25 w 101"/>
                <a:gd name="T21" fmla="*/ 176 h 192"/>
                <a:gd name="T22" fmla="*/ 33 w 101"/>
                <a:gd name="T23" fmla="*/ 160 h 192"/>
                <a:gd name="T24" fmla="*/ 17 w 101"/>
                <a:gd name="T25" fmla="*/ 152 h 192"/>
                <a:gd name="T26" fmla="*/ 33 w 101"/>
                <a:gd name="T27" fmla="*/ 136 h 192"/>
                <a:gd name="T28" fmla="*/ 8 w 101"/>
                <a:gd name="T29" fmla="*/ 128 h 192"/>
                <a:gd name="T30" fmla="*/ 25 w 101"/>
                <a:gd name="T31" fmla="*/ 112 h 192"/>
                <a:gd name="T32" fmla="*/ 8 w 101"/>
                <a:gd name="T33" fmla="*/ 96 h 192"/>
                <a:gd name="T34" fmla="*/ 0 w 101"/>
                <a:gd name="T35" fmla="*/ 72 h 192"/>
                <a:gd name="T36" fmla="*/ 17 w 101"/>
                <a:gd name="T37" fmla="*/ 64 h 192"/>
                <a:gd name="T38" fmla="*/ 17 w 101"/>
                <a:gd name="T39" fmla="*/ 48 h 192"/>
                <a:gd name="T40" fmla="*/ 42 w 101"/>
                <a:gd name="T41" fmla="*/ 40 h 192"/>
                <a:gd name="T42" fmla="*/ 75 w 101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192"/>
                <a:gd name="T68" fmla="*/ 101 w 101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192">
                  <a:moveTo>
                    <a:pt x="75" y="32"/>
                  </a:moveTo>
                  <a:lnTo>
                    <a:pt x="75" y="0"/>
                  </a:lnTo>
                  <a:lnTo>
                    <a:pt x="92" y="0"/>
                  </a:lnTo>
                  <a:lnTo>
                    <a:pt x="92" y="40"/>
                  </a:lnTo>
                  <a:lnTo>
                    <a:pt x="101" y="56"/>
                  </a:lnTo>
                  <a:lnTo>
                    <a:pt x="101" y="104"/>
                  </a:lnTo>
                  <a:lnTo>
                    <a:pt x="92" y="120"/>
                  </a:lnTo>
                  <a:lnTo>
                    <a:pt x="92" y="152"/>
                  </a:lnTo>
                  <a:lnTo>
                    <a:pt x="67" y="192"/>
                  </a:lnTo>
                  <a:lnTo>
                    <a:pt x="50" y="192"/>
                  </a:lnTo>
                  <a:lnTo>
                    <a:pt x="25" y="176"/>
                  </a:lnTo>
                  <a:lnTo>
                    <a:pt x="33" y="160"/>
                  </a:lnTo>
                  <a:lnTo>
                    <a:pt x="17" y="152"/>
                  </a:lnTo>
                  <a:lnTo>
                    <a:pt x="33" y="136"/>
                  </a:lnTo>
                  <a:lnTo>
                    <a:pt x="8" y="128"/>
                  </a:lnTo>
                  <a:lnTo>
                    <a:pt x="25" y="112"/>
                  </a:lnTo>
                  <a:lnTo>
                    <a:pt x="8" y="96"/>
                  </a:lnTo>
                  <a:lnTo>
                    <a:pt x="0" y="72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42" y="40"/>
                  </a:lnTo>
                  <a:lnTo>
                    <a:pt x="75" y="32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0FD2F46B-5DFF-4D28-BB45-BCF720A7A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80"/>
                <a:gd name="T157" fmla="*/ 0 h 1080"/>
                <a:gd name="T158" fmla="*/ 1180 w 1180"/>
                <a:gd name="T159" fmla="*/ 1080 h 10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C1C43E6D-A837-49F3-9E97-4216C5BA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40 w 1146"/>
                <a:gd name="T93" fmla="*/ 1064 h 1088"/>
                <a:gd name="T94" fmla="*/ 632 w 1146"/>
                <a:gd name="T95" fmla="*/ 992 h 1088"/>
                <a:gd name="T96" fmla="*/ 682 w 1146"/>
                <a:gd name="T97" fmla="*/ 944 h 1088"/>
                <a:gd name="T98" fmla="*/ 750 w 1146"/>
                <a:gd name="T99" fmla="*/ 928 h 1088"/>
                <a:gd name="T100" fmla="*/ 876 w 1146"/>
                <a:gd name="T101" fmla="*/ 968 h 1088"/>
                <a:gd name="T102" fmla="*/ 944 w 1146"/>
                <a:gd name="T103" fmla="*/ 984 h 1088"/>
                <a:gd name="T104" fmla="*/ 969 w 1146"/>
                <a:gd name="T105" fmla="*/ 968 h 1088"/>
                <a:gd name="T106" fmla="*/ 1019 w 1146"/>
                <a:gd name="T107" fmla="*/ 928 h 1088"/>
                <a:gd name="T108" fmla="*/ 1087 w 1146"/>
                <a:gd name="T109" fmla="*/ 864 h 1088"/>
                <a:gd name="T110" fmla="*/ 1019 w 1146"/>
                <a:gd name="T111" fmla="*/ 784 h 1088"/>
                <a:gd name="T112" fmla="*/ 1036 w 1146"/>
                <a:gd name="T113" fmla="*/ 720 h 1088"/>
                <a:gd name="T114" fmla="*/ 1036 w 1146"/>
                <a:gd name="T115" fmla="*/ 656 h 1088"/>
                <a:gd name="T116" fmla="*/ 1011 w 1146"/>
                <a:gd name="T117" fmla="*/ 616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9C6EB2E-4A2B-42BB-BC0D-668CCD177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08"/>
              <a:ext cx="1180" cy="1080"/>
            </a:xfrm>
            <a:custGeom>
              <a:avLst/>
              <a:gdLst>
                <a:gd name="T0" fmla="*/ 1121 w 1180"/>
                <a:gd name="T1" fmla="*/ 728 h 1080"/>
                <a:gd name="T2" fmla="*/ 1003 w 1180"/>
                <a:gd name="T3" fmla="*/ 672 h 1080"/>
                <a:gd name="T4" fmla="*/ 935 w 1180"/>
                <a:gd name="T5" fmla="*/ 616 h 1080"/>
                <a:gd name="T6" fmla="*/ 902 w 1180"/>
                <a:gd name="T7" fmla="*/ 584 h 1080"/>
                <a:gd name="T8" fmla="*/ 817 w 1180"/>
                <a:gd name="T9" fmla="*/ 592 h 1080"/>
                <a:gd name="T10" fmla="*/ 733 w 1180"/>
                <a:gd name="T11" fmla="*/ 528 h 1080"/>
                <a:gd name="T12" fmla="*/ 683 w 1180"/>
                <a:gd name="T13" fmla="*/ 448 h 1080"/>
                <a:gd name="T14" fmla="*/ 556 w 1180"/>
                <a:gd name="T15" fmla="*/ 344 h 1080"/>
                <a:gd name="T16" fmla="*/ 523 w 1180"/>
                <a:gd name="T17" fmla="*/ 280 h 1080"/>
                <a:gd name="T18" fmla="*/ 548 w 1180"/>
                <a:gd name="T19" fmla="*/ 240 h 1080"/>
                <a:gd name="T20" fmla="*/ 531 w 1180"/>
                <a:gd name="T21" fmla="*/ 216 h 1080"/>
                <a:gd name="T22" fmla="*/ 556 w 1180"/>
                <a:gd name="T23" fmla="*/ 184 h 1080"/>
                <a:gd name="T24" fmla="*/ 649 w 1180"/>
                <a:gd name="T25" fmla="*/ 144 h 1080"/>
                <a:gd name="T26" fmla="*/ 649 w 1180"/>
                <a:gd name="T27" fmla="*/ 56 h 1080"/>
                <a:gd name="T28" fmla="*/ 514 w 1180"/>
                <a:gd name="T29" fmla="*/ 0 h 1080"/>
                <a:gd name="T30" fmla="*/ 405 w 1180"/>
                <a:gd name="T31" fmla="*/ 40 h 1080"/>
                <a:gd name="T32" fmla="*/ 354 w 1180"/>
                <a:gd name="T33" fmla="*/ 64 h 1080"/>
                <a:gd name="T34" fmla="*/ 295 w 1180"/>
                <a:gd name="T35" fmla="*/ 80 h 1080"/>
                <a:gd name="T36" fmla="*/ 228 w 1180"/>
                <a:gd name="T37" fmla="*/ 152 h 1080"/>
                <a:gd name="T38" fmla="*/ 118 w 1180"/>
                <a:gd name="T39" fmla="*/ 136 h 1080"/>
                <a:gd name="T40" fmla="*/ 42 w 1180"/>
                <a:gd name="T41" fmla="*/ 208 h 1080"/>
                <a:gd name="T42" fmla="*/ 25 w 1180"/>
                <a:gd name="T43" fmla="*/ 272 h 1080"/>
                <a:gd name="T44" fmla="*/ 93 w 1180"/>
                <a:gd name="T45" fmla="*/ 352 h 1080"/>
                <a:gd name="T46" fmla="*/ 93 w 1180"/>
                <a:gd name="T47" fmla="*/ 392 h 1080"/>
                <a:gd name="T48" fmla="*/ 160 w 1180"/>
                <a:gd name="T49" fmla="*/ 344 h 1080"/>
                <a:gd name="T50" fmla="*/ 202 w 1180"/>
                <a:gd name="T51" fmla="*/ 320 h 1080"/>
                <a:gd name="T52" fmla="*/ 261 w 1180"/>
                <a:gd name="T53" fmla="*/ 352 h 1080"/>
                <a:gd name="T54" fmla="*/ 312 w 1180"/>
                <a:gd name="T55" fmla="*/ 368 h 1080"/>
                <a:gd name="T56" fmla="*/ 337 w 1180"/>
                <a:gd name="T57" fmla="*/ 424 h 1080"/>
                <a:gd name="T58" fmla="*/ 371 w 1180"/>
                <a:gd name="T59" fmla="*/ 496 h 1080"/>
                <a:gd name="T60" fmla="*/ 430 w 1180"/>
                <a:gd name="T61" fmla="*/ 552 h 1080"/>
                <a:gd name="T62" fmla="*/ 497 w 1180"/>
                <a:gd name="T63" fmla="*/ 592 h 1080"/>
                <a:gd name="T64" fmla="*/ 607 w 1180"/>
                <a:gd name="T65" fmla="*/ 680 h 1080"/>
                <a:gd name="T66" fmla="*/ 649 w 1180"/>
                <a:gd name="T67" fmla="*/ 688 h 1080"/>
                <a:gd name="T68" fmla="*/ 742 w 1180"/>
                <a:gd name="T69" fmla="*/ 744 h 1080"/>
                <a:gd name="T70" fmla="*/ 775 w 1180"/>
                <a:gd name="T71" fmla="*/ 752 h 1080"/>
                <a:gd name="T72" fmla="*/ 809 w 1180"/>
                <a:gd name="T73" fmla="*/ 768 h 1080"/>
                <a:gd name="T74" fmla="*/ 851 w 1180"/>
                <a:gd name="T75" fmla="*/ 824 h 1080"/>
                <a:gd name="T76" fmla="*/ 927 w 1180"/>
                <a:gd name="T77" fmla="*/ 856 h 1080"/>
                <a:gd name="T78" fmla="*/ 978 w 1180"/>
                <a:gd name="T79" fmla="*/ 984 h 1080"/>
                <a:gd name="T80" fmla="*/ 935 w 1180"/>
                <a:gd name="T81" fmla="*/ 1000 h 1080"/>
                <a:gd name="T82" fmla="*/ 927 w 1180"/>
                <a:gd name="T83" fmla="*/ 1040 h 1080"/>
                <a:gd name="T84" fmla="*/ 935 w 1180"/>
                <a:gd name="T85" fmla="*/ 1072 h 1080"/>
                <a:gd name="T86" fmla="*/ 978 w 1180"/>
                <a:gd name="T87" fmla="*/ 1072 h 1080"/>
                <a:gd name="T88" fmla="*/ 1011 w 1180"/>
                <a:gd name="T89" fmla="*/ 1000 h 1080"/>
                <a:gd name="T90" fmla="*/ 1070 w 1180"/>
                <a:gd name="T91" fmla="*/ 952 h 1080"/>
                <a:gd name="T92" fmla="*/ 1053 w 1180"/>
                <a:gd name="T93" fmla="*/ 888 h 1080"/>
                <a:gd name="T94" fmla="*/ 1003 w 1180"/>
                <a:gd name="T95" fmla="*/ 864 h 1080"/>
                <a:gd name="T96" fmla="*/ 1011 w 1180"/>
                <a:gd name="T97" fmla="*/ 800 h 1080"/>
                <a:gd name="T98" fmla="*/ 1045 w 1180"/>
                <a:gd name="T99" fmla="*/ 768 h 1080"/>
                <a:gd name="T100" fmla="*/ 1146 w 1180"/>
                <a:gd name="T101" fmla="*/ 792 h 1080"/>
                <a:gd name="T102" fmla="*/ 1180 w 1180"/>
                <a:gd name="T103" fmla="*/ 784 h 1080"/>
                <a:gd name="T104" fmla="*/ 1155 w 1180"/>
                <a:gd name="T105" fmla="*/ 752 h 10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0"/>
                <a:gd name="T160" fmla="*/ 0 h 1080"/>
                <a:gd name="T161" fmla="*/ 1180 w 1180"/>
                <a:gd name="T162" fmla="*/ 1080 h 10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0" h="1080">
                  <a:moveTo>
                    <a:pt x="1155" y="752"/>
                  </a:moveTo>
                  <a:lnTo>
                    <a:pt x="1121" y="728"/>
                  </a:lnTo>
                  <a:lnTo>
                    <a:pt x="1087" y="712"/>
                  </a:lnTo>
                  <a:lnTo>
                    <a:pt x="1003" y="672"/>
                  </a:lnTo>
                  <a:lnTo>
                    <a:pt x="919" y="632"/>
                  </a:lnTo>
                  <a:lnTo>
                    <a:pt x="935" y="616"/>
                  </a:lnTo>
                  <a:lnTo>
                    <a:pt x="927" y="600"/>
                  </a:lnTo>
                  <a:lnTo>
                    <a:pt x="902" y="584"/>
                  </a:lnTo>
                  <a:lnTo>
                    <a:pt x="868" y="592"/>
                  </a:lnTo>
                  <a:lnTo>
                    <a:pt x="817" y="592"/>
                  </a:lnTo>
                  <a:lnTo>
                    <a:pt x="775" y="568"/>
                  </a:lnTo>
                  <a:lnTo>
                    <a:pt x="733" y="528"/>
                  </a:lnTo>
                  <a:lnTo>
                    <a:pt x="708" y="488"/>
                  </a:lnTo>
                  <a:lnTo>
                    <a:pt x="683" y="448"/>
                  </a:lnTo>
                  <a:lnTo>
                    <a:pt x="641" y="408"/>
                  </a:lnTo>
                  <a:lnTo>
                    <a:pt x="556" y="344"/>
                  </a:lnTo>
                  <a:lnTo>
                    <a:pt x="523" y="296"/>
                  </a:lnTo>
                  <a:lnTo>
                    <a:pt x="523" y="280"/>
                  </a:lnTo>
                  <a:lnTo>
                    <a:pt x="539" y="256"/>
                  </a:lnTo>
                  <a:lnTo>
                    <a:pt x="548" y="240"/>
                  </a:lnTo>
                  <a:lnTo>
                    <a:pt x="539" y="224"/>
                  </a:lnTo>
                  <a:lnTo>
                    <a:pt x="531" y="216"/>
                  </a:lnTo>
                  <a:lnTo>
                    <a:pt x="531" y="200"/>
                  </a:lnTo>
                  <a:lnTo>
                    <a:pt x="556" y="184"/>
                  </a:lnTo>
                  <a:lnTo>
                    <a:pt x="641" y="152"/>
                  </a:lnTo>
                  <a:lnTo>
                    <a:pt x="649" y="144"/>
                  </a:lnTo>
                  <a:lnTo>
                    <a:pt x="641" y="88"/>
                  </a:lnTo>
                  <a:lnTo>
                    <a:pt x="649" y="56"/>
                  </a:lnTo>
                  <a:lnTo>
                    <a:pt x="531" y="24"/>
                  </a:lnTo>
                  <a:lnTo>
                    <a:pt x="514" y="0"/>
                  </a:lnTo>
                  <a:lnTo>
                    <a:pt x="438" y="8"/>
                  </a:lnTo>
                  <a:lnTo>
                    <a:pt x="405" y="40"/>
                  </a:lnTo>
                  <a:lnTo>
                    <a:pt x="371" y="32"/>
                  </a:lnTo>
                  <a:lnTo>
                    <a:pt x="354" y="64"/>
                  </a:lnTo>
                  <a:lnTo>
                    <a:pt x="320" y="64"/>
                  </a:lnTo>
                  <a:lnTo>
                    <a:pt x="295" y="80"/>
                  </a:lnTo>
                  <a:lnTo>
                    <a:pt x="253" y="72"/>
                  </a:lnTo>
                  <a:lnTo>
                    <a:pt x="228" y="152"/>
                  </a:lnTo>
                  <a:lnTo>
                    <a:pt x="160" y="72"/>
                  </a:lnTo>
                  <a:lnTo>
                    <a:pt x="118" y="136"/>
                  </a:lnTo>
                  <a:lnTo>
                    <a:pt x="25" y="144"/>
                  </a:lnTo>
                  <a:lnTo>
                    <a:pt x="42" y="208"/>
                  </a:lnTo>
                  <a:lnTo>
                    <a:pt x="0" y="232"/>
                  </a:lnTo>
                  <a:lnTo>
                    <a:pt x="25" y="272"/>
                  </a:lnTo>
                  <a:lnTo>
                    <a:pt x="17" y="320"/>
                  </a:lnTo>
                  <a:lnTo>
                    <a:pt x="93" y="352"/>
                  </a:lnTo>
                  <a:lnTo>
                    <a:pt x="76" y="392"/>
                  </a:lnTo>
                  <a:lnTo>
                    <a:pt x="93" y="392"/>
                  </a:lnTo>
                  <a:lnTo>
                    <a:pt x="135" y="376"/>
                  </a:lnTo>
                  <a:lnTo>
                    <a:pt x="160" y="344"/>
                  </a:lnTo>
                  <a:lnTo>
                    <a:pt x="177" y="328"/>
                  </a:lnTo>
                  <a:lnTo>
                    <a:pt x="202" y="320"/>
                  </a:lnTo>
                  <a:lnTo>
                    <a:pt x="244" y="336"/>
                  </a:lnTo>
                  <a:lnTo>
                    <a:pt x="261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29" y="384"/>
                  </a:lnTo>
                  <a:lnTo>
                    <a:pt x="337" y="424"/>
                  </a:lnTo>
                  <a:lnTo>
                    <a:pt x="362" y="472"/>
                  </a:lnTo>
                  <a:lnTo>
                    <a:pt x="371" y="496"/>
                  </a:lnTo>
                  <a:lnTo>
                    <a:pt x="396" y="512"/>
                  </a:lnTo>
                  <a:lnTo>
                    <a:pt x="430" y="552"/>
                  </a:lnTo>
                  <a:lnTo>
                    <a:pt x="472" y="576"/>
                  </a:lnTo>
                  <a:lnTo>
                    <a:pt x="497" y="592"/>
                  </a:lnTo>
                  <a:lnTo>
                    <a:pt x="514" y="608"/>
                  </a:lnTo>
                  <a:lnTo>
                    <a:pt x="607" y="680"/>
                  </a:lnTo>
                  <a:lnTo>
                    <a:pt x="624" y="696"/>
                  </a:lnTo>
                  <a:lnTo>
                    <a:pt x="649" y="688"/>
                  </a:lnTo>
                  <a:lnTo>
                    <a:pt x="708" y="712"/>
                  </a:lnTo>
                  <a:lnTo>
                    <a:pt x="742" y="744"/>
                  </a:lnTo>
                  <a:lnTo>
                    <a:pt x="767" y="744"/>
                  </a:lnTo>
                  <a:lnTo>
                    <a:pt x="775" y="752"/>
                  </a:lnTo>
                  <a:lnTo>
                    <a:pt x="775" y="768"/>
                  </a:lnTo>
                  <a:lnTo>
                    <a:pt x="809" y="768"/>
                  </a:lnTo>
                  <a:lnTo>
                    <a:pt x="826" y="800"/>
                  </a:lnTo>
                  <a:lnTo>
                    <a:pt x="851" y="824"/>
                  </a:lnTo>
                  <a:lnTo>
                    <a:pt x="893" y="840"/>
                  </a:lnTo>
                  <a:lnTo>
                    <a:pt x="927" y="856"/>
                  </a:lnTo>
                  <a:lnTo>
                    <a:pt x="944" y="904"/>
                  </a:lnTo>
                  <a:lnTo>
                    <a:pt x="978" y="984"/>
                  </a:lnTo>
                  <a:lnTo>
                    <a:pt x="952" y="984"/>
                  </a:lnTo>
                  <a:lnTo>
                    <a:pt x="935" y="1000"/>
                  </a:lnTo>
                  <a:lnTo>
                    <a:pt x="935" y="1016"/>
                  </a:lnTo>
                  <a:lnTo>
                    <a:pt x="927" y="1040"/>
                  </a:lnTo>
                  <a:lnTo>
                    <a:pt x="919" y="1056"/>
                  </a:lnTo>
                  <a:lnTo>
                    <a:pt x="935" y="1072"/>
                  </a:lnTo>
                  <a:lnTo>
                    <a:pt x="952" y="1080"/>
                  </a:lnTo>
                  <a:lnTo>
                    <a:pt x="978" y="1072"/>
                  </a:lnTo>
                  <a:lnTo>
                    <a:pt x="994" y="1040"/>
                  </a:lnTo>
                  <a:lnTo>
                    <a:pt x="1011" y="1000"/>
                  </a:lnTo>
                  <a:lnTo>
                    <a:pt x="1028" y="960"/>
                  </a:lnTo>
                  <a:lnTo>
                    <a:pt x="1070" y="952"/>
                  </a:lnTo>
                  <a:lnTo>
                    <a:pt x="1070" y="904"/>
                  </a:lnTo>
                  <a:lnTo>
                    <a:pt x="1053" y="888"/>
                  </a:lnTo>
                  <a:lnTo>
                    <a:pt x="1028" y="880"/>
                  </a:lnTo>
                  <a:lnTo>
                    <a:pt x="1003" y="864"/>
                  </a:lnTo>
                  <a:lnTo>
                    <a:pt x="994" y="848"/>
                  </a:lnTo>
                  <a:lnTo>
                    <a:pt x="1011" y="800"/>
                  </a:lnTo>
                  <a:lnTo>
                    <a:pt x="1028" y="776"/>
                  </a:lnTo>
                  <a:lnTo>
                    <a:pt x="1045" y="768"/>
                  </a:lnTo>
                  <a:lnTo>
                    <a:pt x="1104" y="776"/>
                  </a:lnTo>
                  <a:lnTo>
                    <a:pt x="1146" y="792"/>
                  </a:lnTo>
                  <a:lnTo>
                    <a:pt x="1180" y="824"/>
                  </a:lnTo>
                  <a:lnTo>
                    <a:pt x="1180" y="784"/>
                  </a:lnTo>
                  <a:lnTo>
                    <a:pt x="1155" y="75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C581F012-85CF-4BAE-88D3-00A52556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496"/>
              <a:ext cx="1146" cy="1088"/>
            </a:xfrm>
            <a:custGeom>
              <a:avLst/>
              <a:gdLst>
                <a:gd name="T0" fmla="*/ 969 w 1146"/>
                <a:gd name="T1" fmla="*/ 600 h 1088"/>
                <a:gd name="T2" fmla="*/ 944 w 1146"/>
                <a:gd name="T3" fmla="*/ 584 h 1088"/>
                <a:gd name="T4" fmla="*/ 986 w 1146"/>
                <a:gd name="T5" fmla="*/ 520 h 1088"/>
                <a:gd name="T6" fmla="*/ 1019 w 1146"/>
                <a:gd name="T7" fmla="*/ 472 h 1088"/>
                <a:gd name="T8" fmla="*/ 1087 w 1146"/>
                <a:gd name="T9" fmla="*/ 448 h 1088"/>
                <a:gd name="T10" fmla="*/ 1112 w 1146"/>
                <a:gd name="T11" fmla="*/ 320 h 1088"/>
                <a:gd name="T12" fmla="*/ 1095 w 1146"/>
                <a:gd name="T13" fmla="*/ 272 h 1088"/>
                <a:gd name="T14" fmla="*/ 1011 w 1146"/>
                <a:gd name="T15" fmla="*/ 248 h 1088"/>
                <a:gd name="T16" fmla="*/ 927 w 1146"/>
                <a:gd name="T17" fmla="*/ 208 h 1088"/>
                <a:gd name="T18" fmla="*/ 851 w 1146"/>
                <a:gd name="T19" fmla="*/ 136 h 1088"/>
                <a:gd name="T20" fmla="*/ 809 w 1146"/>
                <a:gd name="T21" fmla="*/ 112 h 1088"/>
                <a:gd name="T22" fmla="*/ 767 w 1146"/>
                <a:gd name="T23" fmla="*/ 88 h 1088"/>
                <a:gd name="T24" fmla="*/ 708 w 1146"/>
                <a:gd name="T25" fmla="*/ 48 h 1088"/>
                <a:gd name="T26" fmla="*/ 666 w 1146"/>
                <a:gd name="T27" fmla="*/ 0 h 1088"/>
                <a:gd name="T28" fmla="*/ 598 w 1146"/>
                <a:gd name="T29" fmla="*/ 24 h 1088"/>
                <a:gd name="T30" fmla="*/ 564 w 1146"/>
                <a:gd name="T31" fmla="*/ 104 h 1088"/>
                <a:gd name="T32" fmla="*/ 489 w 1146"/>
                <a:gd name="T33" fmla="*/ 136 h 1088"/>
                <a:gd name="T34" fmla="*/ 455 w 1146"/>
                <a:gd name="T35" fmla="*/ 168 h 1088"/>
                <a:gd name="T36" fmla="*/ 413 w 1146"/>
                <a:gd name="T37" fmla="*/ 184 h 1088"/>
                <a:gd name="T38" fmla="*/ 345 w 1146"/>
                <a:gd name="T39" fmla="*/ 160 h 1088"/>
                <a:gd name="T40" fmla="*/ 269 w 1146"/>
                <a:gd name="T41" fmla="*/ 144 h 1088"/>
                <a:gd name="T42" fmla="*/ 303 w 1146"/>
                <a:gd name="T43" fmla="*/ 256 h 1088"/>
                <a:gd name="T44" fmla="*/ 211 w 1146"/>
                <a:gd name="T45" fmla="*/ 240 h 1088"/>
                <a:gd name="T46" fmla="*/ 177 w 1146"/>
                <a:gd name="T47" fmla="*/ 232 h 1088"/>
                <a:gd name="T48" fmla="*/ 126 w 1146"/>
                <a:gd name="T49" fmla="*/ 208 h 1088"/>
                <a:gd name="T50" fmla="*/ 84 w 1146"/>
                <a:gd name="T51" fmla="*/ 216 h 1088"/>
                <a:gd name="T52" fmla="*/ 8 w 1146"/>
                <a:gd name="T53" fmla="*/ 232 h 1088"/>
                <a:gd name="T54" fmla="*/ 8 w 1146"/>
                <a:gd name="T55" fmla="*/ 248 h 1088"/>
                <a:gd name="T56" fmla="*/ 25 w 1146"/>
                <a:gd name="T57" fmla="*/ 272 h 1088"/>
                <a:gd name="T58" fmla="*/ 17 w 1146"/>
                <a:gd name="T59" fmla="*/ 288 h 1088"/>
                <a:gd name="T60" fmla="*/ 42 w 1146"/>
                <a:gd name="T61" fmla="*/ 312 h 1088"/>
                <a:gd name="T62" fmla="*/ 109 w 1146"/>
                <a:gd name="T63" fmla="*/ 328 h 1088"/>
                <a:gd name="T64" fmla="*/ 160 w 1146"/>
                <a:gd name="T65" fmla="*/ 368 h 1088"/>
                <a:gd name="T66" fmla="*/ 194 w 1146"/>
                <a:gd name="T67" fmla="*/ 400 h 1088"/>
                <a:gd name="T68" fmla="*/ 211 w 1146"/>
                <a:gd name="T69" fmla="*/ 448 h 1088"/>
                <a:gd name="T70" fmla="*/ 269 w 1146"/>
                <a:gd name="T71" fmla="*/ 536 h 1088"/>
                <a:gd name="T72" fmla="*/ 278 w 1146"/>
                <a:gd name="T73" fmla="*/ 584 h 1088"/>
                <a:gd name="T74" fmla="*/ 295 w 1146"/>
                <a:gd name="T75" fmla="*/ 640 h 1088"/>
                <a:gd name="T76" fmla="*/ 236 w 1146"/>
                <a:gd name="T77" fmla="*/ 776 h 1088"/>
                <a:gd name="T78" fmla="*/ 177 w 1146"/>
                <a:gd name="T79" fmla="*/ 872 h 1088"/>
                <a:gd name="T80" fmla="*/ 160 w 1146"/>
                <a:gd name="T81" fmla="*/ 888 h 1088"/>
                <a:gd name="T82" fmla="*/ 244 w 1146"/>
                <a:gd name="T83" fmla="*/ 960 h 1088"/>
                <a:gd name="T84" fmla="*/ 320 w 1146"/>
                <a:gd name="T85" fmla="*/ 992 h 1088"/>
                <a:gd name="T86" fmla="*/ 396 w 1146"/>
                <a:gd name="T87" fmla="*/ 1024 h 1088"/>
                <a:gd name="T88" fmla="*/ 522 w 1146"/>
                <a:gd name="T89" fmla="*/ 1056 h 1088"/>
                <a:gd name="T90" fmla="*/ 607 w 1146"/>
                <a:gd name="T91" fmla="*/ 1088 h 1088"/>
                <a:gd name="T92" fmla="*/ 632 w 1146"/>
                <a:gd name="T93" fmla="*/ 1080 h 1088"/>
                <a:gd name="T94" fmla="*/ 623 w 1146"/>
                <a:gd name="T95" fmla="*/ 1032 h 1088"/>
                <a:gd name="T96" fmla="*/ 649 w 1146"/>
                <a:gd name="T97" fmla="*/ 968 h 1088"/>
                <a:gd name="T98" fmla="*/ 716 w 1146"/>
                <a:gd name="T99" fmla="*/ 928 h 1088"/>
                <a:gd name="T100" fmla="*/ 842 w 1146"/>
                <a:gd name="T101" fmla="*/ 952 h 1088"/>
                <a:gd name="T102" fmla="*/ 910 w 1146"/>
                <a:gd name="T103" fmla="*/ 984 h 1088"/>
                <a:gd name="T104" fmla="*/ 960 w 1146"/>
                <a:gd name="T105" fmla="*/ 976 h 1088"/>
                <a:gd name="T106" fmla="*/ 977 w 1146"/>
                <a:gd name="T107" fmla="*/ 960 h 1088"/>
                <a:gd name="T108" fmla="*/ 1070 w 1146"/>
                <a:gd name="T109" fmla="*/ 904 h 1088"/>
                <a:gd name="T110" fmla="*/ 1011 w 1146"/>
                <a:gd name="T111" fmla="*/ 832 h 1088"/>
                <a:gd name="T112" fmla="*/ 994 w 1146"/>
                <a:gd name="T113" fmla="*/ 744 h 1088"/>
                <a:gd name="T114" fmla="*/ 1019 w 1146"/>
                <a:gd name="T115" fmla="*/ 656 h 1088"/>
                <a:gd name="T116" fmla="*/ 1019 w 1146"/>
                <a:gd name="T117" fmla="*/ 632 h 10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46"/>
                <a:gd name="T178" fmla="*/ 0 h 1088"/>
                <a:gd name="T179" fmla="*/ 1146 w 1146"/>
                <a:gd name="T180" fmla="*/ 1088 h 10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46" h="1088">
                  <a:moveTo>
                    <a:pt x="1011" y="616"/>
                  </a:moveTo>
                  <a:lnTo>
                    <a:pt x="969" y="600"/>
                  </a:lnTo>
                  <a:lnTo>
                    <a:pt x="935" y="616"/>
                  </a:lnTo>
                  <a:lnTo>
                    <a:pt x="944" y="584"/>
                  </a:lnTo>
                  <a:lnTo>
                    <a:pt x="977" y="544"/>
                  </a:lnTo>
                  <a:lnTo>
                    <a:pt x="986" y="520"/>
                  </a:lnTo>
                  <a:lnTo>
                    <a:pt x="1011" y="504"/>
                  </a:lnTo>
                  <a:lnTo>
                    <a:pt x="1019" y="472"/>
                  </a:lnTo>
                  <a:lnTo>
                    <a:pt x="1053" y="464"/>
                  </a:lnTo>
                  <a:lnTo>
                    <a:pt x="1087" y="448"/>
                  </a:lnTo>
                  <a:lnTo>
                    <a:pt x="1104" y="360"/>
                  </a:lnTo>
                  <a:lnTo>
                    <a:pt x="1112" y="320"/>
                  </a:lnTo>
                  <a:lnTo>
                    <a:pt x="1146" y="288"/>
                  </a:lnTo>
                  <a:lnTo>
                    <a:pt x="1095" y="272"/>
                  </a:lnTo>
                  <a:lnTo>
                    <a:pt x="1036" y="256"/>
                  </a:lnTo>
                  <a:lnTo>
                    <a:pt x="1011" y="248"/>
                  </a:lnTo>
                  <a:lnTo>
                    <a:pt x="986" y="216"/>
                  </a:lnTo>
                  <a:lnTo>
                    <a:pt x="927" y="208"/>
                  </a:lnTo>
                  <a:lnTo>
                    <a:pt x="868" y="168"/>
                  </a:lnTo>
                  <a:lnTo>
                    <a:pt x="851" y="136"/>
                  </a:lnTo>
                  <a:lnTo>
                    <a:pt x="809" y="144"/>
                  </a:lnTo>
                  <a:lnTo>
                    <a:pt x="809" y="112"/>
                  </a:lnTo>
                  <a:lnTo>
                    <a:pt x="767" y="96"/>
                  </a:lnTo>
                  <a:lnTo>
                    <a:pt x="767" y="88"/>
                  </a:lnTo>
                  <a:lnTo>
                    <a:pt x="733" y="72"/>
                  </a:lnTo>
                  <a:lnTo>
                    <a:pt x="708" y="48"/>
                  </a:lnTo>
                  <a:lnTo>
                    <a:pt x="682" y="16"/>
                  </a:lnTo>
                  <a:lnTo>
                    <a:pt x="666" y="0"/>
                  </a:lnTo>
                  <a:lnTo>
                    <a:pt x="623" y="8"/>
                  </a:lnTo>
                  <a:lnTo>
                    <a:pt x="598" y="24"/>
                  </a:lnTo>
                  <a:lnTo>
                    <a:pt x="581" y="88"/>
                  </a:lnTo>
                  <a:lnTo>
                    <a:pt x="564" y="104"/>
                  </a:lnTo>
                  <a:lnTo>
                    <a:pt x="539" y="120"/>
                  </a:lnTo>
                  <a:lnTo>
                    <a:pt x="489" y="136"/>
                  </a:lnTo>
                  <a:lnTo>
                    <a:pt x="463" y="144"/>
                  </a:lnTo>
                  <a:lnTo>
                    <a:pt x="455" y="168"/>
                  </a:lnTo>
                  <a:lnTo>
                    <a:pt x="446" y="184"/>
                  </a:lnTo>
                  <a:lnTo>
                    <a:pt x="413" y="184"/>
                  </a:lnTo>
                  <a:lnTo>
                    <a:pt x="362" y="168"/>
                  </a:lnTo>
                  <a:lnTo>
                    <a:pt x="345" y="160"/>
                  </a:lnTo>
                  <a:lnTo>
                    <a:pt x="328" y="144"/>
                  </a:lnTo>
                  <a:lnTo>
                    <a:pt x="269" y="144"/>
                  </a:lnTo>
                  <a:lnTo>
                    <a:pt x="295" y="200"/>
                  </a:lnTo>
                  <a:lnTo>
                    <a:pt x="303" y="256"/>
                  </a:lnTo>
                  <a:lnTo>
                    <a:pt x="253" y="248"/>
                  </a:lnTo>
                  <a:lnTo>
                    <a:pt x="211" y="240"/>
                  </a:lnTo>
                  <a:lnTo>
                    <a:pt x="194" y="248"/>
                  </a:lnTo>
                  <a:lnTo>
                    <a:pt x="177" y="232"/>
                  </a:lnTo>
                  <a:lnTo>
                    <a:pt x="152" y="208"/>
                  </a:lnTo>
                  <a:lnTo>
                    <a:pt x="126" y="208"/>
                  </a:lnTo>
                  <a:lnTo>
                    <a:pt x="109" y="216"/>
                  </a:lnTo>
                  <a:lnTo>
                    <a:pt x="84" y="216"/>
                  </a:lnTo>
                  <a:lnTo>
                    <a:pt x="34" y="216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50" y="272"/>
                  </a:lnTo>
                  <a:lnTo>
                    <a:pt x="25" y="272"/>
                  </a:lnTo>
                  <a:lnTo>
                    <a:pt x="17" y="280"/>
                  </a:lnTo>
                  <a:lnTo>
                    <a:pt x="17" y="288"/>
                  </a:lnTo>
                  <a:lnTo>
                    <a:pt x="25" y="304"/>
                  </a:lnTo>
                  <a:lnTo>
                    <a:pt x="42" y="312"/>
                  </a:lnTo>
                  <a:lnTo>
                    <a:pt x="76" y="320"/>
                  </a:lnTo>
                  <a:lnTo>
                    <a:pt x="109" y="328"/>
                  </a:lnTo>
                  <a:lnTo>
                    <a:pt x="135" y="352"/>
                  </a:lnTo>
                  <a:lnTo>
                    <a:pt x="160" y="368"/>
                  </a:lnTo>
                  <a:lnTo>
                    <a:pt x="185" y="376"/>
                  </a:lnTo>
                  <a:lnTo>
                    <a:pt x="194" y="400"/>
                  </a:lnTo>
                  <a:lnTo>
                    <a:pt x="219" y="424"/>
                  </a:lnTo>
                  <a:lnTo>
                    <a:pt x="211" y="448"/>
                  </a:lnTo>
                  <a:lnTo>
                    <a:pt x="244" y="512"/>
                  </a:lnTo>
                  <a:lnTo>
                    <a:pt x="269" y="536"/>
                  </a:lnTo>
                  <a:lnTo>
                    <a:pt x="286" y="560"/>
                  </a:lnTo>
                  <a:lnTo>
                    <a:pt x="278" y="584"/>
                  </a:lnTo>
                  <a:lnTo>
                    <a:pt x="253" y="592"/>
                  </a:lnTo>
                  <a:lnTo>
                    <a:pt x="295" y="640"/>
                  </a:lnTo>
                  <a:lnTo>
                    <a:pt x="269" y="632"/>
                  </a:lnTo>
                  <a:lnTo>
                    <a:pt x="236" y="776"/>
                  </a:lnTo>
                  <a:lnTo>
                    <a:pt x="202" y="848"/>
                  </a:lnTo>
                  <a:lnTo>
                    <a:pt x="177" y="872"/>
                  </a:lnTo>
                  <a:lnTo>
                    <a:pt x="143" y="880"/>
                  </a:lnTo>
                  <a:lnTo>
                    <a:pt x="160" y="888"/>
                  </a:lnTo>
                  <a:lnTo>
                    <a:pt x="211" y="928"/>
                  </a:lnTo>
                  <a:lnTo>
                    <a:pt x="244" y="960"/>
                  </a:lnTo>
                  <a:lnTo>
                    <a:pt x="278" y="968"/>
                  </a:lnTo>
                  <a:lnTo>
                    <a:pt x="320" y="992"/>
                  </a:lnTo>
                  <a:lnTo>
                    <a:pt x="337" y="1016"/>
                  </a:lnTo>
                  <a:lnTo>
                    <a:pt x="396" y="1024"/>
                  </a:lnTo>
                  <a:lnTo>
                    <a:pt x="463" y="1032"/>
                  </a:lnTo>
                  <a:lnTo>
                    <a:pt x="522" y="1056"/>
                  </a:lnTo>
                  <a:lnTo>
                    <a:pt x="581" y="1072"/>
                  </a:lnTo>
                  <a:lnTo>
                    <a:pt x="607" y="1088"/>
                  </a:lnTo>
                  <a:lnTo>
                    <a:pt x="632" y="1080"/>
                  </a:lnTo>
                  <a:lnTo>
                    <a:pt x="640" y="1064"/>
                  </a:lnTo>
                  <a:lnTo>
                    <a:pt x="623" y="1032"/>
                  </a:lnTo>
                  <a:lnTo>
                    <a:pt x="632" y="992"/>
                  </a:lnTo>
                  <a:lnTo>
                    <a:pt x="649" y="968"/>
                  </a:lnTo>
                  <a:lnTo>
                    <a:pt x="682" y="944"/>
                  </a:lnTo>
                  <a:lnTo>
                    <a:pt x="716" y="928"/>
                  </a:lnTo>
                  <a:lnTo>
                    <a:pt x="750" y="928"/>
                  </a:lnTo>
                  <a:lnTo>
                    <a:pt x="842" y="952"/>
                  </a:lnTo>
                  <a:lnTo>
                    <a:pt x="876" y="968"/>
                  </a:lnTo>
                  <a:lnTo>
                    <a:pt x="910" y="984"/>
                  </a:lnTo>
                  <a:lnTo>
                    <a:pt x="944" y="984"/>
                  </a:lnTo>
                  <a:lnTo>
                    <a:pt x="960" y="976"/>
                  </a:lnTo>
                  <a:lnTo>
                    <a:pt x="969" y="968"/>
                  </a:lnTo>
                  <a:lnTo>
                    <a:pt x="977" y="960"/>
                  </a:lnTo>
                  <a:lnTo>
                    <a:pt x="1019" y="928"/>
                  </a:lnTo>
                  <a:lnTo>
                    <a:pt x="1070" y="904"/>
                  </a:lnTo>
                  <a:lnTo>
                    <a:pt x="1087" y="864"/>
                  </a:lnTo>
                  <a:lnTo>
                    <a:pt x="1011" y="832"/>
                  </a:lnTo>
                  <a:lnTo>
                    <a:pt x="1019" y="784"/>
                  </a:lnTo>
                  <a:lnTo>
                    <a:pt x="994" y="744"/>
                  </a:lnTo>
                  <a:lnTo>
                    <a:pt x="1036" y="720"/>
                  </a:lnTo>
                  <a:lnTo>
                    <a:pt x="1019" y="656"/>
                  </a:lnTo>
                  <a:lnTo>
                    <a:pt x="1036" y="656"/>
                  </a:lnTo>
                  <a:lnTo>
                    <a:pt x="1019" y="632"/>
                  </a:lnTo>
                  <a:lnTo>
                    <a:pt x="1011" y="6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C53F396E-D015-40E1-914C-3B9343718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2472"/>
              <a:ext cx="328" cy="232"/>
            </a:xfrm>
            <a:custGeom>
              <a:avLst/>
              <a:gdLst>
                <a:gd name="T0" fmla="*/ 278 w 328"/>
                <a:gd name="T1" fmla="*/ 184 h 232"/>
                <a:gd name="T2" fmla="*/ 286 w 328"/>
                <a:gd name="T3" fmla="*/ 168 h 232"/>
                <a:gd name="T4" fmla="*/ 311 w 328"/>
                <a:gd name="T5" fmla="*/ 160 h 232"/>
                <a:gd name="T6" fmla="*/ 328 w 328"/>
                <a:gd name="T7" fmla="*/ 144 h 232"/>
                <a:gd name="T8" fmla="*/ 328 w 328"/>
                <a:gd name="T9" fmla="*/ 112 h 232"/>
                <a:gd name="T10" fmla="*/ 303 w 328"/>
                <a:gd name="T11" fmla="*/ 88 h 232"/>
                <a:gd name="T12" fmla="*/ 269 w 328"/>
                <a:gd name="T13" fmla="*/ 72 h 232"/>
                <a:gd name="T14" fmla="*/ 278 w 328"/>
                <a:gd name="T15" fmla="*/ 48 h 232"/>
                <a:gd name="T16" fmla="*/ 261 w 328"/>
                <a:gd name="T17" fmla="*/ 24 h 232"/>
                <a:gd name="T18" fmla="*/ 219 w 328"/>
                <a:gd name="T19" fmla="*/ 16 h 232"/>
                <a:gd name="T20" fmla="*/ 168 w 328"/>
                <a:gd name="T21" fmla="*/ 8 h 232"/>
                <a:gd name="T22" fmla="*/ 134 w 328"/>
                <a:gd name="T23" fmla="*/ 24 h 232"/>
                <a:gd name="T24" fmla="*/ 101 w 328"/>
                <a:gd name="T25" fmla="*/ 16 h 232"/>
                <a:gd name="T26" fmla="*/ 75 w 328"/>
                <a:gd name="T27" fmla="*/ 0 h 232"/>
                <a:gd name="T28" fmla="*/ 42 w 328"/>
                <a:gd name="T29" fmla="*/ 16 h 232"/>
                <a:gd name="T30" fmla="*/ 0 w 328"/>
                <a:gd name="T31" fmla="*/ 24 h 232"/>
                <a:gd name="T32" fmla="*/ 16 w 328"/>
                <a:gd name="T33" fmla="*/ 40 h 232"/>
                <a:gd name="T34" fmla="*/ 42 w 328"/>
                <a:gd name="T35" fmla="*/ 72 h 232"/>
                <a:gd name="T36" fmla="*/ 67 w 328"/>
                <a:gd name="T37" fmla="*/ 96 h 232"/>
                <a:gd name="T38" fmla="*/ 101 w 328"/>
                <a:gd name="T39" fmla="*/ 112 h 232"/>
                <a:gd name="T40" fmla="*/ 101 w 328"/>
                <a:gd name="T41" fmla="*/ 120 h 232"/>
                <a:gd name="T42" fmla="*/ 143 w 328"/>
                <a:gd name="T43" fmla="*/ 136 h 232"/>
                <a:gd name="T44" fmla="*/ 143 w 328"/>
                <a:gd name="T45" fmla="*/ 168 h 232"/>
                <a:gd name="T46" fmla="*/ 185 w 328"/>
                <a:gd name="T47" fmla="*/ 160 h 232"/>
                <a:gd name="T48" fmla="*/ 202 w 328"/>
                <a:gd name="T49" fmla="*/ 192 h 232"/>
                <a:gd name="T50" fmla="*/ 261 w 328"/>
                <a:gd name="T51" fmla="*/ 232 h 232"/>
                <a:gd name="T52" fmla="*/ 278 w 328"/>
                <a:gd name="T53" fmla="*/ 232 h 232"/>
                <a:gd name="T54" fmla="*/ 278 w 328"/>
                <a:gd name="T55" fmla="*/ 208 h 232"/>
                <a:gd name="T56" fmla="*/ 278 w 328"/>
                <a:gd name="T57" fmla="*/ 184 h 2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28"/>
                <a:gd name="T88" fmla="*/ 0 h 232"/>
                <a:gd name="T89" fmla="*/ 328 w 328"/>
                <a:gd name="T90" fmla="*/ 232 h 2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28" h="232">
                  <a:moveTo>
                    <a:pt x="278" y="184"/>
                  </a:moveTo>
                  <a:lnTo>
                    <a:pt x="286" y="168"/>
                  </a:lnTo>
                  <a:lnTo>
                    <a:pt x="311" y="160"/>
                  </a:lnTo>
                  <a:lnTo>
                    <a:pt x="328" y="144"/>
                  </a:lnTo>
                  <a:lnTo>
                    <a:pt x="328" y="112"/>
                  </a:lnTo>
                  <a:lnTo>
                    <a:pt x="303" y="88"/>
                  </a:lnTo>
                  <a:lnTo>
                    <a:pt x="269" y="72"/>
                  </a:lnTo>
                  <a:lnTo>
                    <a:pt x="278" y="48"/>
                  </a:lnTo>
                  <a:lnTo>
                    <a:pt x="261" y="24"/>
                  </a:lnTo>
                  <a:lnTo>
                    <a:pt x="219" y="16"/>
                  </a:lnTo>
                  <a:lnTo>
                    <a:pt x="168" y="8"/>
                  </a:lnTo>
                  <a:lnTo>
                    <a:pt x="134" y="24"/>
                  </a:lnTo>
                  <a:lnTo>
                    <a:pt x="101" y="16"/>
                  </a:lnTo>
                  <a:lnTo>
                    <a:pt x="75" y="0"/>
                  </a:lnTo>
                  <a:lnTo>
                    <a:pt x="42" y="16"/>
                  </a:lnTo>
                  <a:lnTo>
                    <a:pt x="0" y="24"/>
                  </a:lnTo>
                  <a:lnTo>
                    <a:pt x="16" y="40"/>
                  </a:lnTo>
                  <a:lnTo>
                    <a:pt x="42" y="72"/>
                  </a:lnTo>
                  <a:lnTo>
                    <a:pt x="67" y="96"/>
                  </a:lnTo>
                  <a:lnTo>
                    <a:pt x="101" y="112"/>
                  </a:lnTo>
                  <a:lnTo>
                    <a:pt x="101" y="120"/>
                  </a:lnTo>
                  <a:lnTo>
                    <a:pt x="143" y="136"/>
                  </a:lnTo>
                  <a:lnTo>
                    <a:pt x="143" y="168"/>
                  </a:lnTo>
                  <a:lnTo>
                    <a:pt x="185" y="160"/>
                  </a:lnTo>
                  <a:lnTo>
                    <a:pt x="202" y="192"/>
                  </a:lnTo>
                  <a:lnTo>
                    <a:pt x="261" y="232"/>
                  </a:lnTo>
                  <a:lnTo>
                    <a:pt x="278" y="232"/>
                  </a:lnTo>
                  <a:lnTo>
                    <a:pt x="278" y="208"/>
                  </a:lnTo>
                  <a:lnTo>
                    <a:pt x="278" y="18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E04D0DAE-5791-47ED-8B20-638276707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C7A8EDD6-31EA-470A-92F0-C17F887C7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7D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7D78D17A-3373-48FE-889A-15EE35E8D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632"/>
              <a:ext cx="59" cy="80"/>
            </a:xfrm>
            <a:custGeom>
              <a:avLst/>
              <a:gdLst>
                <a:gd name="T0" fmla="*/ 25 w 59"/>
                <a:gd name="T1" fmla="*/ 24 h 80"/>
                <a:gd name="T2" fmla="*/ 25 w 59"/>
                <a:gd name="T3" fmla="*/ 0 h 80"/>
                <a:gd name="T4" fmla="*/ 8 w 59"/>
                <a:gd name="T5" fmla="*/ 8 h 80"/>
                <a:gd name="T6" fmla="*/ 0 w 59"/>
                <a:gd name="T7" fmla="*/ 24 h 80"/>
                <a:gd name="T8" fmla="*/ 0 w 59"/>
                <a:gd name="T9" fmla="*/ 48 h 80"/>
                <a:gd name="T10" fmla="*/ 0 w 59"/>
                <a:gd name="T11" fmla="*/ 72 h 80"/>
                <a:gd name="T12" fmla="*/ 42 w 59"/>
                <a:gd name="T13" fmla="*/ 80 h 80"/>
                <a:gd name="T14" fmla="*/ 59 w 59"/>
                <a:gd name="T15" fmla="*/ 48 h 80"/>
                <a:gd name="T16" fmla="*/ 25 w 59"/>
                <a:gd name="T17" fmla="*/ 24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80"/>
                <a:gd name="T29" fmla="*/ 59 w 5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80">
                  <a:moveTo>
                    <a:pt x="25" y="24"/>
                  </a:moveTo>
                  <a:lnTo>
                    <a:pt x="25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42" y="80"/>
                  </a:lnTo>
                  <a:lnTo>
                    <a:pt x="59" y="48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3569A4B5-B04E-4468-88F5-EF4AB3FCD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232"/>
              <a:ext cx="337" cy="320"/>
            </a:xfrm>
            <a:custGeom>
              <a:avLst/>
              <a:gdLst>
                <a:gd name="T0" fmla="*/ 236 w 337"/>
                <a:gd name="T1" fmla="*/ 280 h 320"/>
                <a:gd name="T2" fmla="*/ 236 w 337"/>
                <a:gd name="T3" fmla="*/ 232 h 320"/>
                <a:gd name="T4" fmla="*/ 236 w 337"/>
                <a:gd name="T5" fmla="*/ 200 h 320"/>
                <a:gd name="T6" fmla="*/ 287 w 337"/>
                <a:gd name="T7" fmla="*/ 192 h 320"/>
                <a:gd name="T8" fmla="*/ 287 w 337"/>
                <a:gd name="T9" fmla="*/ 168 h 320"/>
                <a:gd name="T10" fmla="*/ 312 w 337"/>
                <a:gd name="T11" fmla="*/ 160 h 320"/>
                <a:gd name="T12" fmla="*/ 321 w 337"/>
                <a:gd name="T13" fmla="*/ 128 h 320"/>
                <a:gd name="T14" fmla="*/ 295 w 337"/>
                <a:gd name="T15" fmla="*/ 104 h 320"/>
                <a:gd name="T16" fmla="*/ 321 w 337"/>
                <a:gd name="T17" fmla="*/ 96 h 320"/>
                <a:gd name="T18" fmla="*/ 337 w 337"/>
                <a:gd name="T19" fmla="*/ 56 h 320"/>
                <a:gd name="T20" fmla="*/ 329 w 337"/>
                <a:gd name="T21" fmla="*/ 16 h 320"/>
                <a:gd name="T22" fmla="*/ 321 w 337"/>
                <a:gd name="T23" fmla="*/ 16 h 320"/>
                <a:gd name="T24" fmla="*/ 304 w 337"/>
                <a:gd name="T25" fmla="*/ 0 h 320"/>
                <a:gd name="T26" fmla="*/ 278 w 337"/>
                <a:gd name="T27" fmla="*/ 0 h 320"/>
                <a:gd name="T28" fmla="*/ 219 w 337"/>
                <a:gd name="T29" fmla="*/ 16 h 320"/>
                <a:gd name="T30" fmla="*/ 203 w 337"/>
                <a:gd name="T31" fmla="*/ 24 h 320"/>
                <a:gd name="T32" fmla="*/ 194 w 337"/>
                <a:gd name="T33" fmla="*/ 48 h 320"/>
                <a:gd name="T34" fmla="*/ 203 w 337"/>
                <a:gd name="T35" fmla="*/ 72 h 320"/>
                <a:gd name="T36" fmla="*/ 219 w 337"/>
                <a:gd name="T37" fmla="*/ 96 h 320"/>
                <a:gd name="T38" fmla="*/ 228 w 337"/>
                <a:gd name="T39" fmla="*/ 112 h 320"/>
                <a:gd name="T40" fmla="*/ 211 w 337"/>
                <a:gd name="T41" fmla="*/ 128 h 320"/>
                <a:gd name="T42" fmla="*/ 186 w 337"/>
                <a:gd name="T43" fmla="*/ 136 h 320"/>
                <a:gd name="T44" fmla="*/ 160 w 337"/>
                <a:gd name="T45" fmla="*/ 120 h 320"/>
                <a:gd name="T46" fmla="*/ 169 w 337"/>
                <a:gd name="T47" fmla="*/ 72 h 320"/>
                <a:gd name="T48" fmla="*/ 160 w 337"/>
                <a:gd name="T49" fmla="*/ 56 h 320"/>
                <a:gd name="T50" fmla="*/ 152 w 337"/>
                <a:gd name="T51" fmla="*/ 32 h 320"/>
                <a:gd name="T52" fmla="*/ 110 w 337"/>
                <a:gd name="T53" fmla="*/ 128 h 320"/>
                <a:gd name="T54" fmla="*/ 76 w 337"/>
                <a:gd name="T55" fmla="*/ 168 h 320"/>
                <a:gd name="T56" fmla="*/ 68 w 337"/>
                <a:gd name="T57" fmla="*/ 216 h 320"/>
                <a:gd name="T58" fmla="*/ 42 w 337"/>
                <a:gd name="T59" fmla="*/ 216 h 320"/>
                <a:gd name="T60" fmla="*/ 34 w 337"/>
                <a:gd name="T61" fmla="*/ 216 h 320"/>
                <a:gd name="T62" fmla="*/ 26 w 337"/>
                <a:gd name="T63" fmla="*/ 232 h 320"/>
                <a:gd name="T64" fmla="*/ 0 w 337"/>
                <a:gd name="T65" fmla="*/ 240 h 320"/>
                <a:gd name="T66" fmla="*/ 26 w 337"/>
                <a:gd name="T67" fmla="*/ 256 h 320"/>
                <a:gd name="T68" fmla="*/ 59 w 337"/>
                <a:gd name="T69" fmla="*/ 264 h 320"/>
                <a:gd name="T70" fmla="*/ 93 w 337"/>
                <a:gd name="T71" fmla="*/ 248 h 320"/>
                <a:gd name="T72" fmla="*/ 144 w 337"/>
                <a:gd name="T73" fmla="*/ 256 h 320"/>
                <a:gd name="T74" fmla="*/ 186 w 337"/>
                <a:gd name="T75" fmla="*/ 264 h 320"/>
                <a:gd name="T76" fmla="*/ 203 w 337"/>
                <a:gd name="T77" fmla="*/ 288 h 320"/>
                <a:gd name="T78" fmla="*/ 194 w 337"/>
                <a:gd name="T79" fmla="*/ 312 h 320"/>
                <a:gd name="T80" fmla="*/ 219 w 337"/>
                <a:gd name="T81" fmla="*/ 320 h 320"/>
                <a:gd name="T82" fmla="*/ 219 w 337"/>
                <a:gd name="T83" fmla="*/ 296 h 320"/>
                <a:gd name="T84" fmla="*/ 236 w 337"/>
                <a:gd name="T85" fmla="*/ 280 h 3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7"/>
                <a:gd name="T130" fmla="*/ 0 h 320"/>
                <a:gd name="T131" fmla="*/ 337 w 337"/>
                <a:gd name="T132" fmla="*/ 320 h 3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7" h="320">
                  <a:moveTo>
                    <a:pt x="236" y="280"/>
                  </a:moveTo>
                  <a:lnTo>
                    <a:pt x="236" y="232"/>
                  </a:lnTo>
                  <a:lnTo>
                    <a:pt x="236" y="200"/>
                  </a:lnTo>
                  <a:lnTo>
                    <a:pt x="287" y="192"/>
                  </a:lnTo>
                  <a:lnTo>
                    <a:pt x="287" y="168"/>
                  </a:lnTo>
                  <a:lnTo>
                    <a:pt x="312" y="160"/>
                  </a:lnTo>
                  <a:lnTo>
                    <a:pt x="321" y="128"/>
                  </a:lnTo>
                  <a:lnTo>
                    <a:pt x="295" y="104"/>
                  </a:lnTo>
                  <a:lnTo>
                    <a:pt x="321" y="96"/>
                  </a:lnTo>
                  <a:lnTo>
                    <a:pt x="337" y="56"/>
                  </a:lnTo>
                  <a:lnTo>
                    <a:pt x="329" y="16"/>
                  </a:lnTo>
                  <a:lnTo>
                    <a:pt x="321" y="16"/>
                  </a:lnTo>
                  <a:lnTo>
                    <a:pt x="304" y="0"/>
                  </a:lnTo>
                  <a:lnTo>
                    <a:pt x="278" y="0"/>
                  </a:lnTo>
                  <a:lnTo>
                    <a:pt x="219" y="16"/>
                  </a:lnTo>
                  <a:lnTo>
                    <a:pt x="203" y="24"/>
                  </a:lnTo>
                  <a:lnTo>
                    <a:pt x="194" y="48"/>
                  </a:lnTo>
                  <a:lnTo>
                    <a:pt x="203" y="72"/>
                  </a:lnTo>
                  <a:lnTo>
                    <a:pt x="219" y="96"/>
                  </a:lnTo>
                  <a:lnTo>
                    <a:pt x="228" y="112"/>
                  </a:lnTo>
                  <a:lnTo>
                    <a:pt x="211" y="128"/>
                  </a:lnTo>
                  <a:lnTo>
                    <a:pt x="186" y="136"/>
                  </a:lnTo>
                  <a:lnTo>
                    <a:pt x="160" y="120"/>
                  </a:lnTo>
                  <a:lnTo>
                    <a:pt x="169" y="72"/>
                  </a:lnTo>
                  <a:lnTo>
                    <a:pt x="160" y="56"/>
                  </a:lnTo>
                  <a:lnTo>
                    <a:pt x="152" y="32"/>
                  </a:lnTo>
                  <a:lnTo>
                    <a:pt x="110" y="128"/>
                  </a:lnTo>
                  <a:lnTo>
                    <a:pt x="76" y="168"/>
                  </a:lnTo>
                  <a:lnTo>
                    <a:pt x="68" y="216"/>
                  </a:lnTo>
                  <a:lnTo>
                    <a:pt x="42" y="216"/>
                  </a:lnTo>
                  <a:lnTo>
                    <a:pt x="34" y="216"/>
                  </a:lnTo>
                  <a:lnTo>
                    <a:pt x="26" y="232"/>
                  </a:lnTo>
                  <a:lnTo>
                    <a:pt x="0" y="240"/>
                  </a:lnTo>
                  <a:lnTo>
                    <a:pt x="26" y="256"/>
                  </a:lnTo>
                  <a:lnTo>
                    <a:pt x="59" y="264"/>
                  </a:lnTo>
                  <a:lnTo>
                    <a:pt x="93" y="248"/>
                  </a:lnTo>
                  <a:lnTo>
                    <a:pt x="144" y="256"/>
                  </a:lnTo>
                  <a:lnTo>
                    <a:pt x="186" y="264"/>
                  </a:lnTo>
                  <a:lnTo>
                    <a:pt x="203" y="288"/>
                  </a:lnTo>
                  <a:lnTo>
                    <a:pt x="194" y="312"/>
                  </a:lnTo>
                  <a:lnTo>
                    <a:pt x="219" y="320"/>
                  </a:lnTo>
                  <a:lnTo>
                    <a:pt x="219" y="296"/>
                  </a:lnTo>
                  <a:lnTo>
                    <a:pt x="236" y="28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C7827AD1-87A1-43BC-A3F0-FC1DC55E9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D4908F08-551C-4624-A763-8C84FFA31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" y="2084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51 w 750"/>
                <a:gd name="T89" fmla="*/ 664 h 888"/>
                <a:gd name="T90" fmla="*/ 135 w 750"/>
                <a:gd name="T91" fmla="*/ 688 h 888"/>
                <a:gd name="T92" fmla="*/ 152 w 750"/>
                <a:gd name="T93" fmla="*/ 736 h 888"/>
                <a:gd name="T94" fmla="*/ 127 w 750"/>
                <a:gd name="T95" fmla="*/ 864 h 888"/>
                <a:gd name="T96" fmla="*/ 144 w 750"/>
                <a:gd name="T97" fmla="*/ 872 h 8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0"/>
                <a:gd name="T148" fmla="*/ 0 h 888"/>
                <a:gd name="T149" fmla="*/ 750 w 750"/>
                <a:gd name="T150" fmla="*/ 888 h 8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1A7D33B0-D9B9-45A9-A588-EE05AC1B3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1744"/>
              <a:ext cx="211" cy="344"/>
            </a:xfrm>
            <a:custGeom>
              <a:avLst/>
              <a:gdLst>
                <a:gd name="T0" fmla="*/ 143 w 211"/>
                <a:gd name="T1" fmla="*/ 344 h 344"/>
                <a:gd name="T2" fmla="*/ 118 w 211"/>
                <a:gd name="T3" fmla="*/ 312 h 344"/>
                <a:gd name="T4" fmla="*/ 143 w 211"/>
                <a:gd name="T5" fmla="*/ 312 h 344"/>
                <a:gd name="T6" fmla="*/ 127 w 211"/>
                <a:gd name="T7" fmla="*/ 280 h 344"/>
                <a:gd name="T8" fmla="*/ 127 w 211"/>
                <a:gd name="T9" fmla="*/ 248 h 344"/>
                <a:gd name="T10" fmla="*/ 169 w 211"/>
                <a:gd name="T11" fmla="*/ 184 h 344"/>
                <a:gd name="T12" fmla="*/ 186 w 211"/>
                <a:gd name="T13" fmla="*/ 192 h 344"/>
                <a:gd name="T14" fmla="*/ 211 w 211"/>
                <a:gd name="T15" fmla="*/ 136 h 344"/>
                <a:gd name="T16" fmla="*/ 177 w 211"/>
                <a:gd name="T17" fmla="*/ 112 h 344"/>
                <a:gd name="T18" fmla="*/ 169 w 211"/>
                <a:gd name="T19" fmla="*/ 72 h 344"/>
                <a:gd name="T20" fmla="*/ 177 w 211"/>
                <a:gd name="T21" fmla="*/ 24 h 344"/>
                <a:gd name="T22" fmla="*/ 177 w 211"/>
                <a:gd name="T23" fmla="*/ 8 h 344"/>
                <a:gd name="T24" fmla="*/ 160 w 211"/>
                <a:gd name="T25" fmla="*/ 0 h 344"/>
                <a:gd name="T26" fmla="*/ 135 w 211"/>
                <a:gd name="T27" fmla="*/ 8 h 344"/>
                <a:gd name="T28" fmla="*/ 127 w 211"/>
                <a:gd name="T29" fmla="*/ 24 h 344"/>
                <a:gd name="T30" fmla="*/ 101 w 211"/>
                <a:gd name="T31" fmla="*/ 40 h 344"/>
                <a:gd name="T32" fmla="*/ 76 w 211"/>
                <a:gd name="T33" fmla="*/ 48 h 344"/>
                <a:gd name="T34" fmla="*/ 51 w 211"/>
                <a:gd name="T35" fmla="*/ 56 h 344"/>
                <a:gd name="T36" fmla="*/ 34 w 211"/>
                <a:gd name="T37" fmla="*/ 72 h 344"/>
                <a:gd name="T38" fmla="*/ 26 w 211"/>
                <a:gd name="T39" fmla="*/ 96 h 344"/>
                <a:gd name="T40" fmla="*/ 42 w 211"/>
                <a:gd name="T41" fmla="*/ 112 h 344"/>
                <a:gd name="T42" fmla="*/ 17 w 211"/>
                <a:gd name="T43" fmla="*/ 120 h 344"/>
                <a:gd name="T44" fmla="*/ 9 w 211"/>
                <a:gd name="T45" fmla="*/ 144 h 344"/>
                <a:gd name="T46" fmla="*/ 9 w 211"/>
                <a:gd name="T47" fmla="*/ 168 h 344"/>
                <a:gd name="T48" fmla="*/ 26 w 211"/>
                <a:gd name="T49" fmla="*/ 192 h 344"/>
                <a:gd name="T50" fmla="*/ 0 w 211"/>
                <a:gd name="T51" fmla="*/ 208 h 344"/>
                <a:gd name="T52" fmla="*/ 0 w 211"/>
                <a:gd name="T53" fmla="*/ 224 h 344"/>
                <a:gd name="T54" fmla="*/ 26 w 211"/>
                <a:gd name="T55" fmla="*/ 272 h 344"/>
                <a:gd name="T56" fmla="*/ 42 w 211"/>
                <a:gd name="T57" fmla="*/ 256 h 344"/>
                <a:gd name="T58" fmla="*/ 51 w 211"/>
                <a:gd name="T59" fmla="*/ 304 h 344"/>
                <a:gd name="T60" fmla="*/ 59 w 211"/>
                <a:gd name="T61" fmla="*/ 328 h 344"/>
                <a:gd name="T62" fmla="*/ 84 w 211"/>
                <a:gd name="T63" fmla="*/ 336 h 344"/>
                <a:gd name="T64" fmla="*/ 143 w 211"/>
                <a:gd name="T65" fmla="*/ 344 h 3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1"/>
                <a:gd name="T100" fmla="*/ 0 h 344"/>
                <a:gd name="T101" fmla="*/ 211 w 211"/>
                <a:gd name="T102" fmla="*/ 344 h 3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1" h="344">
                  <a:moveTo>
                    <a:pt x="143" y="344"/>
                  </a:moveTo>
                  <a:lnTo>
                    <a:pt x="118" y="312"/>
                  </a:lnTo>
                  <a:lnTo>
                    <a:pt x="143" y="312"/>
                  </a:lnTo>
                  <a:lnTo>
                    <a:pt x="127" y="280"/>
                  </a:lnTo>
                  <a:lnTo>
                    <a:pt x="127" y="248"/>
                  </a:lnTo>
                  <a:lnTo>
                    <a:pt x="169" y="184"/>
                  </a:lnTo>
                  <a:lnTo>
                    <a:pt x="186" y="192"/>
                  </a:lnTo>
                  <a:lnTo>
                    <a:pt x="211" y="136"/>
                  </a:lnTo>
                  <a:lnTo>
                    <a:pt x="177" y="112"/>
                  </a:lnTo>
                  <a:lnTo>
                    <a:pt x="169" y="72"/>
                  </a:lnTo>
                  <a:lnTo>
                    <a:pt x="177" y="24"/>
                  </a:lnTo>
                  <a:lnTo>
                    <a:pt x="177" y="8"/>
                  </a:lnTo>
                  <a:lnTo>
                    <a:pt x="160" y="0"/>
                  </a:lnTo>
                  <a:lnTo>
                    <a:pt x="135" y="8"/>
                  </a:lnTo>
                  <a:lnTo>
                    <a:pt x="127" y="24"/>
                  </a:lnTo>
                  <a:lnTo>
                    <a:pt x="101" y="40"/>
                  </a:lnTo>
                  <a:lnTo>
                    <a:pt x="76" y="48"/>
                  </a:lnTo>
                  <a:lnTo>
                    <a:pt x="51" y="56"/>
                  </a:lnTo>
                  <a:lnTo>
                    <a:pt x="34" y="72"/>
                  </a:lnTo>
                  <a:lnTo>
                    <a:pt x="26" y="96"/>
                  </a:lnTo>
                  <a:lnTo>
                    <a:pt x="42" y="112"/>
                  </a:lnTo>
                  <a:lnTo>
                    <a:pt x="17" y="120"/>
                  </a:lnTo>
                  <a:lnTo>
                    <a:pt x="9" y="144"/>
                  </a:lnTo>
                  <a:lnTo>
                    <a:pt x="9" y="168"/>
                  </a:lnTo>
                  <a:lnTo>
                    <a:pt x="26" y="192"/>
                  </a:lnTo>
                  <a:lnTo>
                    <a:pt x="0" y="208"/>
                  </a:lnTo>
                  <a:lnTo>
                    <a:pt x="0" y="224"/>
                  </a:lnTo>
                  <a:lnTo>
                    <a:pt x="26" y="272"/>
                  </a:lnTo>
                  <a:lnTo>
                    <a:pt x="42" y="256"/>
                  </a:lnTo>
                  <a:lnTo>
                    <a:pt x="51" y="304"/>
                  </a:lnTo>
                  <a:lnTo>
                    <a:pt x="59" y="328"/>
                  </a:lnTo>
                  <a:lnTo>
                    <a:pt x="84" y="336"/>
                  </a:lnTo>
                  <a:lnTo>
                    <a:pt x="143" y="34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B53A3CE3-1F4A-425A-948F-28A9CF53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2080"/>
              <a:ext cx="750" cy="888"/>
            </a:xfrm>
            <a:custGeom>
              <a:avLst/>
              <a:gdLst>
                <a:gd name="T0" fmla="*/ 228 w 750"/>
                <a:gd name="T1" fmla="*/ 848 h 888"/>
                <a:gd name="T2" fmla="*/ 354 w 750"/>
                <a:gd name="T3" fmla="*/ 888 h 888"/>
                <a:gd name="T4" fmla="*/ 447 w 750"/>
                <a:gd name="T5" fmla="*/ 880 h 888"/>
                <a:gd name="T6" fmla="*/ 557 w 750"/>
                <a:gd name="T7" fmla="*/ 848 h 888"/>
                <a:gd name="T8" fmla="*/ 616 w 750"/>
                <a:gd name="T9" fmla="*/ 832 h 888"/>
                <a:gd name="T10" fmla="*/ 632 w 750"/>
                <a:gd name="T11" fmla="*/ 776 h 888"/>
                <a:gd name="T12" fmla="*/ 675 w 750"/>
                <a:gd name="T13" fmla="*/ 744 h 888"/>
                <a:gd name="T14" fmla="*/ 607 w 750"/>
                <a:gd name="T15" fmla="*/ 656 h 888"/>
                <a:gd name="T16" fmla="*/ 557 w 750"/>
                <a:gd name="T17" fmla="*/ 584 h 888"/>
                <a:gd name="T18" fmla="*/ 557 w 750"/>
                <a:gd name="T19" fmla="*/ 520 h 888"/>
                <a:gd name="T20" fmla="*/ 641 w 750"/>
                <a:gd name="T21" fmla="*/ 488 h 888"/>
                <a:gd name="T22" fmla="*/ 691 w 750"/>
                <a:gd name="T23" fmla="*/ 440 h 888"/>
                <a:gd name="T24" fmla="*/ 750 w 750"/>
                <a:gd name="T25" fmla="*/ 456 h 888"/>
                <a:gd name="T26" fmla="*/ 725 w 750"/>
                <a:gd name="T27" fmla="*/ 360 h 888"/>
                <a:gd name="T28" fmla="*/ 717 w 750"/>
                <a:gd name="T29" fmla="*/ 280 h 888"/>
                <a:gd name="T30" fmla="*/ 666 w 750"/>
                <a:gd name="T31" fmla="*/ 216 h 888"/>
                <a:gd name="T32" fmla="*/ 683 w 750"/>
                <a:gd name="T33" fmla="*/ 136 h 888"/>
                <a:gd name="T34" fmla="*/ 641 w 750"/>
                <a:gd name="T35" fmla="*/ 80 h 888"/>
                <a:gd name="T36" fmla="*/ 616 w 750"/>
                <a:gd name="T37" fmla="*/ 32 h 888"/>
                <a:gd name="T38" fmla="*/ 582 w 750"/>
                <a:gd name="T39" fmla="*/ 32 h 888"/>
                <a:gd name="T40" fmla="*/ 557 w 750"/>
                <a:gd name="T41" fmla="*/ 40 h 888"/>
                <a:gd name="T42" fmla="*/ 540 w 750"/>
                <a:gd name="T43" fmla="*/ 40 h 888"/>
                <a:gd name="T44" fmla="*/ 481 w 750"/>
                <a:gd name="T45" fmla="*/ 72 h 888"/>
                <a:gd name="T46" fmla="*/ 439 w 750"/>
                <a:gd name="T47" fmla="*/ 96 h 888"/>
                <a:gd name="T48" fmla="*/ 430 w 750"/>
                <a:gd name="T49" fmla="*/ 64 h 888"/>
                <a:gd name="T50" fmla="*/ 396 w 750"/>
                <a:gd name="T51" fmla="*/ 56 h 888"/>
                <a:gd name="T52" fmla="*/ 346 w 750"/>
                <a:gd name="T53" fmla="*/ 16 h 888"/>
                <a:gd name="T54" fmla="*/ 253 w 750"/>
                <a:gd name="T55" fmla="*/ 0 h 888"/>
                <a:gd name="T56" fmla="*/ 245 w 750"/>
                <a:gd name="T57" fmla="*/ 40 h 888"/>
                <a:gd name="T58" fmla="*/ 278 w 750"/>
                <a:gd name="T59" fmla="*/ 112 h 888"/>
                <a:gd name="T60" fmla="*/ 236 w 750"/>
                <a:gd name="T61" fmla="*/ 112 h 888"/>
                <a:gd name="T62" fmla="*/ 220 w 750"/>
                <a:gd name="T63" fmla="*/ 136 h 888"/>
                <a:gd name="T64" fmla="*/ 186 w 750"/>
                <a:gd name="T65" fmla="*/ 128 h 888"/>
                <a:gd name="T66" fmla="*/ 110 w 750"/>
                <a:gd name="T67" fmla="*/ 144 h 888"/>
                <a:gd name="T68" fmla="*/ 118 w 750"/>
                <a:gd name="T69" fmla="*/ 208 h 888"/>
                <a:gd name="T70" fmla="*/ 76 w 750"/>
                <a:gd name="T71" fmla="*/ 256 h 888"/>
                <a:gd name="T72" fmla="*/ 93 w 750"/>
                <a:gd name="T73" fmla="*/ 312 h 888"/>
                <a:gd name="T74" fmla="*/ 68 w 750"/>
                <a:gd name="T75" fmla="*/ 344 h 888"/>
                <a:gd name="T76" fmla="*/ 17 w 750"/>
                <a:gd name="T77" fmla="*/ 384 h 888"/>
                <a:gd name="T78" fmla="*/ 0 w 750"/>
                <a:gd name="T79" fmla="*/ 448 h 888"/>
                <a:gd name="T80" fmla="*/ 9 w 750"/>
                <a:gd name="T81" fmla="*/ 480 h 888"/>
                <a:gd name="T82" fmla="*/ 34 w 750"/>
                <a:gd name="T83" fmla="*/ 536 h 888"/>
                <a:gd name="T84" fmla="*/ 9 w 750"/>
                <a:gd name="T85" fmla="*/ 552 h 888"/>
                <a:gd name="T86" fmla="*/ 43 w 750"/>
                <a:gd name="T87" fmla="*/ 600 h 888"/>
                <a:gd name="T88" fmla="*/ 26 w 750"/>
                <a:gd name="T89" fmla="*/ 632 h 888"/>
                <a:gd name="T90" fmla="*/ 76 w 750"/>
                <a:gd name="T91" fmla="*/ 672 h 888"/>
                <a:gd name="T92" fmla="*/ 186 w 750"/>
                <a:gd name="T93" fmla="*/ 704 h 888"/>
                <a:gd name="T94" fmla="*/ 144 w 750"/>
                <a:gd name="T95" fmla="*/ 776 h 888"/>
                <a:gd name="T96" fmla="*/ 118 w 750"/>
                <a:gd name="T97" fmla="*/ 864 h 888"/>
                <a:gd name="T98" fmla="*/ 194 w 750"/>
                <a:gd name="T99" fmla="*/ 864 h 8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50"/>
                <a:gd name="T151" fmla="*/ 0 h 888"/>
                <a:gd name="T152" fmla="*/ 750 w 750"/>
                <a:gd name="T153" fmla="*/ 888 h 8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50" h="888">
                  <a:moveTo>
                    <a:pt x="194" y="864"/>
                  </a:moveTo>
                  <a:lnTo>
                    <a:pt x="228" y="848"/>
                  </a:lnTo>
                  <a:lnTo>
                    <a:pt x="312" y="872"/>
                  </a:lnTo>
                  <a:lnTo>
                    <a:pt x="354" y="888"/>
                  </a:lnTo>
                  <a:lnTo>
                    <a:pt x="388" y="872"/>
                  </a:lnTo>
                  <a:lnTo>
                    <a:pt x="447" y="880"/>
                  </a:lnTo>
                  <a:lnTo>
                    <a:pt x="489" y="872"/>
                  </a:lnTo>
                  <a:lnTo>
                    <a:pt x="557" y="848"/>
                  </a:lnTo>
                  <a:lnTo>
                    <a:pt x="616" y="864"/>
                  </a:lnTo>
                  <a:lnTo>
                    <a:pt x="616" y="832"/>
                  </a:lnTo>
                  <a:lnTo>
                    <a:pt x="599" y="800"/>
                  </a:lnTo>
                  <a:lnTo>
                    <a:pt x="632" y="776"/>
                  </a:lnTo>
                  <a:lnTo>
                    <a:pt x="641" y="744"/>
                  </a:lnTo>
                  <a:lnTo>
                    <a:pt x="675" y="744"/>
                  </a:lnTo>
                  <a:lnTo>
                    <a:pt x="683" y="712"/>
                  </a:lnTo>
                  <a:lnTo>
                    <a:pt x="607" y="656"/>
                  </a:lnTo>
                  <a:lnTo>
                    <a:pt x="548" y="608"/>
                  </a:lnTo>
                  <a:lnTo>
                    <a:pt x="557" y="584"/>
                  </a:lnTo>
                  <a:lnTo>
                    <a:pt x="523" y="544"/>
                  </a:lnTo>
                  <a:lnTo>
                    <a:pt x="557" y="520"/>
                  </a:lnTo>
                  <a:lnTo>
                    <a:pt x="599" y="512"/>
                  </a:lnTo>
                  <a:lnTo>
                    <a:pt x="641" y="488"/>
                  </a:lnTo>
                  <a:lnTo>
                    <a:pt x="683" y="472"/>
                  </a:lnTo>
                  <a:lnTo>
                    <a:pt x="691" y="440"/>
                  </a:lnTo>
                  <a:lnTo>
                    <a:pt x="725" y="440"/>
                  </a:lnTo>
                  <a:lnTo>
                    <a:pt x="750" y="456"/>
                  </a:lnTo>
                  <a:lnTo>
                    <a:pt x="750" y="392"/>
                  </a:lnTo>
                  <a:lnTo>
                    <a:pt x="725" y="360"/>
                  </a:lnTo>
                  <a:lnTo>
                    <a:pt x="742" y="320"/>
                  </a:lnTo>
                  <a:lnTo>
                    <a:pt x="717" y="280"/>
                  </a:lnTo>
                  <a:lnTo>
                    <a:pt x="717" y="248"/>
                  </a:lnTo>
                  <a:lnTo>
                    <a:pt x="666" y="216"/>
                  </a:lnTo>
                  <a:lnTo>
                    <a:pt x="691" y="168"/>
                  </a:lnTo>
                  <a:lnTo>
                    <a:pt x="683" y="136"/>
                  </a:lnTo>
                  <a:lnTo>
                    <a:pt x="675" y="88"/>
                  </a:lnTo>
                  <a:lnTo>
                    <a:pt x="641" y="80"/>
                  </a:lnTo>
                  <a:lnTo>
                    <a:pt x="607" y="64"/>
                  </a:lnTo>
                  <a:lnTo>
                    <a:pt x="616" y="32"/>
                  </a:lnTo>
                  <a:lnTo>
                    <a:pt x="590" y="16"/>
                  </a:lnTo>
                  <a:lnTo>
                    <a:pt x="582" y="32"/>
                  </a:lnTo>
                  <a:lnTo>
                    <a:pt x="573" y="48"/>
                  </a:lnTo>
                  <a:lnTo>
                    <a:pt x="557" y="40"/>
                  </a:lnTo>
                  <a:lnTo>
                    <a:pt x="548" y="40"/>
                  </a:lnTo>
                  <a:lnTo>
                    <a:pt x="540" y="40"/>
                  </a:lnTo>
                  <a:lnTo>
                    <a:pt x="514" y="64"/>
                  </a:lnTo>
                  <a:lnTo>
                    <a:pt x="481" y="72"/>
                  </a:lnTo>
                  <a:lnTo>
                    <a:pt x="464" y="96"/>
                  </a:lnTo>
                  <a:lnTo>
                    <a:pt x="439" y="96"/>
                  </a:lnTo>
                  <a:lnTo>
                    <a:pt x="413" y="88"/>
                  </a:lnTo>
                  <a:lnTo>
                    <a:pt x="430" y="64"/>
                  </a:lnTo>
                  <a:lnTo>
                    <a:pt x="422" y="32"/>
                  </a:lnTo>
                  <a:lnTo>
                    <a:pt x="396" y="56"/>
                  </a:lnTo>
                  <a:lnTo>
                    <a:pt x="346" y="40"/>
                  </a:lnTo>
                  <a:lnTo>
                    <a:pt x="346" y="16"/>
                  </a:lnTo>
                  <a:lnTo>
                    <a:pt x="337" y="8"/>
                  </a:lnTo>
                  <a:lnTo>
                    <a:pt x="253" y="0"/>
                  </a:lnTo>
                  <a:lnTo>
                    <a:pt x="270" y="24"/>
                  </a:lnTo>
                  <a:lnTo>
                    <a:pt x="245" y="40"/>
                  </a:lnTo>
                  <a:lnTo>
                    <a:pt x="245" y="64"/>
                  </a:lnTo>
                  <a:lnTo>
                    <a:pt x="278" y="112"/>
                  </a:lnTo>
                  <a:lnTo>
                    <a:pt x="253" y="112"/>
                  </a:lnTo>
                  <a:lnTo>
                    <a:pt x="236" y="112"/>
                  </a:lnTo>
                  <a:lnTo>
                    <a:pt x="228" y="128"/>
                  </a:lnTo>
                  <a:lnTo>
                    <a:pt x="220" y="136"/>
                  </a:lnTo>
                  <a:lnTo>
                    <a:pt x="211" y="136"/>
                  </a:lnTo>
                  <a:lnTo>
                    <a:pt x="186" y="128"/>
                  </a:lnTo>
                  <a:lnTo>
                    <a:pt x="135" y="128"/>
                  </a:lnTo>
                  <a:lnTo>
                    <a:pt x="110" y="144"/>
                  </a:lnTo>
                  <a:lnTo>
                    <a:pt x="110" y="168"/>
                  </a:lnTo>
                  <a:lnTo>
                    <a:pt x="118" y="208"/>
                  </a:lnTo>
                  <a:lnTo>
                    <a:pt x="102" y="248"/>
                  </a:lnTo>
                  <a:lnTo>
                    <a:pt x="76" y="256"/>
                  </a:lnTo>
                  <a:lnTo>
                    <a:pt x="102" y="280"/>
                  </a:lnTo>
                  <a:lnTo>
                    <a:pt x="93" y="312"/>
                  </a:lnTo>
                  <a:lnTo>
                    <a:pt x="68" y="320"/>
                  </a:lnTo>
                  <a:lnTo>
                    <a:pt x="68" y="344"/>
                  </a:lnTo>
                  <a:lnTo>
                    <a:pt x="17" y="352"/>
                  </a:lnTo>
                  <a:lnTo>
                    <a:pt x="17" y="384"/>
                  </a:lnTo>
                  <a:lnTo>
                    <a:pt x="17" y="432"/>
                  </a:lnTo>
                  <a:lnTo>
                    <a:pt x="0" y="448"/>
                  </a:lnTo>
                  <a:lnTo>
                    <a:pt x="0" y="472"/>
                  </a:lnTo>
                  <a:lnTo>
                    <a:pt x="9" y="480"/>
                  </a:lnTo>
                  <a:lnTo>
                    <a:pt x="34" y="504"/>
                  </a:lnTo>
                  <a:lnTo>
                    <a:pt x="34" y="536"/>
                  </a:lnTo>
                  <a:lnTo>
                    <a:pt x="17" y="552"/>
                  </a:lnTo>
                  <a:lnTo>
                    <a:pt x="9" y="552"/>
                  </a:lnTo>
                  <a:lnTo>
                    <a:pt x="9" y="576"/>
                  </a:lnTo>
                  <a:lnTo>
                    <a:pt x="43" y="600"/>
                  </a:lnTo>
                  <a:lnTo>
                    <a:pt x="26" y="632"/>
                  </a:lnTo>
                  <a:lnTo>
                    <a:pt x="51" y="664"/>
                  </a:lnTo>
                  <a:lnTo>
                    <a:pt x="76" y="672"/>
                  </a:lnTo>
                  <a:lnTo>
                    <a:pt x="135" y="688"/>
                  </a:lnTo>
                  <a:lnTo>
                    <a:pt x="186" y="704"/>
                  </a:lnTo>
                  <a:lnTo>
                    <a:pt x="152" y="736"/>
                  </a:lnTo>
                  <a:lnTo>
                    <a:pt x="144" y="776"/>
                  </a:lnTo>
                  <a:lnTo>
                    <a:pt x="127" y="864"/>
                  </a:lnTo>
                  <a:lnTo>
                    <a:pt x="118" y="864"/>
                  </a:lnTo>
                  <a:lnTo>
                    <a:pt x="144" y="872"/>
                  </a:lnTo>
                  <a:lnTo>
                    <a:pt x="194" y="864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8824FCA4-FA05-4979-BCB9-316475F4E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280F80F0-0AB6-4E90-8B33-5C52DF60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88EE92CF-9CBD-41CC-81B8-5ED0DD3BC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928"/>
              <a:ext cx="421" cy="232"/>
            </a:xfrm>
            <a:custGeom>
              <a:avLst/>
              <a:gdLst>
                <a:gd name="T0" fmla="*/ 371 w 421"/>
                <a:gd name="T1" fmla="*/ 104 h 232"/>
                <a:gd name="T2" fmla="*/ 354 w 421"/>
                <a:gd name="T3" fmla="*/ 88 h 232"/>
                <a:gd name="T4" fmla="*/ 329 w 421"/>
                <a:gd name="T5" fmla="*/ 72 h 232"/>
                <a:gd name="T6" fmla="*/ 337 w 421"/>
                <a:gd name="T7" fmla="*/ 32 h 232"/>
                <a:gd name="T8" fmla="*/ 337 w 421"/>
                <a:gd name="T9" fmla="*/ 24 h 232"/>
                <a:gd name="T10" fmla="*/ 253 w 421"/>
                <a:gd name="T11" fmla="*/ 0 h 232"/>
                <a:gd name="T12" fmla="*/ 219 w 421"/>
                <a:gd name="T13" fmla="*/ 16 h 232"/>
                <a:gd name="T14" fmla="*/ 169 w 421"/>
                <a:gd name="T15" fmla="*/ 24 h 232"/>
                <a:gd name="T16" fmla="*/ 143 w 421"/>
                <a:gd name="T17" fmla="*/ 16 h 232"/>
                <a:gd name="T18" fmla="*/ 118 w 421"/>
                <a:gd name="T19" fmla="*/ 32 h 232"/>
                <a:gd name="T20" fmla="*/ 84 w 421"/>
                <a:gd name="T21" fmla="*/ 40 h 232"/>
                <a:gd name="T22" fmla="*/ 76 w 421"/>
                <a:gd name="T23" fmla="*/ 72 h 232"/>
                <a:gd name="T24" fmla="*/ 51 w 421"/>
                <a:gd name="T25" fmla="*/ 88 h 232"/>
                <a:gd name="T26" fmla="*/ 42 w 421"/>
                <a:gd name="T27" fmla="*/ 112 h 232"/>
                <a:gd name="T28" fmla="*/ 9 w 421"/>
                <a:gd name="T29" fmla="*/ 152 h 232"/>
                <a:gd name="T30" fmla="*/ 0 w 421"/>
                <a:gd name="T31" fmla="*/ 184 h 232"/>
                <a:gd name="T32" fmla="*/ 34 w 421"/>
                <a:gd name="T33" fmla="*/ 168 h 232"/>
                <a:gd name="T34" fmla="*/ 76 w 421"/>
                <a:gd name="T35" fmla="*/ 184 h 232"/>
                <a:gd name="T36" fmla="*/ 84 w 421"/>
                <a:gd name="T37" fmla="*/ 200 h 232"/>
                <a:gd name="T38" fmla="*/ 101 w 421"/>
                <a:gd name="T39" fmla="*/ 224 h 232"/>
                <a:gd name="T40" fmla="*/ 177 w 421"/>
                <a:gd name="T41" fmla="*/ 216 h 232"/>
                <a:gd name="T42" fmla="*/ 219 w 421"/>
                <a:gd name="T43" fmla="*/ 152 h 232"/>
                <a:gd name="T44" fmla="*/ 287 w 421"/>
                <a:gd name="T45" fmla="*/ 232 h 232"/>
                <a:gd name="T46" fmla="*/ 312 w 421"/>
                <a:gd name="T47" fmla="*/ 152 h 232"/>
                <a:gd name="T48" fmla="*/ 354 w 421"/>
                <a:gd name="T49" fmla="*/ 160 h 232"/>
                <a:gd name="T50" fmla="*/ 379 w 421"/>
                <a:gd name="T51" fmla="*/ 144 h 232"/>
                <a:gd name="T52" fmla="*/ 413 w 421"/>
                <a:gd name="T53" fmla="*/ 144 h 232"/>
                <a:gd name="T54" fmla="*/ 421 w 421"/>
                <a:gd name="T55" fmla="*/ 136 h 232"/>
                <a:gd name="T56" fmla="*/ 413 w 421"/>
                <a:gd name="T57" fmla="*/ 96 h 232"/>
                <a:gd name="T58" fmla="*/ 371 w 421"/>
                <a:gd name="T59" fmla="*/ 104 h 2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232"/>
                <a:gd name="T92" fmla="*/ 421 w 421"/>
                <a:gd name="T93" fmla="*/ 232 h 2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232">
                  <a:moveTo>
                    <a:pt x="371" y="104"/>
                  </a:moveTo>
                  <a:lnTo>
                    <a:pt x="354" y="88"/>
                  </a:lnTo>
                  <a:lnTo>
                    <a:pt x="329" y="72"/>
                  </a:lnTo>
                  <a:lnTo>
                    <a:pt x="337" y="32"/>
                  </a:lnTo>
                  <a:lnTo>
                    <a:pt x="337" y="24"/>
                  </a:lnTo>
                  <a:lnTo>
                    <a:pt x="253" y="0"/>
                  </a:lnTo>
                  <a:lnTo>
                    <a:pt x="219" y="16"/>
                  </a:lnTo>
                  <a:lnTo>
                    <a:pt x="169" y="24"/>
                  </a:lnTo>
                  <a:lnTo>
                    <a:pt x="143" y="16"/>
                  </a:lnTo>
                  <a:lnTo>
                    <a:pt x="118" y="32"/>
                  </a:lnTo>
                  <a:lnTo>
                    <a:pt x="84" y="40"/>
                  </a:lnTo>
                  <a:lnTo>
                    <a:pt x="76" y="72"/>
                  </a:lnTo>
                  <a:lnTo>
                    <a:pt x="51" y="88"/>
                  </a:lnTo>
                  <a:lnTo>
                    <a:pt x="42" y="112"/>
                  </a:lnTo>
                  <a:lnTo>
                    <a:pt x="9" y="152"/>
                  </a:lnTo>
                  <a:lnTo>
                    <a:pt x="0" y="184"/>
                  </a:lnTo>
                  <a:lnTo>
                    <a:pt x="34" y="168"/>
                  </a:lnTo>
                  <a:lnTo>
                    <a:pt x="76" y="184"/>
                  </a:lnTo>
                  <a:lnTo>
                    <a:pt x="84" y="200"/>
                  </a:lnTo>
                  <a:lnTo>
                    <a:pt x="101" y="224"/>
                  </a:lnTo>
                  <a:lnTo>
                    <a:pt x="177" y="216"/>
                  </a:lnTo>
                  <a:lnTo>
                    <a:pt x="219" y="152"/>
                  </a:lnTo>
                  <a:lnTo>
                    <a:pt x="287" y="232"/>
                  </a:lnTo>
                  <a:lnTo>
                    <a:pt x="312" y="152"/>
                  </a:lnTo>
                  <a:lnTo>
                    <a:pt x="354" y="160"/>
                  </a:lnTo>
                  <a:lnTo>
                    <a:pt x="379" y="144"/>
                  </a:lnTo>
                  <a:lnTo>
                    <a:pt x="413" y="144"/>
                  </a:lnTo>
                  <a:lnTo>
                    <a:pt x="421" y="136"/>
                  </a:lnTo>
                  <a:lnTo>
                    <a:pt x="413" y="96"/>
                  </a:lnTo>
                  <a:lnTo>
                    <a:pt x="371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6729CCC7-8A91-4084-96F5-4D4A0B1E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760"/>
              <a:ext cx="682" cy="312"/>
            </a:xfrm>
            <a:custGeom>
              <a:avLst/>
              <a:gdLst>
                <a:gd name="T0" fmla="*/ 472 w 682"/>
                <a:gd name="T1" fmla="*/ 304 h 312"/>
                <a:gd name="T2" fmla="*/ 505 w 682"/>
                <a:gd name="T3" fmla="*/ 280 h 312"/>
                <a:gd name="T4" fmla="*/ 556 w 682"/>
                <a:gd name="T5" fmla="*/ 280 h 312"/>
                <a:gd name="T6" fmla="*/ 598 w 682"/>
                <a:gd name="T7" fmla="*/ 272 h 312"/>
                <a:gd name="T8" fmla="*/ 598 w 682"/>
                <a:gd name="T9" fmla="*/ 248 h 312"/>
                <a:gd name="T10" fmla="*/ 623 w 682"/>
                <a:gd name="T11" fmla="*/ 224 h 312"/>
                <a:gd name="T12" fmla="*/ 632 w 682"/>
                <a:gd name="T13" fmla="*/ 184 h 312"/>
                <a:gd name="T14" fmla="*/ 632 w 682"/>
                <a:gd name="T15" fmla="*/ 144 h 312"/>
                <a:gd name="T16" fmla="*/ 674 w 682"/>
                <a:gd name="T17" fmla="*/ 128 h 312"/>
                <a:gd name="T18" fmla="*/ 682 w 682"/>
                <a:gd name="T19" fmla="*/ 96 h 312"/>
                <a:gd name="T20" fmla="*/ 649 w 682"/>
                <a:gd name="T21" fmla="*/ 72 h 312"/>
                <a:gd name="T22" fmla="*/ 649 w 682"/>
                <a:gd name="T23" fmla="*/ 24 h 312"/>
                <a:gd name="T24" fmla="*/ 564 w 682"/>
                <a:gd name="T25" fmla="*/ 24 h 312"/>
                <a:gd name="T26" fmla="*/ 488 w 682"/>
                <a:gd name="T27" fmla="*/ 0 h 312"/>
                <a:gd name="T28" fmla="*/ 463 w 682"/>
                <a:gd name="T29" fmla="*/ 48 h 312"/>
                <a:gd name="T30" fmla="*/ 413 w 682"/>
                <a:gd name="T31" fmla="*/ 64 h 312"/>
                <a:gd name="T32" fmla="*/ 371 w 682"/>
                <a:gd name="T33" fmla="*/ 40 h 312"/>
                <a:gd name="T34" fmla="*/ 371 w 682"/>
                <a:gd name="T35" fmla="*/ 64 h 312"/>
                <a:gd name="T36" fmla="*/ 337 w 682"/>
                <a:gd name="T37" fmla="*/ 64 h 312"/>
                <a:gd name="T38" fmla="*/ 328 w 682"/>
                <a:gd name="T39" fmla="*/ 96 h 312"/>
                <a:gd name="T40" fmla="*/ 295 w 682"/>
                <a:gd name="T41" fmla="*/ 120 h 312"/>
                <a:gd name="T42" fmla="*/ 312 w 682"/>
                <a:gd name="T43" fmla="*/ 152 h 312"/>
                <a:gd name="T44" fmla="*/ 312 w 682"/>
                <a:gd name="T45" fmla="*/ 184 h 312"/>
                <a:gd name="T46" fmla="*/ 253 w 682"/>
                <a:gd name="T47" fmla="*/ 168 h 312"/>
                <a:gd name="T48" fmla="*/ 185 w 682"/>
                <a:gd name="T49" fmla="*/ 192 h 312"/>
                <a:gd name="T50" fmla="*/ 143 w 682"/>
                <a:gd name="T51" fmla="*/ 200 h 312"/>
                <a:gd name="T52" fmla="*/ 84 w 682"/>
                <a:gd name="T53" fmla="*/ 192 h 312"/>
                <a:gd name="T54" fmla="*/ 50 w 682"/>
                <a:gd name="T55" fmla="*/ 208 h 312"/>
                <a:gd name="T56" fmla="*/ 8 w 682"/>
                <a:gd name="T57" fmla="*/ 200 h 312"/>
                <a:gd name="T58" fmla="*/ 0 w 682"/>
                <a:gd name="T59" fmla="*/ 240 h 312"/>
                <a:gd name="T60" fmla="*/ 25 w 682"/>
                <a:gd name="T61" fmla="*/ 256 h 312"/>
                <a:gd name="T62" fmla="*/ 42 w 682"/>
                <a:gd name="T63" fmla="*/ 272 h 312"/>
                <a:gd name="T64" fmla="*/ 84 w 682"/>
                <a:gd name="T65" fmla="*/ 264 h 312"/>
                <a:gd name="T66" fmla="*/ 92 w 682"/>
                <a:gd name="T67" fmla="*/ 304 h 312"/>
                <a:gd name="T68" fmla="*/ 101 w 682"/>
                <a:gd name="T69" fmla="*/ 280 h 312"/>
                <a:gd name="T70" fmla="*/ 135 w 682"/>
                <a:gd name="T71" fmla="*/ 288 h 312"/>
                <a:gd name="T72" fmla="*/ 168 w 682"/>
                <a:gd name="T73" fmla="*/ 256 h 312"/>
                <a:gd name="T74" fmla="*/ 244 w 682"/>
                <a:gd name="T75" fmla="*/ 248 h 312"/>
                <a:gd name="T76" fmla="*/ 261 w 682"/>
                <a:gd name="T77" fmla="*/ 272 h 312"/>
                <a:gd name="T78" fmla="*/ 379 w 682"/>
                <a:gd name="T79" fmla="*/ 304 h 312"/>
                <a:gd name="T80" fmla="*/ 379 w 682"/>
                <a:gd name="T81" fmla="*/ 312 h 312"/>
                <a:gd name="T82" fmla="*/ 413 w 682"/>
                <a:gd name="T83" fmla="*/ 304 h 312"/>
                <a:gd name="T84" fmla="*/ 472 w 682"/>
                <a:gd name="T85" fmla="*/ 304 h 3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2"/>
                <a:gd name="T130" fmla="*/ 0 h 312"/>
                <a:gd name="T131" fmla="*/ 682 w 682"/>
                <a:gd name="T132" fmla="*/ 312 h 3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2" h="312">
                  <a:moveTo>
                    <a:pt x="472" y="304"/>
                  </a:moveTo>
                  <a:lnTo>
                    <a:pt x="505" y="280"/>
                  </a:lnTo>
                  <a:lnTo>
                    <a:pt x="556" y="280"/>
                  </a:lnTo>
                  <a:lnTo>
                    <a:pt x="598" y="272"/>
                  </a:lnTo>
                  <a:lnTo>
                    <a:pt x="598" y="248"/>
                  </a:lnTo>
                  <a:lnTo>
                    <a:pt x="623" y="224"/>
                  </a:lnTo>
                  <a:lnTo>
                    <a:pt x="632" y="184"/>
                  </a:lnTo>
                  <a:lnTo>
                    <a:pt x="632" y="144"/>
                  </a:lnTo>
                  <a:lnTo>
                    <a:pt x="674" y="128"/>
                  </a:lnTo>
                  <a:lnTo>
                    <a:pt x="682" y="96"/>
                  </a:lnTo>
                  <a:lnTo>
                    <a:pt x="649" y="72"/>
                  </a:lnTo>
                  <a:lnTo>
                    <a:pt x="649" y="24"/>
                  </a:lnTo>
                  <a:lnTo>
                    <a:pt x="564" y="24"/>
                  </a:lnTo>
                  <a:lnTo>
                    <a:pt x="488" y="0"/>
                  </a:lnTo>
                  <a:lnTo>
                    <a:pt x="463" y="48"/>
                  </a:lnTo>
                  <a:lnTo>
                    <a:pt x="413" y="64"/>
                  </a:lnTo>
                  <a:lnTo>
                    <a:pt x="371" y="40"/>
                  </a:lnTo>
                  <a:lnTo>
                    <a:pt x="371" y="64"/>
                  </a:lnTo>
                  <a:lnTo>
                    <a:pt x="337" y="64"/>
                  </a:lnTo>
                  <a:lnTo>
                    <a:pt x="328" y="96"/>
                  </a:lnTo>
                  <a:lnTo>
                    <a:pt x="295" y="120"/>
                  </a:lnTo>
                  <a:lnTo>
                    <a:pt x="312" y="152"/>
                  </a:lnTo>
                  <a:lnTo>
                    <a:pt x="312" y="184"/>
                  </a:lnTo>
                  <a:lnTo>
                    <a:pt x="253" y="168"/>
                  </a:lnTo>
                  <a:lnTo>
                    <a:pt x="185" y="192"/>
                  </a:lnTo>
                  <a:lnTo>
                    <a:pt x="143" y="200"/>
                  </a:lnTo>
                  <a:lnTo>
                    <a:pt x="84" y="192"/>
                  </a:lnTo>
                  <a:lnTo>
                    <a:pt x="50" y="208"/>
                  </a:lnTo>
                  <a:lnTo>
                    <a:pt x="8" y="200"/>
                  </a:lnTo>
                  <a:lnTo>
                    <a:pt x="0" y="240"/>
                  </a:lnTo>
                  <a:lnTo>
                    <a:pt x="25" y="256"/>
                  </a:lnTo>
                  <a:lnTo>
                    <a:pt x="42" y="272"/>
                  </a:lnTo>
                  <a:lnTo>
                    <a:pt x="84" y="264"/>
                  </a:lnTo>
                  <a:lnTo>
                    <a:pt x="92" y="304"/>
                  </a:lnTo>
                  <a:lnTo>
                    <a:pt x="101" y="280"/>
                  </a:lnTo>
                  <a:lnTo>
                    <a:pt x="135" y="288"/>
                  </a:lnTo>
                  <a:lnTo>
                    <a:pt x="168" y="256"/>
                  </a:lnTo>
                  <a:lnTo>
                    <a:pt x="244" y="248"/>
                  </a:lnTo>
                  <a:lnTo>
                    <a:pt x="261" y="272"/>
                  </a:lnTo>
                  <a:lnTo>
                    <a:pt x="379" y="304"/>
                  </a:lnTo>
                  <a:lnTo>
                    <a:pt x="379" y="312"/>
                  </a:lnTo>
                  <a:lnTo>
                    <a:pt x="413" y="304"/>
                  </a:lnTo>
                  <a:lnTo>
                    <a:pt x="472" y="304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16BADD5F-0D92-46BA-A12F-0316E0924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" y="2512"/>
              <a:ext cx="581" cy="312"/>
            </a:xfrm>
            <a:custGeom>
              <a:avLst/>
              <a:gdLst>
                <a:gd name="T0" fmla="*/ 497 w 581"/>
                <a:gd name="T1" fmla="*/ 248 h 312"/>
                <a:gd name="T2" fmla="*/ 531 w 581"/>
                <a:gd name="T3" fmla="*/ 200 h 312"/>
                <a:gd name="T4" fmla="*/ 556 w 581"/>
                <a:gd name="T5" fmla="*/ 176 h 312"/>
                <a:gd name="T6" fmla="*/ 581 w 581"/>
                <a:gd name="T7" fmla="*/ 152 h 312"/>
                <a:gd name="T8" fmla="*/ 564 w 581"/>
                <a:gd name="T9" fmla="*/ 120 h 312"/>
                <a:gd name="T10" fmla="*/ 522 w 581"/>
                <a:gd name="T11" fmla="*/ 112 h 312"/>
                <a:gd name="T12" fmla="*/ 480 w 581"/>
                <a:gd name="T13" fmla="*/ 104 h 312"/>
                <a:gd name="T14" fmla="*/ 463 w 581"/>
                <a:gd name="T15" fmla="*/ 80 h 312"/>
                <a:gd name="T16" fmla="*/ 413 w 581"/>
                <a:gd name="T17" fmla="*/ 64 h 312"/>
                <a:gd name="T18" fmla="*/ 413 w 581"/>
                <a:gd name="T19" fmla="*/ 88 h 312"/>
                <a:gd name="T20" fmla="*/ 387 w 581"/>
                <a:gd name="T21" fmla="*/ 104 h 312"/>
                <a:gd name="T22" fmla="*/ 345 w 581"/>
                <a:gd name="T23" fmla="*/ 72 h 312"/>
                <a:gd name="T24" fmla="*/ 354 w 581"/>
                <a:gd name="T25" fmla="*/ 40 h 312"/>
                <a:gd name="T26" fmla="*/ 312 w 581"/>
                <a:gd name="T27" fmla="*/ 40 h 312"/>
                <a:gd name="T28" fmla="*/ 269 w 581"/>
                <a:gd name="T29" fmla="*/ 24 h 312"/>
                <a:gd name="T30" fmla="*/ 227 w 581"/>
                <a:gd name="T31" fmla="*/ 0 h 312"/>
                <a:gd name="T32" fmla="*/ 227 w 581"/>
                <a:gd name="T33" fmla="*/ 24 h 312"/>
                <a:gd name="T34" fmla="*/ 202 w 581"/>
                <a:gd name="T35" fmla="*/ 8 h 312"/>
                <a:gd name="T36" fmla="*/ 168 w 581"/>
                <a:gd name="T37" fmla="*/ 8 h 312"/>
                <a:gd name="T38" fmla="*/ 160 w 581"/>
                <a:gd name="T39" fmla="*/ 40 h 312"/>
                <a:gd name="T40" fmla="*/ 118 w 581"/>
                <a:gd name="T41" fmla="*/ 56 h 312"/>
                <a:gd name="T42" fmla="*/ 76 w 581"/>
                <a:gd name="T43" fmla="*/ 80 h 312"/>
                <a:gd name="T44" fmla="*/ 34 w 581"/>
                <a:gd name="T45" fmla="*/ 88 h 312"/>
                <a:gd name="T46" fmla="*/ 0 w 581"/>
                <a:gd name="T47" fmla="*/ 112 h 312"/>
                <a:gd name="T48" fmla="*/ 34 w 581"/>
                <a:gd name="T49" fmla="*/ 152 h 312"/>
                <a:gd name="T50" fmla="*/ 25 w 581"/>
                <a:gd name="T51" fmla="*/ 176 h 312"/>
                <a:gd name="T52" fmla="*/ 84 w 581"/>
                <a:gd name="T53" fmla="*/ 224 h 312"/>
                <a:gd name="T54" fmla="*/ 160 w 581"/>
                <a:gd name="T55" fmla="*/ 280 h 312"/>
                <a:gd name="T56" fmla="*/ 152 w 581"/>
                <a:gd name="T57" fmla="*/ 288 h 312"/>
                <a:gd name="T58" fmla="*/ 194 w 581"/>
                <a:gd name="T59" fmla="*/ 312 h 312"/>
                <a:gd name="T60" fmla="*/ 244 w 581"/>
                <a:gd name="T61" fmla="*/ 296 h 312"/>
                <a:gd name="T62" fmla="*/ 269 w 581"/>
                <a:gd name="T63" fmla="*/ 248 h 312"/>
                <a:gd name="T64" fmla="*/ 345 w 581"/>
                <a:gd name="T65" fmla="*/ 272 h 312"/>
                <a:gd name="T66" fmla="*/ 430 w 581"/>
                <a:gd name="T67" fmla="*/ 272 h 312"/>
                <a:gd name="T68" fmla="*/ 430 w 581"/>
                <a:gd name="T69" fmla="*/ 280 h 312"/>
                <a:gd name="T70" fmla="*/ 455 w 581"/>
                <a:gd name="T71" fmla="*/ 248 h 312"/>
                <a:gd name="T72" fmla="*/ 497 w 581"/>
                <a:gd name="T73" fmla="*/ 248 h 3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1"/>
                <a:gd name="T112" fmla="*/ 0 h 312"/>
                <a:gd name="T113" fmla="*/ 581 w 581"/>
                <a:gd name="T114" fmla="*/ 312 h 3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1" h="312">
                  <a:moveTo>
                    <a:pt x="497" y="248"/>
                  </a:moveTo>
                  <a:lnTo>
                    <a:pt x="531" y="200"/>
                  </a:lnTo>
                  <a:lnTo>
                    <a:pt x="556" y="176"/>
                  </a:lnTo>
                  <a:lnTo>
                    <a:pt x="581" y="152"/>
                  </a:lnTo>
                  <a:lnTo>
                    <a:pt x="564" y="120"/>
                  </a:lnTo>
                  <a:lnTo>
                    <a:pt x="522" y="112"/>
                  </a:lnTo>
                  <a:lnTo>
                    <a:pt x="480" y="104"/>
                  </a:lnTo>
                  <a:lnTo>
                    <a:pt x="463" y="80"/>
                  </a:lnTo>
                  <a:lnTo>
                    <a:pt x="413" y="64"/>
                  </a:lnTo>
                  <a:lnTo>
                    <a:pt x="413" y="88"/>
                  </a:lnTo>
                  <a:lnTo>
                    <a:pt x="387" y="104"/>
                  </a:lnTo>
                  <a:lnTo>
                    <a:pt x="345" y="72"/>
                  </a:lnTo>
                  <a:lnTo>
                    <a:pt x="354" y="40"/>
                  </a:lnTo>
                  <a:lnTo>
                    <a:pt x="312" y="40"/>
                  </a:lnTo>
                  <a:lnTo>
                    <a:pt x="269" y="24"/>
                  </a:lnTo>
                  <a:lnTo>
                    <a:pt x="227" y="0"/>
                  </a:lnTo>
                  <a:lnTo>
                    <a:pt x="227" y="24"/>
                  </a:lnTo>
                  <a:lnTo>
                    <a:pt x="202" y="8"/>
                  </a:lnTo>
                  <a:lnTo>
                    <a:pt x="168" y="8"/>
                  </a:lnTo>
                  <a:lnTo>
                    <a:pt x="160" y="40"/>
                  </a:lnTo>
                  <a:lnTo>
                    <a:pt x="118" y="56"/>
                  </a:lnTo>
                  <a:lnTo>
                    <a:pt x="76" y="80"/>
                  </a:lnTo>
                  <a:lnTo>
                    <a:pt x="34" y="88"/>
                  </a:lnTo>
                  <a:lnTo>
                    <a:pt x="0" y="112"/>
                  </a:lnTo>
                  <a:lnTo>
                    <a:pt x="34" y="152"/>
                  </a:lnTo>
                  <a:lnTo>
                    <a:pt x="25" y="176"/>
                  </a:lnTo>
                  <a:lnTo>
                    <a:pt x="84" y="224"/>
                  </a:lnTo>
                  <a:lnTo>
                    <a:pt x="160" y="280"/>
                  </a:lnTo>
                  <a:lnTo>
                    <a:pt x="152" y="288"/>
                  </a:lnTo>
                  <a:lnTo>
                    <a:pt x="194" y="312"/>
                  </a:lnTo>
                  <a:lnTo>
                    <a:pt x="244" y="296"/>
                  </a:lnTo>
                  <a:lnTo>
                    <a:pt x="269" y="248"/>
                  </a:lnTo>
                  <a:lnTo>
                    <a:pt x="345" y="272"/>
                  </a:lnTo>
                  <a:lnTo>
                    <a:pt x="430" y="272"/>
                  </a:lnTo>
                  <a:lnTo>
                    <a:pt x="430" y="280"/>
                  </a:lnTo>
                  <a:lnTo>
                    <a:pt x="455" y="248"/>
                  </a:lnTo>
                  <a:lnTo>
                    <a:pt x="497" y="248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23F795E3-B29A-4FF1-9C2F-10EBB6191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2AE38A9A-9FC9-434E-98BF-8513A8EED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4AEBE866-CBC1-4945-B04E-B3A5A707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3000"/>
              <a:ext cx="278" cy="200"/>
            </a:xfrm>
            <a:custGeom>
              <a:avLst/>
              <a:gdLst>
                <a:gd name="T0" fmla="*/ 50 w 278"/>
                <a:gd name="T1" fmla="*/ 192 h 200"/>
                <a:gd name="T2" fmla="*/ 92 w 278"/>
                <a:gd name="T3" fmla="*/ 160 h 200"/>
                <a:gd name="T4" fmla="*/ 117 w 278"/>
                <a:gd name="T5" fmla="*/ 176 h 200"/>
                <a:gd name="T6" fmla="*/ 151 w 278"/>
                <a:gd name="T7" fmla="*/ 184 h 200"/>
                <a:gd name="T8" fmla="*/ 168 w 278"/>
                <a:gd name="T9" fmla="*/ 152 h 200"/>
                <a:gd name="T10" fmla="*/ 202 w 278"/>
                <a:gd name="T11" fmla="*/ 144 h 200"/>
                <a:gd name="T12" fmla="*/ 202 w 278"/>
                <a:gd name="T13" fmla="*/ 104 h 200"/>
                <a:gd name="T14" fmla="*/ 235 w 278"/>
                <a:gd name="T15" fmla="*/ 64 h 200"/>
                <a:gd name="T16" fmla="*/ 278 w 278"/>
                <a:gd name="T17" fmla="*/ 48 h 200"/>
                <a:gd name="T18" fmla="*/ 235 w 278"/>
                <a:gd name="T19" fmla="*/ 0 h 200"/>
                <a:gd name="T20" fmla="*/ 227 w 278"/>
                <a:gd name="T21" fmla="*/ 8 h 200"/>
                <a:gd name="T22" fmla="*/ 227 w 278"/>
                <a:gd name="T23" fmla="*/ 32 h 200"/>
                <a:gd name="T24" fmla="*/ 185 w 278"/>
                <a:gd name="T25" fmla="*/ 40 h 200"/>
                <a:gd name="T26" fmla="*/ 134 w 278"/>
                <a:gd name="T27" fmla="*/ 40 h 200"/>
                <a:gd name="T28" fmla="*/ 101 w 278"/>
                <a:gd name="T29" fmla="*/ 64 h 200"/>
                <a:gd name="T30" fmla="*/ 42 w 278"/>
                <a:gd name="T31" fmla="*/ 64 h 200"/>
                <a:gd name="T32" fmla="*/ 8 w 278"/>
                <a:gd name="T33" fmla="*/ 72 h 200"/>
                <a:gd name="T34" fmla="*/ 0 w 278"/>
                <a:gd name="T35" fmla="*/ 96 h 200"/>
                <a:gd name="T36" fmla="*/ 8 w 278"/>
                <a:gd name="T37" fmla="*/ 152 h 200"/>
                <a:gd name="T38" fmla="*/ 0 w 278"/>
                <a:gd name="T39" fmla="*/ 160 h 200"/>
                <a:gd name="T40" fmla="*/ 25 w 278"/>
                <a:gd name="T41" fmla="*/ 152 h 200"/>
                <a:gd name="T42" fmla="*/ 8 w 278"/>
                <a:gd name="T43" fmla="*/ 176 h 200"/>
                <a:gd name="T44" fmla="*/ 8 w 278"/>
                <a:gd name="T45" fmla="*/ 200 h 200"/>
                <a:gd name="T46" fmla="*/ 16 w 278"/>
                <a:gd name="T47" fmla="*/ 200 h 200"/>
                <a:gd name="T48" fmla="*/ 50 w 278"/>
                <a:gd name="T49" fmla="*/ 192 h 2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200"/>
                <a:gd name="T77" fmla="*/ 278 w 278"/>
                <a:gd name="T78" fmla="*/ 200 h 2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200">
                  <a:moveTo>
                    <a:pt x="50" y="192"/>
                  </a:moveTo>
                  <a:lnTo>
                    <a:pt x="92" y="160"/>
                  </a:lnTo>
                  <a:lnTo>
                    <a:pt x="117" y="176"/>
                  </a:lnTo>
                  <a:lnTo>
                    <a:pt x="151" y="184"/>
                  </a:lnTo>
                  <a:lnTo>
                    <a:pt x="168" y="152"/>
                  </a:lnTo>
                  <a:lnTo>
                    <a:pt x="202" y="144"/>
                  </a:lnTo>
                  <a:lnTo>
                    <a:pt x="202" y="104"/>
                  </a:lnTo>
                  <a:lnTo>
                    <a:pt x="235" y="64"/>
                  </a:lnTo>
                  <a:lnTo>
                    <a:pt x="278" y="48"/>
                  </a:lnTo>
                  <a:lnTo>
                    <a:pt x="235" y="0"/>
                  </a:lnTo>
                  <a:lnTo>
                    <a:pt x="227" y="8"/>
                  </a:lnTo>
                  <a:lnTo>
                    <a:pt x="227" y="32"/>
                  </a:lnTo>
                  <a:lnTo>
                    <a:pt x="185" y="40"/>
                  </a:lnTo>
                  <a:lnTo>
                    <a:pt x="134" y="40"/>
                  </a:lnTo>
                  <a:lnTo>
                    <a:pt x="101" y="64"/>
                  </a:lnTo>
                  <a:lnTo>
                    <a:pt x="42" y="64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25" y="152"/>
                  </a:lnTo>
                  <a:lnTo>
                    <a:pt x="8" y="176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50" y="192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B5AF92E1-47D3-4618-907A-E250FF65C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3056"/>
              <a:ext cx="548" cy="416"/>
            </a:xfrm>
            <a:custGeom>
              <a:avLst/>
              <a:gdLst>
                <a:gd name="T0" fmla="*/ 388 w 548"/>
                <a:gd name="T1" fmla="*/ 360 h 416"/>
                <a:gd name="T2" fmla="*/ 379 w 548"/>
                <a:gd name="T3" fmla="*/ 344 h 416"/>
                <a:gd name="T4" fmla="*/ 345 w 548"/>
                <a:gd name="T5" fmla="*/ 328 h 416"/>
                <a:gd name="T6" fmla="*/ 320 w 548"/>
                <a:gd name="T7" fmla="*/ 296 h 416"/>
                <a:gd name="T8" fmla="*/ 270 w 548"/>
                <a:gd name="T9" fmla="*/ 264 h 416"/>
                <a:gd name="T10" fmla="*/ 236 w 548"/>
                <a:gd name="T11" fmla="*/ 216 h 416"/>
                <a:gd name="T12" fmla="*/ 202 w 548"/>
                <a:gd name="T13" fmla="*/ 200 h 416"/>
                <a:gd name="T14" fmla="*/ 219 w 548"/>
                <a:gd name="T15" fmla="*/ 152 h 416"/>
                <a:gd name="T16" fmla="*/ 236 w 548"/>
                <a:gd name="T17" fmla="*/ 152 h 416"/>
                <a:gd name="T18" fmla="*/ 270 w 548"/>
                <a:gd name="T19" fmla="*/ 168 h 416"/>
                <a:gd name="T20" fmla="*/ 278 w 548"/>
                <a:gd name="T21" fmla="*/ 144 h 416"/>
                <a:gd name="T22" fmla="*/ 312 w 548"/>
                <a:gd name="T23" fmla="*/ 136 h 416"/>
                <a:gd name="T24" fmla="*/ 354 w 548"/>
                <a:gd name="T25" fmla="*/ 144 h 416"/>
                <a:gd name="T26" fmla="*/ 404 w 548"/>
                <a:gd name="T27" fmla="*/ 152 h 416"/>
                <a:gd name="T28" fmla="*/ 438 w 548"/>
                <a:gd name="T29" fmla="*/ 144 h 416"/>
                <a:gd name="T30" fmla="*/ 472 w 548"/>
                <a:gd name="T31" fmla="*/ 152 h 416"/>
                <a:gd name="T32" fmla="*/ 522 w 548"/>
                <a:gd name="T33" fmla="*/ 160 h 416"/>
                <a:gd name="T34" fmla="*/ 522 w 548"/>
                <a:gd name="T35" fmla="*/ 128 h 416"/>
                <a:gd name="T36" fmla="*/ 548 w 548"/>
                <a:gd name="T37" fmla="*/ 120 h 416"/>
                <a:gd name="T38" fmla="*/ 522 w 548"/>
                <a:gd name="T39" fmla="*/ 112 h 416"/>
                <a:gd name="T40" fmla="*/ 497 w 548"/>
                <a:gd name="T41" fmla="*/ 80 h 416"/>
                <a:gd name="T42" fmla="*/ 480 w 548"/>
                <a:gd name="T43" fmla="*/ 48 h 416"/>
                <a:gd name="T44" fmla="*/ 421 w 548"/>
                <a:gd name="T45" fmla="*/ 72 h 416"/>
                <a:gd name="T46" fmla="*/ 388 w 548"/>
                <a:gd name="T47" fmla="*/ 72 h 416"/>
                <a:gd name="T48" fmla="*/ 379 w 548"/>
                <a:gd name="T49" fmla="*/ 48 h 416"/>
                <a:gd name="T50" fmla="*/ 345 w 548"/>
                <a:gd name="T51" fmla="*/ 56 h 416"/>
                <a:gd name="T52" fmla="*/ 320 w 548"/>
                <a:gd name="T53" fmla="*/ 40 h 416"/>
                <a:gd name="T54" fmla="*/ 295 w 548"/>
                <a:gd name="T55" fmla="*/ 16 h 416"/>
                <a:gd name="T56" fmla="*/ 261 w 548"/>
                <a:gd name="T57" fmla="*/ 0 h 416"/>
                <a:gd name="T58" fmla="*/ 227 w 548"/>
                <a:gd name="T59" fmla="*/ 8 h 416"/>
                <a:gd name="T60" fmla="*/ 194 w 548"/>
                <a:gd name="T61" fmla="*/ 48 h 416"/>
                <a:gd name="T62" fmla="*/ 194 w 548"/>
                <a:gd name="T63" fmla="*/ 88 h 416"/>
                <a:gd name="T64" fmla="*/ 160 w 548"/>
                <a:gd name="T65" fmla="*/ 96 h 416"/>
                <a:gd name="T66" fmla="*/ 143 w 548"/>
                <a:gd name="T67" fmla="*/ 128 h 416"/>
                <a:gd name="T68" fmla="*/ 109 w 548"/>
                <a:gd name="T69" fmla="*/ 120 h 416"/>
                <a:gd name="T70" fmla="*/ 84 w 548"/>
                <a:gd name="T71" fmla="*/ 104 h 416"/>
                <a:gd name="T72" fmla="*/ 42 w 548"/>
                <a:gd name="T73" fmla="*/ 136 h 416"/>
                <a:gd name="T74" fmla="*/ 8 w 548"/>
                <a:gd name="T75" fmla="*/ 144 h 416"/>
                <a:gd name="T76" fmla="*/ 0 w 548"/>
                <a:gd name="T77" fmla="*/ 144 h 416"/>
                <a:gd name="T78" fmla="*/ 0 w 548"/>
                <a:gd name="T79" fmla="*/ 152 h 416"/>
                <a:gd name="T80" fmla="*/ 34 w 548"/>
                <a:gd name="T81" fmla="*/ 216 h 416"/>
                <a:gd name="T82" fmla="*/ 84 w 548"/>
                <a:gd name="T83" fmla="*/ 152 h 416"/>
                <a:gd name="T84" fmla="*/ 84 w 548"/>
                <a:gd name="T85" fmla="*/ 216 h 416"/>
                <a:gd name="T86" fmla="*/ 126 w 548"/>
                <a:gd name="T87" fmla="*/ 192 h 416"/>
                <a:gd name="T88" fmla="*/ 126 w 548"/>
                <a:gd name="T89" fmla="*/ 240 h 416"/>
                <a:gd name="T90" fmla="*/ 177 w 548"/>
                <a:gd name="T91" fmla="*/ 264 h 416"/>
                <a:gd name="T92" fmla="*/ 160 w 548"/>
                <a:gd name="T93" fmla="*/ 272 h 416"/>
                <a:gd name="T94" fmla="*/ 219 w 548"/>
                <a:gd name="T95" fmla="*/ 312 h 416"/>
                <a:gd name="T96" fmla="*/ 227 w 548"/>
                <a:gd name="T97" fmla="*/ 336 h 416"/>
                <a:gd name="T98" fmla="*/ 253 w 548"/>
                <a:gd name="T99" fmla="*/ 352 h 416"/>
                <a:gd name="T100" fmla="*/ 312 w 548"/>
                <a:gd name="T101" fmla="*/ 360 h 416"/>
                <a:gd name="T102" fmla="*/ 371 w 548"/>
                <a:gd name="T103" fmla="*/ 384 h 416"/>
                <a:gd name="T104" fmla="*/ 312 w 548"/>
                <a:gd name="T105" fmla="*/ 392 h 416"/>
                <a:gd name="T106" fmla="*/ 413 w 548"/>
                <a:gd name="T107" fmla="*/ 416 h 416"/>
                <a:gd name="T108" fmla="*/ 413 w 548"/>
                <a:gd name="T109" fmla="*/ 384 h 416"/>
                <a:gd name="T110" fmla="*/ 388 w 548"/>
                <a:gd name="T111" fmla="*/ 360 h 4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8"/>
                <a:gd name="T169" fmla="*/ 0 h 416"/>
                <a:gd name="T170" fmla="*/ 548 w 548"/>
                <a:gd name="T171" fmla="*/ 416 h 4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8" h="416">
                  <a:moveTo>
                    <a:pt x="388" y="360"/>
                  </a:moveTo>
                  <a:lnTo>
                    <a:pt x="379" y="344"/>
                  </a:lnTo>
                  <a:lnTo>
                    <a:pt x="345" y="328"/>
                  </a:lnTo>
                  <a:lnTo>
                    <a:pt x="320" y="296"/>
                  </a:lnTo>
                  <a:lnTo>
                    <a:pt x="270" y="264"/>
                  </a:lnTo>
                  <a:lnTo>
                    <a:pt x="236" y="216"/>
                  </a:lnTo>
                  <a:lnTo>
                    <a:pt x="202" y="200"/>
                  </a:lnTo>
                  <a:lnTo>
                    <a:pt x="219" y="152"/>
                  </a:lnTo>
                  <a:lnTo>
                    <a:pt x="236" y="152"/>
                  </a:lnTo>
                  <a:lnTo>
                    <a:pt x="270" y="168"/>
                  </a:lnTo>
                  <a:lnTo>
                    <a:pt x="278" y="144"/>
                  </a:lnTo>
                  <a:lnTo>
                    <a:pt x="312" y="136"/>
                  </a:lnTo>
                  <a:lnTo>
                    <a:pt x="354" y="144"/>
                  </a:lnTo>
                  <a:lnTo>
                    <a:pt x="404" y="152"/>
                  </a:lnTo>
                  <a:lnTo>
                    <a:pt x="438" y="144"/>
                  </a:lnTo>
                  <a:lnTo>
                    <a:pt x="472" y="152"/>
                  </a:lnTo>
                  <a:lnTo>
                    <a:pt x="522" y="160"/>
                  </a:lnTo>
                  <a:lnTo>
                    <a:pt x="522" y="128"/>
                  </a:lnTo>
                  <a:lnTo>
                    <a:pt x="548" y="120"/>
                  </a:lnTo>
                  <a:lnTo>
                    <a:pt x="522" y="112"/>
                  </a:lnTo>
                  <a:lnTo>
                    <a:pt x="497" y="80"/>
                  </a:lnTo>
                  <a:lnTo>
                    <a:pt x="480" y="48"/>
                  </a:lnTo>
                  <a:lnTo>
                    <a:pt x="421" y="72"/>
                  </a:lnTo>
                  <a:lnTo>
                    <a:pt x="388" y="72"/>
                  </a:lnTo>
                  <a:lnTo>
                    <a:pt x="379" y="48"/>
                  </a:lnTo>
                  <a:lnTo>
                    <a:pt x="345" y="56"/>
                  </a:lnTo>
                  <a:lnTo>
                    <a:pt x="320" y="40"/>
                  </a:lnTo>
                  <a:lnTo>
                    <a:pt x="295" y="16"/>
                  </a:lnTo>
                  <a:lnTo>
                    <a:pt x="261" y="0"/>
                  </a:lnTo>
                  <a:lnTo>
                    <a:pt x="227" y="8"/>
                  </a:lnTo>
                  <a:lnTo>
                    <a:pt x="194" y="48"/>
                  </a:lnTo>
                  <a:lnTo>
                    <a:pt x="194" y="88"/>
                  </a:lnTo>
                  <a:lnTo>
                    <a:pt x="160" y="96"/>
                  </a:lnTo>
                  <a:lnTo>
                    <a:pt x="143" y="128"/>
                  </a:lnTo>
                  <a:lnTo>
                    <a:pt x="109" y="120"/>
                  </a:lnTo>
                  <a:lnTo>
                    <a:pt x="84" y="104"/>
                  </a:lnTo>
                  <a:lnTo>
                    <a:pt x="42" y="136"/>
                  </a:lnTo>
                  <a:lnTo>
                    <a:pt x="8" y="144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34" y="216"/>
                  </a:lnTo>
                  <a:lnTo>
                    <a:pt x="84" y="152"/>
                  </a:lnTo>
                  <a:lnTo>
                    <a:pt x="84" y="216"/>
                  </a:lnTo>
                  <a:lnTo>
                    <a:pt x="126" y="192"/>
                  </a:lnTo>
                  <a:lnTo>
                    <a:pt x="126" y="240"/>
                  </a:lnTo>
                  <a:lnTo>
                    <a:pt x="177" y="264"/>
                  </a:lnTo>
                  <a:lnTo>
                    <a:pt x="160" y="272"/>
                  </a:lnTo>
                  <a:lnTo>
                    <a:pt x="219" y="312"/>
                  </a:lnTo>
                  <a:lnTo>
                    <a:pt x="227" y="336"/>
                  </a:lnTo>
                  <a:lnTo>
                    <a:pt x="253" y="352"/>
                  </a:lnTo>
                  <a:lnTo>
                    <a:pt x="312" y="360"/>
                  </a:lnTo>
                  <a:lnTo>
                    <a:pt x="371" y="384"/>
                  </a:lnTo>
                  <a:lnTo>
                    <a:pt x="312" y="392"/>
                  </a:lnTo>
                  <a:lnTo>
                    <a:pt x="413" y="416"/>
                  </a:lnTo>
                  <a:lnTo>
                    <a:pt x="413" y="384"/>
                  </a:lnTo>
                  <a:lnTo>
                    <a:pt x="388" y="360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C30789D7-C3FB-448B-A137-15B897DC0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6BBA42A6-48E6-4C26-8443-AD47EE571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01F57239-0ED7-4FE2-A97D-B58119814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3192"/>
              <a:ext cx="388" cy="320"/>
            </a:xfrm>
            <a:custGeom>
              <a:avLst/>
              <a:gdLst>
                <a:gd name="T0" fmla="*/ 287 w 388"/>
                <a:gd name="T1" fmla="*/ 264 h 320"/>
                <a:gd name="T2" fmla="*/ 312 w 388"/>
                <a:gd name="T3" fmla="*/ 248 h 320"/>
                <a:gd name="T4" fmla="*/ 320 w 388"/>
                <a:gd name="T5" fmla="*/ 216 h 320"/>
                <a:gd name="T6" fmla="*/ 346 w 388"/>
                <a:gd name="T7" fmla="*/ 216 h 320"/>
                <a:gd name="T8" fmla="*/ 337 w 388"/>
                <a:gd name="T9" fmla="*/ 192 h 320"/>
                <a:gd name="T10" fmla="*/ 388 w 388"/>
                <a:gd name="T11" fmla="*/ 176 h 320"/>
                <a:gd name="T12" fmla="*/ 362 w 388"/>
                <a:gd name="T13" fmla="*/ 136 h 320"/>
                <a:gd name="T14" fmla="*/ 388 w 388"/>
                <a:gd name="T15" fmla="*/ 120 h 320"/>
                <a:gd name="T16" fmla="*/ 346 w 388"/>
                <a:gd name="T17" fmla="*/ 96 h 320"/>
                <a:gd name="T18" fmla="*/ 337 w 388"/>
                <a:gd name="T19" fmla="*/ 64 h 320"/>
                <a:gd name="T20" fmla="*/ 337 w 388"/>
                <a:gd name="T21" fmla="*/ 32 h 320"/>
                <a:gd name="T22" fmla="*/ 304 w 388"/>
                <a:gd name="T23" fmla="*/ 32 h 320"/>
                <a:gd name="T24" fmla="*/ 295 w 388"/>
                <a:gd name="T25" fmla="*/ 16 h 320"/>
                <a:gd name="T26" fmla="*/ 270 w 388"/>
                <a:gd name="T27" fmla="*/ 16 h 320"/>
                <a:gd name="T28" fmla="*/ 236 w 388"/>
                <a:gd name="T29" fmla="*/ 8 h 320"/>
                <a:gd name="T30" fmla="*/ 202 w 388"/>
                <a:gd name="T31" fmla="*/ 16 h 320"/>
                <a:gd name="T32" fmla="*/ 152 w 388"/>
                <a:gd name="T33" fmla="*/ 8 h 320"/>
                <a:gd name="T34" fmla="*/ 110 w 388"/>
                <a:gd name="T35" fmla="*/ 0 h 320"/>
                <a:gd name="T36" fmla="*/ 76 w 388"/>
                <a:gd name="T37" fmla="*/ 8 h 320"/>
                <a:gd name="T38" fmla="*/ 68 w 388"/>
                <a:gd name="T39" fmla="*/ 32 h 320"/>
                <a:gd name="T40" fmla="*/ 34 w 388"/>
                <a:gd name="T41" fmla="*/ 16 h 320"/>
                <a:gd name="T42" fmla="*/ 17 w 388"/>
                <a:gd name="T43" fmla="*/ 16 h 320"/>
                <a:gd name="T44" fmla="*/ 0 w 388"/>
                <a:gd name="T45" fmla="*/ 64 h 320"/>
                <a:gd name="T46" fmla="*/ 34 w 388"/>
                <a:gd name="T47" fmla="*/ 80 h 320"/>
                <a:gd name="T48" fmla="*/ 68 w 388"/>
                <a:gd name="T49" fmla="*/ 128 h 320"/>
                <a:gd name="T50" fmla="*/ 118 w 388"/>
                <a:gd name="T51" fmla="*/ 160 h 320"/>
                <a:gd name="T52" fmla="*/ 143 w 388"/>
                <a:gd name="T53" fmla="*/ 192 h 320"/>
                <a:gd name="T54" fmla="*/ 177 w 388"/>
                <a:gd name="T55" fmla="*/ 208 h 320"/>
                <a:gd name="T56" fmla="*/ 186 w 388"/>
                <a:gd name="T57" fmla="*/ 224 h 320"/>
                <a:gd name="T58" fmla="*/ 211 w 388"/>
                <a:gd name="T59" fmla="*/ 248 h 320"/>
                <a:gd name="T60" fmla="*/ 211 w 388"/>
                <a:gd name="T61" fmla="*/ 280 h 320"/>
                <a:gd name="T62" fmla="*/ 295 w 388"/>
                <a:gd name="T63" fmla="*/ 320 h 320"/>
                <a:gd name="T64" fmla="*/ 295 w 388"/>
                <a:gd name="T65" fmla="*/ 280 h 320"/>
                <a:gd name="T66" fmla="*/ 287 w 388"/>
                <a:gd name="T67" fmla="*/ 264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8"/>
                <a:gd name="T103" fmla="*/ 0 h 320"/>
                <a:gd name="T104" fmla="*/ 388 w 388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8" h="320">
                  <a:moveTo>
                    <a:pt x="287" y="264"/>
                  </a:moveTo>
                  <a:lnTo>
                    <a:pt x="312" y="248"/>
                  </a:lnTo>
                  <a:lnTo>
                    <a:pt x="320" y="216"/>
                  </a:lnTo>
                  <a:lnTo>
                    <a:pt x="346" y="216"/>
                  </a:lnTo>
                  <a:lnTo>
                    <a:pt x="337" y="192"/>
                  </a:lnTo>
                  <a:lnTo>
                    <a:pt x="388" y="176"/>
                  </a:lnTo>
                  <a:lnTo>
                    <a:pt x="362" y="136"/>
                  </a:lnTo>
                  <a:lnTo>
                    <a:pt x="388" y="120"/>
                  </a:lnTo>
                  <a:lnTo>
                    <a:pt x="346" y="96"/>
                  </a:lnTo>
                  <a:lnTo>
                    <a:pt x="337" y="64"/>
                  </a:lnTo>
                  <a:lnTo>
                    <a:pt x="337" y="32"/>
                  </a:lnTo>
                  <a:lnTo>
                    <a:pt x="304" y="32"/>
                  </a:lnTo>
                  <a:lnTo>
                    <a:pt x="295" y="16"/>
                  </a:lnTo>
                  <a:lnTo>
                    <a:pt x="270" y="16"/>
                  </a:lnTo>
                  <a:lnTo>
                    <a:pt x="236" y="8"/>
                  </a:lnTo>
                  <a:lnTo>
                    <a:pt x="202" y="16"/>
                  </a:lnTo>
                  <a:lnTo>
                    <a:pt x="152" y="8"/>
                  </a:lnTo>
                  <a:lnTo>
                    <a:pt x="110" y="0"/>
                  </a:lnTo>
                  <a:lnTo>
                    <a:pt x="76" y="8"/>
                  </a:lnTo>
                  <a:lnTo>
                    <a:pt x="68" y="32"/>
                  </a:lnTo>
                  <a:lnTo>
                    <a:pt x="34" y="16"/>
                  </a:lnTo>
                  <a:lnTo>
                    <a:pt x="17" y="16"/>
                  </a:lnTo>
                  <a:lnTo>
                    <a:pt x="0" y="64"/>
                  </a:lnTo>
                  <a:lnTo>
                    <a:pt x="34" y="80"/>
                  </a:lnTo>
                  <a:lnTo>
                    <a:pt x="68" y="128"/>
                  </a:lnTo>
                  <a:lnTo>
                    <a:pt x="118" y="160"/>
                  </a:lnTo>
                  <a:lnTo>
                    <a:pt x="143" y="192"/>
                  </a:lnTo>
                  <a:lnTo>
                    <a:pt x="177" y="208"/>
                  </a:lnTo>
                  <a:lnTo>
                    <a:pt x="186" y="224"/>
                  </a:lnTo>
                  <a:lnTo>
                    <a:pt x="211" y="248"/>
                  </a:lnTo>
                  <a:lnTo>
                    <a:pt x="211" y="280"/>
                  </a:lnTo>
                  <a:lnTo>
                    <a:pt x="295" y="320"/>
                  </a:lnTo>
                  <a:lnTo>
                    <a:pt x="295" y="280"/>
                  </a:lnTo>
                  <a:lnTo>
                    <a:pt x="287" y="26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DA1C8830-FA96-4846-9D27-601F4B66A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2760"/>
              <a:ext cx="573" cy="368"/>
            </a:xfrm>
            <a:custGeom>
              <a:avLst/>
              <a:gdLst>
                <a:gd name="T0" fmla="*/ 295 w 573"/>
                <a:gd name="T1" fmla="*/ 320 h 368"/>
                <a:gd name="T2" fmla="*/ 329 w 573"/>
                <a:gd name="T3" fmla="*/ 304 h 368"/>
                <a:gd name="T4" fmla="*/ 380 w 573"/>
                <a:gd name="T5" fmla="*/ 304 h 368"/>
                <a:gd name="T6" fmla="*/ 413 w 573"/>
                <a:gd name="T7" fmla="*/ 288 h 368"/>
                <a:gd name="T8" fmla="*/ 439 w 573"/>
                <a:gd name="T9" fmla="*/ 272 h 368"/>
                <a:gd name="T10" fmla="*/ 455 w 573"/>
                <a:gd name="T11" fmla="*/ 264 h 368"/>
                <a:gd name="T12" fmla="*/ 464 w 573"/>
                <a:gd name="T13" fmla="*/ 224 h 368"/>
                <a:gd name="T14" fmla="*/ 472 w 573"/>
                <a:gd name="T15" fmla="*/ 200 h 368"/>
                <a:gd name="T16" fmla="*/ 498 w 573"/>
                <a:gd name="T17" fmla="*/ 168 h 368"/>
                <a:gd name="T18" fmla="*/ 523 w 573"/>
                <a:gd name="T19" fmla="*/ 112 h 368"/>
                <a:gd name="T20" fmla="*/ 548 w 573"/>
                <a:gd name="T21" fmla="*/ 72 h 368"/>
                <a:gd name="T22" fmla="*/ 573 w 573"/>
                <a:gd name="T23" fmla="*/ 48 h 368"/>
                <a:gd name="T24" fmla="*/ 548 w 573"/>
                <a:gd name="T25" fmla="*/ 24 h 368"/>
                <a:gd name="T26" fmla="*/ 514 w 573"/>
                <a:gd name="T27" fmla="*/ 0 h 368"/>
                <a:gd name="T28" fmla="*/ 472 w 573"/>
                <a:gd name="T29" fmla="*/ 8 h 368"/>
                <a:gd name="T30" fmla="*/ 447 w 573"/>
                <a:gd name="T31" fmla="*/ 0 h 368"/>
                <a:gd name="T32" fmla="*/ 405 w 573"/>
                <a:gd name="T33" fmla="*/ 8 h 368"/>
                <a:gd name="T34" fmla="*/ 371 w 573"/>
                <a:gd name="T35" fmla="*/ 8 h 368"/>
                <a:gd name="T36" fmla="*/ 329 w 573"/>
                <a:gd name="T37" fmla="*/ 56 h 368"/>
                <a:gd name="T38" fmla="*/ 287 w 573"/>
                <a:gd name="T39" fmla="*/ 48 h 368"/>
                <a:gd name="T40" fmla="*/ 279 w 573"/>
                <a:gd name="T41" fmla="*/ 64 h 368"/>
                <a:gd name="T42" fmla="*/ 228 w 573"/>
                <a:gd name="T43" fmla="*/ 80 h 368"/>
                <a:gd name="T44" fmla="*/ 228 w 573"/>
                <a:gd name="T45" fmla="*/ 112 h 368"/>
                <a:gd name="T46" fmla="*/ 110 w 573"/>
                <a:gd name="T47" fmla="*/ 128 h 368"/>
                <a:gd name="T48" fmla="*/ 85 w 573"/>
                <a:gd name="T49" fmla="*/ 112 h 368"/>
                <a:gd name="T50" fmla="*/ 68 w 573"/>
                <a:gd name="T51" fmla="*/ 104 h 368"/>
                <a:gd name="T52" fmla="*/ 68 w 573"/>
                <a:gd name="T53" fmla="*/ 128 h 368"/>
                <a:gd name="T54" fmla="*/ 26 w 573"/>
                <a:gd name="T55" fmla="*/ 144 h 368"/>
                <a:gd name="T56" fmla="*/ 26 w 573"/>
                <a:gd name="T57" fmla="*/ 184 h 368"/>
                <a:gd name="T58" fmla="*/ 17 w 573"/>
                <a:gd name="T59" fmla="*/ 224 h 368"/>
                <a:gd name="T60" fmla="*/ 0 w 573"/>
                <a:gd name="T61" fmla="*/ 240 h 368"/>
                <a:gd name="T62" fmla="*/ 43 w 573"/>
                <a:gd name="T63" fmla="*/ 288 h 368"/>
                <a:gd name="T64" fmla="*/ 34 w 573"/>
                <a:gd name="T65" fmla="*/ 296 h 368"/>
                <a:gd name="T66" fmla="*/ 68 w 573"/>
                <a:gd name="T67" fmla="*/ 312 h 368"/>
                <a:gd name="T68" fmla="*/ 93 w 573"/>
                <a:gd name="T69" fmla="*/ 336 h 368"/>
                <a:gd name="T70" fmla="*/ 118 w 573"/>
                <a:gd name="T71" fmla="*/ 352 h 368"/>
                <a:gd name="T72" fmla="*/ 152 w 573"/>
                <a:gd name="T73" fmla="*/ 344 h 368"/>
                <a:gd name="T74" fmla="*/ 161 w 573"/>
                <a:gd name="T75" fmla="*/ 368 h 368"/>
                <a:gd name="T76" fmla="*/ 194 w 573"/>
                <a:gd name="T77" fmla="*/ 368 h 368"/>
                <a:gd name="T78" fmla="*/ 253 w 573"/>
                <a:gd name="T79" fmla="*/ 344 h 368"/>
                <a:gd name="T80" fmla="*/ 262 w 573"/>
                <a:gd name="T81" fmla="*/ 344 h 368"/>
                <a:gd name="T82" fmla="*/ 270 w 573"/>
                <a:gd name="T83" fmla="*/ 320 h 368"/>
                <a:gd name="T84" fmla="*/ 295 w 573"/>
                <a:gd name="T85" fmla="*/ 320 h 3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73"/>
                <a:gd name="T130" fmla="*/ 0 h 368"/>
                <a:gd name="T131" fmla="*/ 573 w 573"/>
                <a:gd name="T132" fmla="*/ 368 h 3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73" h="368">
                  <a:moveTo>
                    <a:pt x="295" y="320"/>
                  </a:moveTo>
                  <a:lnTo>
                    <a:pt x="329" y="304"/>
                  </a:lnTo>
                  <a:lnTo>
                    <a:pt x="380" y="304"/>
                  </a:lnTo>
                  <a:lnTo>
                    <a:pt x="413" y="288"/>
                  </a:lnTo>
                  <a:lnTo>
                    <a:pt x="439" y="272"/>
                  </a:lnTo>
                  <a:lnTo>
                    <a:pt x="455" y="264"/>
                  </a:lnTo>
                  <a:lnTo>
                    <a:pt x="464" y="224"/>
                  </a:lnTo>
                  <a:lnTo>
                    <a:pt x="472" y="200"/>
                  </a:lnTo>
                  <a:lnTo>
                    <a:pt x="498" y="168"/>
                  </a:lnTo>
                  <a:lnTo>
                    <a:pt x="523" y="112"/>
                  </a:lnTo>
                  <a:lnTo>
                    <a:pt x="548" y="72"/>
                  </a:lnTo>
                  <a:lnTo>
                    <a:pt x="573" y="48"/>
                  </a:lnTo>
                  <a:lnTo>
                    <a:pt x="548" y="24"/>
                  </a:lnTo>
                  <a:lnTo>
                    <a:pt x="514" y="0"/>
                  </a:lnTo>
                  <a:lnTo>
                    <a:pt x="472" y="8"/>
                  </a:lnTo>
                  <a:lnTo>
                    <a:pt x="447" y="0"/>
                  </a:lnTo>
                  <a:lnTo>
                    <a:pt x="405" y="8"/>
                  </a:lnTo>
                  <a:lnTo>
                    <a:pt x="371" y="8"/>
                  </a:lnTo>
                  <a:lnTo>
                    <a:pt x="329" y="56"/>
                  </a:lnTo>
                  <a:lnTo>
                    <a:pt x="287" y="48"/>
                  </a:lnTo>
                  <a:lnTo>
                    <a:pt x="279" y="64"/>
                  </a:lnTo>
                  <a:lnTo>
                    <a:pt x="228" y="80"/>
                  </a:lnTo>
                  <a:lnTo>
                    <a:pt x="228" y="112"/>
                  </a:lnTo>
                  <a:lnTo>
                    <a:pt x="110" y="128"/>
                  </a:lnTo>
                  <a:lnTo>
                    <a:pt x="85" y="112"/>
                  </a:lnTo>
                  <a:lnTo>
                    <a:pt x="68" y="104"/>
                  </a:lnTo>
                  <a:lnTo>
                    <a:pt x="68" y="128"/>
                  </a:lnTo>
                  <a:lnTo>
                    <a:pt x="26" y="144"/>
                  </a:lnTo>
                  <a:lnTo>
                    <a:pt x="26" y="184"/>
                  </a:lnTo>
                  <a:lnTo>
                    <a:pt x="17" y="224"/>
                  </a:lnTo>
                  <a:lnTo>
                    <a:pt x="0" y="240"/>
                  </a:lnTo>
                  <a:lnTo>
                    <a:pt x="43" y="288"/>
                  </a:lnTo>
                  <a:lnTo>
                    <a:pt x="34" y="296"/>
                  </a:lnTo>
                  <a:lnTo>
                    <a:pt x="68" y="312"/>
                  </a:lnTo>
                  <a:lnTo>
                    <a:pt x="93" y="336"/>
                  </a:lnTo>
                  <a:lnTo>
                    <a:pt x="118" y="352"/>
                  </a:lnTo>
                  <a:lnTo>
                    <a:pt x="152" y="344"/>
                  </a:lnTo>
                  <a:lnTo>
                    <a:pt x="161" y="368"/>
                  </a:lnTo>
                  <a:lnTo>
                    <a:pt x="194" y="368"/>
                  </a:lnTo>
                  <a:lnTo>
                    <a:pt x="253" y="344"/>
                  </a:lnTo>
                  <a:lnTo>
                    <a:pt x="262" y="344"/>
                  </a:lnTo>
                  <a:lnTo>
                    <a:pt x="270" y="320"/>
                  </a:lnTo>
                  <a:lnTo>
                    <a:pt x="295" y="32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C48407D1-5A3E-4B48-ABF5-E5731D46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8" y="2760"/>
              <a:ext cx="26" cy="8"/>
            </a:xfrm>
            <a:custGeom>
              <a:avLst/>
              <a:gdLst>
                <a:gd name="T0" fmla="*/ 17 w 26"/>
                <a:gd name="T1" fmla="*/ 8 h 8"/>
                <a:gd name="T2" fmla="*/ 26 w 26"/>
                <a:gd name="T3" fmla="*/ 8 h 8"/>
                <a:gd name="T4" fmla="*/ 0 w 26"/>
                <a:gd name="T5" fmla="*/ 0 h 8"/>
                <a:gd name="T6" fmla="*/ 17 w 26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8"/>
                <a:gd name="T14" fmla="*/ 26 w 26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8">
                  <a:moveTo>
                    <a:pt x="17" y="8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F4885F87-3BA5-4014-88A6-B21521306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2768"/>
              <a:ext cx="17" cy="1"/>
            </a:xfrm>
            <a:custGeom>
              <a:avLst/>
              <a:gdLst>
                <a:gd name="T0" fmla="*/ 17 w 17"/>
                <a:gd name="T1" fmla="*/ 0 h 1"/>
                <a:gd name="T2" fmla="*/ 0 w 17"/>
                <a:gd name="T3" fmla="*/ 0 h 1"/>
                <a:gd name="T4" fmla="*/ 17 w 17"/>
                <a:gd name="T5" fmla="*/ 0 h 1"/>
                <a:gd name="T6" fmla="*/ 0 60000 65536"/>
                <a:gd name="T7" fmla="*/ 0 60000 65536"/>
                <a:gd name="T8" fmla="*/ 0 60000 65536"/>
                <a:gd name="T9" fmla="*/ 0 w 17"/>
                <a:gd name="T10" fmla="*/ 0 h 1"/>
                <a:gd name="T11" fmla="*/ 17 w 1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7" name="Line 55">
              <a:extLst>
                <a:ext uri="{FF2B5EF4-FFF2-40B4-BE49-F238E27FC236}">
                  <a16:creationId xmlns:a16="http://schemas.microsoft.com/office/drawing/2014/main" id="{E86D5D00-65C8-453A-88C5-5A6E7A40BF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8" name="Line 56">
              <a:extLst>
                <a:ext uri="{FF2B5EF4-FFF2-40B4-BE49-F238E27FC236}">
                  <a16:creationId xmlns:a16="http://schemas.microsoft.com/office/drawing/2014/main" id="{405777A7-3017-4CAA-B6AA-C66EA75FB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5" y="2760"/>
              <a:ext cx="2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E1E5ABC6-E796-429C-98D5-520B57121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60000 65536"/>
                <a:gd name="T7" fmla="*/ 0 60000 65536"/>
                <a:gd name="T8" fmla="*/ 0 60000 65536"/>
                <a:gd name="T9" fmla="*/ 0 w 8"/>
                <a:gd name="T10" fmla="*/ 0 h 1"/>
                <a:gd name="T11" fmla="*/ 8 w 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D2A6CC1A-8035-4925-8AF1-2B7BA003E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1" name="Freeform 59">
              <a:extLst>
                <a:ext uri="{FF2B5EF4-FFF2-40B4-BE49-F238E27FC236}">
                  <a16:creationId xmlns:a16="http://schemas.microsoft.com/office/drawing/2014/main" id="{7FA71EA4-0953-4054-8FAE-69BBC6A46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2760"/>
              <a:ext cx="8" cy="1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0 h 1"/>
                <a:gd name="T4" fmla="*/ 0 w 8"/>
                <a:gd name="T5" fmla="*/ 0 h 1"/>
                <a:gd name="T6" fmla="*/ 0 w 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"/>
                <a:gd name="T14" fmla="*/ 8 w 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2" name="Freeform 60">
              <a:extLst>
                <a:ext uri="{FF2B5EF4-FFF2-40B4-BE49-F238E27FC236}">
                  <a16:creationId xmlns:a16="http://schemas.microsoft.com/office/drawing/2014/main" id="{51F536EC-352B-4DC6-98D2-B1FABF9DC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2664"/>
              <a:ext cx="26" cy="16"/>
            </a:xfrm>
            <a:custGeom>
              <a:avLst/>
              <a:gdLst>
                <a:gd name="T0" fmla="*/ 26 w 26"/>
                <a:gd name="T1" fmla="*/ 16 h 16"/>
                <a:gd name="T2" fmla="*/ 0 w 26"/>
                <a:gd name="T3" fmla="*/ 0 h 16"/>
                <a:gd name="T4" fmla="*/ 0 w 26"/>
                <a:gd name="T5" fmla="*/ 8 h 16"/>
                <a:gd name="T6" fmla="*/ 17 w 26"/>
                <a:gd name="T7" fmla="*/ 16 h 16"/>
                <a:gd name="T8" fmla="*/ 26 w 2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6"/>
                <a:gd name="T17" fmla="*/ 26 w 2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6">
                  <a:moveTo>
                    <a:pt x="26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26" y="1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3" name="Freeform 61">
              <a:extLst>
                <a:ext uri="{FF2B5EF4-FFF2-40B4-BE49-F238E27FC236}">
                  <a16:creationId xmlns:a16="http://schemas.microsoft.com/office/drawing/2014/main" id="{7A3C0D06-BF8B-49CA-9E9C-4BA44664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12 w 480"/>
                <a:gd name="T61" fmla="*/ 104 h 232"/>
                <a:gd name="T62" fmla="*/ 438 w 480"/>
                <a:gd name="T63" fmla="*/ 112 h 232"/>
                <a:gd name="T64" fmla="*/ 455 w 480"/>
                <a:gd name="T65" fmla="*/ 112 h 232"/>
                <a:gd name="T66" fmla="*/ 463 w 480"/>
                <a:gd name="T67" fmla="*/ 64 h 232"/>
                <a:gd name="T68" fmla="*/ 480 w 480"/>
                <a:gd name="T69" fmla="*/ 16 h 232"/>
                <a:gd name="T70" fmla="*/ 421 w 480"/>
                <a:gd name="T71" fmla="*/ 8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0"/>
                <a:gd name="T109" fmla="*/ 0 h 232"/>
                <a:gd name="T110" fmla="*/ 480 w 480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4" name="Freeform 62">
              <a:extLst>
                <a:ext uri="{FF2B5EF4-FFF2-40B4-BE49-F238E27FC236}">
                  <a16:creationId xmlns:a16="http://schemas.microsoft.com/office/drawing/2014/main" id="{AE6B30D9-B1E0-450A-92AB-F6845E7E1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5" name="Freeform 63">
              <a:extLst>
                <a:ext uri="{FF2B5EF4-FFF2-40B4-BE49-F238E27FC236}">
                  <a16:creationId xmlns:a16="http://schemas.microsoft.com/office/drawing/2014/main" id="{61F08B4C-11E5-46BE-9A0C-0E22B59EA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" y="2656"/>
              <a:ext cx="480" cy="232"/>
            </a:xfrm>
            <a:custGeom>
              <a:avLst/>
              <a:gdLst>
                <a:gd name="T0" fmla="*/ 421 w 480"/>
                <a:gd name="T1" fmla="*/ 8 h 232"/>
                <a:gd name="T2" fmla="*/ 396 w 480"/>
                <a:gd name="T3" fmla="*/ 0 h 232"/>
                <a:gd name="T4" fmla="*/ 353 w 480"/>
                <a:gd name="T5" fmla="*/ 0 h 232"/>
                <a:gd name="T6" fmla="*/ 328 w 480"/>
                <a:gd name="T7" fmla="*/ 16 h 232"/>
                <a:gd name="T8" fmla="*/ 294 w 480"/>
                <a:gd name="T9" fmla="*/ 16 h 232"/>
                <a:gd name="T10" fmla="*/ 269 w 480"/>
                <a:gd name="T11" fmla="*/ 40 h 232"/>
                <a:gd name="T12" fmla="*/ 244 w 480"/>
                <a:gd name="T13" fmla="*/ 40 h 232"/>
                <a:gd name="T14" fmla="*/ 236 w 480"/>
                <a:gd name="T15" fmla="*/ 24 h 232"/>
                <a:gd name="T16" fmla="*/ 210 w 480"/>
                <a:gd name="T17" fmla="*/ 0 h 232"/>
                <a:gd name="T18" fmla="*/ 177 w 480"/>
                <a:gd name="T19" fmla="*/ 24 h 232"/>
                <a:gd name="T20" fmla="*/ 168 w 480"/>
                <a:gd name="T21" fmla="*/ 24 h 232"/>
                <a:gd name="T22" fmla="*/ 151 w 480"/>
                <a:gd name="T23" fmla="*/ 16 h 232"/>
                <a:gd name="T24" fmla="*/ 126 w 480"/>
                <a:gd name="T25" fmla="*/ 32 h 232"/>
                <a:gd name="T26" fmla="*/ 101 w 480"/>
                <a:gd name="T27" fmla="*/ 56 h 232"/>
                <a:gd name="T28" fmla="*/ 67 w 480"/>
                <a:gd name="T29" fmla="*/ 104 h 232"/>
                <a:gd name="T30" fmla="*/ 25 w 480"/>
                <a:gd name="T31" fmla="*/ 104 h 232"/>
                <a:gd name="T32" fmla="*/ 0 w 480"/>
                <a:gd name="T33" fmla="*/ 136 h 232"/>
                <a:gd name="T34" fmla="*/ 0 w 480"/>
                <a:gd name="T35" fmla="*/ 176 h 232"/>
                <a:gd name="T36" fmla="*/ 33 w 480"/>
                <a:gd name="T37" fmla="*/ 200 h 232"/>
                <a:gd name="T38" fmla="*/ 25 w 480"/>
                <a:gd name="T39" fmla="*/ 208 h 232"/>
                <a:gd name="T40" fmla="*/ 42 w 480"/>
                <a:gd name="T41" fmla="*/ 216 h 232"/>
                <a:gd name="T42" fmla="*/ 67 w 480"/>
                <a:gd name="T43" fmla="*/ 232 h 232"/>
                <a:gd name="T44" fmla="*/ 185 w 480"/>
                <a:gd name="T45" fmla="*/ 216 h 232"/>
                <a:gd name="T46" fmla="*/ 185 w 480"/>
                <a:gd name="T47" fmla="*/ 184 h 232"/>
                <a:gd name="T48" fmla="*/ 236 w 480"/>
                <a:gd name="T49" fmla="*/ 168 h 232"/>
                <a:gd name="T50" fmla="*/ 244 w 480"/>
                <a:gd name="T51" fmla="*/ 152 h 232"/>
                <a:gd name="T52" fmla="*/ 286 w 480"/>
                <a:gd name="T53" fmla="*/ 160 h 232"/>
                <a:gd name="T54" fmla="*/ 328 w 480"/>
                <a:gd name="T55" fmla="*/ 112 h 232"/>
                <a:gd name="T56" fmla="*/ 362 w 480"/>
                <a:gd name="T57" fmla="*/ 112 h 232"/>
                <a:gd name="T58" fmla="*/ 404 w 480"/>
                <a:gd name="T59" fmla="*/ 104 h 232"/>
                <a:gd name="T60" fmla="*/ 404 w 480"/>
                <a:gd name="T61" fmla="*/ 104 h 232"/>
                <a:gd name="T62" fmla="*/ 412 w 480"/>
                <a:gd name="T63" fmla="*/ 104 h 232"/>
                <a:gd name="T64" fmla="*/ 438 w 480"/>
                <a:gd name="T65" fmla="*/ 112 h 232"/>
                <a:gd name="T66" fmla="*/ 455 w 480"/>
                <a:gd name="T67" fmla="*/ 112 h 232"/>
                <a:gd name="T68" fmla="*/ 463 w 480"/>
                <a:gd name="T69" fmla="*/ 64 h 232"/>
                <a:gd name="T70" fmla="*/ 480 w 480"/>
                <a:gd name="T71" fmla="*/ 16 h 232"/>
                <a:gd name="T72" fmla="*/ 421 w 480"/>
                <a:gd name="T73" fmla="*/ 8 h 2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0"/>
                <a:gd name="T112" fmla="*/ 0 h 232"/>
                <a:gd name="T113" fmla="*/ 480 w 480"/>
                <a:gd name="T114" fmla="*/ 232 h 2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0" h="232">
                  <a:moveTo>
                    <a:pt x="421" y="8"/>
                  </a:moveTo>
                  <a:lnTo>
                    <a:pt x="396" y="0"/>
                  </a:lnTo>
                  <a:lnTo>
                    <a:pt x="353" y="0"/>
                  </a:lnTo>
                  <a:lnTo>
                    <a:pt x="328" y="16"/>
                  </a:lnTo>
                  <a:lnTo>
                    <a:pt x="294" y="16"/>
                  </a:lnTo>
                  <a:lnTo>
                    <a:pt x="269" y="40"/>
                  </a:lnTo>
                  <a:lnTo>
                    <a:pt x="244" y="40"/>
                  </a:lnTo>
                  <a:lnTo>
                    <a:pt x="236" y="24"/>
                  </a:lnTo>
                  <a:lnTo>
                    <a:pt x="210" y="0"/>
                  </a:lnTo>
                  <a:lnTo>
                    <a:pt x="177" y="24"/>
                  </a:lnTo>
                  <a:lnTo>
                    <a:pt x="168" y="24"/>
                  </a:lnTo>
                  <a:lnTo>
                    <a:pt x="151" y="16"/>
                  </a:lnTo>
                  <a:lnTo>
                    <a:pt x="126" y="32"/>
                  </a:lnTo>
                  <a:lnTo>
                    <a:pt x="101" y="56"/>
                  </a:lnTo>
                  <a:lnTo>
                    <a:pt x="67" y="104"/>
                  </a:lnTo>
                  <a:lnTo>
                    <a:pt x="25" y="104"/>
                  </a:lnTo>
                  <a:lnTo>
                    <a:pt x="0" y="136"/>
                  </a:lnTo>
                  <a:lnTo>
                    <a:pt x="0" y="176"/>
                  </a:lnTo>
                  <a:lnTo>
                    <a:pt x="33" y="200"/>
                  </a:lnTo>
                  <a:lnTo>
                    <a:pt x="25" y="208"/>
                  </a:lnTo>
                  <a:lnTo>
                    <a:pt x="42" y="216"/>
                  </a:lnTo>
                  <a:lnTo>
                    <a:pt x="67" y="232"/>
                  </a:lnTo>
                  <a:lnTo>
                    <a:pt x="185" y="216"/>
                  </a:lnTo>
                  <a:lnTo>
                    <a:pt x="185" y="184"/>
                  </a:lnTo>
                  <a:lnTo>
                    <a:pt x="236" y="168"/>
                  </a:lnTo>
                  <a:lnTo>
                    <a:pt x="244" y="152"/>
                  </a:lnTo>
                  <a:lnTo>
                    <a:pt x="286" y="160"/>
                  </a:lnTo>
                  <a:lnTo>
                    <a:pt x="328" y="112"/>
                  </a:lnTo>
                  <a:lnTo>
                    <a:pt x="362" y="112"/>
                  </a:lnTo>
                  <a:lnTo>
                    <a:pt x="404" y="104"/>
                  </a:lnTo>
                  <a:lnTo>
                    <a:pt x="412" y="104"/>
                  </a:lnTo>
                  <a:lnTo>
                    <a:pt x="438" y="112"/>
                  </a:lnTo>
                  <a:lnTo>
                    <a:pt x="455" y="112"/>
                  </a:lnTo>
                  <a:lnTo>
                    <a:pt x="463" y="64"/>
                  </a:lnTo>
                  <a:lnTo>
                    <a:pt x="480" y="16"/>
                  </a:lnTo>
                  <a:lnTo>
                    <a:pt x="421" y="8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BA17B7A9-C6A8-4885-9E11-37689A9A9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056"/>
              <a:ext cx="438" cy="504"/>
            </a:xfrm>
            <a:custGeom>
              <a:avLst/>
              <a:gdLst>
                <a:gd name="T0" fmla="*/ 126 w 438"/>
                <a:gd name="T1" fmla="*/ 424 h 504"/>
                <a:gd name="T2" fmla="*/ 160 w 438"/>
                <a:gd name="T3" fmla="*/ 440 h 504"/>
                <a:gd name="T4" fmla="*/ 185 w 438"/>
                <a:gd name="T5" fmla="*/ 440 h 504"/>
                <a:gd name="T6" fmla="*/ 202 w 438"/>
                <a:gd name="T7" fmla="*/ 456 h 504"/>
                <a:gd name="T8" fmla="*/ 236 w 438"/>
                <a:gd name="T9" fmla="*/ 496 h 504"/>
                <a:gd name="T10" fmla="*/ 252 w 438"/>
                <a:gd name="T11" fmla="*/ 504 h 504"/>
                <a:gd name="T12" fmla="*/ 261 w 438"/>
                <a:gd name="T13" fmla="*/ 472 h 504"/>
                <a:gd name="T14" fmla="*/ 286 w 438"/>
                <a:gd name="T15" fmla="*/ 464 h 504"/>
                <a:gd name="T16" fmla="*/ 311 w 438"/>
                <a:gd name="T17" fmla="*/ 456 h 504"/>
                <a:gd name="T18" fmla="*/ 370 w 438"/>
                <a:gd name="T19" fmla="*/ 432 h 504"/>
                <a:gd name="T20" fmla="*/ 413 w 438"/>
                <a:gd name="T21" fmla="*/ 432 h 504"/>
                <a:gd name="T22" fmla="*/ 421 w 438"/>
                <a:gd name="T23" fmla="*/ 400 h 504"/>
                <a:gd name="T24" fmla="*/ 404 w 438"/>
                <a:gd name="T25" fmla="*/ 392 h 504"/>
                <a:gd name="T26" fmla="*/ 404 w 438"/>
                <a:gd name="T27" fmla="*/ 360 h 504"/>
                <a:gd name="T28" fmla="*/ 421 w 438"/>
                <a:gd name="T29" fmla="*/ 352 h 504"/>
                <a:gd name="T30" fmla="*/ 438 w 438"/>
                <a:gd name="T31" fmla="*/ 312 h 504"/>
                <a:gd name="T32" fmla="*/ 396 w 438"/>
                <a:gd name="T33" fmla="*/ 280 h 504"/>
                <a:gd name="T34" fmla="*/ 379 w 438"/>
                <a:gd name="T35" fmla="*/ 248 h 504"/>
                <a:gd name="T36" fmla="*/ 370 w 438"/>
                <a:gd name="T37" fmla="*/ 216 h 504"/>
                <a:gd name="T38" fmla="*/ 387 w 438"/>
                <a:gd name="T39" fmla="*/ 184 h 504"/>
                <a:gd name="T40" fmla="*/ 370 w 438"/>
                <a:gd name="T41" fmla="*/ 176 h 504"/>
                <a:gd name="T42" fmla="*/ 370 w 438"/>
                <a:gd name="T43" fmla="*/ 136 h 504"/>
                <a:gd name="T44" fmla="*/ 328 w 438"/>
                <a:gd name="T45" fmla="*/ 160 h 504"/>
                <a:gd name="T46" fmla="*/ 286 w 438"/>
                <a:gd name="T47" fmla="*/ 144 h 504"/>
                <a:gd name="T48" fmla="*/ 244 w 438"/>
                <a:gd name="T49" fmla="*/ 136 h 504"/>
                <a:gd name="T50" fmla="*/ 261 w 438"/>
                <a:gd name="T51" fmla="*/ 104 h 504"/>
                <a:gd name="T52" fmla="*/ 219 w 438"/>
                <a:gd name="T53" fmla="*/ 88 h 504"/>
                <a:gd name="T54" fmla="*/ 185 w 438"/>
                <a:gd name="T55" fmla="*/ 64 h 504"/>
                <a:gd name="T56" fmla="*/ 177 w 438"/>
                <a:gd name="T57" fmla="*/ 40 h 504"/>
                <a:gd name="T58" fmla="*/ 143 w 438"/>
                <a:gd name="T59" fmla="*/ 16 h 504"/>
                <a:gd name="T60" fmla="*/ 126 w 438"/>
                <a:gd name="T61" fmla="*/ 0 h 504"/>
                <a:gd name="T62" fmla="*/ 118 w 438"/>
                <a:gd name="T63" fmla="*/ 8 h 504"/>
                <a:gd name="T64" fmla="*/ 67 w 438"/>
                <a:gd name="T65" fmla="*/ 8 h 504"/>
                <a:gd name="T66" fmla="*/ 33 w 438"/>
                <a:gd name="T67" fmla="*/ 24 h 504"/>
                <a:gd name="T68" fmla="*/ 8 w 438"/>
                <a:gd name="T69" fmla="*/ 24 h 504"/>
                <a:gd name="T70" fmla="*/ 0 w 438"/>
                <a:gd name="T71" fmla="*/ 48 h 504"/>
                <a:gd name="T72" fmla="*/ 8 w 438"/>
                <a:gd name="T73" fmla="*/ 80 h 504"/>
                <a:gd name="T74" fmla="*/ 33 w 438"/>
                <a:gd name="T75" fmla="*/ 112 h 504"/>
                <a:gd name="T76" fmla="*/ 59 w 438"/>
                <a:gd name="T77" fmla="*/ 120 h 504"/>
                <a:gd name="T78" fmla="*/ 33 w 438"/>
                <a:gd name="T79" fmla="*/ 128 h 504"/>
                <a:gd name="T80" fmla="*/ 33 w 438"/>
                <a:gd name="T81" fmla="*/ 160 h 504"/>
                <a:gd name="T82" fmla="*/ 8 w 438"/>
                <a:gd name="T83" fmla="*/ 152 h 504"/>
                <a:gd name="T84" fmla="*/ 17 w 438"/>
                <a:gd name="T85" fmla="*/ 168 h 504"/>
                <a:gd name="T86" fmla="*/ 50 w 438"/>
                <a:gd name="T87" fmla="*/ 168 h 504"/>
                <a:gd name="T88" fmla="*/ 50 w 438"/>
                <a:gd name="T89" fmla="*/ 200 h 504"/>
                <a:gd name="T90" fmla="*/ 59 w 438"/>
                <a:gd name="T91" fmla="*/ 232 h 504"/>
                <a:gd name="T92" fmla="*/ 101 w 438"/>
                <a:gd name="T93" fmla="*/ 256 h 504"/>
                <a:gd name="T94" fmla="*/ 75 w 438"/>
                <a:gd name="T95" fmla="*/ 272 h 504"/>
                <a:gd name="T96" fmla="*/ 101 w 438"/>
                <a:gd name="T97" fmla="*/ 312 h 504"/>
                <a:gd name="T98" fmla="*/ 50 w 438"/>
                <a:gd name="T99" fmla="*/ 328 h 504"/>
                <a:gd name="T100" fmla="*/ 59 w 438"/>
                <a:gd name="T101" fmla="*/ 352 h 504"/>
                <a:gd name="T102" fmla="*/ 33 w 438"/>
                <a:gd name="T103" fmla="*/ 352 h 504"/>
                <a:gd name="T104" fmla="*/ 25 w 438"/>
                <a:gd name="T105" fmla="*/ 384 h 504"/>
                <a:gd name="T106" fmla="*/ 0 w 438"/>
                <a:gd name="T107" fmla="*/ 400 h 504"/>
                <a:gd name="T108" fmla="*/ 8 w 438"/>
                <a:gd name="T109" fmla="*/ 416 h 504"/>
                <a:gd name="T110" fmla="*/ 8 w 438"/>
                <a:gd name="T111" fmla="*/ 456 h 504"/>
                <a:gd name="T112" fmla="*/ 17 w 438"/>
                <a:gd name="T113" fmla="*/ 456 h 504"/>
                <a:gd name="T114" fmla="*/ 101 w 438"/>
                <a:gd name="T115" fmla="*/ 504 h 504"/>
                <a:gd name="T116" fmla="*/ 101 w 438"/>
                <a:gd name="T117" fmla="*/ 496 h 504"/>
                <a:gd name="T118" fmla="*/ 126 w 438"/>
                <a:gd name="T119" fmla="*/ 424 h 5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8"/>
                <a:gd name="T181" fmla="*/ 0 h 504"/>
                <a:gd name="T182" fmla="*/ 438 w 438"/>
                <a:gd name="T183" fmla="*/ 504 h 5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8" h="504">
                  <a:moveTo>
                    <a:pt x="126" y="424"/>
                  </a:moveTo>
                  <a:lnTo>
                    <a:pt x="160" y="440"/>
                  </a:lnTo>
                  <a:lnTo>
                    <a:pt x="185" y="440"/>
                  </a:lnTo>
                  <a:lnTo>
                    <a:pt x="202" y="456"/>
                  </a:lnTo>
                  <a:lnTo>
                    <a:pt x="236" y="496"/>
                  </a:lnTo>
                  <a:lnTo>
                    <a:pt x="252" y="504"/>
                  </a:lnTo>
                  <a:lnTo>
                    <a:pt x="261" y="472"/>
                  </a:lnTo>
                  <a:lnTo>
                    <a:pt x="286" y="464"/>
                  </a:lnTo>
                  <a:lnTo>
                    <a:pt x="311" y="456"/>
                  </a:lnTo>
                  <a:lnTo>
                    <a:pt x="370" y="432"/>
                  </a:lnTo>
                  <a:lnTo>
                    <a:pt x="413" y="432"/>
                  </a:lnTo>
                  <a:lnTo>
                    <a:pt x="421" y="400"/>
                  </a:lnTo>
                  <a:lnTo>
                    <a:pt x="404" y="392"/>
                  </a:lnTo>
                  <a:lnTo>
                    <a:pt x="404" y="360"/>
                  </a:lnTo>
                  <a:lnTo>
                    <a:pt x="421" y="352"/>
                  </a:lnTo>
                  <a:lnTo>
                    <a:pt x="438" y="312"/>
                  </a:lnTo>
                  <a:lnTo>
                    <a:pt x="396" y="280"/>
                  </a:lnTo>
                  <a:lnTo>
                    <a:pt x="379" y="248"/>
                  </a:lnTo>
                  <a:lnTo>
                    <a:pt x="370" y="216"/>
                  </a:lnTo>
                  <a:lnTo>
                    <a:pt x="387" y="184"/>
                  </a:lnTo>
                  <a:lnTo>
                    <a:pt x="370" y="176"/>
                  </a:lnTo>
                  <a:lnTo>
                    <a:pt x="370" y="136"/>
                  </a:lnTo>
                  <a:lnTo>
                    <a:pt x="328" y="160"/>
                  </a:lnTo>
                  <a:lnTo>
                    <a:pt x="286" y="144"/>
                  </a:lnTo>
                  <a:lnTo>
                    <a:pt x="244" y="136"/>
                  </a:lnTo>
                  <a:lnTo>
                    <a:pt x="261" y="104"/>
                  </a:lnTo>
                  <a:lnTo>
                    <a:pt x="219" y="88"/>
                  </a:lnTo>
                  <a:lnTo>
                    <a:pt x="185" y="64"/>
                  </a:lnTo>
                  <a:lnTo>
                    <a:pt x="177" y="40"/>
                  </a:lnTo>
                  <a:lnTo>
                    <a:pt x="143" y="16"/>
                  </a:lnTo>
                  <a:lnTo>
                    <a:pt x="126" y="0"/>
                  </a:lnTo>
                  <a:lnTo>
                    <a:pt x="118" y="8"/>
                  </a:lnTo>
                  <a:lnTo>
                    <a:pt x="67" y="8"/>
                  </a:lnTo>
                  <a:lnTo>
                    <a:pt x="33" y="24"/>
                  </a:lnTo>
                  <a:lnTo>
                    <a:pt x="8" y="24"/>
                  </a:lnTo>
                  <a:lnTo>
                    <a:pt x="0" y="48"/>
                  </a:lnTo>
                  <a:lnTo>
                    <a:pt x="8" y="80"/>
                  </a:lnTo>
                  <a:lnTo>
                    <a:pt x="33" y="112"/>
                  </a:lnTo>
                  <a:lnTo>
                    <a:pt x="59" y="120"/>
                  </a:lnTo>
                  <a:lnTo>
                    <a:pt x="33" y="128"/>
                  </a:lnTo>
                  <a:lnTo>
                    <a:pt x="33" y="160"/>
                  </a:lnTo>
                  <a:lnTo>
                    <a:pt x="8" y="152"/>
                  </a:lnTo>
                  <a:lnTo>
                    <a:pt x="17" y="168"/>
                  </a:lnTo>
                  <a:lnTo>
                    <a:pt x="50" y="168"/>
                  </a:lnTo>
                  <a:lnTo>
                    <a:pt x="50" y="200"/>
                  </a:lnTo>
                  <a:lnTo>
                    <a:pt x="59" y="232"/>
                  </a:lnTo>
                  <a:lnTo>
                    <a:pt x="101" y="256"/>
                  </a:lnTo>
                  <a:lnTo>
                    <a:pt x="75" y="272"/>
                  </a:lnTo>
                  <a:lnTo>
                    <a:pt x="101" y="312"/>
                  </a:lnTo>
                  <a:lnTo>
                    <a:pt x="50" y="328"/>
                  </a:lnTo>
                  <a:lnTo>
                    <a:pt x="59" y="352"/>
                  </a:lnTo>
                  <a:lnTo>
                    <a:pt x="33" y="352"/>
                  </a:lnTo>
                  <a:lnTo>
                    <a:pt x="25" y="384"/>
                  </a:lnTo>
                  <a:lnTo>
                    <a:pt x="0" y="400"/>
                  </a:lnTo>
                  <a:lnTo>
                    <a:pt x="8" y="416"/>
                  </a:lnTo>
                  <a:lnTo>
                    <a:pt x="8" y="456"/>
                  </a:lnTo>
                  <a:lnTo>
                    <a:pt x="17" y="456"/>
                  </a:lnTo>
                  <a:lnTo>
                    <a:pt x="101" y="504"/>
                  </a:lnTo>
                  <a:lnTo>
                    <a:pt x="101" y="496"/>
                  </a:lnTo>
                  <a:lnTo>
                    <a:pt x="126" y="42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7" name="Freeform 65">
              <a:extLst>
                <a:ext uri="{FF2B5EF4-FFF2-40B4-BE49-F238E27FC236}">
                  <a16:creationId xmlns:a16="http://schemas.microsoft.com/office/drawing/2014/main" id="{2C88CF2A-F03A-4ACB-B973-25FC7B1A2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01 w 210"/>
                <a:gd name="T19" fmla="*/ 32 h 352"/>
                <a:gd name="T20" fmla="*/ 84 w 210"/>
                <a:gd name="T21" fmla="*/ 16 h 352"/>
                <a:gd name="T22" fmla="*/ 59 w 210"/>
                <a:gd name="T23" fmla="*/ 16 h 352"/>
                <a:gd name="T24" fmla="*/ 25 w 210"/>
                <a:gd name="T25" fmla="*/ 0 h 352"/>
                <a:gd name="T26" fmla="*/ 0 w 210"/>
                <a:gd name="T27" fmla="*/ 72 h 352"/>
                <a:gd name="T28" fmla="*/ 0 w 210"/>
                <a:gd name="T29" fmla="*/ 80 h 352"/>
                <a:gd name="T30" fmla="*/ 17 w 210"/>
                <a:gd name="T31" fmla="*/ 88 h 352"/>
                <a:gd name="T32" fmla="*/ 33 w 210"/>
                <a:gd name="T33" fmla="*/ 104 h 352"/>
                <a:gd name="T34" fmla="*/ 33 w 210"/>
                <a:gd name="T35" fmla="*/ 120 h 352"/>
                <a:gd name="T36" fmla="*/ 33 w 210"/>
                <a:gd name="T37" fmla="*/ 160 h 352"/>
                <a:gd name="T38" fmla="*/ 42 w 210"/>
                <a:gd name="T39" fmla="*/ 248 h 352"/>
                <a:gd name="T40" fmla="*/ 67 w 210"/>
                <a:gd name="T41" fmla="*/ 288 h 352"/>
                <a:gd name="T42" fmla="*/ 109 w 210"/>
                <a:gd name="T43" fmla="*/ 320 h 352"/>
                <a:gd name="T44" fmla="*/ 135 w 210"/>
                <a:gd name="T45" fmla="*/ 352 h 352"/>
                <a:gd name="T46" fmla="*/ 151 w 210"/>
                <a:gd name="T47" fmla="*/ 344 h 352"/>
                <a:gd name="T48" fmla="*/ 151 w 210"/>
                <a:gd name="T49" fmla="*/ 304 h 3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0"/>
                <a:gd name="T76" fmla="*/ 0 h 352"/>
                <a:gd name="T77" fmla="*/ 210 w 210"/>
                <a:gd name="T78" fmla="*/ 352 h 3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8" name="Freeform 66">
              <a:extLst>
                <a:ext uri="{FF2B5EF4-FFF2-40B4-BE49-F238E27FC236}">
                  <a16:creationId xmlns:a16="http://schemas.microsoft.com/office/drawing/2014/main" id="{F432DD09-F46D-48BB-9BA9-473F6EDDF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79" name="Freeform 67">
              <a:extLst>
                <a:ext uri="{FF2B5EF4-FFF2-40B4-BE49-F238E27FC236}">
                  <a16:creationId xmlns:a16="http://schemas.microsoft.com/office/drawing/2014/main" id="{8EC0DCB2-BB58-4E4A-B9E0-B67DC1A23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3480"/>
              <a:ext cx="210" cy="352"/>
            </a:xfrm>
            <a:custGeom>
              <a:avLst/>
              <a:gdLst>
                <a:gd name="T0" fmla="*/ 151 w 210"/>
                <a:gd name="T1" fmla="*/ 304 h 352"/>
                <a:gd name="T2" fmla="*/ 185 w 210"/>
                <a:gd name="T3" fmla="*/ 288 h 352"/>
                <a:gd name="T4" fmla="*/ 185 w 210"/>
                <a:gd name="T5" fmla="*/ 248 h 352"/>
                <a:gd name="T6" fmla="*/ 210 w 210"/>
                <a:gd name="T7" fmla="*/ 232 h 352"/>
                <a:gd name="T8" fmla="*/ 194 w 210"/>
                <a:gd name="T9" fmla="*/ 192 h 352"/>
                <a:gd name="T10" fmla="*/ 168 w 210"/>
                <a:gd name="T11" fmla="*/ 184 h 352"/>
                <a:gd name="T12" fmla="*/ 143 w 210"/>
                <a:gd name="T13" fmla="*/ 152 h 352"/>
                <a:gd name="T14" fmla="*/ 135 w 210"/>
                <a:gd name="T15" fmla="*/ 96 h 352"/>
                <a:gd name="T16" fmla="*/ 135 w 210"/>
                <a:gd name="T17" fmla="*/ 72 h 352"/>
                <a:gd name="T18" fmla="*/ 135 w 210"/>
                <a:gd name="T19" fmla="*/ 72 h 352"/>
                <a:gd name="T20" fmla="*/ 101 w 210"/>
                <a:gd name="T21" fmla="*/ 32 h 352"/>
                <a:gd name="T22" fmla="*/ 84 w 210"/>
                <a:gd name="T23" fmla="*/ 16 h 352"/>
                <a:gd name="T24" fmla="*/ 59 w 210"/>
                <a:gd name="T25" fmla="*/ 16 h 352"/>
                <a:gd name="T26" fmla="*/ 25 w 210"/>
                <a:gd name="T27" fmla="*/ 0 h 352"/>
                <a:gd name="T28" fmla="*/ 0 w 210"/>
                <a:gd name="T29" fmla="*/ 72 h 352"/>
                <a:gd name="T30" fmla="*/ 0 w 210"/>
                <a:gd name="T31" fmla="*/ 80 h 352"/>
                <a:gd name="T32" fmla="*/ 17 w 210"/>
                <a:gd name="T33" fmla="*/ 88 h 352"/>
                <a:gd name="T34" fmla="*/ 33 w 210"/>
                <a:gd name="T35" fmla="*/ 104 h 352"/>
                <a:gd name="T36" fmla="*/ 33 w 210"/>
                <a:gd name="T37" fmla="*/ 120 h 352"/>
                <a:gd name="T38" fmla="*/ 33 w 210"/>
                <a:gd name="T39" fmla="*/ 160 h 352"/>
                <a:gd name="T40" fmla="*/ 42 w 210"/>
                <a:gd name="T41" fmla="*/ 248 h 352"/>
                <a:gd name="T42" fmla="*/ 67 w 210"/>
                <a:gd name="T43" fmla="*/ 288 h 352"/>
                <a:gd name="T44" fmla="*/ 109 w 210"/>
                <a:gd name="T45" fmla="*/ 320 h 352"/>
                <a:gd name="T46" fmla="*/ 135 w 210"/>
                <a:gd name="T47" fmla="*/ 352 h 352"/>
                <a:gd name="T48" fmla="*/ 151 w 210"/>
                <a:gd name="T49" fmla="*/ 344 h 352"/>
                <a:gd name="T50" fmla="*/ 151 w 210"/>
                <a:gd name="T51" fmla="*/ 304 h 3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352"/>
                <a:gd name="T80" fmla="*/ 210 w 210"/>
                <a:gd name="T81" fmla="*/ 352 h 3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352">
                  <a:moveTo>
                    <a:pt x="151" y="304"/>
                  </a:moveTo>
                  <a:lnTo>
                    <a:pt x="185" y="288"/>
                  </a:lnTo>
                  <a:lnTo>
                    <a:pt x="185" y="248"/>
                  </a:lnTo>
                  <a:lnTo>
                    <a:pt x="210" y="232"/>
                  </a:lnTo>
                  <a:lnTo>
                    <a:pt x="194" y="192"/>
                  </a:lnTo>
                  <a:lnTo>
                    <a:pt x="168" y="184"/>
                  </a:lnTo>
                  <a:lnTo>
                    <a:pt x="143" y="152"/>
                  </a:lnTo>
                  <a:lnTo>
                    <a:pt x="135" y="96"/>
                  </a:lnTo>
                  <a:lnTo>
                    <a:pt x="135" y="72"/>
                  </a:lnTo>
                  <a:lnTo>
                    <a:pt x="101" y="32"/>
                  </a:lnTo>
                  <a:lnTo>
                    <a:pt x="84" y="16"/>
                  </a:lnTo>
                  <a:lnTo>
                    <a:pt x="59" y="16"/>
                  </a:lnTo>
                  <a:lnTo>
                    <a:pt x="25" y="0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" y="88"/>
                  </a:lnTo>
                  <a:lnTo>
                    <a:pt x="33" y="104"/>
                  </a:lnTo>
                  <a:lnTo>
                    <a:pt x="33" y="120"/>
                  </a:lnTo>
                  <a:lnTo>
                    <a:pt x="33" y="160"/>
                  </a:lnTo>
                  <a:lnTo>
                    <a:pt x="42" y="248"/>
                  </a:lnTo>
                  <a:lnTo>
                    <a:pt x="67" y="288"/>
                  </a:lnTo>
                  <a:lnTo>
                    <a:pt x="109" y="320"/>
                  </a:lnTo>
                  <a:lnTo>
                    <a:pt x="135" y="352"/>
                  </a:lnTo>
                  <a:lnTo>
                    <a:pt x="151" y="344"/>
                  </a:lnTo>
                  <a:lnTo>
                    <a:pt x="151" y="304"/>
                  </a:ln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hu-HU"/>
            </a:p>
          </p:txBody>
        </p:sp>
        <p:sp>
          <p:nvSpPr>
            <p:cNvPr id="80" name="Freeform 68">
              <a:extLst>
                <a:ext uri="{FF2B5EF4-FFF2-40B4-BE49-F238E27FC236}">
                  <a16:creationId xmlns:a16="http://schemas.microsoft.com/office/drawing/2014/main" id="{2492BB31-03E2-4330-B651-1C18CEBC0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480"/>
              <a:ext cx="606" cy="704"/>
            </a:xfrm>
            <a:custGeom>
              <a:avLst/>
              <a:gdLst>
                <a:gd name="T0" fmla="*/ 606 w 606"/>
                <a:gd name="T1" fmla="*/ 24 h 704"/>
                <a:gd name="T2" fmla="*/ 556 w 606"/>
                <a:gd name="T3" fmla="*/ 0 h 704"/>
                <a:gd name="T4" fmla="*/ 530 w 606"/>
                <a:gd name="T5" fmla="*/ 56 h 704"/>
                <a:gd name="T6" fmla="*/ 446 w 606"/>
                <a:gd name="T7" fmla="*/ 72 h 704"/>
                <a:gd name="T8" fmla="*/ 379 w 606"/>
                <a:gd name="T9" fmla="*/ 56 h 704"/>
                <a:gd name="T10" fmla="*/ 286 w 606"/>
                <a:gd name="T11" fmla="*/ 104 h 704"/>
                <a:gd name="T12" fmla="*/ 236 w 606"/>
                <a:gd name="T13" fmla="*/ 136 h 704"/>
                <a:gd name="T14" fmla="*/ 134 w 606"/>
                <a:gd name="T15" fmla="*/ 184 h 704"/>
                <a:gd name="T16" fmla="*/ 75 w 606"/>
                <a:gd name="T17" fmla="*/ 200 h 704"/>
                <a:gd name="T18" fmla="*/ 75 w 606"/>
                <a:gd name="T19" fmla="*/ 232 h 704"/>
                <a:gd name="T20" fmla="*/ 50 w 606"/>
                <a:gd name="T21" fmla="*/ 288 h 704"/>
                <a:gd name="T22" fmla="*/ 16 w 606"/>
                <a:gd name="T23" fmla="*/ 344 h 704"/>
                <a:gd name="T24" fmla="*/ 33 w 606"/>
                <a:gd name="T25" fmla="*/ 392 h 704"/>
                <a:gd name="T26" fmla="*/ 59 w 606"/>
                <a:gd name="T27" fmla="*/ 464 h 704"/>
                <a:gd name="T28" fmla="*/ 118 w 606"/>
                <a:gd name="T29" fmla="*/ 480 h 704"/>
                <a:gd name="T30" fmla="*/ 286 w 606"/>
                <a:gd name="T31" fmla="*/ 472 h 704"/>
                <a:gd name="T32" fmla="*/ 337 w 606"/>
                <a:gd name="T33" fmla="*/ 496 h 704"/>
                <a:gd name="T34" fmla="*/ 294 w 606"/>
                <a:gd name="T35" fmla="*/ 512 h 704"/>
                <a:gd name="T36" fmla="*/ 210 w 606"/>
                <a:gd name="T37" fmla="*/ 488 h 704"/>
                <a:gd name="T38" fmla="*/ 160 w 606"/>
                <a:gd name="T39" fmla="*/ 512 h 704"/>
                <a:gd name="T40" fmla="*/ 160 w 606"/>
                <a:gd name="T41" fmla="*/ 568 h 704"/>
                <a:gd name="T42" fmla="*/ 202 w 606"/>
                <a:gd name="T43" fmla="*/ 592 h 704"/>
                <a:gd name="T44" fmla="*/ 236 w 606"/>
                <a:gd name="T45" fmla="*/ 672 h 704"/>
                <a:gd name="T46" fmla="*/ 278 w 606"/>
                <a:gd name="T47" fmla="*/ 656 h 704"/>
                <a:gd name="T48" fmla="*/ 337 w 606"/>
                <a:gd name="T49" fmla="*/ 656 h 704"/>
                <a:gd name="T50" fmla="*/ 328 w 606"/>
                <a:gd name="T51" fmla="*/ 568 h 704"/>
                <a:gd name="T52" fmla="*/ 370 w 606"/>
                <a:gd name="T53" fmla="*/ 584 h 704"/>
                <a:gd name="T54" fmla="*/ 387 w 606"/>
                <a:gd name="T55" fmla="*/ 576 h 704"/>
                <a:gd name="T56" fmla="*/ 353 w 606"/>
                <a:gd name="T57" fmla="*/ 528 h 704"/>
                <a:gd name="T58" fmla="*/ 455 w 606"/>
                <a:gd name="T59" fmla="*/ 528 h 704"/>
                <a:gd name="T60" fmla="*/ 438 w 606"/>
                <a:gd name="T61" fmla="*/ 464 h 704"/>
                <a:gd name="T62" fmla="*/ 438 w 606"/>
                <a:gd name="T63" fmla="*/ 448 h 704"/>
                <a:gd name="T64" fmla="*/ 480 w 606"/>
                <a:gd name="T65" fmla="*/ 480 h 704"/>
                <a:gd name="T66" fmla="*/ 463 w 606"/>
                <a:gd name="T67" fmla="*/ 440 h 704"/>
                <a:gd name="T68" fmla="*/ 353 w 606"/>
                <a:gd name="T69" fmla="*/ 384 h 704"/>
                <a:gd name="T70" fmla="*/ 337 w 606"/>
                <a:gd name="T71" fmla="*/ 400 h 704"/>
                <a:gd name="T72" fmla="*/ 311 w 606"/>
                <a:gd name="T73" fmla="*/ 408 h 704"/>
                <a:gd name="T74" fmla="*/ 294 w 606"/>
                <a:gd name="T75" fmla="*/ 376 h 704"/>
                <a:gd name="T76" fmla="*/ 337 w 606"/>
                <a:gd name="T77" fmla="*/ 360 h 704"/>
                <a:gd name="T78" fmla="*/ 320 w 606"/>
                <a:gd name="T79" fmla="*/ 320 h 704"/>
                <a:gd name="T80" fmla="*/ 236 w 606"/>
                <a:gd name="T81" fmla="*/ 240 h 704"/>
                <a:gd name="T82" fmla="*/ 261 w 606"/>
                <a:gd name="T83" fmla="*/ 200 h 704"/>
                <a:gd name="T84" fmla="*/ 294 w 606"/>
                <a:gd name="T85" fmla="*/ 232 h 704"/>
                <a:gd name="T86" fmla="*/ 337 w 606"/>
                <a:gd name="T87" fmla="*/ 264 h 704"/>
                <a:gd name="T88" fmla="*/ 362 w 606"/>
                <a:gd name="T89" fmla="*/ 208 h 704"/>
                <a:gd name="T90" fmla="*/ 387 w 606"/>
                <a:gd name="T91" fmla="*/ 144 h 704"/>
                <a:gd name="T92" fmla="*/ 497 w 606"/>
                <a:gd name="T93" fmla="*/ 112 h 704"/>
                <a:gd name="T94" fmla="*/ 564 w 606"/>
                <a:gd name="T95" fmla="*/ 112 h 704"/>
                <a:gd name="T96" fmla="*/ 598 w 606"/>
                <a:gd name="T97" fmla="*/ 96 h 7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6"/>
                <a:gd name="T148" fmla="*/ 0 h 704"/>
                <a:gd name="T149" fmla="*/ 606 w 606"/>
                <a:gd name="T150" fmla="*/ 704 h 7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6" h="704">
                  <a:moveTo>
                    <a:pt x="589" y="72"/>
                  </a:moveTo>
                  <a:lnTo>
                    <a:pt x="606" y="24"/>
                  </a:lnTo>
                  <a:lnTo>
                    <a:pt x="581" y="0"/>
                  </a:lnTo>
                  <a:lnTo>
                    <a:pt x="556" y="0"/>
                  </a:lnTo>
                  <a:lnTo>
                    <a:pt x="564" y="40"/>
                  </a:lnTo>
                  <a:lnTo>
                    <a:pt x="530" y="56"/>
                  </a:lnTo>
                  <a:lnTo>
                    <a:pt x="471" y="72"/>
                  </a:lnTo>
                  <a:lnTo>
                    <a:pt x="446" y="72"/>
                  </a:lnTo>
                  <a:lnTo>
                    <a:pt x="412" y="72"/>
                  </a:lnTo>
                  <a:lnTo>
                    <a:pt x="379" y="56"/>
                  </a:lnTo>
                  <a:lnTo>
                    <a:pt x="328" y="88"/>
                  </a:lnTo>
                  <a:lnTo>
                    <a:pt x="286" y="104"/>
                  </a:lnTo>
                  <a:lnTo>
                    <a:pt x="244" y="104"/>
                  </a:lnTo>
                  <a:lnTo>
                    <a:pt x="236" y="136"/>
                  </a:lnTo>
                  <a:lnTo>
                    <a:pt x="168" y="144"/>
                  </a:lnTo>
                  <a:lnTo>
                    <a:pt x="134" y="184"/>
                  </a:lnTo>
                  <a:lnTo>
                    <a:pt x="109" y="184"/>
                  </a:lnTo>
                  <a:lnTo>
                    <a:pt x="75" y="200"/>
                  </a:lnTo>
                  <a:lnTo>
                    <a:pt x="67" y="200"/>
                  </a:lnTo>
                  <a:lnTo>
                    <a:pt x="75" y="232"/>
                  </a:lnTo>
                  <a:lnTo>
                    <a:pt x="50" y="248"/>
                  </a:lnTo>
                  <a:lnTo>
                    <a:pt x="50" y="288"/>
                  </a:lnTo>
                  <a:lnTo>
                    <a:pt x="16" y="304"/>
                  </a:lnTo>
                  <a:lnTo>
                    <a:pt x="16" y="344"/>
                  </a:lnTo>
                  <a:lnTo>
                    <a:pt x="0" y="352"/>
                  </a:lnTo>
                  <a:lnTo>
                    <a:pt x="33" y="392"/>
                  </a:lnTo>
                  <a:lnTo>
                    <a:pt x="75" y="424"/>
                  </a:lnTo>
                  <a:lnTo>
                    <a:pt x="59" y="464"/>
                  </a:lnTo>
                  <a:lnTo>
                    <a:pt x="92" y="464"/>
                  </a:lnTo>
                  <a:lnTo>
                    <a:pt x="118" y="480"/>
                  </a:lnTo>
                  <a:lnTo>
                    <a:pt x="202" y="480"/>
                  </a:lnTo>
                  <a:lnTo>
                    <a:pt x="286" y="472"/>
                  </a:lnTo>
                  <a:lnTo>
                    <a:pt x="362" y="480"/>
                  </a:lnTo>
                  <a:lnTo>
                    <a:pt x="337" y="496"/>
                  </a:lnTo>
                  <a:lnTo>
                    <a:pt x="328" y="512"/>
                  </a:lnTo>
                  <a:lnTo>
                    <a:pt x="294" y="512"/>
                  </a:lnTo>
                  <a:lnTo>
                    <a:pt x="261" y="504"/>
                  </a:lnTo>
                  <a:lnTo>
                    <a:pt x="210" y="488"/>
                  </a:lnTo>
                  <a:lnTo>
                    <a:pt x="185" y="504"/>
                  </a:lnTo>
                  <a:lnTo>
                    <a:pt x="160" y="512"/>
                  </a:lnTo>
                  <a:lnTo>
                    <a:pt x="134" y="552"/>
                  </a:lnTo>
                  <a:lnTo>
                    <a:pt x="160" y="568"/>
                  </a:lnTo>
                  <a:lnTo>
                    <a:pt x="185" y="584"/>
                  </a:lnTo>
                  <a:lnTo>
                    <a:pt x="202" y="592"/>
                  </a:lnTo>
                  <a:lnTo>
                    <a:pt x="210" y="624"/>
                  </a:lnTo>
                  <a:lnTo>
                    <a:pt x="236" y="672"/>
                  </a:lnTo>
                  <a:lnTo>
                    <a:pt x="252" y="648"/>
                  </a:lnTo>
                  <a:lnTo>
                    <a:pt x="278" y="656"/>
                  </a:lnTo>
                  <a:lnTo>
                    <a:pt x="311" y="704"/>
                  </a:lnTo>
                  <a:lnTo>
                    <a:pt x="337" y="656"/>
                  </a:lnTo>
                  <a:lnTo>
                    <a:pt x="396" y="688"/>
                  </a:lnTo>
                  <a:lnTo>
                    <a:pt x="328" y="568"/>
                  </a:lnTo>
                  <a:lnTo>
                    <a:pt x="353" y="576"/>
                  </a:lnTo>
                  <a:lnTo>
                    <a:pt x="370" y="584"/>
                  </a:lnTo>
                  <a:lnTo>
                    <a:pt x="370" y="600"/>
                  </a:lnTo>
                  <a:lnTo>
                    <a:pt x="387" y="576"/>
                  </a:lnTo>
                  <a:lnTo>
                    <a:pt x="412" y="560"/>
                  </a:lnTo>
                  <a:lnTo>
                    <a:pt x="353" y="528"/>
                  </a:lnTo>
                  <a:lnTo>
                    <a:pt x="404" y="512"/>
                  </a:lnTo>
                  <a:lnTo>
                    <a:pt x="455" y="528"/>
                  </a:lnTo>
                  <a:lnTo>
                    <a:pt x="446" y="488"/>
                  </a:lnTo>
                  <a:lnTo>
                    <a:pt x="438" y="464"/>
                  </a:lnTo>
                  <a:lnTo>
                    <a:pt x="412" y="448"/>
                  </a:lnTo>
                  <a:lnTo>
                    <a:pt x="438" y="448"/>
                  </a:lnTo>
                  <a:lnTo>
                    <a:pt x="455" y="464"/>
                  </a:lnTo>
                  <a:lnTo>
                    <a:pt x="480" y="480"/>
                  </a:lnTo>
                  <a:lnTo>
                    <a:pt x="514" y="472"/>
                  </a:lnTo>
                  <a:lnTo>
                    <a:pt x="463" y="440"/>
                  </a:lnTo>
                  <a:lnTo>
                    <a:pt x="421" y="408"/>
                  </a:lnTo>
                  <a:lnTo>
                    <a:pt x="353" y="384"/>
                  </a:lnTo>
                  <a:lnTo>
                    <a:pt x="337" y="384"/>
                  </a:lnTo>
                  <a:lnTo>
                    <a:pt x="337" y="400"/>
                  </a:lnTo>
                  <a:lnTo>
                    <a:pt x="345" y="416"/>
                  </a:lnTo>
                  <a:lnTo>
                    <a:pt x="311" y="408"/>
                  </a:lnTo>
                  <a:lnTo>
                    <a:pt x="294" y="400"/>
                  </a:lnTo>
                  <a:lnTo>
                    <a:pt x="294" y="376"/>
                  </a:lnTo>
                  <a:lnTo>
                    <a:pt x="294" y="352"/>
                  </a:lnTo>
                  <a:lnTo>
                    <a:pt x="337" y="360"/>
                  </a:lnTo>
                  <a:lnTo>
                    <a:pt x="337" y="336"/>
                  </a:lnTo>
                  <a:lnTo>
                    <a:pt x="320" y="320"/>
                  </a:lnTo>
                  <a:lnTo>
                    <a:pt x="269" y="288"/>
                  </a:lnTo>
                  <a:lnTo>
                    <a:pt x="236" y="240"/>
                  </a:lnTo>
                  <a:lnTo>
                    <a:pt x="244" y="224"/>
                  </a:lnTo>
                  <a:lnTo>
                    <a:pt x="261" y="200"/>
                  </a:lnTo>
                  <a:lnTo>
                    <a:pt x="269" y="224"/>
                  </a:lnTo>
                  <a:lnTo>
                    <a:pt x="294" y="232"/>
                  </a:lnTo>
                  <a:lnTo>
                    <a:pt x="320" y="240"/>
                  </a:lnTo>
                  <a:lnTo>
                    <a:pt x="337" y="264"/>
                  </a:lnTo>
                  <a:lnTo>
                    <a:pt x="337" y="232"/>
                  </a:lnTo>
                  <a:lnTo>
                    <a:pt x="362" y="208"/>
                  </a:lnTo>
                  <a:lnTo>
                    <a:pt x="370" y="160"/>
                  </a:lnTo>
                  <a:lnTo>
                    <a:pt x="387" y="144"/>
                  </a:lnTo>
                  <a:lnTo>
                    <a:pt x="412" y="136"/>
                  </a:lnTo>
                  <a:lnTo>
                    <a:pt x="497" y="112"/>
                  </a:lnTo>
                  <a:lnTo>
                    <a:pt x="539" y="112"/>
                  </a:lnTo>
                  <a:lnTo>
                    <a:pt x="564" y="112"/>
                  </a:lnTo>
                  <a:lnTo>
                    <a:pt x="573" y="128"/>
                  </a:lnTo>
                  <a:lnTo>
                    <a:pt x="598" y="96"/>
                  </a:lnTo>
                  <a:lnTo>
                    <a:pt x="589" y="7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1" name="Freeform 69">
              <a:extLst>
                <a:ext uri="{FF2B5EF4-FFF2-40B4-BE49-F238E27FC236}">
                  <a16:creationId xmlns:a16="http://schemas.microsoft.com/office/drawing/2014/main" id="{28914B22-73B3-41C9-B72C-DF039B2F2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34 w 244"/>
                <a:gd name="T7" fmla="*/ 0 h 192"/>
                <a:gd name="T8" fmla="*/ 75 w 244"/>
                <a:gd name="T9" fmla="*/ 24 h 192"/>
                <a:gd name="T10" fmla="*/ 50 w 244"/>
                <a:gd name="T11" fmla="*/ 32 h 192"/>
                <a:gd name="T12" fmla="*/ 25 w 244"/>
                <a:gd name="T13" fmla="*/ 40 h 192"/>
                <a:gd name="T14" fmla="*/ 16 w 244"/>
                <a:gd name="T15" fmla="*/ 72 h 192"/>
                <a:gd name="T16" fmla="*/ 0 w 244"/>
                <a:gd name="T17" fmla="*/ 64 h 192"/>
                <a:gd name="T18" fmla="*/ 0 w 244"/>
                <a:gd name="T19" fmla="*/ 88 h 192"/>
                <a:gd name="T20" fmla="*/ 8 w 244"/>
                <a:gd name="T21" fmla="*/ 144 h 192"/>
                <a:gd name="T22" fmla="*/ 33 w 244"/>
                <a:gd name="T23" fmla="*/ 176 h 192"/>
                <a:gd name="T24" fmla="*/ 59 w 244"/>
                <a:gd name="T25" fmla="*/ 184 h 192"/>
                <a:gd name="T26" fmla="*/ 67 w 244"/>
                <a:gd name="T27" fmla="*/ 192 h 192"/>
                <a:gd name="T28" fmla="*/ 75 w 244"/>
                <a:gd name="T29" fmla="*/ 192 h 192"/>
                <a:gd name="T30" fmla="*/ 109 w 244"/>
                <a:gd name="T31" fmla="*/ 176 h 192"/>
                <a:gd name="T32" fmla="*/ 134 w 244"/>
                <a:gd name="T33" fmla="*/ 176 h 192"/>
                <a:gd name="T34" fmla="*/ 168 w 244"/>
                <a:gd name="T35" fmla="*/ 136 h 192"/>
                <a:gd name="T36" fmla="*/ 236 w 244"/>
                <a:gd name="T37" fmla="*/ 128 h 192"/>
                <a:gd name="T38" fmla="*/ 244 w 244"/>
                <a:gd name="T39" fmla="*/ 104 h 192"/>
                <a:gd name="T40" fmla="*/ 244 w 244"/>
                <a:gd name="T41" fmla="*/ 64 h 192"/>
                <a:gd name="T42" fmla="*/ 227 w 244"/>
                <a:gd name="T43" fmla="*/ 32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"/>
                <a:gd name="T67" fmla="*/ 0 h 192"/>
                <a:gd name="T68" fmla="*/ 244 w 244"/>
                <a:gd name="T69" fmla="*/ 192 h 19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2" name="Freeform 70">
              <a:extLst>
                <a:ext uri="{FF2B5EF4-FFF2-40B4-BE49-F238E27FC236}">
                  <a16:creationId xmlns:a16="http://schemas.microsoft.com/office/drawing/2014/main" id="{FDB9A9F6-B4A1-4D94-88FD-19BEB0674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55 w 590"/>
                <a:gd name="T107" fmla="*/ 280 h 408"/>
                <a:gd name="T108" fmla="*/ 455 w 590"/>
                <a:gd name="T109" fmla="*/ 256 h 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0"/>
                <a:gd name="T166" fmla="*/ 0 h 408"/>
                <a:gd name="T167" fmla="*/ 590 w 590"/>
                <a:gd name="T168" fmla="*/ 408 h 4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3" name="Freeform 71">
              <a:extLst>
                <a:ext uri="{FF2B5EF4-FFF2-40B4-BE49-F238E27FC236}">
                  <a16:creationId xmlns:a16="http://schemas.microsoft.com/office/drawing/2014/main" id="{E0D2ADA1-9343-40DC-9336-D9C350A3E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3488"/>
              <a:ext cx="244" cy="192"/>
            </a:xfrm>
            <a:custGeom>
              <a:avLst/>
              <a:gdLst>
                <a:gd name="T0" fmla="*/ 227 w 244"/>
                <a:gd name="T1" fmla="*/ 32 h 192"/>
                <a:gd name="T2" fmla="*/ 185 w 244"/>
                <a:gd name="T3" fmla="*/ 16 h 192"/>
                <a:gd name="T4" fmla="*/ 177 w 244"/>
                <a:gd name="T5" fmla="*/ 0 h 192"/>
                <a:gd name="T6" fmla="*/ 177 w 244"/>
                <a:gd name="T7" fmla="*/ 0 h 192"/>
                <a:gd name="T8" fmla="*/ 134 w 244"/>
                <a:gd name="T9" fmla="*/ 0 h 192"/>
                <a:gd name="T10" fmla="*/ 75 w 244"/>
                <a:gd name="T11" fmla="*/ 24 h 192"/>
                <a:gd name="T12" fmla="*/ 50 w 244"/>
                <a:gd name="T13" fmla="*/ 32 h 192"/>
                <a:gd name="T14" fmla="*/ 25 w 244"/>
                <a:gd name="T15" fmla="*/ 40 h 192"/>
                <a:gd name="T16" fmla="*/ 16 w 244"/>
                <a:gd name="T17" fmla="*/ 72 h 192"/>
                <a:gd name="T18" fmla="*/ 0 w 244"/>
                <a:gd name="T19" fmla="*/ 64 h 192"/>
                <a:gd name="T20" fmla="*/ 0 w 244"/>
                <a:gd name="T21" fmla="*/ 88 h 192"/>
                <a:gd name="T22" fmla="*/ 8 w 244"/>
                <a:gd name="T23" fmla="*/ 144 h 192"/>
                <a:gd name="T24" fmla="*/ 33 w 244"/>
                <a:gd name="T25" fmla="*/ 176 h 192"/>
                <a:gd name="T26" fmla="*/ 59 w 244"/>
                <a:gd name="T27" fmla="*/ 184 h 192"/>
                <a:gd name="T28" fmla="*/ 67 w 244"/>
                <a:gd name="T29" fmla="*/ 192 h 192"/>
                <a:gd name="T30" fmla="*/ 75 w 244"/>
                <a:gd name="T31" fmla="*/ 192 h 192"/>
                <a:gd name="T32" fmla="*/ 109 w 244"/>
                <a:gd name="T33" fmla="*/ 176 h 192"/>
                <a:gd name="T34" fmla="*/ 134 w 244"/>
                <a:gd name="T35" fmla="*/ 176 h 192"/>
                <a:gd name="T36" fmla="*/ 168 w 244"/>
                <a:gd name="T37" fmla="*/ 136 h 192"/>
                <a:gd name="T38" fmla="*/ 236 w 244"/>
                <a:gd name="T39" fmla="*/ 128 h 192"/>
                <a:gd name="T40" fmla="*/ 244 w 244"/>
                <a:gd name="T41" fmla="*/ 104 h 192"/>
                <a:gd name="T42" fmla="*/ 244 w 244"/>
                <a:gd name="T43" fmla="*/ 64 h 192"/>
                <a:gd name="T44" fmla="*/ 227 w 244"/>
                <a:gd name="T45" fmla="*/ 32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192"/>
                <a:gd name="T71" fmla="*/ 244 w 244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192">
                  <a:moveTo>
                    <a:pt x="227" y="32"/>
                  </a:moveTo>
                  <a:lnTo>
                    <a:pt x="185" y="16"/>
                  </a:lnTo>
                  <a:lnTo>
                    <a:pt x="177" y="0"/>
                  </a:lnTo>
                  <a:lnTo>
                    <a:pt x="134" y="0"/>
                  </a:lnTo>
                  <a:lnTo>
                    <a:pt x="75" y="24"/>
                  </a:lnTo>
                  <a:lnTo>
                    <a:pt x="50" y="32"/>
                  </a:lnTo>
                  <a:lnTo>
                    <a:pt x="25" y="40"/>
                  </a:lnTo>
                  <a:lnTo>
                    <a:pt x="16" y="72"/>
                  </a:lnTo>
                  <a:lnTo>
                    <a:pt x="0" y="64"/>
                  </a:lnTo>
                  <a:lnTo>
                    <a:pt x="0" y="88"/>
                  </a:lnTo>
                  <a:lnTo>
                    <a:pt x="8" y="144"/>
                  </a:lnTo>
                  <a:lnTo>
                    <a:pt x="33" y="176"/>
                  </a:lnTo>
                  <a:lnTo>
                    <a:pt x="59" y="184"/>
                  </a:lnTo>
                  <a:lnTo>
                    <a:pt x="67" y="192"/>
                  </a:lnTo>
                  <a:lnTo>
                    <a:pt x="75" y="192"/>
                  </a:lnTo>
                  <a:lnTo>
                    <a:pt x="109" y="176"/>
                  </a:lnTo>
                  <a:lnTo>
                    <a:pt x="134" y="176"/>
                  </a:lnTo>
                  <a:lnTo>
                    <a:pt x="168" y="136"/>
                  </a:lnTo>
                  <a:lnTo>
                    <a:pt x="236" y="128"/>
                  </a:lnTo>
                  <a:lnTo>
                    <a:pt x="244" y="104"/>
                  </a:lnTo>
                  <a:lnTo>
                    <a:pt x="244" y="64"/>
                  </a:lnTo>
                  <a:lnTo>
                    <a:pt x="227" y="3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4" name="Freeform 72">
              <a:extLst>
                <a:ext uri="{FF2B5EF4-FFF2-40B4-BE49-F238E27FC236}">
                  <a16:creationId xmlns:a16="http://schemas.microsoft.com/office/drawing/2014/main" id="{AAEE5C79-B7E7-4217-BEB5-BE67CF8F8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184"/>
              <a:ext cx="590" cy="408"/>
            </a:xfrm>
            <a:custGeom>
              <a:avLst/>
              <a:gdLst>
                <a:gd name="T0" fmla="*/ 455 w 590"/>
                <a:gd name="T1" fmla="*/ 256 h 408"/>
                <a:gd name="T2" fmla="*/ 489 w 590"/>
                <a:gd name="T3" fmla="*/ 248 h 408"/>
                <a:gd name="T4" fmla="*/ 514 w 590"/>
                <a:gd name="T5" fmla="*/ 232 h 408"/>
                <a:gd name="T6" fmla="*/ 565 w 590"/>
                <a:gd name="T7" fmla="*/ 240 h 408"/>
                <a:gd name="T8" fmla="*/ 590 w 590"/>
                <a:gd name="T9" fmla="*/ 232 h 408"/>
                <a:gd name="T10" fmla="*/ 565 w 590"/>
                <a:gd name="T11" fmla="*/ 200 h 408"/>
                <a:gd name="T12" fmla="*/ 523 w 590"/>
                <a:gd name="T13" fmla="*/ 176 h 408"/>
                <a:gd name="T14" fmla="*/ 548 w 590"/>
                <a:gd name="T15" fmla="*/ 144 h 408"/>
                <a:gd name="T16" fmla="*/ 548 w 590"/>
                <a:gd name="T17" fmla="*/ 104 h 408"/>
                <a:gd name="T18" fmla="*/ 548 w 590"/>
                <a:gd name="T19" fmla="*/ 72 h 408"/>
                <a:gd name="T20" fmla="*/ 573 w 590"/>
                <a:gd name="T21" fmla="*/ 64 h 408"/>
                <a:gd name="T22" fmla="*/ 582 w 590"/>
                <a:gd name="T23" fmla="*/ 48 h 408"/>
                <a:gd name="T24" fmla="*/ 582 w 590"/>
                <a:gd name="T25" fmla="*/ 32 h 408"/>
                <a:gd name="T26" fmla="*/ 582 w 590"/>
                <a:gd name="T27" fmla="*/ 16 h 408"/>
                <a:gd name="T28" fmla="*/ 531 w 590"/>
                <a:gd name="T29" fmla="*/ 16 h 408"/>
                <a:gd name="T30" fmla="*/ 523 w 590"/>
                <a:gd name="T31" fmla="*/ 0 h 408"/>
                <a:gd name="T32" fmla="*/ 481 w 590"/>
                <a:gd name="T33" fmla="*/ 8 h 408"/>
                <a:gd name="T34" fmla="*/ 455 w 590"/>
                <a:gd name="T35" fmla="*/ 0 h 408"/>
                <a:gd name="T36" fmla="*/ 413 w 590"/>
                <a:gd name="T37" fmla="*/ 8 h 408"/>
                <a:gd name="T38" fmla="*/ 363 w 590"/>
                <a:gd name="T39" fmla="*/ 24 h 408"/>
                <a:gd name="T40" fmla="*/ 321 w 590"/>
                <a:gd name="T41" fmla="*/ 80 h 408"/>
                <a:gd name="T42" fmla="*/ 270 w 590"/>
                <a:gd name="T43" fmla="*/ 88 h 408"/>
                <a:gd name="T44" fmla="*/ 219 w 590"/>
                <a:gd name="T45" fmla="*/ 88 h 408"/>
                <a:gd name="T46" fmla="*/ 194 w 590"/>
                <a:gd name="T47" fmla="*/ 88 h 408"/>
                <a:gd name="T48" fmla="*/ 169 w 590"/>
                <a:gd name="T49" fmla="*/ 112 h 408"/>
                <a:gd name="T50" fmla="*/ 76 w 590"/>
                <a:gd name="T51" fmla="*/ 112 h 408"/>
                <a:gd name="T52" fmla="*/ 43 w 590"/>
                <a:gd name="T53" fmla="*/ 104 h 408"/>
                <a:gd name="T54" fmla="*/ 43 w 590"/>
                <a:gd name="T55" fmla="*/ 80 h 408"/>
                <a:gd name="T56" fmla="*/ 9 w 590"/>
                <a:gd name="T57" fmla="*/ 64 h 408"/>
                <a:gd name="T58" fmla="*/ 0 w 590"/>
                <a:gd name="T59" fmla="*/ 88 h 408"/>
                <a:gd name="T60" fmla="*/ 9 w 590"/>
                <a:gd name="T61" fmla="*/ 120 h 408"/>
                <a:gd name="T62" fmla="*/ 26 w 590"/>
                <a:gd name="T63" fmla="*/ 152 h 408"/>
                <a:gd name="T64" fmla="*/ 68 w 590"/>
                <a:gd name="T65" fmla="*/ 184 h 408"/>
                <a:gd name="T66" fmla="*/ 51 w 590"/>
                <a:gd name="T67" fmla="*/ 224 h 408"/>
                <a:gd name="T68" fmla="*/ 34 w 590"/>
                <a:gd name="T69" fmla="*/ 232 h 408"/>
                <a:gd name="T70" fmla="*/ 34 w 590"/>
                <a:gd name="T71" fmla="*/ 264 h 408"/>
                <a:gd name="T72" fmla="*/ 51 w 590"/>
                <a:gd name="T73" fmla="*/ 272 h 408"/>
                <a:gd name="T74" fmla="*/ 43 w 590"/>
                <a:gd name="T75" fmla="*/ 304 h 408"/>
                <a:gd name="T76" fmla="*/ 51 w 590"/>
                <a:gd name="T77" fmla="*/ 320 h 408"/>
                <a:gd name="T78" fmla="*/ 93 w 590"/>
                <a:gd name="T79" fmla="*/ 336 h 408"/>
                <a:gd name="T80" fmla="*/ 110 w 590"/>
                <a:gd name="T81" fmla="*/ 368 h 408"/>
                <a:gd name="T82" fmla="*/ 110 w 590"/>
                <a:gd name="T83" fmla="*/ 408 h 408"/>
                <a:gd name="T84" fmla="*/ 110 w 590"/>
                <a:gd name="T85" fmla="*/ 400 h 408"/>
                <a:gd name="T86" fmla="*/ 152 w 590"/>
                <a:gd name="T87" fmla="*/ 400 h 408"/>
                <a:gd name="T88" fmla="*/ 194 w 590"/>
                <a:gd name="T89" fmla="*/ 384 h 408"/>
                <a:gd name="T90" fmla="*/ 245 w 590"/>
                <a:gd name="T91" fmla="*/ 352 h 408"/>
                <a:gd name="T92" fmla="*/ 278 w 590"/>
                <a:gd name="T93" fmla="*/ 368 h 408"/>
                <a:gd name="T94" fmla="*/ 312 w 590"/>
                <a:gd name="T95" fmla="*/ 368 h 408"/>
                <a:gd name="T96" fmla="*/ 337 w 590"/>
                <a:gd name="T97" fmla="*/ 368 h 408"/>
                <a:gd name="T98" fmla="*/ 396 w 590"/>
                <a:gd name="T99" fmla="*/ 352 h 408"/>
                <a:gd name="T100" fmla="*/ 430 w 590"/>
                <a:gd name="T101" fmla="*/ 336 h 408"/>
                <a:gd name="T102" fmla="*/ 422 w 590"/>
                <a:gd name="T103" fmla="*/ 296 h 408"/>
                <a:gd name="T104" fmla="*/ 447 w 590"/>
                <a:gd name="T105" fmla="*/ 296 h 408"/>
                <a:gd name="T106" fmla="*/ 447 w 590"/>
                <a:gd name="T107" fmla="*/ 296 h 408"/>
                <a:gd name="T108" fmla="*/ 455 w 590"/>
                <a:gd name="T109" fmla="*/ 280 h 408"/>
                <a:gd name="T110" fmla="*/ 455 w 590"/>
                <a:gd name="T111" fmla="*/ 256 h 4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0"/>
                <a:gd name="T169" fmla="*/ 0 h 408"/>
                <a:gd name="T170" fmla="*/ 590 w 590"/>
                <a:gd name="T171" fmla="*/ 408 h 4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0" h="408">
                  <a:moveTo>
                    <a:pt x="455" y="256"/>
                  </a:moveTo>
                  <a:lnTo>
                    <a:pt x="489" y="248"/>
                  </a:lnTo>
                  <a:lnTo>
                    <a:pt x="514" y="232"/>
                  </a:lnTo>
                  <a:lnTo>
                    <a:pt x="565" y="240"/>
                  </a:lnTo>
                  <a:lnTo>
                    <a:pt x="590" y="232"/>
                  </a:lnTo>
                  <a:lnTo>
                    <a:pt x="565" y="200"/>
                  </a:lnTo>
                  <a:lnTo>
                    <a:pt x="523" y="176"/>
                  </a:lnTo>
                  <a:lnTo>
                    <a:pt x="548" y="144"/>
                  </a:lnTo>
                  <a:lnTo>
                    <a:pt x="548" y="104"/>
                  </a:lnTo>
                  <a:lnTo>
                    <a:pt x="548" y="72"/>
                  </a:lnTo>
                  <a:lnTo>
                    <a:pt x="573" y="64"/>
                  </a:lnTo>
                  <a:lnTo>
                    <a:pt x="582" y="48"/>
                  </a:lnTo>
                  <a:lnTo>
                    <a:pt x="582" y="32"/>
                  </a:lnTo>
                  <a:lnTo>
                    <a:pt x="582" y="16"/>
                  </a:lnTo>
                  <a:lnTo>
                    <a:pt x="531" y="16"/>
                  </a:lnTo>
                  <a:lnTo>
                    <a:pt x="523" y="0"/>
                  </a:lnTo>
                  <a:lnTo>
                    <a:pt x="481" y="8"/>
                  </a:lnTo>
                  <a:lnTo>
                    <a:pt x="455" y="0"/>
                  </a:lnTo>
                  <a:lnTo>
                    <a:pt x="413" y="8"/>
                  </a:lnTo>
                  <a:lnTo>
                    <a:pt x="363" y="24"/>
                  </a:lnTo>
                  <a:lnTo>
                    <a:pt x="321" y="80"/>
                  </a:lnTo>
                  <a:lnTo>
                    <a:pt x="270" y="88"/>
                  </a:lnTo>
                  <a:lnTo>
                    <a:pt x="219" y="88"/>
                  </a:lnTo>
                  <a:lnTo>
                    <a:pt x="194" y="88"/>
                  </a:lnTo>
                  <a:lnTo>
                    <a:pt x="169" y="112"/>
                  </a:lnTo>
                  <a:lnTo>
                    <a:pt x="76" y="112"/>
                  </a:lnTo>
                  <a:lnTo>
                    <a:pt x="43" y="104"/>
                  </a:lnTo>
                  <a:lnTo>
                    <a:pt x="43" y="80"/>
                  </a:lnTo>
                  <a:lnTo>
                    <a:pt x="9" y="64"/>
                  </a:lnTo>
                  <a:lnTo>
                    <a:pt x="0" y="88"/>
                  </a:lnTo>
                  <a:lnTo>
                    <a:pt x="9" y="120"/>
                  </a:lnTo>
                  <a:lnTo>
                    <a:pt x="26" y="152"/>
                  </a:lnTo>
                  <a:lnTo>
                    <a:pt x="68" y="184"/>
                  </a:lnTo>
                  <a:lnTo>
                    <a:pt x="51" y="224"/>
                  </a:lnTo>
                  <a:lnTo>
                    <a:pt x="34" y="232"/>
                  </a:lnTo>
                  <a:lnTo>
                    <a:pt x="34" y="264"/>
                  </a:lnTo>
                  <a:lnTo>
                    <a:pt x="51" y="272"/>
                  </a:lnTo>
                  <a:lnTo>
                    <a:pt x="43" y="304"/>
                  </a:lnTo>
                  <a:lnTo>
                    <a:pt x="51" y="320"/>
                  </a:lnTo>
                  <a:lnTo>
                    <a:pt x="93" y="336"/>
                  </a:lnTo>
                  <a:lnTo>
                    <a:pt x="110" y="368"/>
                  </a:lnTo>
                  <a:lnTo>
                    <a:pt x="110" y="408"/>
                  </a:lnTo>
                  <a:lnTo>
                    <a:pt x="110" y="400"/>
                  </a:lnTo>
                  <a:lnTo>
                    <a:pt x="152" y="400"/>
                  </a:lnTo>
                  <a:lnTo>
                    <a:pt x="194" y="384"/>
                  </a:lnTo>
                  <a:lnTo>
                    <a:pt x="245" y="352"/>
                  </a:lnTo>
                  <a:lnTo>
                    <a:pt x="278" y="368"/>
                  </a:lnTo>
                  <a:lnTo>
                    <a:pt x="312" y="368"/>
                  </a:lnTo>
                  <a:lnTo>
                    <a:pt x="337" y="368"/>
                  </a:lnTo>
                  <a:lnTo>
                    <a:pt x="396" y="352"/>
                  </a:lnTo>
                  <a:lnTo>
                    <a:pt x="430" y="336"/>
                  </a:lnTo>
                  <a:lnTo>
                    <a:pt x="422" y="296"/>
                  </a:lnTo>
                  <a:lnTo>
                    <a:pt x="447" y="296"/>
                  </a:lnTo>
                  <a:lnTo>
                    <a:pt x="455" y="280"/>
                  </a:lnTo>
                  <a:lnTo>
                    <a:pt x="455" y="2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5" name="Freeform 73">
              <a:extLst>
                <a:ext uri="{FF2B5EF4-FFF2-40B4-BE49-F238E27FC236}">
                  <a16:creationId xmlns:a16="http://schemas.microsoft.com/office/drawing/2014/main" id="{BB4E2066-2A9A-455E-899D-16F230372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" y="3416"/>
              <a:ext cx="364" cy="616"/>
            </a:xfrm>
            <a:custGeom>
              <a:avLst/>
              <a:gdLst>
                <a:gd name="T0" fmla="*/ 219 w 364"/>
                <a:gd name="T1" fmla="*/ 40 h 616"/>
                <a:gd name="T2" fmla="*/ 151 w 364"/>
                <a:gd name="T3" fmla="*/ 0 h 616"/>
                <a:gd name="T4" fmla="*/ 75 w 364"/>
                <a:gd name="T5" fmla="*/ 0 h 616"/>
                <a:gd name="T6" fmla="*/ 16 w 364"/>
                <a:gd name="T7" fmla="*/ 24 h 616"/>
                <a:gd name="T8" fmla="*/ 8 w 364"/>
                <a:gd name="T9" fmla="*/ 64 h 616"/>
                <a:gd name="T10" fmla="*/ 16 w 364"/>
                <a:gd name="T11" fmla="*/ 136 h 616"/>
                <a:gd name="T12" fmla="*/ 0 w 364"/>
                <a:gd name="T13" fmla="*/ 192 h 616"/>
                <a:gd name="T14" fmla="*/ 67 w 364"/>
                <a:gd name="T15" fmla="*/ 184 h 616"/>
                <a:gd name="T16" fmla="*/ 33 w 364"/>
                <a:gd name="T17" fmla="*/ 256 h 616"/>
                <a:gd name="T18" fmla="*/ 118 w 364"/>
                <a:gd name="T19" fmla="*/ 312 h 616"/>
                <a:gd name="T20" fmla="*/ 160 w 364"/>
                <a:gd name="T21" fmla="*/ 384 h 616"/>
                <a:gd name="T22" fmla="*/ 168 w 364"/>
                <a:gd name="T23" fmla="*/ 432 h 616"/>
                <a:gd name="T24" fmla="*/ 101 w 364"/>
                <a:gd name="T25" fmla="*/ 440 h 616"/>
                <a:gd name="T26" fmla="*/ 126 w 364"/>
                <a:gd name="T27" fmla="*/ 496 h 616"/>
                <a:gd name="T28" fmla="*/ 168 w 364"/>
                <a:gd name="T29" fmla="*/ 480 h 616"/>
                <a:gd name="T30" fmla="*/ 219 w 364"/>
                <a:gd name="T31" fmla="*/ 504 h 616"/>
                <a:gd name="T32" fmla="*/ 235 w 364"/>
                <a:gd name="T33" fmla="*/ 560 h 616"/>
                <a:gd name="T34" fmla="*/ 244 w 364"/>
                <a:gd name="T35" fmla="*/ 592 h 616"/>
                <a:gd name="T36" fmla="*/ 261 w 364"/>
                <a:gd name="T37" fmla="*/ 600 h 616"/>
                <a:gd name="T38" fmla="*/ 337 w 364"/>
                <a:gd name="T39" fmla="*/ 616 h 616"/>
                <a:gd name="T40" fmla="*/ 360 w 364"/>
                <a:gd name="T41" fmla="*/ 578 h 616"/>
                <a:gd name="T42" fmla="*/ 303 w 364"/>
                <a:gd name="T43" fmla="*/ 56 h 616"/>
                <a:gd name="T44" fmla="*/ 320 w 364"/>
                <a:gd name="T45" fmla="*/ 152 h 616"/>
                <a:gd name="T46" fmla="*/ 244 w 364"/>
                <a:gd name="T47" fmla="*/ 168 h 616"/>
                <a:gd name="T48" fmla="*/ 151 w 364"/>
                <a:gd name="T49" fmla="*/ 200 h 616"/>
                <a:gd name="T50" fmla="*/ 92 w 364"/>
                <a:gd name="T51" fmla="*/ 208 h 616"/>
                <a:gd name="T52" fmla="*/ 42 w 364"/>
                <a:gd name="T53" fmla="*/ 264 h 616"/>
                <a:gd name="T54" fmla="*/ 59 w 364"/>
                <a:gd name="T55" fmla="*/ 232 h 616"/>
                <a:gd name="T56" fmla="*/ 126 w 364"/>
                <a:gd name="T57" fmla="*/ 168 h 616"/>
                <a:gd name="T58" fmla="*/ 185 w 364"/>
                <a:gd name="T59" fmla="*/ 104 h 616"/>
                <a:gd name="T60" fmla="*/ 286 w 364"/>
                <a:gd name="T61" fmla="*/ 80 h 616"/>
                <a:gd name="T62" fmla="*/ 303 w 364"/>
                <a:gd name="T63" fmla="*/ 96 h 616"/>
                <a:gd name="T64" fmla="*/ 328 w 364"/>
                <a:gd name="T65" fmla="*/ 112 h 616"/>
                <a:gd name="T66" fmla="*/ 303 w 364"/>
                <a:gd name="T67" fmla="*/ 56 h 6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4"/>
                <a:gd name="T103" fmla="*/ 0 h 616"/>
                <a:gd name="T104" fmla="*/ 364 w 364"/>
                <a:gd name="T105" fmla="*/ 616 h 6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4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4" y="602"/>
                  </a:lnTo>
                  <a:lnTo>
                    <a:pt x="360" y="578"/>
                  </a:lnTo>
                  <a:lnTo>
                    <a:pt x="354" y="56"/>
                  </a:lnTo>
                  <a:lnTo>
                    <a:pt x="303" y="56"/>
                  </a:lnTo>
                  <a:lnTo>
                    <a:pt x="286" y="136"/>
                  </a:lnTo>
                  <a:lnTo>
                    <a:pt x="320" y="152"/>
                  </a:lnTo>
                  <a:lnTo>
                    <a:pt x="286" y="168"/>
                  </a:lnTo>
                  <a:lnTo>
                    <a:pt x="244" y="168"/>
                  </a:lnTo>
                  <a:lnTo>
                    <a:pt x="176" y="200"/>
                  </a:lnTo>
                  <a:lnTo>
                    <a:pt x="151" y="200"/>
                  </a:lnTo>
                  <a:lnTo>
                    <a:pt x="134" y="200"/>
                  </a:lnTo>
                  <a:lnTo>
                    <a:pt x="92" y="208"/>
                  </a:lnTo>
                  <a:lnTo>
                    <a:pt x="67" y="232"/>
                  </a:lnTo>
                  <a:lnTo>
                    <a:pt x="42" y="264"/>
                  </a:lnTo>
                  <a:lnTo>
                    <a:pt x="42" y="248"/>
                  </a:lnTo>
                  <a:lnTo>
                    <a:pt x="59" y="232"/>
                  </a:lnTo>
                  <a:lnTo>
                    <a:pt x="84" y="200"/>
                  </a:lnTo>
                  <a:lnTo>
                    <a:pt x="126" y="168"/>
                  </a:lnTo>
                  <a:lnTo>
                    <a:pt x="134" y="120"/>
                  </a:lnTo>
                  <a:lnTo>
                    <a:pt x="185" y="104"/>
                  </a:lnTo>
                  <a:lnTo>
                    <a:pt x="235" y="96"/>
                  </a:lnTo>
                  <a:lnTo>
                    <a:pt x="286" y="80"/>
                  </a:lnTo>
                  <a:lnTo>
                    <a:pt x="294" y="80"/>
                  </a:lnTo>
                  <a:lnTo>
                    <a:pt x="303" y="96"/>
                  </a:lnTo>
                  <a:lnTo>
                    <a:pt x="345" y="104"/>
                  </a:lnTo>
                  <a:lnTo>
                    <a:pt x="328" y="112"/>
                  </a:lnTo>
                  <a:lnTo>
                    <a:pt x="286" y="136"/>
                  </a:lnTo>
                  <a:lnTo>
                    <a:pt x="303" y="5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6" name="Freeform 74">
              <a:extLst>
                <a:ext uri="{FF2B5EF4-FFF2-40B4-BE49-F238E27FC236}">
                  <a16:creationId xmlns:a16="http://schemas.microsoft.com/office/drawing/2014/main" id="{0EE37212-0464-4407-BDF2-7CE3B09E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" y="3416"/>
              <a:ext cx="362" cy="616"/>
            </a:xfrm>
            <a:custGeom>
              <a:avLst/>
              <a:gdLst>
                <a:gd name="T0" fmla="*/ 303 w 362"/>
                <a:gd name="T1" fmla="*/ 56 h 616"/>
                <a:gd name="T2" fmla="*/ 219 w 362"/>
                <a:gd name="T3" fmla="*/ 40 h 616"/>
                <a:gd name="T4" fmla="*/ 185 w 362"/>
                <a:gd name="T5" fmla="*/ 24 h 616"/>
                <a:gd name="T6" fmla="*/ 151 w 362"/>
                <a:gd name="T7" fmla="*/ 0 h 616"/>
                <a:gd name="T8" fmla="*/ 126 w 362"/>
                <a:gd name="T9" fmla="*/ 8 h 616"/>
                <a:gd name="T10" fmla="*/ 75 w 362"/>
                <a:gd name="T11" fmla="*/ 0 h 616"/>
                <a:gd name="T12" fmla="*/ 50 w 362"/>
                <a:gd name="T13" fmla="*/ 16 h 616"/>
                <a:gd name="T14" fmla="*/ 16 w 362"/>
                <a:gd name="T15" fmla="*/ 24 h 616"/>
                <a:gd name="T16" fmla="*/ 16 w 362"/>
                <a:gd name="T17" fmla="*/ 48 h 616"/>
                <a:gd name="T18" fmla="*/ 8 w 362"/>
                <a:gd name="T19" fmla="*/ 64 h 616"/>
                <a:gd name="T20" fmla="*/ 33 w 362"/>
                <a:gd name="T21" fmla="*/ 88 h 616"/>
                <a:gd name="T22" fmla="*/ 16 w 362"/>
                <a:gd name="T23" fmla="*/ 136 h 616"/>
                <a:gd name="T24" fmla="*/ 25 w 362"/>
                <a:gd name="T25" fmla="*/ 160 h 616"/>
                <a:gd name="T26" fmla="*/ 0 w 362"/>
                <a:gd name="T27" fmla="*/ 192 h 616"/>
                <a:gd name="T28" fmla="*/ 0 w 362"/>
                <a:gd name="T29" fmla="*/ 200 h 616"/>
                <a:gd name="T30" fmla="*/ 67 w 362"/>
                <a:gd name="T31" fmla="*/ 184 h 616"/>
                <a:gd name="T32" fmla="*/ 42 w 362"/>
                <a:gd name="T33" fmla="*/ 216 h 616"/>
                <a:gd name="T34" fmla="*/ 33 w 362"/>
                <a:gd name="T35" fmla="*/ 256 h 616"/>
                <a:gd name="T36" fmla="*/ 50 w 362"/>
                <a:gd name="T37" fmla="*/ 328 h 616"/>
                <a:gd name="T38" fmla="*/ 118 w 362"/>
                <a:gd name="T39" fmla="*/ 312 h 616"/>
                <a:gd name="T40" fmla="*/ 118 w 362"/>
                <a:gd name="T41" fmla="*/ 352 h 616"/>
                <a:gd name="T42" fmla="*/ 160 w 362"/>
                <a:gd name="T43" fmla="*/ 384 h 616"/>
                <a:gd name="T44" fmla="*/ 151 w 362"/>
                <a:gd name="T45" fmla="*/ 408 h 616"/>
                <a:gd name="T46" fmla="*/ 168 w 362"/>
                <a:gd name="T47" fmla="*/ 432 h 616"/>
                <a:gd name="T48" fmla="*/ 134 w 362"/>
                <a:gd name="T49" fmla="*/ 448 h 616"/>
                <a:gd name="T50" fmla="*/ 101 w 362"/>
                <a:gd name="T51" fmla="*/ 440 h 616"/>
                <a:gd name="T52" fmla="*/ 101 w 362"/>
                <a:gd name="T53" fmla="*/ 472 h 616"/>
                <a:gd name="T54" fmla="*/ 126 w 362"/>
                <a:gd name="T55" fmla="*/ 496 h 616"/>
                <a:gd name="T56" fmla="*/ 151 w 362"/>
                <a:gd name="T57" fmla="*/ 480 h 616"/>
                <a:gd name="T58" fmla="*/ 168 w 362"/>
                <a:gd name="T59" fmla="*/ 480 h 616"/>
                <a:gd name="T60" fmla="*/ 185 w 362"/>
                <a:gd name="T61" fmla="*/ 488 h 616"/>
                <a:gd name="T62" fmla="*/ 219 w 362"/>
                <a:gd name="T63" fmla="*/ 504 h 616"/>
                <a:gd name="T64" fmla="*/ 227 w 362"/>
                <a:gd name="T65" fmla="*/ 528 h 616"/>
                <a:gd name="T66" fmla="*/ 235 w 362"/>
                <a:gd name="T67" fmla="*/ 560 h 616"/>
                <a:gd name="T68" fmla="*/ 269 w 362"/>
                <a:gd name="T69" fmla="*/ 576 h 616"/>
                <a:gd name="T70" fmla="*/ 244 w 362"/>
                <a:gd name="T71" fmla="*/ 592 h 616"/>
                <a:gd name="T72" fmla="*/ 244 w 362"/>
                <a:gd name="T73" fmla="*/ 600 h 616"/>
                <a:gd name="T74" fmla="*/ 261 w 362"/>
                <a:gd name="T75" fmla="*/ 600 h 616"/>
                <a:gd name="T76" fmla="*/ 345 w 362"/>
                <a:gd name="T77" fmla="*/ 584 h 616"/>
                <a:gd name="T78" fmla="*/ 337 w 362"/>
                <a:gd name="T79" fmla="*/ 616 h 616"/>
                <a:gd name="T80" fmla="*/ 362 w 362"/>
                <a:gd name="T81" fmla="*/ 600 h 616"/>
                <a:gd name="T82" fmla="*/ 354 w 362"/>
                <a:gd name="T83" fmla="*/ 50 h 616"/>
                <a:gd name="T84" fmla="*/ 303 w 362"/>
                <a:gd name="T85" fmla="*/ 56 h 616"/>
                <a:gd name="T86" fmla="*/ 303 w 362"/>
                <a:gd name="T87" fmla="*/ 56 h 6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616"/>
                <a:gd name="T134" fmla="*/ 362 w 362"/>
                <a:gd name="T135" fmla="*/ 616 h 6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616">
                  <a:moveTo>
                    <a:pt x="303" y="56"/>
                  </a:moveTo>
                  <a:lnTo>
                    <a:pt x="219" y="40"/>
                  </a:lnTo>
                  <a:lnTo>
                    <a:pt x="185" y="24"/>
                  </a:lnTo>
                  <a:lnTo>
                    <a:pt x="151" y="0"/>
                  </a:lnTo>
                  <a:lnTo>
                    <a:pt x="126" y="8"/>
                  </a:lnTo>
                  <a:lnTo>
                    <a:pt x="75" y="0"/>
                  </a:lnTo>
                  <a:lnTo>
                    <a:pt x="50" y="16"/>
                  </a:lnTo>
                  <a:lnTo>
                    <a:pt x="16" y="24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33" y="88"/>
                  </a:lnTo>
                  <a:lnTo>
                    <a:pt x="16" y="136"/>
                  </a:lnTo>
                  <a:lnTo>
                    <a:pt x="25" y="160"/>
                  </a:lnTo>
                  <a:lnTo>
                    <a:pt x="0" y="192"/>
                  </a:lnTo>
                  <a:lnTo>
                    <a:pt x="0" y="200"/>
                  </a:lnTo>
                  <a:lnTo>
                    <a:pt x="67" y="184"/>
                  </a:lnTo>
                  <a:lnTo>
                    <a:pt x="42" y="216"/>
                  </a:lnTo>
                  <a:lnTo>
                    <a:pt x="33" y="256"/>
                  </a:lnTo>
                  <a:lnTo>
                    <a:pt x="50" y="328"/>
                  </a:lnTo>
                  <a:lnTo>
                    <a:pt x="118" y="312"/>
                  </a:lnTo>
                  <a:lnTo>
                    <a:pt x="118" y="352"/>
                  </a:lnTo>
                  <a:lnTo>
                    <a:pt x="160" y="384"/>
                  </a:lnTo>
                  <a:lnTo>
                    <a:pt x="151" y="408"/>
                  </a:lnTo>
                  <a:lnTo>
                    <a:pt x="168" y="432"/>
                  </a:lnTo>
                  <a:lnTo>
                    <a:pt x="134" y="448"/>
                  </a:lnTo>
                  <a:lnTo>
                    <a:pt x="101" y="440"/>
                  </a:lnTo>
                  <a:lnTo>
                    <a:pt x="101" y="472"/>
                  </a:lnTo>
                  <a:lnTo>
                    <a:pt x="126" y="496"/>
                  </a:lnTo>
                  <a:lnTo>
                    <a:pt x="151" y="480"/>
                  </a:lnTo>
                  <a:lnTo>
                    <a:pt x="168" y="480"/>
                  </a:lnTo>
                  <a:lnTo>
                    <a:pt x="185" y="488"/>
                  </a:lnTo>
                  <a:lnTo>
                    <a:pt x="219" y="504"/>
                  </a:lnTo>
                  <a:lnTo>
                    <a:pt x="227" y="528"/>
                  </a:lnTo>
                  <a:lnTo>
                    <a:pt x="235" y="560"/>
                  </a:lnTo>
                  <a:lnTo>
                    <a:pt x="269" y="576"/>
                  </a:lnTo>
                  <a:lnTo>
                    <a:pt x="244" y="592"/>
                  </a:lnTo>
                  <a:lnTo>
                    <a:pt x="244" y="600"/>
                  </a:lnTo>
                  <a:lnTo>
                    <a:pt x="261" y="600"/>
                  </a:lnTo>
                  <a:lnTo>
                    <a:pt x="345" y="584"/>
                  </a:lnTo>
                  <a:lnTo>
                    <a:pt x="337" y="616"/>
                  </a:lnTo>
                  <a:lnTo>
                    <a:pt x="362" y="600"/>
                  </a:lnTo>
                  <a:lnTo>
                    <a:pt x="354" y="50"/>
                  </a:lnTo>
                  <a:lnTo>
                    <a:pt x="303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7" name="Freeform 75">
              <a:extLst>
                <a:ext uri="{FF2B5EF4-FFF2-40B4-BE49-F238E27FC236}">
                  <a16:creationId xmlns:a16="http://schemas.microsoft.com/office/drawing/2014/main" id="{6A110EA9-9AE7-4894-B87F-51AB9F466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" y="3496"/>
              <a:ext cx="308" cy="184"/>
            </a:xfrm>
            <a:custGeom>
              <a:avLst/>
              <a:gdLst>
                <a:gd name="T0" fmla="*/ 244 w 308"/>
                <a:gd name="T1" fmla="*/ 56 h 184"/>
                <a:gd name="T2" fmla="*/ 278 w 308"/>
                <a:gd name="T3" fmla="*/ 72 h 184"/>
                <a:gd name="T4" fmla="*/ 244 w 308"/>
                <a:gd name="T5" fmla="*/ 88 h 184"/>
                <a:gd name="T6" fmla="*/ 202 w 308"/>
                <a:gd name="T7" fmla="*/ 88 h 184"/>
                <a:gd name="T8" fmla="*/ 134 w 308"/>
                <a:gd name="T9" fmla="*/ 120 h 184"/>
                <a:gd name="T10" fmla="*/ 109 w 308"/>
                <a:gd name="T11" fmla="*/ 120 h 184"/>
                <a:gd name="T12" fmla="*/ 92 w 308"/>
                <a:gd name="T13" fmla="*/ 120 h 184"/>
                <a:gd name="T14" fmla="*/ 50 w 308"/>
                <a:gd name="T15" fmla="*/ 128 h 184"/>
                <a:gd name="T16" fmla="*/ 25 w 308"/>
                <a:gd name="T17" fmla="*/ 152 h 184"/>
                <a:gd name="T18" fmla="*/ 0 w 308"/>
                <a:gd name="T19" fmla="*/ 184 h 184"/>
                <a:gd name="T20" fmla="*/ 0 w 308"/>
                <a:gd name="T21" fmla="*/ 168 h 184"/>
                <a:gd name="T22" fmla="*/ 17 w 308"/>
                <a:gd name="T23" fmla="*/ 152 h 184"/>
                <a:gd name="T24" fmla="*/ 42 w 308"/>
                <a:gd name="T25" fmla="*/ 120 h 184"/>
                <a:gd name="T26" fmla="*/ 84 w 308"/>
                <a:gd name="T27" fmla="*/ 88 h 184"/>
                <a:gd name="T28" fmla="*/ 92 w 308"/>
                <a:gd name="T29" fmla="*/ 40 h 184"/>
                <a:gd name="T30" fmla="*/ 143 w 308"/>
                <a:gd name="T31" fmla="*/ 24 h 184"/>
                <a:gd name="T32" fmla="*/ 193 w 308"/>
                <a:gd name="T33" fmla="*/ 16 h 184"/>
                <a:gd name="T34" fmla="*/ 244 w 308"/>
                <a:gd name="T35" fmla="*/ 0 h 184"/>
                <a:gd name="T36" fmla="*/ 252 w 308"/>
                <a:gd name="T37" fmla="*/ 0 h 184"/>
                <a:gd name="T38" fmla="*/ 261 w 308"/>
                <a:gd name="T39" fmla="*/ 16 h 184"/>
                <a:gd name="T40" fmla="*/ 303 w 308"/>
                <a:gd name="T41" fmla="*/ 24 h 184"/>
                <a:gd name="T42" fmla="*/ 308 w 308"/>
                <a:gd name="T43" fmla="*/ 24 h 184"/>
                <a:gd name="T44" fmla="*/ 286 w 308"/>
                <a:gd name="T45" fmla="*/ 32 h 184"/>
                <a:gd name="T46" fmla="*/ 244 w 308"/>
                <a:gd name="T47" fmla="*/ 56 h 184"/>
                <a:gd name="T48" fmla="*/ 244 w 308"/>
                <a:gd name="T49" fmla="*/ 56 h 1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08"/>
                <a:gd name="T76" fmla="*/ 0 h 184"/>
                <a:gd name="T77" fmla="*/ 308 w 308"/>
                <a:gd name="T78" fmla="*/ 184 h 1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08" h="184">
                  <a:moveTo>
                    <a:pt x="244" y="56"/>
                  </a:moveTo>
                  <a:lnTo>
                    <a:pt x="278" y="72"/>
                  </a:lnTo>
                  <a:lnTo>
                    <a:pt x="244" y="88"/>
                  </a:lnTo>
                  <a:lnTo>
                    <a:pt x="202" y="88"/>
                  </a:lnTo>
                  <a:lnTo>
                    <a:pt x="134" y="120"/>
                  </a:lnTo>
                  <a:lnTo>
                    <a:pt x="109" y="120"/>
                  </a:lnTo>
                  <a:lnTo>
                    <a:pt x="92" y="120"/>
                  </a:lnTo>
                  <a:lnTo>
                    <a:pt x="50" y="128"/>
                  </a:lnTo>
                  <a:lnTo>
                    <a:pt x="25" y="152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17" y="152"/>
                  </a:lnTo>
                  <a:lnTo>
                    <a:pt x="42" y="120"/>
                  </a:lnTo>
                  <a:lnTo>
                    <a:pt x="84" y="88"/>
                  </a:lnTo>
                  <a:lnTo>
                    <a:pt x="92" y="40"/>
                  </a:lnTo>
                  <a:lnTo>
                    <a:pt x="143" y="24"/>
                  </a:lnTo>
                  <a:lnTo>
                    <a:pt x="193" y="16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1" y="16"/>
                  </a:lnTo>
                  <a:lnTo>
                    <a:pt x="303" y="24"/>
                  </a:lnTo>
                  <a:lnTo>
                    <a:pt x="308" y="24"/>
                  </a:lnTo>
                  <a:lnTo>
                    <a:pt x="286" y="32"/>
                  </a:lnTo>
                  <a:lnTo>
                    <a:pt x="244" y="56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8" name="Freeform 76">
              <a:extLst>
                <a:ext uri="{FF2B5EF4-FFF2-40B4-BE49-F238E27FC236}">
                  <a16:creationId xmlns:a16="http://schemas.microsoft.com/office/drawing/2014/main" id="{D7E540AF-BE88-4698-A2D7-18AD1E146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60 w 893"/>
                <a:gd name="T35" fmla="*/ 128 h 592"/>
                <a:gd name="T36" fmla="*/ 135 w 893"/>
                <a:gd name="T37" fmla="*/ 168 h 592"/>
                <a:gd name="T38" fmla="*/ 110 w 893"/>
                <a:gd name="T39" fmla="*/ 224 h 592"/>
                <a:gd name="T40" fmla="*/ 84 w 893"/>
                <a:gd name="T41" fmla="*/ 256 h 592"/>
                <a:gd name="T42" fmla="*/ 76 w 893"/>
                <a:gd name="T43" fmla="*/ 280 h 592"/>
                <a:gd name="T44" fmla="*/ 67 w 893"/>
                <a:gd name="T45" fmla="*/ 320 h 592"/>
                <a:gd name="T46" fmla="*/ 51 w 893"/>
                <a:gd name="T47" fmla="*/ 328 h 592"/>
                <a:gd name="T48" fmla="*/ 25 w 893"/>
                <a:gd name="T49" fmla="*/ 344 h 592"/>
                <a:gd name="T50" fmla="*/ 0 w 893"/>
                <a:gd name="T51" fmla="*/ 352 h 592"/>
                <a:gd name="T52" fmla="*/ 17 w 893"/>
                <a:gd name="T53" fmla="*/ 368 h 592"/>
                <a:gd name="T54" fmla="*/ 51 w 893"/>
                <a:gd name="T55" fmla="*/ 392 h 592"/>
                <a:gd name="T56" fmla="*/ 59 w 893"/>
                <a:gd name="T57" fmla="*/ 416 h 592"/>
                <a:gd name="T58" fmla="*/ 93 w 893"/>
                <a:gd name="T59" fmla="*/ 440 h 592"/>
                <a:gd name="T60" fmla="*/ 135 w 893"/>
                <a:gd name="T61" fmla="*/ 456 h 592"/>
                <a:gd name="T62" fmla="*/ 118 w 893"/>
                <a:gd name="T63" fmla="*/ 488 h 592"/>
                <a:gd name="T64" fmla="*/ 160 w 893"/>
                <a:gd name="T65" fmla="*/ 496 h 592"/>
                <a:gd name="T66" fmla="*/ 202 w 893"/>
                <a:gd name="T67" fmla="*/ 512 h 592"/>
                <a:gd name="T68" fmla="*/ 244 w 893"/>
                <a:gd name="T69" fmla="*/ 488 h 592"/>
                <a:gd name="T70" fmla="*/ 244 w 893"/>
                <a:gd name="T71" fmla="*/ 528 h 592"/>
                <a:gd name="T72" fmla="*/ 261 w 893"/>
                <a:gd name="T73" fmla="*/ 536 h 592"/>
                <a:gd name="T74" fmla="*/ 253 w 893"/>
                <a:gd name="T75" fmla="*/ 544 h 592"/>
                <a:gd name="T76" fmla="*/ 287 w 893"/>
                <a:gd name="T77" fmla="*/ 560 h 592"/>
                <a:gd name="T78" fmla="*/ 287 w 893"/>
                <a:gd name="T79" fmla="*/ 584 h 592"/>
                <a:gd name="T80" fmla="*/ 320 w 893"/>
                <a:gd name="T81" fmla="*/ 592 h 592"/>
                <a:gd name="T82" fmla="*/ 413 w 893"/>
                <a:gd name="T83" fmla="*/ 592 h 592"/>
                <a:gd name="T84" fmla="*/ 438 w 893"/>
                <a:gd name="T85" fmla="*/ 568 h 592"/>
                <a:gd name="T86" fmla="*/ 463 w 893"/>
                <a:gd name="T87" fmla="*/ 568 h 592"/>
                <a:gd name="T88" fmla="*/ 514 w 893"/>
                <a:gd name="T89" fmla="*/ 568 h 592"/>
                <a:gd name="T90" fmla="*/ 565 w 893"/>
                <a:gd name="T91" fmla="*/ 560 h 592"/>
                <a:gd name="T92" fmla="*/ 607 w 893"/>
                <a:gd name="T93" fmla="*/ 504 h 592"/>
                <a:gd name="T94" fmla="*/ 657 w 893"/>
                <a:gd name="T95" fmla="*/ 488 h 592"/>
                <a:gd name="T96" fmla="*/ 699 w 893"/>
                <a:gd name="T97" fmla="*/ 480 h 592"/>
                <a:gd name="T98" fmla="*/ 725 w 893"/>
                <a:gd name="T99" fmla="*/ 488 h 592"/>
                <a:gd name="T100" fmla="*/ 767 w 893"/>
                <a:gd name="T101" fmla="*/ 480 h 592"/>
                <a:gd name="T102" fmla="*/ 775 w 893"/>
                <a:gd name="T103" fmla="*/ 496 h 592"/>
                <a:gd name="T104" fmla="*/ 826 w 893"/>
                <a:gd name="T105" fmla="*/ 496 h 592"/>
                <a:gd name="T106" fmla="*/ 834 w 893"/>
                <a:gd name="T107" fmla="*/ 416 h 592"/>
                <a:gd name="T108" fmla="*/ 851 w 893"/>
                <a:gd name="T109" fmla="*/ 376 h 592"/>
                <a:gd name="T110" fmla="*/ 885 w 893"/>
                <a:gd name="T111" fmla="*/ 336 h 592"/>
                <a:gd name="T112" fmla="*/ 893 w 893"/>
                <a:gd name="T113" fmla="*/ 312 h 592"/>
                <a:gd name="T114" fmla="*/ 876 w 893"/>
                <a:gd name="T115" fmla="*/ 288 h 592"/>
                <a:gd name="T116" fmla="*/ 834 w 893"/>
                <a:gd name="T117" fmla="*/ 288 h 592"/>
                <a:gd name="T118" fmla="*/ 784 w 893"/>
                <a:gd name="T119" fmla="*/ 312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3"/>
                <a:gd name="T181" fmla="*/ 0 h 592"/>
                <a:gd name="T182" fmla="*/ 893 w 893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9" name="Freeform 77">
              <a:extLst>
                <a:ext uri="{FF2B5EF4-FFF2-40B4-BE49-F238E27FC236}">
                  <a16:creationId xmlns:a16="http://schemas.microsoft.com/office/drawing/2014/main" id="{A0A3FDF6-4FE1-453B-AB0A-FC0195E18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0" name="Freeform 78">
              <a:extLst>
                <a:ext uri="{FF2B5EF4-FFF2-40B4-BE49-F238E27FC236}">
                  <a16:creationId xmlns:a16="http://schemas.microsoft.com/office/drawing/2014/main" id="{42323D1B-4D1C-4FE1-85E7-93AA70D82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2704"/>
              <a:ext cx="893" cy="592"/>
            </a:xfrm>
            <a:custGeom>
              <a:avLst/>
              <a:gdLst>
                <a:gd name="T0" fmla="*/ 784 w 893"/>
                <a:gd name="T1" fmla="*/ 312 h 592"/>
                <a:gd name="T2" fmla="*/ 725 w 893"/>
                <a:gd name="T3" fmla="*/ 280 h 592"/>
                <a:gd name="T4" fmla="*/ 708 w 893"/>
                <a:gd name="T5" fmla="*/ 208 h 592"/>
                <a:gd name="T6" fmla="*/ 708 w 893"/>
                <a:gd name="T7" fmla="*/ 168 h 592"/>
                <a:gd name="T8" fmla="*/ 666 w 893"/>
                <a:gd name="T9" fmla="*/ 120 h 592"/>
                <a:gd name="T10" fmla="*/ 632 w 893"/>
                <a:gd name="T11" fmla="*/ 96 h 592"/>
                <a:gd name="T12" fmla="*/ 581 w 893"/>
                <a:gd name="T13" fmla="*/ 56 h 592"/>
                <a:gd name="T14" fmla="*/ 548 w 893"/>
                <a:gd name="T15" fmla="*/ 16 h 592"/>
                <a:gd name="T16" fmla="*/ 506 w 893"/>
                <a:gd name="T17" fmla="*/ 0 h 592"/>
                <a:gd name="T18" fmla="*/ 472 w 893"/>
                <a:gd name="T19" fmla="*/ 48 h 592"/>
                <a:gd name="T20" fmla="*/ 396 w 893"/>
                <a:gd name="T21" fmla="*/ 72 h 592"/>
                <a:gd name="T22" fmla="*/ 371 w 893"/>
                <a:gd name="T23" fmla="*/ 96 h 592"/>
                <a:gd name="T24" fmla="*/ 337 w 893"/>
                <a:gd name="T25" fmla="*/ 80 h 592"/>
                <a:gd name="T26" fmla="*/ 287 w 893"/>
                <a:gd name="T27" fmla="*/ 88 h 592"/>
                <a:gd name="T28" fmla="*/ 253 w 893"/>
                <a:gd name="T29" fmla="*/ 88 h 592"/>
                <a:gd name="T30" fmla="*/ 219 w 893"/>
                <a:gd name="T31" fmla="*/ 80 h 592"/>
                <a:gd name="T32" fmla="*/ 185 w 893"/>
                <a:gd name="T33" fmla="*/ 104 h 592"/>
                <a:gd name="T34" fmla="*/ 185 w 893"/>
                <a:gd name="T35" fmla="*/ 104 h 592"/>
                <a:gd name="T36" fmla="*/ 160 w 893"/>
                <a:gd name="T37" fmla="*/ 128 h 592"/>
                <a:gd name="T38" fmla="*/ 135 w 893"/>
                <a:gd name="T39" fmla="*/ 168 h 592"/>
                <a:gd name="T40" fmla="*/ 110 w 893"/>
                <a:gd name="T41" fmla="*/ 224 h 592"/>
                <a:gd name="T42" fmla="*/ 84 w 893"/>
                <a:gd name="T43" fmla="*/ 256 h 592"/>
                <a:gd name="T44" fmla="*/ 76 w 893"/>
                <a:gd name="T45" fmla="*/ 280 h 592"/>
                <a:gd name="T46" fmla="*/ 67 w 893"/>
                <a:gd name="T47" fmla="*/ 320 h 592"/>
                <a:gd name="T48" fmla="*/ 51 w 893"/>
                <a:gd name="T49" fmla="*/ 328 h 592"/>
                <a:gd name="T50" fmla="*/ 25 w 893"/>
                <a:gd name="T51" fmla="*/ 344 h 592"/>
                <a:gd name="T52" fmla="*/ 0 w 893"/>
                <a:gd name="T53" fmla="*/ 352 h 592"/>
                <a:gd name="T54" fmla="*/ 17 w 893"/>
                <a:gd name="T55" fmla="*/ 368 h 592"/>
                <a:gd name="T56" fmla="*/ 51 w 893"/>
                <a:gd name="T57" fmla="*/ 392 h 592"/>
                <a:gd name="T58" fmla="*/ 59 w 893"/>
                <a:gd name="T59" fmla="*/ 416 h 592"/>
                <a:gd name="T60" fmla="*/ 93 w 893"/>
                <a:gd name="T61" fmla="*/ 440 h 592"/>
                <a:gd name="T62" fmla="*/ 135 w 893"/>
                <a:gd name="T63" fmla="*/ 456 h 592"/>
                <a:gd name="T64" fmla="*/ 118 w 893"/>
                <a:gd name="T65" fmla="*/ 488 h 592"/>
                <a:gd name="T66" fmla="*/ 160 w 893"/>
                <a:gd name="T67" fmla="*/ 496 h 592"/>
                <a:gd name="T68" fmla="*/ 202 w 893"/>
                <a:gd name="T69" fmla="*/ 512 h 592"/>
                <a:gd name="T70" fmla="*/ 244 w 893"/>
                <a:gd name="T71" fmla="*/ 488 h 592"/>
                <a:gd name="T72" fmla="*/ 244 w 893"/>
                <a:gd name="T73" fmla="*/ 528 h 592"/>
                <a:gd name="T74" fmla="*/ 261 w 893"/>
                <a:gd name="T75" fmla="*/ 536 h 592"/>
                <a:gd name="T76" fmla="*/ 253 w 893"/>
                <a:gd name="T77" fmla="*/ 544 h 592"/>
                <a:gd name="T78" fmla="*/ 287 w 893"/>
                <a:gd name="T79" fmla="*/ 560 h 592"/>
                <a:gd name="T80" fmla="*/ 287 w 893"/>
                <a:gd name="T81" fmla="*/ 584 h 592"/>
                <a:gd name="T82" fmla="*/ 320 w 893"/>
                <a:gd name="T83" fmla="*/ 592 h 592"/>
                <a:gd name="T84" fmla="*/ 413 w 893"/>
                <a:gd name="T85" fmla="*/ 592 h 592"/>
                <a:gd name="T86" fmla="*/ 438 w 893"/>
                <a:gd name="T87" fmla="*/ 568 h 592"/>
                <a:gd name="T88" fmla="*/ 463 w 893"/>
                <a:gd name="T89" fmla="*/ 568 h 592"/>
                <a:gd name="T90" fmla="*/ 514 w 893"/>
                <a:gd name="T91" fmla="*/ 568 h 592"/>
                <a:gd name="T92" fmla="*/ 565 w 893"/>
                <a:gd name="T93" fmla="*/ 560 h 592"/>
                <a:gd name="T94" fmla="*/ 607 w 893"/>
                <a:gd name="T95" fmla="*/ 504 h 592"/>
                <a:gd name="T96" fmla="*/ 657 w 893"/>
                <a:gd name="T97" fmla="*/ 488 h 592"/>
                <a:gd name="T98" fmla="*/ 699 w 893"/>
                <a:gd name="T99" fmla="*/ 480 h 592"/>
                <a:gd name="T100" fmla="*/ 725 w 893"/>
                <a:gd name="T101" fmla="*/ 488 h 592"/>
                <a:gd name="T102" fmla="*/ 767 w 893"/>
                <a:gd name="T103" fmla="*/ 480 h 592"/>
                <a:gd name="T104" fmla="*/ 775 w 893"/>
                <a:gd name="T105" fmla="*/ 496 h 592"/>
                <a:gd name="T106" fmla="*/ 826 w 893"/>
                <a:gd name="T107" fmla="*/ 496 h 592"/>
                <a:gd name="T108" fmla="*/ 834 w 893"/>
                <a:gd name="T109" fmla="*/ 416 h 592"/>
                <a:gd name="T110" fmla="*/ 851 w 893"/>
                <a:gd name="T111" fmla="*/ 376 h 592"/>
                <a:gd name="T112" fmla="*/ 885 w 893"/>
                <a:gd name="T113" fmla="*/ 336 h 592"/>
                <a:gd name="T114" fmla="*/ 893 w 893"/>
                <a:gd name="T115" fmla="*/ 312 h 592"/>
                <a:gd name="T116" fmla="*/ 876 w 893"/>
                <a:gd name="T117" fmla="*/ 288 h 592"/>
                <a:gd name="T118" fmla="*/ 834 w 893"/>
                <a:gd name="T119" fmla="*/ 288 h 592"/>
                <a:gd name="T120" fmla="*/ 784 w 893"/>
                <a:gd name="T121" fmla="*/ 312 h 59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3"/>
                <a:gd name="T184" fmla="*/ 0 h 592"/>
                <a:gd name="T185" fmla="*/ 893 w 893"/>
                <a:gd name="T186" fmla="*/ 592 h 59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3" h="592">
                  <a:moveTo>
                    <a:pt x="784" y="312"/>
                  </a:moveTo>
                  <a:lnTo>
                    <a:pt x="725" y="280"/>
                  </a:lnTo>
                  <a:lnTo>
                    <a:pt x="708" y="208"/>
                  </a:lnTo>
                  <a:lnTo>
                    <a:pt x="708" y="168"/>
                  </a:lnTo>
                  <a:lnTo>
                    <a:pt x="666" y="120"/>
                  </a:lnTo>
                  <a:lnTo>
                    <a:pt x="632" y="96"/>
                  </a:lnTo>
                  <a:lnTo>
                    <a:pt x="581" y="56"/>
                  </a:lnTo>
                  <a:lnTo>
                    <a:pt x="548" y="16"/>
                  </a:lnTo>
                  <a:lnTo>
                    <a:pt x="506" y="0"/>
                  </a:lnTo>
                  <a:lnTo>
                    <a:pt x="472" y="48"/>
                  </a:lnTo>
                  <a:lnTo>
                    <a:pt x="396" y="72"/>
                  </a:lnTo>
                  <a:lnTo>
                    <a:pt x="371" y="96"/>
                  </a:lnTo>
                  <a:lnTo>
                    <a:pt x="337" y="80"/>
                  </a:lnTo>
                  <a:lnTo>
                    <a:pt x="287" y="88"/>
                  </a:lnTo>
                  <a:lnTo>
                    <a:pt x="253" y="88"/>
                  </a:lnTo>
                  <a:lnTo>
                    <a:pt x="219" y="80"/>
                  </a:lnTo>
                  <a:lnTo>
                    <a:pt x="185" y="104"/>
                  </a:lnTo>
                  <a:lnTo>
                    <a:pt x="160" y="128"/>
                  </a:lnTo>
                  <a:lnTo>
                    <a:pt x="135" y="168"/>
                  </a:lnTo>
                  <a:lnTo>
                    <a:pt x="110" y="224"/>
                  </a:lnTo>
                  <a:lnTo>
                    <a:pt x="84" y="256"/>
                  </a:lnTo>
                  <a:lnTo>
                    <a:pt x="76" y="280"/>
                  </a:lnTo>
                  <a:lnTo>
                    <a:pt x="67" y="320"/>
                  </a:lnTo>
                  <a:lnTo>
                    <a:pt x="51" y="328"/>
                  </a:lnTo>
                  <a:lnTo>
                    <a:pt x="25" y="344"/>
                  </a:lnTo>
                  <a:lnTo>
                    <a:pt x="0" y="352"/>
                  </a:lnTo>
                  <a:lnTo>
                    <a:pt x="17" y="368"/>
                  </a:lnTo>
                  <a:lnTo>
                    <a:pt x="51" y="392"/>
                  </a:lnTo>
                  <a:lnTo>
                    <a:pt x="59" y="416"/>
                  </a:lnTo>
                  <a:lnTo>
                    <a:pt x="93" y="440"/>
                  </a:lnTo>
                  <a:lnTo>
                    <a:pt x="135" y="456"/>
                  </a:lnTo>
                  <a:lnTo>
                    <a:pt x="118" y="488"/>
                  </a:lnTo>
                  <a:lnTo>
                    <a:pt x="160" y="496"/>
                  </a:lnTo>
                  <a:lnTo>
                    <a:pt x="202" y="512"/>
                  </a:lnTo>
                  <a:lnTo>
                    <a:pt x="244" y="488"/>
                  </a:lnTo>
                  <a:lnTo>
                    <a:pt x="244" y="528"/>
                  </a:lnTo>
                  <a:lnTo>
                    <a:pt x="261" y="536"/>
                  </a:lnTo>
                  <a:lnTo>
                    <a:pt x="253" y="544"/>
                  </a:lnTo>
                  <a:lnTo>
                    <a:pt x="287" y="560"/>
                  </a:lnTo>
                  <a:lnTo>
                    <a:pt x="287" y="584"/>
                  </a:lnTo>
                  <a:lnTo>
                    <a:pt x="320" y="592"/>
                  </a:lnTo>
                  <a:lnTo>
                    <a:pt x="413" y="592"/>
                  </a:lnTo>
                  <a:lnTo>
                    <a:pt x="438" y="568"/>
                  </a:lnTo>
                  <a:lnTo>
                    <a:pt x="463" y="568"/>
                  </a:lnTo>
                  <a:lnTo>
                    <a:pt x="514" y="568"/>
                  </a:lnTo>
                  <a:lnTo>
                    <a:pt x="565" y="560"/>
                  </a:lnTo>
                  <a:lnTo>
                    <a:pt x="607" y="504"/>
                  </a:lnTo>
                  <a:lnTo>
                    <a:pt x="657" y="488"/>
                  </a:lnTo>
                  <a:lnTo>
                    <a:pt x="699" y="480"/>
                  </a:lnTo>
                  <a:lnTo>
                    <a:pt x="725" y="488"/>
                  </a:lnTo>
                  <a:lnTo>
                    <a:pt x="767" y="480"/>
                  </a:lnTo>
                  <a:lnTo>
                    <a:pt x="775" y="496"/>
                  </a:lnTo>
                  <a:lnTo>
                    <a:pt x="826" y="496"/>
                  </a:lnTo>
                  <a:lnTo>
                    <a:pt x="834" y="416"/>
                  </a:lnTo>
                  <a:lnTo>
                    <a:pt x="851" y="376"/>
                  </a:lnTo>
                  <a:lnTo>
                    <a:pt x="885" y="336"/>
                  </a:lnTo>
                  <a:lnTo>
                    <a:pt x="893" y="312"/>
                  </a:lnTo>
                  <a:lnTo>
                    <a:pt x="876" y="288"/>
                  </a:lnTo>
                  <a:lnTo>
                    <a:pt x="834" y="288"/>
                  </a:lnTo>
                  <a:lnTo>
                    <a:pt x="784" y="312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1" name="Freeform 79">
              <a:extLst>
                <a:ext uri="{FF2B5EF4-FFF2-40B4-BE49-F238E27FC236}">
                  <a16:creationId xmlns:a16="http://schemas.microsoft.com/office/drawing/2014/main" id="{D18DDAC6-CD53-4922-B3C1-E902506A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2664"/>
              <a:ext cx="354" cy="336"/>
            </a:xfrm>
            <a:custGeom>
              <a:avLst/>
              <a:gdLst>
                <a:gd name="T0" fmla="*/ 270 w 354"/>
                <a:gd name="T1" fmla="*/ 248 h 336"/>
                <a:gd name="T2" fmla="*/ 253 w 354"/>
                <a:gd name="T3" fmla="*/ 224 h 336"/>
                <a:gd name="T4" fmla="*/ 278 w 354"/>
                <a:gd name="T5" fmla="*/ 200 h 336"/>
                <a:gd name="T6" fmla="*/ 354 w 354"/>
                <a:gd name="T7" fmla="*/ 184 h 336"/>
                <a:gd name="T8" fmla="*/ 337 w 354"/>
                <a:gd name="T9" fmla="*/ 152 h 336"/>
                <a:gd name="T10" fmla="*/ 303 w 354"/>
                <a:gd name="T11" fmla="*/ 120 h 336"/>
                <a:gd name="T12" fmla="*/ 287 w 354"/>
                <a:gd name="T13" fmla="*/ 88 h 336"/>
                <a:gd name="T14" fmla="*/ 236 w 354"/>
                <a:gd name="T15" fmla="*/ 72 h 336"/>
                <a:gd name="T16" fmla="*/ 211 w 354"/>
                <a:gd name="T17" fmla="*/ 24 h 336"/>
                <a:gd name="T18" fmla="*/ 152 w 354"/>
                <a:gd name="T19" fmla="*/ 24 h 336"/>
                <a:gd name="T20" fmla="*/ 84 w 354"/>
                <a:gd name="T21" fmla="*/ 0 h 336"/>
                <a:gd name="T22" fmla="*/ 59 w 354"/>
                <a:gd name="T23" fmla="*/ 24 h 336"/>
                <a:gd name="T24" fmla="*/ 8 w 354"/>
                <a:gd name="T25" fmla="*/ 32 h 336"/>
                <a:gd name="T26" fmla="*/ 0 w 354"/>
                <a:gd name="T27" fmla="*/ 40 h 336"/>
                <a:gd name="T28" fmla="*/ 34 w 354"/>
                <a:gd name="T29" fmla="*/ 56 h 336"/>
                <a:gd name="T30" fmla="*/ 67 w 354"/>
                <a:gd name="T31" fmla="*/ 96 h 336"/>
                <a:gd name="T32" fmla="*/ 118 w 354"/>
                <a:gd name="T33" fmla="*/ 136 h 336"/>
                <a:gd name="T34" fmla="*/ 152 w 354"/>
                <a:gd name="T35" fmla="*/ 160 h 336"/>
                <a:gd name="T36" fmla="*/ 194 w 354"/>
                <a:gd name="T37" fmla="*/ 208 h 336"/>
                <a:gd name="T38" fmla="*/ 194 w 354"/>
                <a:gd name="T39" fmla="*/ 248 h 336"/>
                <a:gd name="T40" fmla="*/ 211 w 354"/>
                <a:gd name="T41" fmla="*/ 320 h 336"/>
                <a:gd name="T42" fmla="*/ 236 w 354"/>
                <a:gd name="T43" fmla="*/ 336 h 336"/>
                <a:gd name="T44" fmla="*/ 253 w 354"/>
                <a:gd name="T45" fmla="*/ 312 h 336"/>
                <a:gd name="T46" fmla="*/ 270 w 354"/>
                <a:gd name="T47" fmla="*/ 248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4"/>
                <a:gd name="T73" fmla="*/ 0 h 336"/>
                <a:gd name="T74" fmla="*/ 354 w 354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4" h="336">
                  <a:moveTo>
                    <a:pt x="270" y="248"/>
                  </a:moveTo>
                  <a:lnTo>
                    <a:pt x="253" y="224"/>
                  </a:lnTo>
                  <a:lnTo>
                    <a:pt x="278" y="200"/>
                  </a:lnTo>
                  <a:lnTo>
                    <a:pt x="354" y="184"/>
                  </a:lnTo>
                  <a:lnTo>
                    <a:pt x="337" y="152"/>
                  </a:lnTo>
                  <a:lnTo>
                    <a:pt x="303" y="120"/>
                  </a:lnTo>
                  <a:lnTo>
                    <a:pt x="287" y="88"/>
                  </a:lnTo>
                  <a:lnTo>
                    <a:pt x="236" y="72"/>
                  </a:lnTo>
                  <a:lnTo>
                    <a:pt x="211" y="24"/>
                  </a:lnTo>
                  <a:lnTo>
                    <a:pt x="152" y="24"/>
                  </a:lnTo>
                  <a:lnTo>
                    <a:pt x="84" y="0"/>
                  </a:lnTo>
                  <a:lnTo>
                    <a:pt x="59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34" y="56"/>
                  </a:lnTo>
                  <a:lnTo>
                    <a:pt x="67" y="96"/>
                  </a:lnTo>
                  <a:lnTo>
                    <a:pt x="118" y="136"/>
                  </a:lnTo>
                  <a:lnTo>
                    <a:pt x="152" y="160"/>
                  </a:lnTo>
                  <a:lnTo>
                    <a:pt x="194" y="208"/>
                  </a:lnTo>
                  <a:lnTo>
                    <a:pt x="194" y="248"/>
                  </a:lnTo>
                  <a:lnTo>
                    <a:pt x="211" y="320"/>
                  </a:lnTo>
                  <a:lnTo>
                    <a:pt x="236" y="336"/>
                  </a:lnTo>
                  <a:lnTo>
                    <a:pt x="253" y="312"/>
                  </a:lnTo>
                  <a:lnTo>
                    <a:pt x="270" y="24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" name="Freeform 80">
              <a:extLst>
                <a:ext uri="{FF2B5EF4-FFF2-40B4-BE49-F238E27FC236}">
                  <a16:creationId xmlns:a16="http://schemas.microsoft.com/office/drawing/2014/main" id="{1963624C-B164-456A-A96A-148220D9F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64 w 860"/>
                <a:gd name="T93" fmla="*/ 640 h 656"/>
                <a:gd name="T94" fmla="*/ 497 w 860"/>
                <a:gd name="T95" fmla="*/ 616 h 656"/>
                <a:gd name="T96" fmla="*/ 523 w 860"/>
                <a:gd name="T97" fmla="*/ 640 h 656"/>
                <a:gd name="T98" fmla="*/ 531 w 860"/>
                <a:gd name="T99" fmla="*/ 656 h 656"/>
                <a:gd name="T100" fmla="*/ 556 w 860"/>
                <a:gd name="T101" fmla="*/ 656 h 656"/>
                <a:gd name="T102" fmla="*/ 581 w 860"/>
                <a:gd name="T103" fmla="*/ 632 h 656"/>
                <a:gd name="T104" fmla="*/ 615 w 860"/>
                <a:gd name="T105" fmla="*/ 632 h 656"/>
                <a:gd name="T106" fmla="*/ 640 w 860"/>
                <a:gd name="T107" fmla="*/ 616 h 656"/>
                <a:gd name="T108" fmla="*/ 683 w 860"/>
                <a:gd name="T109" fmla="*/ 616 h 656"/>
                <a:gd name="T110" fmla="*/ 708 w 860"/>
                <a:gd name="T111" fmla="*/ 624 h 656"/>
                <a:gd name="T112" fmla="*/ 767 w 860"/>
                <a:gd name="T113" fmla="*/ 632 h 656"/>
                <a:gd name="T114" fmla="*/ 758 w 860"/>
                <a:gd name="T115" fmla="*/ 640 h 656"/>
                <a:gd name="T116" fmla="*/ 792 w 860"/>
                <a:gd name="T117" fmla="*/ 632 h 656"/>
                <a:gd name="T118" fmla="*/ 775 w 860"/>
                <a:gd name="T119" fmla="*/ 560 h 65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60"/>
                <a:gd name="T181" fmla="*/ 0 h 656"/>
                <a:gd name="T182" fmla="*/ 860 w 860"/>
                <a:gd name="T183" fmla="*/ 656 h 65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" name="Freeform 81">
              <a:extLst>
                <a:ext uri="{FF2B5EF4-FFF2-40B4-BE49-F238E27FC236}">
                  <a16:creationId xmlns:a16="http://schemas.microsoft.com/office/drawing/2014/main" id="{4846ACA5-CFD0-42CF-8506-6140B479D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1976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chemeClr val="accent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4" name="Freeform 82">
              <a:extLst>
                <a:ext uri="{FF2B5EF4-FFF2-40B4-BE49-F238E27FC236}">
                  <a16:creationId xmlns:a16="http://schemas.microsoft.com/office/drawing/2014/main" id="{43847713-ED89-424F-AD27-A47070DC8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2040"/>
              <a:ext cx="860" cy="656"/>
            </a:xfrm>
            <a:custGeom>
              <a:avLst/>
              <a:gdLst>
                <a:gd name="T0" fmla="*/ 775 w 860"/>
                <a:gd name="T1" fmla="*/ 560 h 656"/>
                <a:gd name="T2" fmla="*/ 826 w 860"/>
                <a:gd name="T3" fmla="*/ 464 h 656"/>
                <a:gd name="T4" fmla="*/ 860 w 860"/>
                <a:gd name="T5" fmla="*/ 456 h 656"/>
                <a:gd name="T6" fmla="*/ 851 w 860"/>
                <a:gd name="T7" fmla="*/ 416 h 656"/>
                <a:gd name="T8" fmla="*/ 817 w 860"/>
                <a:gd name="T9" fmla="*/ 352 h 656"/>
                <a:gd name="T10" fmla="*/ 792 w 860"/>
                <a:gd name="T11" fmla="*/ 320 h 656"/>
                <a:gd name="T12" fmla="*/ 784 w 860"/>
                <a:gd name="T13" fmla="*/ 264 h 656"/>
                <a:gd name="T14" fmla="*/ 750 w 860"/>
                <a:gd name="T15" fmla="*/ 256 h 656"/>
                <a:gd name="T16" fmla="*/ 750 w 860"/>
                <a:gd name="T17" fmla="*/ 232 h 656"/>
                <a:gd name="T18" fmla="*/ 792 w 860"/>
                <a:gd name="T19" fmla="*/ 184 h 656"/>
                <a:gd name="T20" fmla="*/ 750 w 860"/>
                <a:gd name="T21" fmla="*/ 104 h 656"/>
                <a:gd name="T22" fmla="*/ 725 w 860"/>
                <a:gd name="T23" fmla="*/ 40 h 656"/>
                <a:gd name="T24" fmla="*/ 666 w 860"/>
                <a:gd name="T25" fmla="*/ 16 h 656"/>
                <a:gd name="T26" fmla="*/ 531 w 860"/>
                <a:gd name="T27" fmla="*/ 40 h 656"/>
                <a:gd name="T28" fmla="*/ 447 w 860"/>
                <a:gd name="T29" fmla="*/ 24 h 656"/>
                <a:gd name="T30" fmla="*/ 405 w 860"/>
                <a:gd name="T31" fmla="*/ 48 h 656"/>
                <a:gd name="T32" fmla="*/ 362 w 860"/>
                <a:gd name="T33" fmla="*/ 40 h 656"/>
                <a:gd name="T34" fmla="*/ 329 w 860"/>
                <a:gd name="T35" fmla="*/ 24 h 656"/>
                <a:gd name="T36" fmla="*/ 295 w 860"/>
                <a:gd name="T37" fmla="*/ 0 h 656"/>
                <a:gd name="T38" fmla="*/ 253 w 860"/>
                <a:gd name="T39" fmla="*/ 8 h 656"/>
                <a:gd name="T40" fmla="*/ 177 w 860"/>
                <a:gd name="T41" fmla="*/ 40 h 656"/>
                <a:gd name="T42" fmla="*/ 169 w 860"/>
                <a:gd name="T43" fmla="*/ 72 h 656"/>
                <a:gd name="T44" fmla="*/ 126 w 860"/>
                <a:gd name="T45" fmla="*/ 88 h 656"/>
                <a:gd name="T46" fmla="*/ 25 w 860"/>
                <a:gd name="T47" fmla="*/ 128 h 656"/>
                <a:gd name="T48" fmla="*/ 9 w 860"/>
                <a:gd name="T49" fmla="*/ 128 h 656"/>
                <a:gd name="T50" fmla="*/ 17 w 860"/>
                <a:gd name="T51" fmla="*/ 176 h 656"/>
                <a:gd name="T52" fmla="*/ 25 w 860"/>
                <a:gd name="T53" fmla="*/ 208 h 656"/>
                <a:gd name="T54" fmla="*/ 0 w 860"/>
                <a:gd name="T55" fmla="*/ 256 h 656"/>
                <a:gd name="T56" fmla="*/ 51 w 860"/>
                <a:gd name="T57" fmla="*/ 288 h 656"/>
                <a:gd name="T58" fmla="*/ 51 w 860"/>
                <a:gd name="T59" fmla="*/ 320 h 656"/>
                <a:gd name="T60" fmla="*/ 76 w 860"/>
                <a:gd name="T61" fmla="*/ 360 h 656"/>
                <a:gd name="T62" fmla="*/ 59 w 860"/>
                <a:gd name="T63" fmla="*/ 400 h 656"/>
                <a:gd name="T64" fmla="*/ 84 w 860"/>
                <a:gd name="T65" fmla="*/ 432 h 656"/>
                <a:gd name="T66" fmla="*/ 84 w 860"/>
                <a:gd name="T67" fmla="*/ 472 h 656"/>
                <a:gd name="T68" fmla="*/ 126 w 860"/>
                <a:gd name="T69" fmla="*/ 496 h 656"/>
                <a:gd name="T70" fmla="*/ 169 w 860"/>
                <a:gd name="T71" fmla="*/ 512 h 656"/>
                <a:gd name="T72" fmla="*/ 211 w 860"/>
                <a:gd name="T73" fmla="*/ 512 h 656"/>
                <a:gd name="T74" fmla="*/ 202 w 860"/>
                <a:gd name="T75" fmla="*/ 544 h 656"/>
                <a:gd name="T76" fmla="*/ 244 w 860"/>
                <a:gd name="T77" fmla="*/ 576 h 656"/>
                <a:gd name="T78" fmla="*/ 270 w 860"/>
                <a:gd name="T79" fmla="*/ 560 h 656"/>
                <a:gd name="T80" fmla="*/ 270 w 860"/>
                <a:gd name="T81" fmla="*/ 536 h 656"/>
                <a:gd name="T82" fmla="*/ 320 w 860"/>
                <a:gd name="T83" fmla="*/ 552 h 656"/>
                <a:gd name="T84" fmla="*/ 337 w 860"/>
                <a:gd name="T85" fmla="*/ 576 h 656"/>
                <a:gd name="T86" fmla="*/ 379 w 860"/>
                <a:gd name="T87" fmla="*/ 584 h 656"/>
                <a:gd name="T88" fmla="*/ 421 w 860"/>
                <a:gd name="T89" fmla="*/ 592 h 656"/>
                <a:gd name="T90" fmla="*/ 438 w 860"/>
                <a:gd name="T91" fmla="*/ 624 h 656"/>
                <a:gd name="T92" fmla="*/ 438 w 860"/>
                <a:gd name="T93" fmla="*/ 624 h 656"/>
                <a:gd name="T94" fmla="*/ 464 w 860"/>
                <a:gd name="T95" fmla="*/ 640 h 656"/>
                <a:gd name="T96" fmla="*/ 497 w 860"/>
                <a:gd name="T97" fmla="*/ 616 h 656"/>
                <a:gd name="T98" fmla="*/ 523 w 860"/>
                <a:gd name="T99" fmla="*/ 640 h 656"/>
                <a:gd name="T100" fmla="*/ 531 w 860"/>
                <a:gd name="T101" fmla="*/ 656 h 656"/>
                <a:gd name="T102" fmla="*/ 556 w 860"/>
                <a:gd name="T103" fmla="*/ 656 h 656"/>
                <a:gd name="T104" fmla="*/ 581 w 860"/>
                <a:gd name="T105" fmla="*/ 632 h 656"/>
                <a:gd name="T106" fmla="*/ 615 w 860"/>
                <a:gd name="T107" fmla="*/ 632 h 656"/>
                <a:gd name="T108" fmla="*/ 640 w 860"/>
                <a:gd name="T109" fmla="*/ 616 h 656"/>
                <a:gd name="T110" fmla="*/ 683 w 860"/>
                <a:gd name="T111" fmla="*/ 616 h 656"/>
                <a:gd name="T112" fmla="*/ 708 w 860"/>
                <a:gd name="T113" fmla="*/ 624 h 656"/>
                <a:gd name="T114" fmla="*/ 767 w 860"/>
                <a:gd name="T115" fmla="*/ 632 h 656"/>
                <a:gd name="T116" fmla="*/ 758 w 860"/>
                <a:gd name="T117" fmla="*/ 640 h 656"/>
                <a:gd name="T118" fmla="*/ 792 w 860"/>
                <a:gd name="T119" fmla="*/ 632 h 656"/>
                <a:gd name="T120" fmla="*/ 775 w 860"/>
                <a:gd name="T121" fmla="*/ 560 h 6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656"/>
                <a:gd name="T185" fmla="*/ 860 w 860"/>
                <a:gd name="T186" fmla="*/ 656 h 6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656">
                  <a:moveTo>
                    <a:pt x="775" y="560"/>
                  </a:moveTo>
                  <a:lnTo>
                    <a:pt x="826" y="464"/>
                  </a:lnTo>
                  <a:lnTo>
                    <a:pt x="860" y="456"/>
                  </a:lnTo>
                  <a:lnTo>
                    <a:pt x="851" y="416"/>
                  </a:lnTo>
                  <a:lnTo>
                    <a:pt x="817" y="352"/>
                  </a:lnTo>
                  <a:lnTo>
                    <a:pt x="792" y="320"/>
                  </a:lnTo>
                  <a:lnTo>
                    <a:pt x="784" y="264"/>
                  </a:lnTo>
                  <a:lnTo>
                    <a:pt x="750" y="256"/>
                  </a:lnTo>
                  <a:lnTo>
                    <a:pt x="750" y="232"/>
                  </a:lnTo>
                  <a:lnTo>
                    <a:pt x="792" y="184"/>
                  </a:lnTo>
                  <a:lnTo>
                    <a:pt x="750" y="104"/>
                  </a:lnTo>
                  <a:lnTo>
                    <a:pt x="725" y="40"/>
                  </a:lnTo>
                  <a:lnTo>
                    <a:pt x="666" y="16"/>
                  </a:lnTo>
                  <a:lnTo>
                    <a:pt x="531" y="40"/>
                  </a:lnTo>
                  <a:lnTo>
                    <a:pt x="447" y="24"/>
                  </a:lnTo>
                  <a:lnTo>
                    <a:pt x="405" y="48"/>
                  </a:lnTo>
                  <a:lnTo>
                    <a:pt x="362" y="40"/>
                  </a:lnTo>
                  <a:lnTo>
                    <a:pt x="329" y="24"/>
                  </a:lnTo>
                  <a:lnTo>
                    <a:pt x="295" y="0"/>
                  </a:lnTo>
                  <a:lnTo>
                    <a:pt x="253" y="8"/>
                  </a:lnTo>
                  <a:lnTo>
                    <a:pt x="177" y="40"/>
                  </a:lnTo>
                  <a:lnTo>
                    <a:pt x="169" y="72"/>
                  </a:lnTo>
                  <a:lnTo>
                    <a:pt x="126" y="88"/>
                  </a:lnTo>
                  <a:lnTo>
                    <a:pt x="25" y="128"/>
                  </a:lnTo>
                  <a:lnTo>
                    <a:pt x="9" y="128"/>
                  </a:lnTo>
                  <a:lnTo>
                    <a:pt x="17" y="176"/>
                  </a:lnTo>
                  <a:lnTo>
                    <a:pt x="25" y="208"/>
                  </a:lnTo>
                  <a:lnTo>
                    <a:pt x="0" y="256"/>
                  </a:lnTo>
                  <a:lnTo>
                    <a:pt x="51" y="288"/>
                  </a:lnTo>
                  <a:lnTo>
                    <a:pt x="51" y="320"/>
                  </a:lnTo>
                  <a:lnTo>
                    <a:pt x="76" y="360"/>
                  </a:lnTo>
                  <a:lnTo>
                    <a:pt x="59" y="400"/>
                  </a:lnTo>
                  <a:lnTo>
                    <a:pt x="84" y="432"/>
                  </a:lnTo>
                  <a:lnTo>
                    <a:pt x="84" y="472"/>
                  </a:lnTo>
                  <a:lnTo>
                    <a:pt x="126" y="496"/>
                  </a:lnTo>
                  <a:lnTo>
                    <a:pt x="169" y="512"/>
                  </a:lnTo>
                  <a:lnTo>
                    <a:pt x="211" y="512"/>
                  </a:lnTo>
                  <a:lnTo>
                    <a:pt x="202" y="544"/>
                  </a:lnTo>
                  <a:lnTo>
                    <a:pt x="244" y="576"/>
                  </a:lnTo>
                  <a:lnTo>
                    <a:pt x="270" y="560"/>
                  </a:lnTo>
                  <a:lnTo>
                    <a:pt x="270" y="536"/>
                  </a:lnTo>
                  <a:lnTo>
                    <a:pt x="320" y="552"/>
                  </a:lnTo>
                  <a:lnTo>
                    <a:pt x="337" y="576"/>
                  </a:lnTo>
                  <a:lnTo>
                    <a:pt x="379" y="584"/>
                  </a:lnTo>
                  <a:lnTo>
                    <a:pt x="421" y="592"/>
                  </a:lnTo>
                  <a:lnTo>
                    <a:pt x="438" y="624"/>
                  </a:lnTo>
                  <a:lnTo>
                    <a:pt x="464" y="640"/>
                  </a:lnTo>
                  <a:lnTo>
                    <a:pt x="497" y="616"/>
                  </a:lnTo>
                  <a:lnTo>
                    <a:pt x="523" y="640"/>
                  </a:lnTo>
                  <a:lnTo>
                    <a:pt x="531" y="656"/>
                  </a:lnTo>
                  <a:lnTo>
                    <a:pt x="556" y="656"/>
                  </a:lnTo>
                  <a:lnTo>
                    <a:pt x="581" y="632"/>
                  </a:lnTo>
                  <a:lnTo>
                    <a:pt x="615" y="632"/>
                  </a:lnTo>
                  <a:lnTo>
                    <a:pt x="640" y="616"/>
                  </a:lnTo>
                  <a:lnTo>
                    <a:pt x="683" y="616"/>
                  </a:lnTo>
                  <a:lnTo>
                    <a:pt x="708" y="624"/>
                  </a:lnTo>
                  <a:lnTo>
                    <a:pt x="767" y="632"/>
                  </a:lnTo>
                  <a:lnTo>
                    <a:pt x="758" y="640"/>
                  </a:lnTo>
                  <a:lnTo>
                    <a:pt x="792" y="632"/>
                  </a:lnTo>
                  <a:lnTo>
                    <a:pt x="775" y="56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5" name="Freeform 83">
              <a:extLst>
                <a:ext uri="{FF2B5EF4-FFF2-40B4-BE49-F238E27FC236}">
                  <a16:creationId xmlns:a16="http://schemas.microsoft.com/office/drawing/2014/main" id="{21508A0B-6B8F-434A-B44E-6CE1F609D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6" y="1968"/>
              <a:ext cx="210" cy="112"/>
            </a:xfrm>
            <a:custGeom>
              <a:avLst/>
              <a:gdLst>
                <a:gd name="T0" fmla="*/ 168 w 210"/>
                <a:gd name="T1" fmla="*/ 8 h 112"/>
                <a:gd name="T2" fmla="*/ 109 w 210"/>
                <a:gd name="T3" fmla="*/ 8 h 112"/>
                <a:gd name="T4" fmla="*/ 76 w 210"/>
                <a:gd name="T5" fmla="*/ 0 h 112"/>
                <a:gd name="T6" fmla="*/ 67 w 210"/>
                <a:gd name="T7" fmla="*/ 24 h 112"/>
                <a:gd name="T8" fmla="*/ 42 w 210"/>
                <a:gd name="T9" fmla="*/ 32 h 112"/>
                <a:gd name="T10" fmla="*/ 8 w 210"/>
                <a:gd name="T11" fmla="*/ 48 h 112"/>
                <a:gd name="T12" fmla="*/ 8 w 210"/>
                <a:gd name="T13" fmla="*/ 72 h 112"/>
                <a:gd name="T14" fmla="*/ 0 w 210"/>
                <a:gd name="T15" fmla="*/ 96 h 112"/>
                <a:gd name="T16" fmla="*/ 84 w 210"/>
                <a:gd name="T17" fmla="*/ 112 h 112"/>
                <a:gd name="T18" fmla="*/ 210 w 210"/>
                <a:gd name="T19" fmla="*/ 88 h 112"/>
                <a:gd name="T20" fmla="*/ 193 w 210"/>
                <a:gd name="T21" fmla="*/ 16 h 112"/>
                <a:gd name="T22" fmla="*/ 168 w 210"/>
                <a:gd name="T23" fmla="*/ 8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12"/>
                <a:gd name="T38" fmla="*/ 210 w 210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12">
                  <a:moveTo>
                    <a:pt x="168" y="8"/>
                  </a:moveTo>
                  <a:lnTo>
                    <a:pt x="109" y="8"/>
                  </a:lnTo>
                  <a:lnTo>
                    <a:pt x="76" y="0"/>
                  </a:lnTo>
                  <a:lnTo>
                    <a:pt x="67" y="24"/>
                  </a:lnTo>
                  <a:lnTo>
                    <a:pt x="42" y="32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4" y="112"/>
                  </a:lnTo>
                  <a:lnTo>
                    <a:pt x="210" y="88"/>
                  </a:lnTo>
                  <a:lnTo>
                    <a:pt x="193" y="16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hu-HU"/>
            </a:p>
          </p:txBody>
        </p:sp>
        <p:sp>
          <p:nvSpPr>
            <p:cNvPr id="96" name="Freeform 84">
              <a:extLst>
                <a:ext uri="{FF2B5EF4-FFF2-40B4-BE49-F238E27FC236}">
                  <a16:creationId xmlns:a16="http://schemas.microsoft.com/office/drawing/2014/main" id="{81E4E681-BF61-4542-A441-C0D11EBC1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1792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7" name="Freeform 85">
              <a:extLst>
                <a:ext uri="{FF2B5EF4-FFF2-40B4-BE49-F238E27FC236}">
                  <a16:creationId xmlns:a16="http://schemas.microsoft.com/office/drawing/2014/main" id="{45A64A4F-FF85-4593-82A8-96629B3BE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2096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8" name="Freeform 86">
              <a:extLst>
                <a:ext uri="{FF2B5EF4-FFF2-40B4-BE49-F238E27FC236}">
                  <a16:creationId xmlns:a16="http://schemas.microsoft.com/office/drawing/2014/main" id="{755F8616-CC75-44FC-86D1-D1870333E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1784"/>
              <a:ext cx="455" cy="320"/>
            </a:xfrm>
            <a:custGeom>
              <a:avLst/>
              <a:gdLst>
                <a:gd name="T0" fmla="*/ 312 w 455"/>
                <a:gd name="T1" fmla="*/ 304 h 320"/>
                <a:gd name="T2" fmla="*/ 328 w 455"/>
                <a:gd name="T3" fmla="*/ 296 h 320"/>
                <a:gd name="T4" fmla="*/ 320 w 455"/>
                <a:gd name="T5" fmla="*/ 272 h 320"/>
                <a:gd name="T6" fmla="*/ 354 w 455"/>
                <a:gd name="T7" fmla="*/ 264 h 320"/>
                <a:gd name="T8" fmla="*/ 379 w 455"/>
                <a:gd name="T9" fmla="*/ 248 h 320"/>
                <a:gd name="T10" fmla="*/ 404 w 455"/>
                <a:gd name="T11" fmla="*/ 256 h 320"/>
                <a:gd name="T12" fmla="*/ 387 w 455"/>
                <a:gd name="T13" fmla="*/ 224 h 320"/>
                <a:gd name="T14" fmla="*/ 387 w 455"/>
                <a:gd name="T15" fmla="*/ 192 h 320"/>
                <a:gd name="T16" fmla="*/ 387 w 455"/>
                <a:gd name="T17" fmla="*/ 160 h 320"/>
                <a:gd name="T18" fmla="*/ 413 w 455"/>
                <a:gd name="T19" fmla="*/ 152 h 320"/>
                <a:gd name="T20" fmla="*/ 421 w 455"/>
                <a:gd name="T21" fmla="*/ 128 h 320"/>
                <a:gd name="T22" fmla="*/ 446 w 455"/>
                <a:gd name="T23" fmla="*/ 120 h 320"/>
                <a:gd name="T24" fmla="*/ 455 w 455"/>
                <a:gd name="T25" fmla="*/ 104 h 320"/>
                <a:gd name="T26" fmla="*/ 430 w 455"/>
                <a:gd name="T27" fmla="*/ 96 h 320"/>
                <a:gd name="T28" fmla="*/ 430 w 455"/>
                <a:gd name="T29" fmla="*/ 64 h 320"/>
                <a:gd name="T30" fmla="*/ 396 w 455"/>
                <a:gd name="T31" fmla="*/ 56 h 320"/>
                <a:gd name="T32" fmla="*/ 371 w 455"/>
                <a:gd name="T33" fmla="*/ 40 h 320"/>
                <a:gd name="T34" fmla="*/ 337 w 455"/>
                <a:gd name="T35" fmla="*/ 24 h 320"/>
                <a:gd name="T36" fmla="*/ 286 w 455"/>
                <a:gd name="T37" fmla="*/ 16 h 320"/>
                <a:gd name="T38" fmla="*/ 278 w 455"/>
                <a:gd name="T39" fmla="*/ 0 h 320"/>
                <a:gd name="T40" fmla="*/ 227 w 455"/>
                <a:gd name="T41" fmla="*/ 32 h 320"/>
                <a:gd name="T42" fmla="*/ 185 w 455"/>
                <a:gd name="T43" fmla="*/ 24 h 320"/>
                <a:gd name="T44" fmla="*/ 143 w 455"/>
                <a:gd name="T45" fmla="*/ 32 h 320"/>
                <a:gd name="T46" fmla="*/ 84 w 455"/>
                <a:gd name="T47" fmla="*/ 32 h 320"/>
                <a:gd name="T48" fmla="*/ 25 w 455"/>
                <a:gd name="T49" fmla="*/ 64 h 320"/>
                <a:gd name="T50" fmla="*/ 0 w 455"/>
                <a:gd name="T51" fmla="*/ 88 h 320"/>
                <a:gd name="T52" fmla="*/ 8 w 455"/>
                <a:gd name="T53" fmla="*/ 104 h 320"/>
                <a:gd name="T54" fmla="*/ 25 w 455"/>
                <a:gd name="T55" fmla="*/ 168 h 320"/>
                <a:gd name="T56" fmla="*/ 34 w 455"/>
                <a:gd name="T57" fmla="*/ 184 h 320"/>
                <a:gd name="T58" fmla="*/ 67 w 455"/>
                <a:gd name="T59" fmla="*/ 192 h 320"/>
                <a:gd name="T60" fmla="*/ 126 w 455"/>
                <a:gd name="T61" fmla="*/ 192 h 320"/>
                <a:gd name="T62" fmla="*/ 151 w 455"/>
                <a:gd name="T63" fmla="*/ 200 h 320"/>
                <a:gd name="T64" fmla="*/ 168 w 455"/>
                <a:gd name="T65" fmla="*/ 272 h 320"/>
                <a:gd name="T66" fmla="*/ 177 w 455"/>
                <a:gd name="T67" fmla="*/ 272 h 320"/>
                <a:gd name="T68" fmla="*/ 236 w 455"/>
                <a:gd name="T69" fmla="*/ 296 h 320"/>
                <a:gd name="T70" fmla="*/ 244 w 455"/>
                <a:gd name="T71" fmla="*/ 320 h 320"/>
                <a:gd name="T72" fmla="*/ 278 w 455"/>
                <a:gd name="T73" fmla="*/ 296 h 320"/>
                <a:gd name="T74" fmla="*/ 312 w 455"/>
                <a:gd name="T75" fmla="*/ 304 h 3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5"/>
                <a:gd name="T115" fmla="*/ 0 h 320"/>
                <a:gd name="T116" fmla="*/ 455 w 455"/>
                <a:gd name="T117" fmla="*/ 320 h 3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5" h="320">
                  <a:moveTo>
                    <a:pt x="312" y="304"/>
                  </a:moveTo>
                  <a:lnTo>
                    <a:pt x="328" y="296"/>
                  </a:lnTo>
                  <a:lnTo>
                    <a:pt x="320" y="272"/>
                  </a:lnTo>
                  <a:lnTo>
                    <a:pt x="354" y="264"/>
                  </a:lnTo>
                  <a:lnTo>
                    <a:pt x="379" y="248"/>
                  </a:lnTo>
                  <a:lnTo>
                    <a:pt x="404" y="256"/>
                  </a:lnTo>
                  <a:lnTo>
                    <a:pt x="387" y="224"/>
                  </a:lnTo>
                  <a:lnTo>
                    <a:pt x="387" y="192"/>
                  </a:lnTo>
                  <a:lnTo>
                    <a:pt x="387" y="160"/>
                  </a:lnTo>
                  <a:lnTo>
                    <a:pt x="413" y="152"/>
                  </a:lnTo>
                  <a:lnTo>
                    <a:pt x="421" y="128"/>
                  </a:lnTo>
                  <a:lnTo>
                    <a:pt x="446" y="120"/>
                  </a:lnTo>
                  <a:lnTo>
                    <a:pt x="455" y="104"/>
                  </a:lnTo>
                  <a:lnTo>
                    <a:pt x="430" y="96"/>
                  </a:lnTo>
                  <a:lnTo>
                    <a:pt x="430" y="64"/>
                  </a:lnTo>
                  <a:lnTo>
                    <a:pt x="396" y="56"/>
                  </a:lnTo>
                  <a:lnTo>
                    <a:pt x="371" y="40"/>
                  </a:lnTo>
                  <a:lnTo>
                    <a:pt x="337" y="24"/>
                  </a:lnTo>
                  <a:lnTo>
                    <a:pt x="286" y="16"/>
                  </a:lnTo>
                  <a:lnTo>
                    <a:pt x="278" y="0"/>
                  </a:lnTo>
                  <a:lnTo>
                    <a:pt x="227" y="32"/>
                  </a:lnTo>
                  <a:lnTo>
                    <a:pt x="185" y="24"/>
                  </a:lnTo>
                  <a:lnTo>
                    <a:pt x="143" y="32"/>
                  </a:lnTo>
                  <a:lnTo>
                    <a:pt x="84" y="32"/>
                  </a:lnTo>
                  <a:lnTo>
                    <a:pt x="25" y="64"/>
                  </a:lnTo>
                  <a:lnTo>
                    <a:pt x="0" y="88"/>
                  </a:lnTo>
                  <a:lnTo>
                    <a:pt x="8" y="104"/>
                  </a:lnTo>
                  <a:lnTo>
                    <a:pt x="25" y="168"/>
                  </a:lnTo>
                  <a:lnTo>
                    <a:pt x="34" y="184"/>
                  </a:lnTo>
                  <a:lnTo>
                    <a:pt x="67" y="192"/>
                  </a:lnTo>
                  <a:lnTo>
                    <a:pt x="126" y="192"/>
                  </a:lnTo>
                  <a:lnTo>
                    <a:pt x="151" y="200"/>
                  </a:lnTo>
                  <a:lnTo>
                    <a:pt x="168" y="272"/>
                  </a:lnTo>
                  <a:lnTo>
                    <a:pt x="177" y="272"/>
                  </a:lnTo>
                  <a:lnTo>
                    <a:pt x="236" y="296"/>
                  </a:lnTo>
                  <a:lnTo>
                    <a:pt x="244" y="320"/>
                  </a:lnTo>
                  <a:lnTo>
                    <a:pt x="278" y="296"/>
                  </a:lnTo>
                  <a:lnTo>
                    <a:pt x="312" y="3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9" name="Freeform 87">
              <a:extLst>
                <a:ext uri="{FF2B5EF4-FFF2-40B4-BE49-F238E27FC236}">
                  <a16:creationId xmlns:a16="http://schemas.microsoft.com/office/drawing/2014/main" id="{57ED45AB-3833-4939-BC30-379537D0D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2088"/>
              <a:ext cx="969" cy="928"/>
            </a:xfrm>
            <a:custGeom>
              <a:avLst/>
              <a:gdLst>
                <a:gd name="T0" fmla="*/ 910 w 969"/>
                <a:gd name="T1" fmla="*/ 96 h 928"/>
                <a:gd name="T2" fmla="*/ 910 w 969"/>
                <a:gd name="T3" fmla="*/ 40 h 928"/>
                <a:gd name="T4" fmla="*/ 825 w 969"/>
                <a:gd name="T5" fmla="*/ 0 h 928"/>
                <a:gd name="T6" fmla="*/ 733 w 969"/>
                <a:gd name="T7" fmla="*/ 32 h 928"/>
                <a:gd name="T8" fmla="*/ 691 w 969"/>
                <a:gd name="T9" fmla="*/ 72 h 928"/>
                <a:gd name="T10" fmla="*/ 615 w 969"/>
                <a:gd name="T11" fmla="*/ 160 h 928"/>
                <a:gd name="T12" fmla="*/ 573 w 969"/>
                <a:gd name="T13" fmla="*/ 176 h 928"/>
                <a:gd name="T14" fmla="*/ 505 w 969"/>
                <a:gd name="T15" fmla="*/ 184 h 928"/>
                <a:gd name="T16" fmla="*/ 446 w 969"/>
                <a:gd name="T17" fmla="*/ 200 h 928"/>
                <a:gd name="T18" fmla="*/ 387 w 969"/>
                <a:gd name="T19" fmla="*/ 224 h 928"/>
                <a:gd name="T20" fmla="*/ 294 w 969"/>
                <a:gd name="T21" fmla="*/ 208 h 928"/>
                <a:gd name="T22" fmla="*/ 143 w 969"/>
                <a:gd name="T23" fmla="*/ 224 h 928"/>
                <a:gd name="T24" fmla="*/ 84 w 969"/>
                <a:gd name="T25" fmla="*/ 272 h 928"/>
                <a:gd name="T26" fmla="*/ 75 w 969"/>
                <a:gd name="T27" fmla="*/ 304 h 928"/>
                <a:gd name="T28" fmla="*/ 118 w 969"/>
                <a:gd name="T29" fmla="*/ 408 h 928"/>
                <a:gd name="T30" fmla="*/ 33 w 969"/>
                <a:gd name="T31" fmla="*/ 512 h 928"/>
                <a:gd name="T32" fmla="*/ 16 w 969"/>
                <a:gd name="T33" fmla="*/ 592 h 928"/>
                <a:gd name="T34" fmla="*/ 0 w 969"/>
                <a:gd name="T35" fmla="*/ 680 h 928"/>
                <a:gd name="T36" fmla="*/ 50 w 969"/>
                <a:gd name="T37" fmla="*/ 696 h 928"/>
                <a:gd name="T38" fmla="*/ 109 w 969"/>
                <a:gd name="T39" fmla="*/ 696 h 928"/>
                <a:gd name="T40" fmla="*/ 177 w 969"/>
                <a:gd name="T41" fmla="*/ 704 h 928"/>
                <a:gd name="T42" fmla="*/ 261 w 969"/>
                <a:gd name="T43" fmla="*/ 712 h 928"/>
                <a:gd name="T44" fmla="*/ 362 w 969"/>
                <a:gd name="T45" fmla="*/ 664 h 928"/>
                <a:gd name="T46" fmla="*/ 404 w 969"/>
                <a:gd name="T47" fmla="*/ 616 h 928"/>
                <a:gd name="T48" fmla="*/ 463 w 969"/>
                <a:gd name="T49" fmla="*/ 600 h 928"/>
                <a:gd name="T50" fmla="*/ 556 w 969"/>
                <a:gd name="T51" fmla="*/ 600 h 928"/>
                <a:gd name="T52" fmla="*/ 640 w 969"/>
                <a:gd name="T53" fmla="*/ 648 h 928"/>
                <a:gd name="T54" fmla="*/ 707 w 969"/>
                <a:gd name="T55" fmla="*/ 696 h 928"/>
                <a:gd name="T56" fmla="*/ 758 w 969"/>
                <a:gd name="T57" fmla="*/ 760 h 928"/>
                <a:gd name="T58" fmla="*/ 657 w 969"/>
                <a:gd name="T59" fmla="*/ 800 h 928"/>
                <a:gd name="T60" fmla="*/ 657 w 969"/>
                <a:gd name="T61" fmla="*/ 888 h 928"/>
                <a:gd name="T62" fmla="*/ 674 w 969"/>
                <a:gd name="T63" fmla="*/ 928 h 928"/>
                <a:gd name="T64" fmla="*/ 766 w 969"/>
                <a:gd name="T65" fmla="*/ 904 h 928"/>
                <a:gd name="T66" fmla="*/ 808 w 969"/>
                <a:gd name="T67" fmla="*/ 768 h 928"/>
                <a:gd name="T68" fmla="*/ 867 w 969"/>
                <a:gd name="T69" fmla="*/ 704 h 928"/>
                <a:gd name="T70" fmla="*/ 969 w 969"/>
                <a:gd name="T71" fmla="*/ 688 h 928"/>
                <a:gd name="T72" fmla="*/ 935 w 969"/>
                <a:gd name="T73" fmla="*/ 104 h 9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69"/>
                <a:gd name="T112" fmla="*/ 0 h 928"/>
                <a:gd name="T113" fmla="*/ 969 w 969"/>
                <a:gd name="T114" fmla="*/ 928 h 9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69" h="928">
                  <a:moveTo>
                    <a:pt x="935" y="104"/>
                  </a:moveTo>
                  <a:lnTo>
                    <a:pt x="910" y="96"/>
                  </a:lnTo>
                  <a:lnTo>
                    <a:pt x="893" y="56"/>
                  </a:lnTo>
                  <a:lnTo>
                    <a:pt x="910" y="40"/>
                  </a:lnTo>
                  <a:lnTo>
                    <a:pt x="867" y="16"/>
                  </a:lnTo>
                  <a:lnTo>
                    <a:pt x="825" y="0"/>
                  </a:lnTo>
                  <a:lnTo>
                    <a:pt x="766" y="32"/>
                  </a:lnTo>
                  <a:lnTo>
                    <a:pt x="733" y="32"/>
                  </a:lnTo>
                  <a:lnTo>
                    <a:pt x="724" y="72"/>
                  </a:lnTo>
                  <a:lnTo>
                    <a:pt x="691" y="72"/>
                  </a:lnTo>
                  <a:lnTo>
                    <a:pt x="632" y="96"/>
                  </a:lnTo>
                  <a:lnTo>
                    <a:pt x="615" y="160"/>
                  </a:lnTo>
                  <a:lnTo>
                    <a:pt x="623" y="192"/>
                  </a:lnTo>
                  <a:lnTo>
                    <a:pt x="573" y="176"/>
                  </a:lnTo>
                  <a:lnTo>
                    <a:pt x="530" y="200"/>
                  </a:lnTo>
                  <a:lnTo>
                    <a:pt x="505" y="184"/>
                  </a:lnTo>
                  <a:lnTo>
                    <a:pt x="480" y="216"/>
                  </a:lnTo>
                  <a:lnTo>
                    <a:pt x="446" y="200"/>
                  </a:lnTo>
                  <a:lnTo>
                    <a:pt x="412" y="200"/>
                  </a:lnTo>
                  <a:lnTo>
                    <a:pt x="387" y="224"/>
                  </a:lnTo>
                  <a:lnTo>
                    <a:pt x="353" y="200"/>
                  </a:lnTo>
                  <a:lnTo>
                    <a:pt x="294" y="208"/>
                  </a:lnTo>
                  <a:lnTo>
                    <a:pt x="202" y="216"/>
                  </a:lnTo>
                  <a:lnTo>
                    <a:pt x="143" y="224"/>
                  </a:lnTo>
                  <a:lnTo>
                    <a:pt x="101" y="248"/>
                  </a:lnTo>
                  <a:lnTo>
                    <a:pt x="84" y="272"/>
                  </a:lnTo>
                  <a:lnTo>
                    <a:pt x="50" y="272"/>
                  </a:lnTo>
                  <a:lnTo>
                    <a:pt x="75" y="304"/>
                  </a:lnTo>
                  <a:lnTo>
                    <a:pt x="109" y="368"/>
                  </a:lnTo>
                  <a:lnTo>
                    <a:pt x="118" y="408"/>
                  </a:lnTo>
                  <a:lnTo>
                    <a:pt x="84" y="416"/>
                  </a:lnTo>
                  <a:lnTo>
                    <a:pt x="33" y="512"/>
                  </a:lnTo>
                  <a:lnTo>
                    <a:pt x="50" y="584"/>
                  </a:lnTo>
                  <a:lnTo>
                    <a:pt x="16" y="592"/>
                  </a:lnTo>
                  <a:lnTo>
                    <a:pt x="8" y="632"/>
                  </a:lnTo>
                  <a:lnTo>
                    <a:pt x="0" y="680"/>
                  </a:lnTo>
                  <a:lnTo>
                    <a:pt x="16" y="672"/>
                  </a:lnTo>
                  <a:lnTo>
                    <a:pt x="50" y="696"/>
                  </a:lnTo>
                  <a:lnTo>
                    <a:pt x="75" y="720"/>
                  </a:lnTo>
                  <a:lnTo>
                    <a:pt x="109" y="696"/>
                  </a:lnTo>
                  <a:lnTo>
                    <a:pt x="143" y="704"/>
                  </a:lnTo>
                  <a:lnTo>
                    <a:pt x="177" y="704"/>
                  </a:lnTo>
                  <a:lnTo>
                    <a:pt x="227" y="696"/>
                  </a:lnTo>
                  <a:lnTo>
                    <a:pt x="261" y="712"/>
                  </a:lnTo>
                  <a:lnTo>
                    <a:pt x="286" y="688"/>
                  </a:lnTo>
                  <a:lnTo>
                    <a:pt x="362" y="664"/>
                  </a:lnTo>
                  <a:lnTo>
                    <a:pt x="396" y="616"/>
                  </a:lnTo>
                  <a:lnTo>
                    <a:pt x="404" y="616"/>
                  </a:lnTo>
                  <a:lnTo>
                    <a:pt x="412" y="608"/>
                  </a:lnTo>
                  <a:lnTo>
                    <a:pt x="463" y="600"/>
                  </a:lnTo>
                  <a:lnTo>
                    <a:pt x="488" y="576"/>
                  </a:lnTo>
                  <a:lnTo>
                    <a:pt x="556" y="600"/>
                  </a:lnTo>
                  <a:lnTo>
                    <a:pt x="615" y="600"/>
                  </a:lnTo>
                  <a:lnTo>
                    <a:pt x="640" y="648"/>
                  </a:lnTo>
                  <a:lnTo>
                    <a:pt x="691" y="664"/>
                  </a:lnTo>
                  <a:lnTo>
                    <a:pt x="707" y="696"/>
                  </a:lnTo>
                  <a:lnTo>
                    <a:pt x="741" y="728"/>
                  </a:lnTo>
                  <a:lnTo>
                    <a:pt x="758" y="760"/>
                  </a:lnTo>
                  <a:lnTo>
                    <a:pt x="682" y="776"/>
                  </a:lnTo>
                  <a:lnTo>
                    <a:pt x="657" y="800"/>
                  </a:lnTo>
                  <a:lnTo>
                    <a:pt x="674" y="824"/>
                  </a:lnTo>
                  <a:lnTo>
                    <a:pt x="657" y="888"/>
                  </a:lnTo>
                  <a:lnTo>
                    <a:pt x="640" y="912"/>
                  </a:lnTo>
                  <a:lnTo>
                    <a:pt x="674" y="928"/>
                  </a:lnTo>
                  <a:lnTo>
                    <a:pt x="724" y="904"/>
                  </a:lnTo>
                  <a:lnTo>
                    <a:pt x="766" y="904"/>
                  </a:lnTo>
                  <a:lnTo>
                    <a:pt x="766" y="872"/>
                  </a:lnTo>
                  <a:lnTo>
                    <a:pt x="808" y="768"/>
                  </a:lnTo>
                  <a:lnTo>
                    <a:pt x="834" y="736"/>
                  </a:lnTo>
                  <a:lnTo>
                    <a:pt x="867" y="704"/>
                  </a:lnTo>
                  <a:lnTo>
                    <a:pt x="918" y="680"/>
                  </a:lnTo>
                  <a:lnTo>
                    <a:pt x="969" y="688"/>
                  </a:lnTo>
                  <a:lnTo>
                    <a:pt x="969" y="104"/>
                  </a:lnTo>
                  <a:lnTo>
                    <a:pt x="935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0" name="Freeform 88">
              <a:extLst>
                <a:ext uri="{FF2B5EF4-FFF2-40B4-BE49-F238E27FC236}">
                  <a16:creationId xmlns:a16="http://schemas.microsoft.com/office/drawing/2014/main" id="{A2658079-FE4C-456E-91C9-A35ABDB77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1768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110 w 725"/>
                <a:gd name="T51" fmla="*/ 576 h 600"/>
                <a:gd name="T52" fmla="*/ 211 w 725"/>
                <a:gd name="T53" fmla="*/ 544 h 600"/>
                <a:gd name="T54" fmla="*/ 362 w 725"/>
                <a:gd name="T55" fmla="*/ 528 h 600"/>
                <a:gd name="T56" fmla="*/ 421 w 725"/>
                <a:gd name="T57" fmla="*/ 528 h 600"/>
                <a:gd name="T58" fmla="*/ 489 w 725"/>
                <a:gd name="T59" fmla="*/ 544 h 600"/>
                <a:gd name="T60" fmla="*/ 539 w 725"/>
                <a:gd name="T61" fmla="*/ 528 h 600"/>
                <a:gd name="T62" fmla="*/ 632 w 725"/>
                <a:gd name="T63" fmla="*/ 520 h 600"/>
                <a:gd name="T64" fmla="*/ 641 w 725"/>
                <a:gd name="T65" fmla="*/ 424 h 600"/>
                <a:gd name="T66" fmla="*/ 674 w 725"/>
                <a:gd name="T67" fmla="*/ 368 h 6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25"/>
                <a:gd name="T103" fmla="*/ 0 h 600"/>
                <a:gd name="T104" fmla="*/ 725 w 725"/>
                <a:gd name="T105" fmla="*/ 600 h 6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1" name="Freeform 89">
              <a:extLst>
                <a:ext uri="{FF2B5EF4-FFF2-40B4-BE49-F238E27FC236}">
                  <a16:creationId xmlns:a16="http://schemas.microsoft.com/office/drawing/2014/main" id="{9E548D48-EAB5-4A81-A008-ADE281F8F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1600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2" name="Freeform 90">
              <a:extLst>
                <a:ext uri="{FF2B5EF4-FFF2-40B4-BE49-F238E27FC236}">
                  <a16:creationId xmlns:a16="http://schemas.microsoft.com/office/drawing/2014/main" id="{D07F6DC9-1FF4-4FFD-AFBE-90ADC8FBB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1760"/>
              <a:ext cx="725" cy="600"/>
            </a:xfrm>
            <a:custGeom>
              <a:avLst/>
              <a:gdLst>
                <a:gd name="T0" fmla="*/ 657 w 725"/>
                <a:gd name="T1" fmla="*/ 320 h 600"/>
                <a:gd name="T2" fmla="*/ 641 w 725"/>
                <a:gd name="T3" fmla="*/ 280 h 600"/>
                <a:gd name="T4" fmla="*/ 708 w 725"/>
                <a:gd name="T5" fmla="*/ 256 h 600"/>
                <a:gd name="T6" fmla="*/ 700 w 725"/>
                <a:gd name="T7" fmla="*/ 208 h 600"/>
                <a:gd name="T8" fmla="*/ 624 w 725"/>
                <a:gd name="T9" fmla="*/ 168 h 600"/>
                <a:gd name="T10" fmla="*/ 548 w 725"/>
                <a:gd name="T11" fmla="*/ 136 h 600"/>
                <a:gd name="T12" fmla="*/ 514 w 725"/>
                <a:gd name="T13" fmla="*/ 104 h 600"/>
                <a:gd name="T14" fmla="*/ 506 w 725"/>
                <a:gd name="T15" fmla="*/ 40 h 600"/>
                <a:gd name="T16" fmla="*/ 438 w 725"/>
                <a:gd name="T17" fmla="*/ 8 h 600"/>
                <a:gd name="T18" fmla="*/ 379 w 725"/>
                <a:gd name="T19" fmla="*/ 16 h 600"/>
                <a:gd name="T20" fmla="*/ 329 w 725"/>
                <a:gd name="T21" fmla="*/ 16 h 600"/>
                <a:gd name="T22" fmla="*/ 278 w 725"/>
                <a:gd name="T23" fmla="*/ 0 h 600"/>
                <a:gd name="T24" fmla="*/ 202 w 725"/>
                <a:gd name="T25" fmla="*/ 64 h 600"/>
                <a:gd name="T26" fmla="*/ 186 w 725"/>
                <a:gd name="T27" fmla="*/ 88 h 600"/>
                <a:gd name="T28" fmla="*/ 211 w 725"/>
                <a:gd name="T29" fmla="*/ 128 h 600"/>
                <a:gd name="T30" fmla="*/ 177 w 725"/>
                <a:gd name="T31" fmla="*/ 152 h 600"/>
                <a:gd name="T32" fmla="*/ 143 w 725"/>
                <a:gd name="T33" fmla="*/ 184 h 600"/>
                <a:gd name="T34" fmla="*/ 143 w 725"/>
                <a:gd name="T35" fmla="*/ 248 h 600"/>
                <a:gd name="T36" fmla="*/ 135 w 725"/>
                <a:gd name="T37" fmla="*/ 272 h 600"/>
                <a:gd name="T38" fmla="*/ 76 w 725"/>
                <a:gd name="T39" fmla="*/ 296 h 600"/>
                <a:gd name="T40" fmla="*/ 68 w 725"/>
                <a:gd name="T41" fmla="*/ 328 h 600"/>
                <a:gd name="T42" fmla="*/ 0 w 725"/>
                <a:gd name="T43" fmla="*/ 344 h 600"/>
                <a:gd name="T44" fmla="*/ 59 w 725"/>
                <a:gd name="T45" fmla="*/ 464 h 600"/>
                <a:gd name="T46" fmla="*/ 17 w 725"/>
                <a:gd name="T47" fmla="*/ 536 h 600"/>
                <a:gd name="T48" fmla="*/ 59 w 725"/>
                <a:gd name="T49" fmla="*/ 600 h 600"/>
                <a:gd name="T50" fmla="*/ 93 w 725"/>
                <a:gd name="T51" fmla="*/ 600 h 600"/>
                <a:gd name="T52" fmla="*/ 152 w 725"/>
                <a:gd name="T53" fmla="*/ 552 h 600"/>
                <a:gd name="T54" fmla="*/ 303 w 725"/>
                <a:gd name="T55" fmla="*/ 536 h 600"/>
                <a:gd name="T56" fmla="*/ 396 w 725"/>
                <a:gd name="T57" fmla="*/ 552 h 600"/>
                <a:gd name="T58" fmla="*/ 455 w 725"/>
                <a:gd name="T59" fmla="*/ 528 h 600"/>
                <a:gd name="T60" fmla="*/ 514 w 725"/>
                <a:gd name="T61" fmla="*/ 512 h 600"/>
                <a:gd name="T62" fmla="*/ 582 w 725"/>
                <a:gd name="T63" fmla="*/ 504 h 600"/>
                <a:gd name="T64" fmla="*/ 624 w 725"/>
                <a:gd name="T65" fmla="*/ 488 h 600"/>
                <a:gd name="T66" fmla="*/ 700 w 725"/>
                <a:gd name="T67" fmla="*/ 400 h 600"/>
                <a:gd name="T68" fmla="*/ 657 w 725"/>
                <a:gd name="T69" fmla="*/ 344 h 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5"/>
                <a:gd name="T106" fmla="*/ 0 h 600"/>
                <a:gd name="T107" fmla="*/ 725 w 725"/>
                <a:gd name="T108" fmla="*/ 600 h 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5" h="600">
                  <a:moveTo>
                    <a:pt x="657" y="344"/>
                  </a:moveTo>
                  <a:lnTo>
                    <a:pt x="657" y="320"/>
                  </a:lnTo>
                  <a:lnTo>
                    <a:pt x="632" y="304"/>
                  </a:lnTo>
                  <a:lnTo>
                    <a:pt x="641" y="280"/>
                  </a:lnTo>
                  <a:lnTo>
                    <a:pt x="691" y="272"/>
                  </a:lnTo>
                  <a:lnTo>
                    <a:pt x="708" y="256"/>
                  </a:lnTo>
                  <a:lnTo>
                    <a:pt x="725" y="232"/>
                  </a:lnTo>
                  <a:lnTo>
                    <a:pt x="700" y="208"/>
                  </a:lnTo>
                  <a:lnTo>
                    <a:pt x="632" y="192"/>
                  </a:lnTo>
                  <a:lnTo>
                    <a:pt x="624" y="168"/>
                  </a:lnTo>
                  <a:lnTo>
                    <a:pt x="582" y="160"/>
                  </a:lnTo>
                  <a:lnTo>
                    <a:pt x="548" y="136"/>
                  </a:lnTo>
                  <a:lnTo>
                    <a:pt x="548" y="120"/>
                  </a:lnTo>
                  <a:lnTo>
                    <a:pt x="514" y="104"/>
                  </a:lnTo>
                  <a:lnTo>
                    <a:pt x="514" y="72"/>
                  </a:lnTo>
                  <a:lnTo>
                    <a:pt x="506" y="40"/>
                  </a:lnTo>
                  <a:lnTo>
                    <a:pt x="472" y="16"/>
                  </a:lnTo>
                  <a:lnTo>
                    <a:pt x="438" y="8"/>
                  </a:lnTo>
                  <a:lnTo>
                    <a:pt x="396" y="32"/>
                  </a:lnTo>
                  <a:lnTo>
                    <a:pt x="379" y="16"/>
                  </a:lnTo>
                  <a:lnTo>
                    <a:pt x="346" y="8"/>
                  </a:lnTo>
                  <a:lnTo>
                    <a:pt x="329" y="16"/>
                  </a:lnTo>
                  <a:lnTo>
                    <a:pt x="303" y="0"/>
                  </a:lnTo>
                  <a:lnTo>
                    <a:pt x="278" y="0"/>
                  </a:lnTo>
                  <a:lnTo>
                    <a:pt x="245" y="64"/>
                  </a:lnTo>
                  <a:lnTo>
                    <a:pt x="202" y="64"/>
                  </a:lnTo>
                  <a:lnTo>
                    <a:pt x="177" y="80"/>
                  </a:lnTo>
                  <a:lnTo>
                    <a:pt x="186" y="88"/>
                  </a:lnTo>
                  <a:lnTo>
                    <a:pt x="186" y="120"/>
                  </a:lnTo>
                  <a:lnTo>
                    <a:pt x="211" y="128"/>
                  </a:lnTo>
                  <a:lnTo>
                    <a:pt x="202" y="144"/>
                  </a:lnTo>
                  <a:lnTo>
                    <a:pt x="177" y="152"/>
                  </a:lnTo>
                  <a:lnTo>
                    <a:pt x="169" y="176"/>
                  </a:lnTo>
                  <a:lnTo>
                    <a:pt x="143" y="184"/>
                  </a:lnTo>
                  <a:lnTo>
                    <a:pt x="143" y="216"/>
                  </a:lnTo>
                  <a:lnTo>
                    <a:pt x="143" y="248"/>
                  </a:lnTo>
                  <a:lnTo>
                    <a:pt x="160" y="280"/>
                  </a:lnTo>
                  <a:lnTo>
                    <a:pt x="135" y="272"/>
                  </a:lnTo>
                  <a:lnTo>
                    <a:pt x="110" y="288"/>
                  </a:lnTo>
                  <a:lnTo>
                    <a:pt x="76" y="296"/>
                  </a:lnTo>
                  <a:lnTo>
                    <a:pt x="84" y="320"/>
                  </a:lnTo>
                  <a:lnTo>
                    <a:pt x="68" y="328"/>
                  </a:lnTo>
                  <a:lnTo>
                    <a:pt x="34" y="320"/>
                  </a:lnTo>
                  <a:lnTo>
                    <a:pt x="0" y="344"/>
                  </a:lnTo>
                  <a:lnTo>
                    <a:pt x="17" y="384"/>
                  </a:lnTo>
                  <a:lnTo>
                    <a:pt x="59" y="464"/>
                  </a:lnTo>
                  <a:lnTo>
                    <a:pt x="17" y="512"/>
                  </a:lnTo>
                  <a:lnTo>
                    <a:pt x="17" y="536"/>
                  </a:lnTo>
                  <a:lnTo>
                    <a:pt x="51" y="544"/>
                  </a:lnTo>
                  <a:lnTo>
                    <a:pt x="59" y="600"/>
                  </a:lnTo>
                  <a:lnTo>
                    <a:pt x="93" y="600"/>
                  </a:lnTo>
                  <a:lnTo>
                    <a:pt x="110" y="576"/>
                  </a:lnTo>
                  <a:lnTo>
                    <a:pt x="152" y="552"/>
                  </a:lnTo>
                  <a:lnTo>
                    <a:pt x="211" y="544"/>
                  </a:lnTo>
                  <a:lnTo>
                    <a:pt x="303" y="536"/>
                  </a:lnTo>
                  <a:lnTo>
                    <a:pt x="362" y="528"/>
                  </a:lnTo>
                  <a:lnTo>
                    <a:pt x="396" y="552"/>
                  </a:lnTo>
                  <a:lnTo>
                    <a:pt x="421" y="528"/>
                  </a:lnTo>
                  <a:lnTo>
                    <a:pt x="455" y="528"/>
                  </a:lnTo>
                  <a:lnTo>
                    <a:pt x="489" y="544"/>
                  </a:lnTo>
                  <a:lnTo>
                    <a:pt x="514" y="512"/>
                  </a:lnTo>
                  <a:lnTo>
                    <a:pt x="539" y="528"/>
                  </a:lnTo>
                  <a:lnTo>
                    <a:pt x="582" y="504"/>
                  </a:lnTo>
                  <a:lnTo>
                    <a:pt x="632" y="520"/>
                  </a:lnTo>
                  <a:lnTo>
                    <a:pt x="624" y="488"/>
                  </a:lnTo>
                  <a:lnTo>
                    <a:pt x="641" y="424"/>
                  </a:lnTo>
                  <a:lnTo>
                    <a:pt x="700" y="400"/>
                  </a:lnTo>
                  <a:lnTo>
                    <a:pt x="674" y="368"/>
                  </a:lnTo>
                  <a:lnTo>
                    <a:pt x="657" y="3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3" name="Freeform 91">
              <a:extLst>
                <a:ext uri="{FF2B5EF4-FFF2-40B4-BE49-F238E27FC236}">
                  <a16:creationId xmlns:a16="http://schemas.microsoft.com/office/drawing/2014/main" id="{0288E6CF-2CE1-460A-A42B-84FAB21A9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1592"/>
              <a:ext cx="531" cy="280"/>
            </a:xfrm>
            <a:custGeom>
              <a:avLst/>
              <a:gdLst>
                <a:gd name="T0" fmla="*/ 472 w 531"/>
                <a:gd name="T1" fmla="*/ 80 h 280"/>
                <a:gd name="T2" fmla="*/ 464 w 531"/>
                <a:gd name="T3" fmla="*/ 40 h 280"/>
                <a:gd name="T4" fmla="*/ 413 w 531"/>
                <a:gd name="T5" fmla="*/ 32 h 280"/>
                <a:gd name="T6" fmla="*/ 371 w 531"/>
                <a:gd name="T7" fmla="*/ 40 h 280"/>
                <a:gd name="T8" fmla="*/ 304 w 531"/>
                <a:gd name="T9" fmla="*/ 0 h 280"/>
                <a:gd name="T10" fmla="*/ 262 w 531"/>
                <a:gd name="T11" fmla="*/ 0 h 280"/>
                <a:gd name="T12" fmla="*/ 211 w 531"/>
                <a:gd name="T13" fmla="*/ 32 h 280"/>
                <a:gd name="T14" fmla="*/ 211 w 531"/>
                <a:gd name="T15" fmla="*/ 40 h 280"/>
                <a:gd name="T16" fmla="*/ 219 w 531"/>
                <a:gd name="T17" fmla="*/ 72 h 280"/>
                <a:gd name="T18" fmla="*/ 219 w 531"/>
                <a:gd name="T19" fmla="*/ 104 h 280"/>
                <a:gd name="T20" fmla="*/ 211 w 531"/>
                <a:gd name="T21" fmla="*/ 128 h 280"/>
                <a:gd name="T22" fmla="*/ 194 w 531"/>
                <a:gd name="T23" fmla="*/ 128 h 280"/>
                <a:gd name="T24" fmla="*/ 160 w 531"/>
                <a:gd name="T25" fmla="*/ 128 h 280"/>
                <a:gd name="T26" fmla="*/ 110 w 531"/>
                <a:gd name="T27" fmla="*/ 80 h 280"/>
                <a:gd name="T28" fmla="*/ 76 w 531"/>
                <a:gd name="T29" fmla="*/ 64 h 280"/>
                <a:gd name="T30" fmla="*/ 43 w 531"/>
                <a:gd name="T31" fmla="*/ 88 h 280"/>
                <a:gd name="T32" fmla="*/ 17 w 531"/>
                <a:gd name="T33" fmla="*/ 160 h 280"/>
                <a:gd name="T34" fmla="*/ 0 w 531"/>
                <a:gd name="T35" fmla="*/ 192 h 280"/>
                <a:gd name="T36" fmla="*/ 0 w 531"/>
                <a:gd name="T37" fmla="*/ 224 h 280"/>
                <a:gd name="T38" fmla="*/ 9 w 531"/>
                <a:gd name="T39" fmla="*/ 280 h 280"/>
                <a:gd name="T40" fmla="*/ 34 w 531"/>
                <a:gd name="T41" fmla="*/ 256 h 280"/>
                <a:gd name="T42" fmla="*/ 93 w 531"/>
                <a:gd name="T43" fmla="*/ 224 h 280"/>
                <a:gd name="T44" fmla="*/ 152 w 531"/>
                <a:gd name="T45" fmla="*/ 224 h 280"/>
                <a:gd name="T46" fmla="*/ 194 w 531"/>
                <a:gd name="T47" fmla="*/ 216 h 280"/>
                <a:gd name="T48" fmla="*/ 236 w 531"/>
                <a:gd name="T49" fmla="*/ 224 h 280"/>
                <a:gd name="T50" fmla="*/ 287 w 531"/>
                <a:gd name="T51" fmla="*/ 192 h 280"/>
                <a:gd name="T52" fmla="*/ 295 w 531"/>
                <a:gd name="T53" fmla="*/ 208 h 280"/>
                <a:gd name="T54" fmla="*/ 346 w 531"/>
                <a:gd name="T55" fmla="*/ 216 h 280"/>
                <a:gd name="T56" fmla="*/ 380 w 531"/>
                <a:gd name="T57" fmla="*/ 232 h 280"/>
                <a:gd name="T58" fmla="*/ 405 w 531"/>
                <a:gd name="T59" fmla="*/ 248 h 280"/>
                <a:gd name="T60" fmla="*/ 430 w 531"/>
                <a:gd name="T61" fmla="*/ 248 h 280"/>
                <a:gd name="T62" fmla="*/ 455 w 531"/>
                <a:gd name="T63" fmla="*/ 232 h 280"/>
                <a:gd name="T64" fmla="*/ 498 w 531"/>
                <a:gd name="T65" fmla="*/ 232 h 280"/>
                <a:gd name="T66" fmla="*/ 531 w 531"/>
                <a:gd name="T67" fmla="*/ 176 h 280"/>
                <a:gd name="T68" fmla="*/ 506 w 531"/>
                <a:gd name="T69" fmla="*/ 112 h 280"/>
                <a:gd name="T70" fmla="*/ 472 w 531"/>
                <a:gd name="T71" fmla="*/ 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1"/>
                <a:gd name="T109" fmla="*/ 0 h 280"/>
                <a:gd name="T110" fmla="*/ 531 w 53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1" h="280">
                  <a:moveTo>
                    <a:pt x="472" y="80"/>
                  </a:moveTo>
                  <a:lnTo>
                    <a:pt x="464" y="40"/>
                  </a:lnTo>
                  <a:lnTo>
                    <a:pt x="413" y="32"/>
                  </a:lnTo>
                  <a:lnTo>
                    <a:pt x="371" y="40"/>
                  </a:lnTo>
                  <a:lnTo>
                    <a:pt x="304" y="0"/>
                  </a:lnTo>
                  <a:lnTo>
                    <a:pt x="262" y="0"/>
                  </a:lnTo>
                  <a:lnTo>
                    <a:pt x="211" y="32"/>
                  </a:lnTo>
                  <a:lnTo>
                    <a:pt x="211" y="40"/>
                  </a:lnTo>
                  <a:lnTo>
                    <a:pt x="219" y="72"/>
                  </a:lnTo>
                  <a:lnTo>
                    <a:pt x="219" y="104"/>
                  </a:lnTo>
                  <a:lnTo>
                    <a:pt x="211" y="128"/>
                  </a:lnTo>
                  <a:lnTo>
                    <a:pt x="194" y="128"/>
                  </a:lnTo>
                  <a:lnTo>
                    <a:pt x="160" y="128"/>
                  </a:lnTo>
                  <a:lnTo>
                    <a:pt x="110" y="80"/>
                  </a:lnTo>
                  <a:lnTo>
                    <a:pt x="76" y="64"/>
                  </a:lnTo>
                  <a:lnTo>
                    <a:pt x="43" y="88"/>
                  </a:lnTo>
                  <a:lnTo>
                    <a:pt x="17" y="160"/>
                  </a:lnTo>
                  <a:lnTo>
                    <a:pt x="0" y="192"/>
                  </a:lnTo>
                  <a:lnTo>
                    <a:pt x="0" y="224"/>
                  </a:lnTo>
                  <a:lnTo>
                    <a:pt x="9" y="280"/>
                  </a:lnTo>
                  <a:lnTo>
                    <a:pt x="34" y="256"/>
                  </a:lnTo>
                  <a:lnTo>
                    <a:pt x="93" y="224"/>
                  </a:lnTo>
                  <a:lnTo>
                    <a:pt x="152" y="224"/>
                  </a:lnTo>
                  <a:lnTo>
                    <a:pt x="194" y="216"/>
                  </a:lnTo>
                  <a:lnTo>
                    <a:pt x="236" y="224"/>
                  </a:lnTo>
                  <a:lnTo>
                    <a:pt x="287" y="192"/>
                  </a:lnTo>
                  <a:lnTo>
                    <a:pt x="295" y="208"/>
                  </a:lnTo>
                  <a:lnTo>
                    <a:pt x="346" y="216"/>
                  </a:lnTo>
                  <a:lnTo>
                    <a:pt x="380" y="232"/>
                  </a:lnTo>
                  <a:lnTo>
                    <a:pt x="405" y="248"/>
                  </a:lnTo>
                  <a:lnTo>
                    <a:pt x="430" y="248"/>
                  </a:lnTo>
                  <a:lnTo>
                    <a:pt x="455" y="232"/>
                  </a:lnTo>
                  <a:lnTo>
                    <a:pt x="498" y="232"/>
                  </a:lnTo>
                  <a:lnTo>
                    <a:pt x="531" y="176"/>
                  </a:lnTo>
                  <a:lnTo>
                    <a:pt x="506" y="112"/>
                  </a:lnTo>
                  <a:lnTo>
                    <a:pt x="472" y="8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4" name="Freeform 92">
              <a:extLst>
                <a:ext uri="{FF2B5EF4-FFF2-40B4-BE49-F238E27FC236}">
                  <a16:creationId xmlns:a16="http://schemas.microsoft.com/office/drawing/2014/main" id="{BED85DD7-964B-4A55-885D-226D8622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392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5" name="Freeform 93">
              <a:extLst>
                <a:ext uri="{FF2B5EF4-FFF2-40B4-BE49-F238E27FC236}">
                  <a16:creationId xmlns:a16="http://schemas.microsoft.com/office/drawing/2014/main" id="{A3988F21-6309-4A06-87CD-243CE1003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-8"/>
              <a:ext cx="1121" cy="2200"/>
            </a:xfrm>
            <a:custGeom>
              <a:avLst/>
              <a:gdLst>
                <a:gd name="T0" fmla="*/ 995 w 1121"/>
                <a:gd name="T1" fmla="*/ 64 h 2200"/>
                <a:gd name="T2" fmla="*/ 1003 w 1121"/>
                <a:gd name="T3" fmla="*/ 160 h 2200"/>
                <a:gd name="T4" fmla="*/ 919 w 1121"/>
                <a:gd name="T5" fmla="*/ 168 h 2200"/>
                <a:gd name="T6" fmla="*/ 877 w 1121"/>
                <a:gd name="T7" fmla="*/ 168 h 2200"/>
                <a:gd name="T8" fmla="*/ 893 w 1121"/>
                <a:gd name="T9" fmla="*/ 88 h 2200"/>
                <a:gd name="T10" fmla="*/ 851 w 1121"/>
                <a:gd name="T11" fmla="*/ 16 h 2200"/>
                <a:gd name="T12" fmla="*/ 700 w 1121"/>
                <a:gd name="T13" fmla="*/ 48 h 2200"/>
                <a:gd name="T14" fmla="*/ 809 w 1121"/>
                <a:gd name="T15" fmla="*/ 176 h 2200"/>
                <a:gd name="T16" fmla="*/ 877 w 1121"/>
                <a:gd name="T17" fmla="*/ 224 h 2200"/>
                <a:gd name="T18" fmla="*/ 851 w 1121"/>
                <a:gd name="T19" fmla="*/ 304 h 2200"/>
                <a:gd name="T20" fmla="*/ 784 w 1121"/>
                <a:gd name="T21" fmla="*/ 328 h 2200"/>
                <a:gd name="T22" fmla="*/ 725 w 1121"/>
                <a:gd name="T23" fmla="*/ 448 h 2200"/>
                <a:gd name="T24" fmla="*/ 818 w 1121"/>
                <a:gd name="T25" fmla="*/ 560 h 2200"/>
                <a:gd name="T26" fmla="*/ 599 w 1121"/>
                <a:gd name="T27" fmla="*/ 568 h 2200"/>
                <a:gd name="T28" fmla="*/ 607 w 1121"/>
                <a:gd name="T29" fmla="*/ 640 h 2200"/>
                <a:gd name="T30" fmla="*/ 700 w 1121"/>
                <a:gd name="T31" fmla="*/ 664 h 2200"/>
                <a:gd name="T32" fmla="*/ 674 w 1121"/>
                <a:gd name="T33" fmla="*/ 712 h 2200"/>
                <a:gd name="T34" fmla="*/ 548 w 1121"/>
                <a:gd name="T35" fmla="*/ 688 h 2200"/>
                <a:gd name="T36" fmla="*/ 447 w 1121"/>
                <a:gd name="T37" fmla="*/ 592 h 2200"/>
                <a:gd name="T38" fmla="*/ 430 w 1121"/>
                <a:gd name="T39" fmla="*/ 512 h 2200"/>
                <a:gd name="T40" fmla="*/ 253 w 1121"/>
                <a:gd name="T41" fmla="*/ 424 h 2200"/>
                <a:gd name="T42" fmla="*/ 396 w 1121"/>
                <a:gd name="T43" fmla="*/ 440 h 2200"/>
                <a:gd name="T44" fmla="*/ 658 w 1121"/>
                <a:gd name="T45" fmla="*/ 416 h 2200"/>
                <a:gd name="T46" fmla="*/ 717 w 1121"/>
                <a:gd name="T47" fmla="*/ 288 h 2200"/>
                <a:gd name="T48" fmla="*/ 599 w 1121"/>
                <a:gd name="T49" fmla="*/ 192 h 2200"/>
                <a:gd name="T50" fmla="*/ 304 w 1121"/>
                <a:gd name="T51" fmla="*/ 128 h 2200"/>
                <a:gd name="T52" fmla="*/ 186 w 1121"/>
                <a:gd name="T53" fmla="*/ 96 h 2200"/>
                <a:gd name="T54" fmla="*/ 110 w 1121"/>
                <a:gd name="T55" fmla="*/ 112 h 2200"/>
                <a:gd name="T56" fmla="*/ 42 w 1121"/>
                <a:gd name="T57" fmla="*/ 176 h 2200"/>
                <a:gd name="T58" fmla="*/ 26 w 1121"/>
                <a:gd name="T59" fmla="*/ 336 h 2200"/>
                <a:gd name="T60" fmla="*/ 93 w 1121"/>
                <a:gd name="T61" fmla="*/ 448 h 2200"/>
                <a:gd name="T62" fmla="*/ 169 w 1121"/>
                <a:gd name="T63" fmla="*/ 656 h 2200"/>
                <a:gd name="T64" fmla="*/ 287 w 1121"/>
                <a:gd name="T65" fmla="*/ 808 h 2200"/>
                <a:gd name="T66" fmla="*/ 388 w 1121"/>
                <a:gd name="T67" fmla="*/ 944 h 2200"/>
                <a:gd name="T68" fmla="*/ 287 w 1121"/>
                <a:gd name="T69" fmla="*/ 1152 h 2200"/>
                <a:gd name="T70" fmla="*/ 304 w 1121"/>
                <a:gd name="T71" fmla="*/ 1264 h 2200"/>
                <a:gd name="T72" fmla="*/ 396 w 1121"/>
                <a:gd name="T73" fmla="*/ 1296 h 2200"/>
                <a:gd name="T74" fmla="*/ 346 w 1121"/>
                <a:gd name="T75" fmla="*/ 1312 h 2200"/>
                <a:gd name="T76" fmla="*/ 287 w 1121"/>
                <a:gd name="T77" fmla="*/ 1368 h 2200"/>
                <a:gd name="T78" fmla="*/ 287 w 1121"/>
                <a:gd name="T79" fmla="*/ 1408 h 2200"/>
                <a:gd name="T80" fmla="*/ 329 w 1121"/>
                <a:gd name="T81" fmla="*/ 1568 h 2200"/>
                <a:gd name="T82" fmla="*/ 354 w 1121"/>
                <a:gd name="T83" fmla="*/ 1680 h 2200"/>
                <a:gd name="T84" fmla="*/ 413 w 1121"/>
                <a:gd name="T85" fmla="*/ 1768 h 2200"/>
                <a:gd name="T86" fmla="*/ 481 w 1121"/>
                <a:gd name="T87" fmla="*/ 1776 h 2200"/>
                <a:gd name="T88" fmla="*/ 573 w 1121"/>
                <a:gd name="T89" fmla="*/ 1776 h 2200"/>
                <a:gd name="T90" fmla="*/ 649 w 1121"/>
                <a:gd name="T91" fmla="*/ 1840 h 2200"/>
                <a:gd name="T92" fmla="*/ 683 w 1121"/>
                <a:gd name="T93" fmla="*/ 1904 h 2200"/>
                <a:gd name="T94" fmla="*/ 767 w 1121"/>
                <a:gd name="T95" fmla="*/ 1960 h 2200"/>
                <a:gd name="T96" fmla="*/ 843 w 1121"/>
                <a:gd name="T97" fmla="*/ 2024 h 2200"/>
                <a:gd name="T98" fmla="*/ 767 w 1121"/>
                <a:gd name="T99" fmla="*/ 2072 h 2200"/>
                <a:gd name="T100" fmla="*/ 809 w 1121"/>
                <a:gd name="T101" fmla="*/ 2136 h 2200"/>
                <a:gd name="T102" fmla="*/ 877 w 1121"/>
                <a:gd name="T103" fmla="*/ 2128 h 2200"/>
                <a:gd name="T104" fmla="*/ 1011 w 1121"/>
                <a:gd name="T105" fmla="*/ 2112 h 2200"/>
                <a:gd name="T106" fmla="*/ 1054 w 1121"/>
                <a:gd name="T107" fmla="*/ 2192 h 2200"/>
                <a:gd name="T108" fmla="*/ 1113 w 1121"/>
                <a:gd name="T109" fmla="*/ 1360 h 2200"/>
                <a:gd name="T110" fmla="*/ 1014 w 1121"/>
                <a:gd name="T111" fmla="*/ 13 h 2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21"/>
                <a:gd name="T169" fmla="*/ 0 h 2200"/>
                <a:gd name="T170" fmla="*/ 1121 w 1121"/>
                <a:gd name="T171" fmla="*/ 2200 h 2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21" h="2200">
                  <a:moveTo>
                    <a:pt x="1014" y="13"/>
                  </a:moveTo>
                  <a:lnTo>
                    <a:pt x="1011" y="6"/>
                  </a:lnTo>
                  <a:lnTo>
                    <a:pt x="995" y="64"/>
                  </a:lnTo>
                  <a:lnTo>
                    <a:pt x="1011" y="112"/>
                  </a:lnTo>
                  <a:lnTo>
                    <a:pt x="1011" y="136"/>
                  </a:lnTo>
                  <a:lnTo>
                    <a:pt x="1003" y="160"/>
                  </a:lnTo>
                  <a:lnTo>
                    <a:pt x="961" y="184"/>
                  </a:lnTo>
                  <a:lnTo>
                    <a:pt x="936" y="184"/>
                  </a:lnTo>
                  <a:lnTo>
                    <a:pt x="919" y="168"/>
                  </a:lnTo>
                  <a:lnTo>
                    <a:pt x="902" y="160"/>
                  </a:lnTo>
                  <a:lnTo>
                    <a:pt x="893" y="168"/>
                  </a:lnTo>
                  <a:lnTo>
                    <a:pt x="877" y="168"/>
                  </a:lnTo>
                  <a:lnTo>
                    <a:pt x="877" y="144"/>
                  </a:lnTo>
                  <a:lnTo>
                    <a:pt x="877" y="112"/>
                  </a:lnTo>
                  <a:lnTo>
                    <a:pt x="893" y="88"/>
                  </a:lnTo>
                  <a:lnTo>
                    <a:pt x="902" y="64"/>
                  </a:lnTo>
                  <a:lnTo>
                    <a:pt x="893" y="48"/>
                  </a:lnTo>
                  <a:lnTo>
                    <a:pt x="851" y="16"/>
                  </a:lnTo>
                  <a:lnTo>
                    <a:pt x="801" y="24"/>
                  </a:lnTo>
                  <a:lnTo>
                    <a:pt x="750" y="40"/>
                  </a:lnTo>
                  <a:lnTo>
                    <a:pt x="700" y="48"/>
                  </a:lnTo>
                  <a:lnTo>
                    <a:pt x="742" y="64"/>
                  </a:lnTo>
                  <a:lnTo>
                    <a:pt x="784" y="88"/>
                  </a:lnTo>
                  <a:lnTo>
                    <a:pt x="809" y="176"/>
                  </a:lnTo>
                  <a:lnTo>
                    <a:pt x="818" y="200"/>
                  </a:lnTo>
                  <a:lnTo>
                    <a:pt x="843" y="200"/>
                  </a:lnTo>
                  <a:lnTo>
                    <a:pt x="877" y="224"/>
                  </a:lnTo>
                  <a:lnTo>
                    <a:pt x="902" y="264"/>
                  </a:lnTo>
                  <a:lnTo>
                    <a:pt x="910" y="312"/>
                  </a:lnTo>
                  <a:lnTo>
                    <a:pt x="851" y="304"/>
                  </a:lnTo>
                  <a:lnTo>
                    <a:pt x="801" y="312"/>
                  </a:lnTo>
                  <a:lnTo>
                    <a:pt x="784" y="320"/>
                  </a:lnTo>
                  <a:lnTo>
                    <a:pt x="784" y="328"/>
                  </a:lnTo>
                  <a:lnTo>
                    <a:pt x="776" y="360"/>
                  </a:lnTo>
                  <a:lnTo>
                    <a:pt x="750" y="400"/>
                  </a:lnTo>
                  <a:lnTo>
                    <a:pt x="725" y="448"/>
                  </a:lnTo>
                  <a:lnTo>
                    <a:pt x="717" y="480"/>
                  </a:lnTo>
                  <a:lnTo>
                    <a:pt x="733" y="496"/>
                  </a:lnTo>
                  <a:lnTo>
                    <a:pt x="818" y="560"/>
                  </a:lnTo>
                  <a:lnTo>
                    <a:pt x="750" y="584"/>
                  </a:lnTo>
                  <a:lnTo>
                    <a:pt x="666" y="584"/>
                  </a:lnTo>
                  <a:lnTo>
                    <a:pt x="599" y="568"/>
                  </a:lnTo>
                  <a:lnTo>
                    <a:pt x="582" y="584"/>
                  </a:lnTo>
                  <a:lnTo>
                    <a:pt x="573" y="608"/>
                  </a:lnTo>
                  <a:lnTo>
                    <a:pt x="607" y="640"/>
                  </a:lnTo>
                  <a:lnTo>
                    <a:pt x="658" y="648"/>
                  </a:lnTo>
                  <a:lnTo>
                    <a:pt x="683" y="648"/>
                  </a:lnTo>
                  <a:lnTo>
                    <a:pt x="700" y="664"/>
                  </a:lnTo>
                  <a:lnTo>
                    <a:pt x="700" y="680"/>
                  </a:lnTo>
                  <a:lnTo>
                    <a:pt x="683" y="704"/>
                  </a:lnTo>
                  <a:lnTo>
                    <a:pt x="674" y="712"/>
                  </a:lnTo>
                  <a:lnTo>
                    <a:pt x="649" y="712"/>
                  </a:lnTo>
                  <a:lnTo>
                    <a:pt x="599" y="696"/>
                  </a:lnTo>
                  <a:lnTo>
                    <a:pt x="548" y="688"/>
                  </a:lnTo>
                  <a:lnTo>
                    <a:pt x="523" y="680"/>
                  </a:lnTo>
                  <a:lnTo>
                    <a:pt x="506" y="664"/>
                  </a:lnTo>
                  <a:lnTo>
                    <a:pt x="447" y="592"/>
                  </a:lnTo>
                  <a:lnTo>
                    <a:pt x="438" y="552"/>
                  </a:lnTo>
                  <a:lnTo>
                    <a:pt x="438" y="536"/>
                  </a:lnTo>
                  <a:lnTo>
                    <a:pt x="430" y="512"/>
                  </a:lnTo>
                  <a:lnTo>
                    <a:pt x="380" y="496"/>
                  </a:lnTo>
                  <a:lnTo>
                    <a:pt x="337" y="480"/>
                  </a:lnTo>
                  <a:lnTo>
                    <a:pt x="253" y="424"/>
                  </a:lnTo>
                  <a:lnTo>
                    <a:pt x="287" y="424"/>
                  </a:lnTo>
                  <a:lnTo>
                    <a:pt x="321" y="440"/>
                  </a:lnTo>
                  <a:lnTo>
                    <a:pt x="396" y="440"/>
                  </a:lnTo>
                  <a:lnTo>
                    <a:pt x="565" y="448"/>
                  </a:lnTo>
                  <a:lnTo>
                    <a:pt x="624" y="432"/>
                  </a:lnTo>
                  <a:lnTo>
                    <a:pt x="658" y="416"/>
                  </a:lnTo>
                  <a:lnTo>
                    <a:pt x="683" y="384"/>
                  </a:lnTo>
                  <a:lnTo>
                    <a:pt x="708" y="320"/>
                  </a:lnTo>
                  <a:lnTo>
                    <a:pt x="717" y="288"/>
                  </a:lnTo>
                  <a:lnTo>
                    <a:pt x="708" y="256"/>
                  </a:lnTo>
                  <a:lnTo>
                    <a:pt x="666" y="208"/>
                  </a:lnTo>
                  <a:lnTo>
                    <a:pt x="599" y="192"/>
                  </a:lnTo>
                  <a:lnTo>
                    <a:pt x="447" y="152"/>
                  </a:lnTo>
                  <a:lnTo>
                    <a:pt x="371" y="128"/>
                  </a:lnTo>
                  <a:lnTo>
                    <a:pt x="304" y="128"/>
                  </a:lnTo>
                  <a:lnTo>
                    <a:pt x="152" y="128"/>
                  </a:lnTo>
                  <a:lnTo>
                    <a:pt x="177" y="104"/>
                  </a:lnTo>
                  <a:lnTo>
                    <a:pt x="186" y="96"/>
                  </a:lnTo>
                  <a:lnTo>
                    <a:pt x="169" y="88"/>
                  </a:lnTo>
                  <a:lnTo>
                    <a:pt x="127" y="80"/>
                  </a:lnTo>
                  <a:lnTo>
                    <a:pt x="110" y="112"/>
                  </a:lnTo>
                  <a:lnTo>
                    <a:pt x="76" y="120"/>
                  </a:lnTo>
                  <a:lnTo>
                    <a:pt x="76" y="144"/>
                  </a:lnTo>
                  <a:lnTo>
                    <a:pt x="42" y="176"/>
                  </a:lnTo>
                  <a:lnTo>
                    <a:pt x="9" y="224"/>
                  </a:lnTo>
                  <a:lnTo>
                    <a:pt x="0" y="272"/>
                  </a:lnTo>
                  <a:lnTo>
                    <a:pt x="26" y="336"/>
                  </a:lnTo>
                  <a:lnTo>
                    <a:pt x="68" y="352"/>
                  </a:lnTo>
                  <a:lnTo>
                    <a:pt x="110" y="392"/>
                  </a:lnTo>
                  <a:lnTo>
                    <a:pt x="93" y="448"/>
                  </a:lnTo>
                  <a:lnTo>
                    <a:pt x="144" y="544"/>
                  </a:lnTo>
                  <a:lnTo>
                    <a:pt x="211" y="608"/>
                  </a:lnTo>
                  <a:lnTo>
                    <a:pt x="169" y="656"/>
                  </a:lnTo>
                  <a:lnTo>
                    <a:pt x="177" y="712"/>
                  </a:lnTo>
                  <a:lnTo>
                    <a:pt x="245" y="752"/>
                  </a:lnTo>
                  <a:lnTo>
                    <a:pt x="287" y="808"/>
                  </a:lnTo>
                  <a:lnTo>
                    <a:pt x="270" y="856"/>
                  </a:lnTo>
                  <a:lnTo>
                    <a:pt x="337" y="896"/>
                  </a:lnTo>
                  <a:lnTo>
                    <a:pt x="388" y="944"/>
                  </a:lnTo>
                  <a:lnTo>
                    <a:pt x="380" y="1008"/>
                  </a:lnTo>
                  <a:lnTo>
                    <a:pt x="337" y="1080"/>
                  </a:lnTo>
                  <a:lnTo>
                    <a:pt x="287" y="1152"/>
                  </a:lnTo>
                  <a:lnTo>
                    <a:pt x="262" y="1248"/>
                  </a:lnTo>
                  <a:lnTo>
                    <a:pt x="278" y="1232"/>
                  </a:lnTo>
                  <a:lnTo>
                    <a:pt x="304" y="1264"/>
                  </a:lnTo>
                  <a:lnTo>
                    <a:pt x="346" y="1280"/>
                  </a:lnTo>
                  <a:lnTo>
                    <a:pt x="396" y="1288"/>
                  </a:lnTo>
                  <a:lnTo>
                    <a:pt x="396" y="1296"/>
                  </a:lnTo>
                  <a:lnTo>
                    <a:pt x="388" y="1304"/>
                  </a:lnTo>
                  <a:lnTo>
                    <a:pt x="363" y="1312"/>
                  </a:lnTo>
                  <a:lnTo>
                    <a:pt x="346" y="1312"/>
                  </a:lnTo>
                  <a:lnTo>
                    <a:pt x="337" y="1336"/>
                  </a:lnTo>
                  <a:lnTo>
                    <a:pt x="287" y="1344"/>
                  </a:lnTo>
                  <a:lnTo>
                    <a:pt x="287" y="1368"/>
                  </a:lnTo>
                  <a:lnTo>
                    <a:pt x="287" y="1392"/>
                  </a:lnTo>
                  <a:lnTo>
                    <a:pt x="278" y="1392"/>
                  </a:lnTo>
                  <a:lnTo>
                    <a:pt x="287" y="1408"/>
                  </a:lnTo>
                  <a:lnTo>
                    <a:pt x="287" y="1456"/>
                  </a:lnTo>
                  <a:lnTo>
                    <a:pt x="287" y="1520"/>
                  </a:lnTo>
                  <a:lnTo>
                    <a:pt x="329" y="1568"/>
                  </a:lnTo>
                  <a:lnTo>
                    <a:pt x="312" y="1632"/>
                  </a:lnTo>
                  <a:lnTo>
                    <a:pt x="346" y="1640"/>
                  </a:lnTo>
                  <a:lnTo>
                    <a:pt x="354" y="1680"/>
                  </a:lnTo>
                  <a:lnTo>
                    <a:pt x="388" y="1712"/>
                  </a:lnTo>
                  <a:lnTo>
                    <a:pt x="413" y="1776"/>
                  </a:lnTo>
                  <a:lnTo>
                    <a:pt x="413" y="1768"/>
                  </a:lnTo>
                  <a:lnTo>
                    <a:pt x="438" y="1768"/>
                  </a:lnTo>
                  <a:lnTo>
                    <a:pt x="464" y="1784"/>
                  </a:lnTo>
                  <a:lnTo>
                    <a:pt x="481" y="1776"/>
                  </a:lnTo>
                  <a:lnTo>
                    <a:pt x="514" y="1784"/>
                  </a:lnTo>
                  <a:lnTo>
                    <a:pt x="531" y="1800"/>
                  </a:lnTo>
                  <a:lnTo>
                    <a:pt x="573" y="1776"/>
                  </a:lnTo>
                  <a:lnTo>
                    <a:pt x="607" y="1784"/>
                  </a:lnTo>
                  <a:lnTo>
                    <a:pt x="641" y="1808"/>
                  </a:lnTo>
                  <a:lnTo>
                    <a:pt x="649" y="1840"/>
                  </a:lnTo>
                  <a:lnTo>
                    <a:pt x="649" y="1872"/>
                  </a:lnTo>
                  <a:lnTo>
                    <a:pt x="683" y="1888"/>
                  </a:lnTo>
                  <a:lnTo>
                    <a:pt x="683" y="1904"/>
                  </a:lnTo>
                  <a:lnTo>
                    <a:pt x="717" y="1928"/>
                  </a:lnTo>
                  <a:lnTo>
                    <a:pt x="759" y="1936"/>
                  </a:lnTo>
                  <a:lnTo>
                    <a:pt x="767" y="1960"/>
                  </a:lnTo>
                  <a:lnTo>
                    <a:pt x="835" y="1976"/>
                  </a:lnTo>
                  <a:lnTo>
                    <a:pt x="860" y="2000"/>
                  </a:lnTo>
                  <a:lnTo>
                    <a:pt x="843" y="2024"/>
                  </a:lnTo>
                  <a:lnTo>
                    <a:pt x="826" y="2040"/>
                  </a:lnTo>
                  <a:lnTo>
                    <a:pt x="776" y="2048"/>
                  </a:lnTo>
                  <a:lnTo>
                    <a:pt x="767" y="2072"/>
                  </a:lnTo>
                  <a:lnTo>
                    <a:pt x="792" y="2088"/>
                  </a:lnTo>
                  <a:lnTo>
                    <a:pt x="792" y="2112"/>
                  </a:lnTo>
                  <a:lnTo>
                    <a:pt x="809" y="2136"/>
                  </a:lnTo>
                  <a:lnTo>
                    <a:pt x="835" y="2168"/>
                  </a:lnTo>
                  <a:lnTo>
                    <a:pt x="868" y="2168"/>
                  </a:lnTo>
                  <a:lnTo>
                    <a:pt x="877" y="2128"/>
                  </a:lnTo>
                  <a:lnTo>
                    <a:pt x="910" y="2128"/>
                  </a:lnTo>
                  <a:lnTo>
                    <a:pt x="969" y="2096"/>
                  </a:lnTo>
                  <a:lnTo>
                    <a:pt x="1011" y="2112"/>
                  </a:lnTo>
                  <a:lnTo>
                    <a:pt x="1054" y="2136"/>
                  </a:lnTo>
                  <a:lnTo>
                    <a:pt x="1037" y="2152"/>
                  </a:lnTo>
                  <a:lnTo>
                    <a:pt x="1054" y="2192"/>
                  </a:lnTo>
                  <a:lnTo>
                    <a:pt x="1079" y="2200"/>
                  </a:lnTo>
                  <a:lnTo>
                    <a:pt x="1113" y="2200"/>
                  </a:lnTo>
                  <a:lnTo>
                    <a:pt x="1113" y="1360"/>
                  </a:lnTo>
                  <a:lnTo>
                    <a:pt x="1121" y="0"/>
                  </a:lnTo>
                  <a:lnTo>
                    <a:pt x="1116" y="8"/>
                  </a:lnTo>
                  <a:lnTo>
                    <a:pt x="1014" y="1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6" name="Freeform 94">
              <a:extLst>
                <a:ext uri="{FF2B5EF4-FFF2-40B4-BE49-F238E27FC236}">
                  <a16:creationId xmlns:a16="http://schemas.microsoft.com/office/drawing/2014/main" id="{9C848A68-1B72-48C9-8094-1994E4F9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1384"/>
              <a:ext cx="337" cy="248"/>
            </a:xfrm>
            <a:custGeom>
              <a:avLst/>
              <a:gdLst>
                <a:gd name="T0" fmla="*/ 295 w 337"/>
                <a:gd name="T1" fmla="*/ 128 h 248"/>
                <a:gd name="T2" fmla="*/ 295 w 337"/>
                <a:gd name="T3" fmla="*/ 64 h 248"/>
                <a:gd name="T4" fmla="*/ 295 w 337"/>
                <a:gd name="T5" fmla="*/ 16 h 248"/>
                <a:gd name="T6" fmla="*/ 286 w 337"/>
                <a:gd name="T7" fmla="*/ 0 h 248"/>
                <a:gd name="T8" fmla="*/ 236 w 337"/>
                <a:gd name="T9" fmla="*/ 8 h 248"/>
                <a:gd name="T10" fmla="*/ 126 w 337"/>
                <a:gd name="T11" fmla="*/ 16 h 248"/>
                <a:gd name="T12" fmla="*/ 67 w 337"/>
                <a:gd name="T13" fmla="*/ 40 h 248"/>
                <a:gd name="T14" fmla="*/ 25 w 337"/>
                <a:gd name="T15" fmla="*/ 64 h 248"/>
                <a:gd name="T16" fmla="*/ 8 w 337"/>
                <a:gd name="T17" fmla="*/ 88 h 248"/>
                <a:gd name="T18" fmla="*/ 0 w 337"/>
                <a:gd name="T19" fmla="*/ 112 h 248"/>
                <a:gd name="T20" fmla="*/ 25 w 337"/>
                <a:gd name="T21" fmla="*/ 128 h 248"/>
                <a:gd name="T22" fmla="*/ 17 w 337"/>
                <a:gd name="T23" fmla="*/ 152 h 248"/>
                <a:gd name="T24" fmla="*/ 25 w 337"/>
                <a:gd name="T25" fmla="*/ 176 h 248"/>
                <a:gd name="T26" fmla="*/ 42 w 337"/>
                <a:gd name="T27" fmla="*/ 184 h 248"/>
                <a:gd name="T28" fmla="*/ 67 w 337"/>
                <a:gd name="T29" fmla="*/ 184 h 248"/>
                <a:gd name="T30" fmla="*/ 93 w 337"/>
                <a:gd name="T31" fmla="*/ 176 h 248"/>
                <a:gd name="T32" fmla="*/ 101 w 337"/>
                <a:gd name="T33" fmla="*/ 240 h 248"/>
                <a:gd name="T34" fmla="*/ 152 w 337"/>
                <a:gd name="T35" fmla="*/ 208 h 248"/>
                <a:gd name="T36" fmla="*/ 194 w 337"/>
                <a:gd name="T37" fmla="*/ 208 h 248"/>
                <a:gd name="T38" fmla="*/ 261 w 337"/>
                <a:gd name="T39" fmla="*/ 248 h 248"/>
                <a:gd name="T40" fmla="*/ 303 w 337"/>
                <a:gd name="T41" fmla="*/ 240 h 248"/>
                <a:gd name="T42" fmla="*/ 320 w 337"/>
                <a:gd name="T43" fmla="*/ 240 h 248"/>
                <a:gd name="T44" fmla="*/ 337 w 337"/>
                <a:gd name="T45" fmla="*/ 176 h 248"/>
                <a:gd name="T46" fmla="*/ 295 w 337"/>
                <a:gd name="T47" fmla="*/ 128 h 2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7"/>
                <a:gd name="T73" fmla="*/ 0 h 248"/>
                <a:gd name="T74" fmla="*/ 337 w 337"/>
                <a:gd name="T75" fmla="*/ 248 h 2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7" h="248">
                  <a:moveTo>
                    <a:pt x="295" y="128"/>
                  </a:moveTo>
                  <a:lnTo>
                    <a:pt x="295" y="64"/>
                  </a:lnTo>
                  <a:lnTo>
                    <a:pt x="295" y="16"/>
                  </a:lnTo>
                  <a:lnTo>
                    <a:pt x="286" y="0"/>
                  </a:lnTo>
                  <a:lnTo>
                    <a:pt x="236" y="8"/>
                  </a:lnTo>
                  <a:lnTo>
                    <a:pt x="126" y="16"/>
                  </a:lnTo>
                  <a:lnTo>
                    <a:pt x="67" y="40"/>
                  </a:lnTo>
                  <a:lnTo>
                    <a:pt x="25" y="64"/>
                  </a:lnTo>
                  <a:lnTo>
                    <a:pt x="8" y="88"/>
                  </a:lnTo>
                  <a:lnTo>
                    <a:pt x="0" y="112"/>
                  </a:lnTo>
                  <a:lnTo>
                    <a:pt x="25" y="128"/>
                  </a:lnTo>
                  <a:lnTo>
                    <a:pt x="17" y="152"/>
                  </a:lnTo>
                  <a:lnTo>
                    <a:pt x="25" y="176"/>
                  </a:lnTo>
                  <a:lnTo>
                    <a:pt x="42" y="184"/>
                  </a:lnTo>
                  <a:lnTo>
                    <a:pt x="67" y="184"/>
                  </a:lnTo>
                  <a:lnTo>
                    <a:pt x="93" y="176"/>
                  </a:lnTo>
                  <a:lnTo>
                    <a:pt x="101" y="240"/>
                  </a:lnTo>
                  <a:lnTo>
                    <a:pt x="152" y="208"/>
                  </a:lnTo>
                  <a:lnTo>
                    <a:pt x="194" y="208"/>
                  </a:lnTo>
                  <a:lnTo>
                    <a:pt x="261" y="248"/>
                  </a:lnTo>
                  <a:lnTo>
                    <a:pt x="303" y="240"/>
                  </a:lnTo>
                  <a:lnTo>
                    <a:pt x="320" y="240"/>
                  </a:lnTo>
                  <a:lnTo>
                    <a:pt x="337" y="176"/>
                  </a:lnTo>
                  <a:lnTo>
                    <a:pt x="295" y="12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7" name="Freeform 95">
              <a:extLst>
                <a:ext uri="{FF2B5EF4-FFF2-40B4-BE49-F238E27FC236}">
                  <a16:creationId xmlns:a16="http://schemas.microsoft.com/office/drawing/2014/main" id="{22FBB14A-D449-4A95-BB52-81FA7DCA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" y="2"/>
              <a:ext cx="1115" cy="2190"/>
            </a:xfrm>
            <a:custGeom>
              <a:avLst/>
              <a:gdLst>
                <a:gd name="T0" fmla="*/ 1011 w 1115"/>
                <a:gd name="T1" fmla="*/ 102 h 2190"/>
                <a:gd name="T2" fmla="*/ 961 w 1115"/>
                <a:gd name="T3" fmla="*/ 174 h 2190"/>
                <a:gd name="T4" fmla="*/ 902 w 1115"/>
                <a:gd name="T5" fmla="*/ 150 h 2190"/>
                <a:gd name="T6" fmla="*/ 877 w 1115"/>
                <a:gd name="T7" fmla="*/ 134 h 2190"/>
                <a:gd name="T8" fmla="*/ 902 w 1115"/>
                <a:gd name="T9" fmla="*/ 54 h 2190"/>
                <a:gd name="T10" fmla="*/ 801 w 1115"/>
                <a:gd name="T11" fmla="*/ 14 h 2190"/>
                <a:gd name="T12" fmla="*/ 742 w 1115"/>
                <a:gd name="T13" fmla="*/ 54 h 2190"/>
                <a:gd name="T14" fmla="*/ 818 w 1115"/>
                <a:gd name="T15" fmla="*/ 190 h 2190"/>
                <a:gd name="T16" fmla="*/ 902 w 1115"/>
                <a:gd name="T17" fmla="*/ 254 h 2190"/>
                <a:gd name="T18" fmla="*/ 801 w 1115"/>
                <a:gd name="T19" fmla="*/ 302 h 2190"/>
                <a:gd name="T20" fmla="*/ 776 w 1115"/>
                <a:gd name="T21" fmla="*/ 350 h 2190"/>
                <a:gd name="T22" fmla="*/ 717 w 1115"/>
                <a:gd name="T23" fmla="*/ 470 h 2190"/>
                <a:gd name="T24" fmla="*/ 750 w 1115"/>
                <a:gd name="T25" fmla="*/ 574 h 2190"/>
                <a:gd name="T26" fmla="*/ 582 w 1115"/>
                <a:gd name="T27" fmla="*/ 574 h 2190"/>
                <a:gd name="T28" fmla="*/ 658 w 1115"/>
                <a:gd name="T29" fmla="*/ 638 h 2190"/>
                <a:gd name="T30" fmla="*/ 700 w 1115"/>
                <a:gd name="T31" fmla="*/ 670 h 2190"/>
                <a:gd name="T32" fmla="*/ 649 w 1115"/>
                <a:gd name="T33" fmla="*/ 702 h 2190"/>
                <a:gd name="T34" fmla="*/ 523 w 1115"/>
                <a:gd name="T35" fmla="*/ 670 h 2190"/>
                <a:gd name="T36" fmla="*/ 438 w 1115"/>
                <a:gd name="T37" fmla="*/ 542 h 2190"/>
                <a:gd name="T38" fmla="*/ 380 w 1115"/>
                <a:gd name="T39" fmla="*/ 486 h 2190"/>
                <a:gd name="T40" fmla="*/ 287 w 1115"/>
                <a:gd name="T41" fmla="*/ 414 h 2190"/>
                <a:gd name="T42" fmla="*/ 565 w 1115"/>
                <a:gd name="T43" fmla="*/ 438 h 2190"/>
                <a:gd name="T44" fmla="*/ 683 w 1115"/>
                <a:gd name="T45" fmla="*/ 374 h 2190"/>
                <a:gd name="T46" fmla="*/ 708 w 1115"/>
                <a:gd name="T47" fmla="*/ 246 h 2190"/>
                <a:gd name="T48" fmla="*/ 447 w 1115"/>
                <a:gd name="T49" fmla="*/ 142 h 2190"/>
                <a:gd name="T50" fmla="*/ 152 w 1115"/>
                <a:gd name="T51" fmla="*/ 118 h 2190"/>
                <a:gd name="T52" fmla="*/ 169 w 1115"/>
                <a:gd name="T53" fmla="*/ 78 h 2190"/>
                <a:gd name="T54" fmla="*/ 76 w 1115"/>
                <a:gd name="T55" fmla="*/ 110 h 2190"/>
                <a:gd name="T56" fmla="*/ 9 w 1115"/>
                <a:gd name="T57" fmla="*/ 214 h 2190"/>
                <a:gd name="T58" fmla="*/ 68 w 1115"/>
                <a:gd name="T59" fmla="*/ 342 h 2190"/>
                <a:gd name="T60" fmla="*/ 144 w 1115"/>
                <a:gd name="T61" fmla="*/ 534 h 2190"/>
                <a:gd name="T62" fmla="*/ 177 w 1115"/>
                <a:gd name="T63" fmla="*/ 702 h 2190"/>
                <a:gd name="T64" fmla="*/ 270 w 1115"/>
                <a:gd name="T65" fmla="*/ 846 h 2190"/>
                <a:gd name="T66" fmla="*/ 380 w 1115"/>
                <a:gd name="T67" fmla="*/ 998 h 2190"/>
                <a:gd name="T68" fmla="*/ 262 w 1115"/>
                <a:gd name="T69" fmla="*/ 1238 h 2190"/>
                <a:gd name="T70" fmla="*/ 346 w 1115"/>
                <a:gd name="T71" fmla="*/ 1270 h 2190"/>
                <a:gd name="T72" fmla="*/ 388 w 1115"/>
                <a:gd name="T73" fmla="*/ 1294 h 2190"/>
                <a:gd name="T74" fmla="*/ 337 w 1115"/>
                <a:gd name="T75" fmla="*/ 1326 h 2190"/>
                <a:gd name="T76" fmla="*/ 287 w 1115"/>
                <a:gd name="T77" fmla="*/ 1382 h 2190"/>
                <a:gd name="T78" fmla="*/ 287 w 1115"/>
                <a:gd name="T79" fmla="*/ 1446 h 2190"/>
                <a:gd name="T80" fmla="*/ 312 w 1115"/>
                <a:gd name="T81" fmla="*/ 1622 h 2190"/>
                <a:gd name="T82" fmla="*/ 388 w 1115"/>
                <a:gd name="T83" fmla="*/ 1702 h 2190"/>
                <a:gd name="T84" fmla="*/ 438 w 1115"/>
                <a:gd name="T85" fmla="*/ 1758 h 2190"/>
                <a:gd name="T86" fmla="*/ 514 w 1115"/>
                <a:gd name="T87" fmla="*/ 1774 h 2190"/>
                <a:gd name="T88" fmla="*/ 607 w 1115"/>
                <a:gd name="T89" fmla="*/ 1774 h 2190"/>
                <a:gd name="T90" fmla="*/ 649 w 1115"/>
                <a:gd name="T91" fmla="*/ 1862 h 2190"/>
                <a:gd name="T92" fmla="*/ 717 w 1115"/>
                <a:gd name="T93" fmla="*/ 1918 h 2190"/>
                <a:gd name="T94" fmla="*/ 835 w 1115"/>
                <a:gd name="T95" fmla="*/ 1966 h 2190"/>
                <a:gd name="T96" fmla="*/ 826 w 1115"/>
                <a:gd name="T97" fmla="*/ 2030 h 2190"/>
                <a:gd name="T98" fmla="*/ 792 w 1115"/>
                <a:gd name="T99" fmla="*/ 2078 h 2190"/>
                <a:gd name="T100" fmla="*/ 835 w 1115"/>
                <a:gd name="T101" fmla="*/ 2158 h 2190"/>
                <a:gd name="T102" fmla="*/ 877 w 1115"/>
                <a:gd name="T103" fmla="*/ 2118 h 2190"/>
                <a:gd name="T104" fmla="*/ 1011 w 1115"/>
                <a:gd name="T105" fmla="*/ 2102 h 2190"/>
                <a:gd name="T106" fmla="*/ 1054 w 1115"/>
                <a:gd name="T107" fmla="*/ 2182 h 2190"/>
                <a:gd name="T108" fmla="*/ 1115 w 1115"/>
                <a:gd name="T109" fmla="*/ 0 h 21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15"/>
                <a:gd name="T166" fmla="*/ 0 h 2190"/>
                <a:gd name="T167" fmla="*/ 1115 w 1115"/>
                <a:gd name="T168" fmla="*/ 2190 h 21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15" h="2190">
                  <a:moveTo>
                    <a:pt x="1011" y="0"/>
                  </a:moveTo>
                  <a:lnTo>
                    <a:pt x="995" y="54"/>
                  </a:lnTo>
                  <a:lnTo>
                    <a:pt x="1011" y="102"/>
                  </a:lnTo>
                  <a:lnTo>
                    <a:pt x="1011" y="126"/>
                  </a:lnTo>
                  <a:lnTo>
                    <a:pt x="1003" y="150"/>
                  </a:lnTo>
                  <a:lnTo>
                    <a:pt x="961" y="174"/>
                  </a:lnTo>
                  <a:lnTo>
                    <a:pt x="936" y="174"/>
                  </a:lnTo>
                  <a:lnTo>
                    <a:pt x="919" y="158"/>
                  </a:lnTo>
                  <a:lnTo>
                    <a:pt x="902" y="150"/>
                  </a:lnTo>
                  <a:lnTo>
                    <a:pt x="893" y="158"/>
                  </a:lnTo>
                  <a:lnTo>
                    <a:pt x="877" y="158"/>
                  </a:lnTo>
                  <a:lnTo>
                    <a:pt x="877" y="134"/>
                  </a:lnTo>
                  <a:lnTo>
                    <a:pt x="877" y="102"/>
                  </a:lnTo>
                  <a:lnTo>
                    <a:pt x="893" y="78"/>
                  </a:lnTo>
                  <a:lnTo>
                    <a:pt x="902" y="54"/>
                  </a:lnTo>
                  <a:lnTo>
                    <a:pt x="893" y="38"/>
                  </a:lnTo>
                  <a:lnTo>
                    <a:pt x="851" y="6"/>
                  </a:lnTo>
                  <a:lnTo>
                    <a:pt x="801" y="14"/>
                  </a:lnTo>
                  <a:lnTo>
                    <a:pt x="750" y="30"/>
                  </a:lnTo>
                  <a:lnTo>
                    <a:pt x="700" y="38"/>
                  </a:lnTo>
                  <a:lnTo>
                    <a:pt x="742" y="54"/>
                  </a:lnTo>
                  <a:lnTo>
                    <a:pt x="784" y="78"/>
                  </a:lnTo>
                  <a:lnTo>
                    <a:pt x="809" y="166"/>
                  </a:lnTo>
                  <a:lnTo>
                    <a:pt x="818" y="190"/>
                  </a:lnTo>
                  <a:lnTo>
                    <a:pt x="843" y="190"/>
                  </a:lnTo>
                  <a:lnTo>
                    <a:pt x="877" y="214"/>
                  </a:lnTo>
                  <a:lnTo>
                    <a:pt x="902" y="254"/>
                  </a:lnTo>
                  <a:lnTo>
                    <a:pt x="910" y="302"/>
                  </a:lnTo>
                  <a:lnTo>
                    <a:pt x="851" y="294"/>
                  </a:lnTo>
                  <a:lnTo>
                    <a:pt x="801" y="302"/>
                  </a:lnTo>
                  <a:lnTo>
                    <a:pt x="784" y="310"/>
                  </a:lnTo>
                  <a:lnTo>
                    <a:pt x="784" y="318"/>
                  </a:lnTo>
                  <a:lnTo>
                    <a:pt x="776" y="350"/>
                  </a:lnTo>
                  <a:lnTo>
                    <a:pt x="750" y="390"/>
                  </a:lnTo>
                  <a:lnTo>
                    <a:pt x="725" y="438"/>
                  </a:lnTo>
                  <a:lnTo>
                    <a:pt x="717" y="470"/>
                  </a:lnTo>
                  <a:lnTo>
                    <a:pt x="733" y="486"/>
                  </a:lnTo>
                  <a:lnTo>
                    <a:pt x="818" y="550"/>
                  </a:lnTo>
                  <a:lnTo>
                    <a:pt x="750" y="574"/>
                  </a:lnTo>
                  <a:lnTo>
                    <a:pt x="666" y="574"/>
                  </a:lnTo>
                  <a:lnTo>
                    <a:pt x="599" y="558"/>
                  </a:lnTo>
                  <a:lnTo>
                    <a:pt x="582" y="574"/>
                  </a:lnTo>
                  <a:lnTo>
                    <a:pt x="573" y="598"/>
                  </a:lnTo>
                  <a:lnTo>
                    <a:pt x="607" y="630"/>
                  </a:lnTo>
                  <a:lnTo>
                    <a:pt x="658" y="638"/>
                  </a:lnTo>
                  <a:lnTo>
                    <a:pt x="683" y="638"/>
                  </a:lnTo>
                  <a:lnTo>
                    <a:pt x="700" y="654"/>
                  </a:lnTo>
                  <a:lnTo>
                    <a:pt x="700" y="670"/>
                  </a:lnTo>
                  <a:lnTo>
                    <a:pt x="683" y="694"/>
                  </a:lnTo>
                  <a:lnTo>
                    <a:pt x="674" y="702"/>
                  </a:lnTo>
                  <a:lnTo>
                    <a:pt x="649" y="702"/>
                  </a:lnTo>
                  <a:lnTo>
                    <a:pt x="599" y="686"/>
                  </a:lnTo>
                  <a:lnTo>
                    <a:pt x="548" y="678"/>
                  </a:lnTo>
                  <a:lnTo>
                    <a:pt x="523" y="670"/>
                  </a:lnTo>
                  <a:lnTo>
                    <a:pt x="506" y="654"/>
                  </a:lnTo>
                  <a:lnTo>
                    <a:pt x="447" y="582"/>
                  </a:lnTo>
                  <a:lnTo>
                    <a:pt x="438" y="542"/>
                  </a:lnTo>
                  <a:lnTo>
                    <a:pt x="438" y="526"/>
                  </a:lnTo>
                  <a:lnTo>
                    <a:pt x="430" y="502"/>
                  </a:lnTo>
                  <a:lnTo>
                    <a:pt x="380" y="486"/>
                  </a:lnTo>
                  <a:lnTo>
                    <a:pt x="337" y="470"/>
                  </a:lnTo>
                  <a:lnTo>
                    <a:pt x="253" y="414"/>
                  </a:lnTo>
                  <a:lnTo>
                    <a:pt x="287" y="414"/>
                  </a:lnTo>
                  <a:lnTo>
                    <a:pt x="321" y="430"/>
                  </a:lnTo>
                  <a:lnTo>
                    <a:pt x="396" y="430"/>
                  </a:lnTo>
                  <a:lnTo>
                    <a:pt x="565" y="438"/>
                  </a:lnTo>
                  <a:lnTo>
                    <a:pt x="624" y="422"/>
                  </a:lnTo>
                  <a:lnTo>
                    <a:pt x="658" y="406"/>
                  </a:lnTo>
                  <a:lnTo>
                    <a:pt x="683" y="374"/>
                  </a:lnTo>
                  <a:lnTo>
                    <a:pt x="708" y="310"/>
                  </a:lnTo>
                  <a:lnTo>
                    <a:pt x="717" y="278"/>
                  </a:lnTo>
                  <a:lnTo>
                    <a:pt x="708" y="246"/>
                  </a:lnTo>
                  <a:lnTo>
                    <a:pt x="666" y="198"/>
                  </a:lnTo>
                  <a:lnTo>
                    <a:pt x="599" y="182"/>
                  </a:lnTo>
                  <a:lnTo>
                    <a:pt x="447" y="142"/>
                  </a:lnTo>
                  <a:lnTo>
                    <a:pt x="371" y="118"/>
                  </a:lnTo>
                  <a:lnTo>
                    <a:pt x="304" y="118"/>
                  </a:lnTo>
                  <a:lnTo>
                    <a:pt x="152" y="118"/>
                  </a:lnTo>
                  <a:lnTo>
                    <a:pt x="177" y="94"/>
                  </a:lnTo>
                  <a:lnTo>
                    <a:pt x="186" y="86"/>
                  </a:lnTo>
                  <a:lnTo>
                    <a:pt x="169" y="78"/>
                  </a:lnTo>
                  <a:lnTo>
                    <a:pt x="127" y="70"/>
                  </a:lnTo>
                  <a:lnTo>
                    <a:pt x="110" y="102"/>
                  </a:lnTo>
                  <a:lnTo>
                    <a:pt x="76" y="110"/>
                  </a:lnTo>
                  <a:lnTo>
                    <a:pt x="76" y="134"/>
                  </a:lnTo>
                  <a:lnTo>
                    <a:pt x="42" y="166"/>
                  </a:lnTo>
                  <a:lnTo>
                    <a:pt x="9" y="214"/>
                  </a:lnTo>
                  <a:lnTo>
                    <a:pt x="0" y="262"/>
                  </a:lnTo>
                  <a:lnTo>
                    <a:pt x="26" y="326"/>
                  </a:lnTo>
                  <a:lnTo>
                    <a:pt x="68" y="342"/>
                  </a:lnTo>
                  <a:lnTo>
                    <a:pt x="110" y="382"/>
                  </a:lnTo>
                  <a:lnTo>
                    <a:pt x="93" y="438"/>
                  </a:lnTo>
                  <a:lnTo>
                    <a:pt x="144" y="534"/>
                  </a:lnTo>
                  <a:lnTo>
                    <a:pt x="211" y="598"/>
                  </a:lnTo>
                  <a:lnTo>
                    <a:pt x="169" y="646"/>
                  </a:lnTo>
                  <a:lnTo>
                    <a:pt x="177" y="702"/>
                  </a:lnTo>
                  <a:lnTo>
                    <a:pt x="245" y="742"/>
                  </a:lnTo>
                  <a:lnTo>
                    <a:pt x="287" y="798"/>
                  </a:lnTo>
                  <a:lnTo>
                    <a:pt x="270" y="846"/>
                  </a:lnTo>
                  <a:lnTo>
                    <a:pt x="337" y="886"/>
                  </a:lnTo>
                  <a:lnTo>
                    <a:pt x="388" y="934"/>
                  </a:lnTo>
                  <a:lnTo>
                    <a:pt x="380" y="998"/>
                  </a:lnTo>
                  <a:lnTo>
                    <a:pt x="337" y="1070"/>
                  </a:lnTo>
                  <a:lnTo>
                    <a:pt x="287" y="1142"/>
                  </a:lnTo>
                  <a:lnTo>
                    <a:pt x="262" y="1238"/>
                  </a:lnTo>
                  <a:lnTo>
                    <a:pt x="278" y="1222"/>
                  </a:lnTo>
                  <a:lnTo>
                    <a:pt x="304" y="1254"/>
                  </a:lnTo>
                  <a:lnTo>
                    <a:pt x="346" y="1270"/>
                  </a:lnTo>
                  <a:lnTo>
                    <a:pt x="396" y="1278"/>
                  </a:lnTo>
                  <a:lnTo>
                    <a:pt x="396" y="1286"/>
                  </a:lnTo>
                  <a:lnTo>
                    <a:pt x="388" y="1294"/>
                  </a:lnTo>
                  <a:lnTo>
                    <a:pt x="363" y="1302"/>
                  </a:lnTo>
                  <a:lnTo>
                    <a:pt x="346" y="1302"/>
                  </a:lnTo>
                  <a:lnTo>
                    <a:pt x="337" y="1326"/>
                  </a:lnTo>
                  <a:lnTo>
                    <a:pt x="287" y="1334"/>
                  </a:lnTo>
                  <a:lnTo>
                    <a:pt x="287" y="1358"/>
                  </a:lnTo>
                  <a:lnTo>
                    <a:pt x="287" y="1382"/>
                  </a:lnTo>
                  <a:lnTo>
                    <a:pt x="278" y="1382"/>
                  </a:lnTo>
                  <a:lnTo>
                    <a:pt x="287" y="1398"/>
                  </a:lnTo>
                  <a:lnTo>
                    <a:pt x="287" y="1446"/>
                  </a:lnTo>
                  <a:lnTo>
                    <a:pt x="287" y="1510"/>
                  </a:lnTo>
                  <a:lnTo>
                    <a:pt x="329" y="1558"/>
                  </a:lnTo>
                  <a:lnTo>
                    <a:pt x="312" y="1622"/>
                  </a:lnTo>
                  <a:lnTo>
                    <a:pt x="346" y="1630"/>
                  </a:lnTo>
                  <a:lnTo>
                    <a:pt x="354" y="1670"/>
                  </a:lnTo>
                  <a:lnTo>
                    <a:pt x="388" y="1702"/>
                  </a:lnTo>
                  <a:lnTo>
                    <a:pt x="413" y="1766"/>
                  </a:lnTo>
                  <a:lnTo>
                    <a:pt x="413" y="1758"/>
                  </a:lnTo>
                  <a:lnTo>
                    <a:pt x="438" y="1758"/>
                  </a:lnTo>
                  <a:lnTo>
                    <a:pt x="464" y="1774"/>
                  </a:lnTo>
                  <a:lnTo>
                    <a:pt x="481" y="1766"/>
                  </a:lnTo>
                  <a:lnTo>
                    <a:pt x="514" y="1774"/>
                  </a:lnTo>
                  <a:lnTo>
                    <a:pt x="531" y="1790"/>
                  </a:lnTo>
                  <a:lnTo>
                    <a:pt x="573" y="1766"/>
                  </a:lnTo>
                  <a:lnTo>
                    <a:pt x="607" y="1774"/>
                  </a:lnTo>
                  <a:lnTo>
                    <a:pt x="641" y="1798"/>
                  </a:lnTo>
                  <a:lnTo>
                    <a:pt x="649" y="1830"/>
                  </a:lnTo>
                  <a:lnTo>
                    <a:pt x="649" y="1862"/>
                  </a:lnTo>
                  <a:lnTo>
                    <a:pt x="683" y="1878"/>
                  </a:lnTo>
                  <a:lnTo>
                    <a:pt x="683" y="1894"/>
                  </a:lnTo>
                  <a:lnTo>
                    <a:pt x="717" y="1918"/>
                  </a:lnTo>
                  <a:lnTo>
                    <a:pt x="759" y="1926"/>
                  </a:lnTo>
                  <a:lnTo>
                    <a:pt x="767" y="1950"/>
                  </a:lnTo>
                  <a:lnTo>
                    <a:pt x="835" y="1966"/>
                  </a:lnTo>
                  <a:lnTo>
                    <a:pt x="860" y="1990"/>
                  </a:lnTo>
                  <a:lnTo>
                    <a:pt x="843" y="2014"/>
                  </a:lnTo>
                  <a:lnTo>
                    <a:pt x="826" y="2030"/>
                  </a:lnTo>
                  <a:lnTo>
                    <a:pt x="776" y="2038"/>
                  </a:lnTo>
                  <a:lnTo>
                    <a:pt x="767" y="2062"/>
                  </a:lnTo>
                  <a:lnTo>
                    <a:pt x="792" y="2078"/>
                  </a:lnTo>
                  <a:lnTo>
                    <a:pt x="792" y="2102"/>
                  </a:lnTo>
                  <a:lnTo>
                    <a:pt x="809" y="2126"/>
                  </a:lnTo>
                  <a:lnTo>
                    <a:pt x="835" y="2158"/>
                  </a:lnTo>
                  <a:lnTo>
                    <a:pt x="868" y="2158"/>
                  </a:lnTo>
                  <a:lnTo>
                    <a:pt x="877" y="2118"/>
                  </a:lnTo>
                  <a:lnTo>
                    <a:pt x="910" y="2118"/>
                  </a:lnTo>
                  <a:lnTo>
                    <a:pt x="969" y="2086"/>
                  </a:lnTo>
                  <a:lnTo>
                    <a:pt x="1011" y="2102"/>
                  </a:lnTo>
                  <a:lnTo>
                    <a:pt x="1054" y="2126"/>
                  </a:lnTo>
                  <a:lnTo>
                    <a:pt x="1037" y="2142"/>
                  </a:lnTo>
                  <a:lnTo>
                    <a:pt x="1054" y="2182"/>
                  </a:lnTo>
                  <a:lnTo>
                    <a:pt x="1079" y="2190"/>
                  </a:lnTo>
                  <a:lnTo>
                    <a:pt x="1113" y="2190"/>
                  </a:lnTo>
                  <a:lnTo>
                    <a:pt x="1115" y="0"/>
                  </a:lnTo>
                  <a:lnTo>
                    <a:pt x="101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8" name="Freeform 96">
              <a:extLst>
                <a:ext uri="{FF2B5EF4-FFF2-40B4-BE49-F238E27FC236}">
                  <a16:creationId xmlns:a16="http://schemas.microsoft.com/office/drawing/2014/main" id="{382815E6-7B0C-4C67-BEB5-B8F7B464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136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9" name="Freeform 97">
              <a:extLst>
                <a:ext uri="{FF2B5EF4-FFF2-40B4-BE49-F238E27FC236}">
                  <a16:creationId xmlns:a16="http://schemas.microsoft.com/office/drawing/2014/main" id="{1B15D096-29A8-4511-8C74-497E1C7CE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312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0" name="Freeform 98">
              <a:extLst>
                <a:ext uri="{FF2B5EF4-FFF2-40B4-BE49-F238E27FC236}">
                  <a16:creationId xmlns:a16="http://schemas.microsoft.com/office/drawing/2014/main" id="{0A49D3E9-606E-4025-8C28-5C4ACB59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4" y="128"/>
              <a:ext cx="801" cy="1272"/>
            </a:xfrm>
            <a:custGeom>
              <a:avLst/>
              <a:gdLst>
                <a:gd name="T0" fmla="*/ 683 w 801"/>
                <a:gd name="T1" fmla="*/ 720 h 1272"/>
                <a:gd name="T2" fmla="*/ 658 w 801"/>
                <a:gd name="T3" fmla="*/ 616 h 1272"/>
                <a:gd name="T4" fmla="*/ 582 w 801"/>
                <a:gd name="T5" fmla="*/ 520 h 1272"/>
                <a:gd name="T6" fmla="*/ 557 w 801"/>
                <a:gd name="T7" fmla="*/ 408 h 1272"/>
                <a:gd name="T8" fmla="*/ 523 w 801"/>
                <a:gd name="T9" fmla="*/ 256 h 1272"/>
                <a:gd name="T10" fmla="*/ 439 w 801"/>
                <a:gd name="T11" fmla="*/ 200 h 1272"/>
                <a:gd name="T12" fmla="*/ 422 w 801"/>
                <a:gd name="T13" fmla="*/ 88 h 1272"/>
                <a:gd name="T14" fmla="*/ 413 w 801"/>
                <a:gd name="T15" fmla="*/ 32 h 1272"/>
                <a:gd name="T16" fmla="*/ 295 w 801"/>
                <a:gd name="T17" fmla="*/ 0 h 1272"/>
                <a:gd name="T18" fmla="*/ 262 w 801"/>
                <a:gd name="T19" fmla="*/ 112 h 1272"/>
                <a:gd name="T20" fmla="*/ 186 w 801"/>
                <a:gd name="T21" fmla="*/ 168 h 1272"/>
                <a:gd name="T22" fmla="*/ 43 w 801"/>
                <a:gd name="T23" fmla="*/ 136 h 1272"/>
                <a:gd name="T24" fmla="*/ 51 w 801"/>
                <a:gd name="T25" fmla="*/ 216 h 1272"/>
                <a:gd name="T26" fmla="*/ 177 w 801"/>
                <a:gd name="T27" fmla="*/ 296 h 1272"/>
                <a:gd name="T28" fmla="*/ 220 w 801"/>
                <a:gd name="T29" fmla="*/ 368 h 1272"/>
                <a:gd name="T30" fmla="*/ 228 w 801"/>
                <a:gd name="T31" fmla="*/ 464 h 1272"/>
                <a:gd name="T32" fmla="*/ 262 w 801"/>
                <a:gd name="T33" fmla="*/ 552 h 1272"/>
                <a:gd name="T34" fmla="*/ 329 w 801"/>
                <a:gd name="T35" fmla="*/ 576 h 1272"/>
                <a:gd name="T36" fmla="*/ 354 w 801"/>
                <a:gd name="T37" fmla="*/ 600 h 1272"/>
                <a:gd name="T38" fmla="*/ 354 w 801"/>
                <a:gd name="T39" fmla="*/ 632 h 1272"/>
                <a:gd name="T40" fmla="*/ 236 w 801"/>
                <a:gd name="T41" fmla="*/ 832 h 1272"/>
                <a:gd name="T42" fmla="*/ 177 w 801"/>
                <a:gd name="T43" fmla="*/ 896 h 1272"/>
                <a:gd name="T44" fmla="*/ 186 w 801"/>
                <a:gd name="T45" fmla="*/ 976 h 1272"/>
                <a:gd name="T46" fmla="*/ 228 w 801"/>
                <a:gd name="T47" fmla="*/ 1080 h 1272"/>
                <a:gd name="T48" fmla="*/ 236 w 801"/>
                <a:gd name="T49" fmla="*/ 1160 h 1272"/>
                <a:gd name="T50" fmla="*/ 287 w 801"/>
                <a:gd name="T51" fmla="*/ 1208 h 1272"/>
                <a:gd name="T52" fmla="*/ 312 w 801"/>
                <a:gd name="T53" fmla="*/ 1272 h 1272"/>
                <a:gd name="T54" fmla="*/ 380 w 801"/>
                <a:gd name="T55" fmla="*/ 1264 h 1272"/>
                <a:gd name="T56" fmla="*/ 506 w 801"/>
                <a:gd name="T57" fmla="*/ 1192 h 1272"/>
                <a:gd name="T58" fmla="*/ 675 w 801"/>
                <a:gd name="T59" fmla="*/ 1112 h 1272"/>
                <a:gd name="T60" fmla="*/ 750 w 801"/>
                <a:gd name="T61" fmla="*/ 944 h 1272"/>
                <a:gd name="T62" fmla="*/ 801 w 801"/>
                <a:gd name="T63" fmla="*/ 808 h 12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01"/>
                <a:gd name="T97" fmla="*/ 0 h 1272"/>
                <a:gd name="T98" fmla="*/ 801 w 801"/>
                <a:gd name="T99" fmla="*/ 1272 h 12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01" h="1272">
                  <a:moveTo>
                    <a:pt x="750" y="760"/>
                  </a:moveTo>
                  <a:lnTo>
                    <a:pt x="683" y="720"/>
                  </a:lnTo>
                  <a:lnTo>
                    <a:pt x="700" y="672"/>
                  </a:lnTo>
                  <a:lnTo>
                    <a:pt x="658" y="616"/>
                  </a:lnTo>
                  <a:lnTo>
                    <a:pt x="590" y="576"/>
                  </a:lnTo>
                  <a:lnTo>
                    <a:pt x="582" y="520"/>
                  </a:lnTo>
                  <a:lnTo>
                    <a:pt x="624" y="472"/>
                  </a:lnTo>
                  <a:lnTo>
                    <a:pt x="557" y="408"/>
                  </a:lnTo>
                  <a:lnTo>
                    <a:pt x="506" y="312"/>
                  </a:lnTo>
                  <a:lnTo>
                    <a:pt x="523" y="256"/>
                  </a:lnTo>
                  <a:lnTo>
                    <a:pt x="481" y="216"/>
                  </a:lnTo>
                  <a:lnTo>
                    <a:pt x="439" y="200"/>
                  </a:lnTo>
                  <a:lnTo>
                    <a:pt x="413" y="136"/>
                  </a:lnTo>
                  <a:lnTo>
                    <a:pt x="422" y="88"/>
                  </a:lnTo>
                  <a:lnTo>
                    <a:pt x="430" y="72"/>
                  </a:lnTo>
                  <a:lnTo>
                    <a:pt x="413" y="32"/>
                  </a:lnTo>
                  <a:lnTo>
                    <a:pt x="346" y="0"/>
                  </a:lnTo>
                  <a:lnTo>
                    <a:pt x="295" y="0"/>
                  </a:lnTo>
                  <a:lnTo>
                    <a:pt x="262" y="40"/>
                  </a:lnTo>
                  <a:lnTo>
                    <a:pt x="262" y="112"/>
                  </a:lnTo>
                  <a:lnTo>
                    <a:pt x="245" y="184"/>
                  </a:lnTo>
                  <a:lnTo>
                    <a:pt x="186" y="168"/>
                  </a:lnTo>
                  <a:lnTo>
                    <a:pt x="144" y="184"/>
                  </a:lnTo>
                  <a:lnTo>
                    <a:pt x="43" y="136"/>
                  </a:lnTo>
                  <a:lnTo>
                    <a:pt x="0" y="160"/>
                  </a:lnTo>
                  <a:lnTo>
                    <a:pt x="51" y="216"/>
                  </a:lnTo>
                  <a:lnTo>
                    <a:pt x="144" y="256"/>
                  </a:lnTo>
                  <a:lnTo>
                    <a:pt x="177" y="296"/>
                  </a:lnTo>
                  <a:lnTo>
                    <a:pt x="177" y="336"/>
                  </a:lnTo>
                  <a:lnTo>
                    <a:pt x="220" y="368"/>
                  </a:lnTo>
                  <a:lnTo>
                    <a:pt x="220" y="416"/>
                  </a:lnTo>
                  <a:lnTo>
                    <a:pt x="228" y="464"/>
                  </a:lnTo>
                  <a:lnTo>
                    <a:pt x="245" y="504"/>
                  </a:lnTo>
                  <a:lnTo>
                    <a:pt x="262" y="552"/>
                  </a:lnTo>
                  <a:lnTo>
                    <a:pt x="295" y="560"/>
                  </a:lnTo>
                  <a:lnTo>
                    <a:pt x="329" y="576"/>
                  </a:lnTo>
                  <a:lnTo>
                    <a:pt x="354" y="584"/>
                  </a:lnTo>
                  <a:lnTo>
                    <a:pt x="354" y="600"/>
                  </a:lnTo>
                  <a:lnTo>
                    <a:pt x="363" y="616"/>
                  </a:lnTo>
                  <a:lnTo>
                    <a:pt x="354" y="632"/>
                  </a:lnTo>
                  <a:lnTo>
                    <a:pt x="321" y="696"/>
                  </a:lnTo>
                  <a:lnTo>
                    <a:pt x="236" y="832"/>
                  </a:lnTo>
                  <a:lnTo>
                    <a:pt x="203" y="864"/>
                  </a:lnTo>
                  <a:lnTo>
                    <a:pt x="177" y="896"/>
                  </a:lnTo>
                  <a:lnTo>
                    <a:pt x="177" y="936"/>
                  </a:lnTo>
                  <a:lnTo>
                    <a:pt x="186" y="976"/>
                  </a:lnTo>
                  <a:lnTo>
                    <a:pt x="211" y="1048"/>
                  </a:lnTo>
                  <a:lnTo>
                    <a:pt x="228" y="1080"/>
                  </a:lnTo>
                  <a:lnTo>
                    <a:pt x="228" y="1120"/>
                  </a:lnTo>
                  <a:lnTo>
                    <a:pt x="236" y="1160"/>
                  </a:lnTo>
                  <a:lnTo>
                    <a:pt x="253" y="1192"/>
                  </a:lnTo>
                  <a:lnTo>
                    <a:pt x="287" y="1208"/>
                  </a:lnTo>
                  <a:lnTo>
                    <a:pt x="321" y="1224"/>
                  </a:lnTo>
                  <a:lnTo>
                    <a:pt x="312" y="1272"/>
                  </a:lnTo>
                  <a:lnTo>
                    <a:pt x="363" y="1272"/>
                  </a:lnTo>
                  <a:lnTo>
                    <a:pt x="380" y="1264"/>
                  </a:lnTo>
                  <a:lnTo>
                    <a:pt x="405" y="1248"/>
                  </a:lnTo>
                  <a:lnTo>
                    <a:pt x="506" y="1192"/>
                  </a:lnTo>
                  <a:lnTo>
                    <a:pt x="599" y="1152"/>
                  </a:lnTo>
                  <a:lnTo>
                    <a:pt x="675" y="1112"/>
                  </a:lnTo>
                  <a:lnTo>
                    <a:pt x="700" y="1016"/>
                  </a:lnTo>
                  <a:lnTo>
                    <a:pt x="750" y="944"/>
                  </a:lnTo>
                  <a:lnTo>
                    <a:pt x="793" y="872"/>
                  </a:lnTo>
                  <a:lnTo>
                    <a:pt x="801" y="808"/>
                  </a:lnTo>
                  <a:lnTo>
                    <a:pt x="750" y="76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1" name="Freeform 99">
              <a:extLst>
                <a:ext uri="{FF2B5EF4-FFF2-40B4-BE49-F238E27FC236}">
                  <a16:creationId xmlns:a16="http://schemas.microsoft.com/office/drawing/2014/main" id="{D9A3A3B8-283E-4532-958C-6CA0FFD58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304"/>
              <a:ext cx="691" cy="1696"/>
            </a:xfrm>
            <a:custGeom>
              <a:avLst/>
              <a:gdLst>
                <a:gd name="T0" fmla="*/ 354 w 691"/>
                <a:gd name="T1" fmla="*/ 72 h 1696"/>
                <a:gd name="T2" fmla="*/ 295 w 691"/>
                <a:gd name="T3" fmla="*/ 128 h 1696"/>
                <a:gd name="T4" fmla="*/ 261 w 691"/>
                <a:gd name="T5" fmla="*/ 216 h 1696"/>
                <a:gd name="T6" fmla="*/ 210 w 691"/>
                <a:gd name="T7" fmla="*/ 312 h 1696"/>
                <a:gd name="T8" fmla="*/ 168 w 691"/>
                <a:gd name="T9" fmla="*/ 400 h 1696"/>
                <a:gd name="T10" fmla="*/ 118 w 691"/>
                <a:gd name="T11" fmla="*/ 576 h 1696"/>
                <a:gd name="T12" fmla="*/ 143 w 691"/>
                <a:gd name="T13" fmla="*/ 656 h 1696"/>
                <a:gd name="T14" fmla="*/ 33 w 691"/>
                <a:gd name="T15" fmla="*/ 736 h 1696"/>
                <a:gd name="T16" fmla="*/ 50 w 691"/>
                <a:gd name="T17" fmla="*/ 936 h 1696"/>
                <a:gd name="T18" fmla="*/ 92 w 691"/>
                <a:gd name="T19" fmla="*/ 1016 h 1696"/>
                <a:gd name="T20" fmla="*/ 67 w 691"/>
                <a:gd name="T21" fmla="*/ 1144 h 1696"/>
                <a:gd name="T22" fmla="*/ 17 w 691"/>
                <a:gd name="T23" fmla="*/ 1272 h 1696"/>
                <a:gd name="T24" fmla="*/ 8 w 691"/>
                <a:gd name="T25" fmla="*/ 1328 h 1696"/>
                <a:gd name="T26" fmla="*/ 42 w 691"/>
                <a:gd name="T27" fmla="*/ 1376 h 1696"/>
                <a:gd name="T28" fmla="*/ 84 w 691"/>
                <a:gd name="T29" fmla="*/ 1504 h 1696"/>
                <a:gd name="T30" fmla="*/ 118 w 691"/>
                <a:gd name="T31" fmla="*/ 1568 h 1696"/>
                <a:gd name="T32" fmla="*/ 109 w 691"/>
                <a:gd name="T33" fmla="*/ 1616 h 1696"/>
                <a:gd name="T34" fmla="*/ 135 w 691"/>
                <a:gd name="T35" fmla="*/ 1664 h 1696"/>
                <a:gd name="T36" fmla="*/ 202 w 691"/>
                <a:gd name="T37" fmla="*/ 1696 h 1696"/>
                <a:gd name="T38" fmla="*/ 244 w 691"/>
                <a:gd name="T39" fmla="*/ 1648 h 1696"/>
                <a:gd name="T40" fmla="*/ 286 w 691"/>
                <a:gd name="T41" fmla="*/ 1600 h 1696"/>
                <a:gd name="T42" fmla="*/ 387 w 691"/>
                <a:gd name="T43" fmla="*/ 1472 h 1696"/>
                <a:gd name="T44" fmla="*/ 387 w 691"/>
                <a:gd name="T45" fmla="*/ 1408 h 1696"/>
                <a:gd name="T46" fmla="*/ 396 w 691"/>
                <a:gd name="T47" fmla="*/ 1336 h 1696"/>
                <a:gd name="T48" fmla="*/ 421 w 691"/>
                <a:gd name="T49" fmla="*/ 1272 h 1696"/>
                <a:gd name="T50" fmla="*/ 497 w 691"/>
                <a:gd name="T51" fmla="*/ 1224 h 1696"/>
                <a:gd name="T52" fmla="*/ 505 w 691"/>
                <a:gd name="T53" fmla="*/ 1168 h 1696"/>
                <a:gd name="T54" fmla="*/ 480 w 691"/>
                <a:gd name="T55" fmla="*/ 1088 h 1696"/>
                <a:gd name="T56" fmla="*/ 396 w 691"/>
                <a:gd name="T57" fmla="*/ 1040 h 1696"/>
                <a:gd name="T58" fmla="*/ 387 w 691"/>
                <a:gd name="T59" fmla="*/ 984 h 1696"/>
                <a:gd name="T60" fmla="*/ 387 w 691"/>
                <a:gd name="T61" fmla="*/ 832 h 1696"/>
                <a:gd name="T62" fmla="*/ 480 w 691"/>
                <a:gd name="T63" fmla="*/ 704 h 1696"/>
                <a:gd name="T64" fmla="*/ 556 w 691"/>
                <a:gd name="T65" fmla="*/ 624 h 1696"/>
                <a:gd name="T66" fmla="*/ 581 w 691"/>
                <a:gd name="T67" fmla="*/ 560 h 1696"/>
                <a:gd name="T68" fmla="*/ 573 w 691"/>
                <a:gd name="T69" fmla="*/ 496 h 1696"/>
                <a:gd name="T70" fmla="*/ 606 w 691"/>
                <a:gd name="T71" fmla="*/ 424 h 1696"/>
                <a:gd name="T72" fmla="*/ 682 w 691"/>
                <a:gd name="T73" fmla="*/ 376 h 1696"/>
                <a:gd name="T74" fmla="*/ 674 w 691"/>
                <a:gd name="T75" fmla="*/ 328 h 1696"/>
                <a:gd name="T76" fmla="*/ 649 w 691"/>
                <a:gd name="T77" fmla="*/ 240 h 1696"/>
                <a:gd name="T78" fmla="*/ 606 w 691"/>
                <a:gd name="T79" fmla="*/ 160 h 1696"/>
                <a:gd name="T80" fmla="*/ 573 w 691"/>
                <a:gd name="T81" fmla="*/ 80 h 1696"/>
                <a:gd name="T82" fmla="*/ 446 w 691"/>
                <a:gd name="T83" fmla="*/ 0 h 1696"/>
                <a:gd name="T84" fmla="*/ 429 w 691"/>
                <a:gd name="T85" fmla="*/ 88 h 1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1"/>
                <a:gd name="T130" fmla="*/ 0 h 1696"/>
                <a:gd name="T131" fmla="*/ 691 w 691"/>
                <a:gd name="T132" fmla="*/ 1696 h 16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1" h="1696">
                  <a:moveTo>
                    <a:pt x="429" y="88"/>
                  </a:moveTo>
                  <a:lnTo>
                    <a:pt x="354" y="72"/>
                  </a:lnTo>
                  <a:lnTo>
                    <a:pt x="337" y="128"/>
                  </a:lnTo>
                  <a:lnTo>
                    <a:pt x="295" y="128"/>
                  </a:lnTo>
                  <a:lnTo>
                    <a:pt x="261" y="168"/>
                  </a:lnTo>
                  <a:lnTo>
                    <a:pt x="261" y="216"/>
                  </a:lnTo>
                  <a:lnTo>
                    <a:pt x="269" y="256"/>
                  </a:lnTo>
                  <a:lnTo>
                    <a:pt x="210" y="312"/>
                  </a:lnTo>
                  <a:lnTo>
                    <a:pt x="210" y="376"/>
                  </a:lnTo>
                  <a:lnTo>
                    <a:pt x="168" y="400"/>
                  </a:lnTo>
                  <a:lnTo>
                    <a:pt x="168" y="496"/>
                  </a:lnTo>
                  <a:lnTo>
                    <a:pt x="118" y="576"/>
                  </a:lnTo>
                  <a:lnTo>
                    <a:pt x="160" y="600"/>
                  </a:lnTo>
                  <a:lnTo>
                    <a:pt x="143" y="656"/>
                  </a:lnTo>
                  <a:lnTo>
                    <a:pt x="67" y="664"/>
                  </a:lnTo>
                  <a:lnTo>
                    <a:pt x="33" y="736"/>
                  </a:lnTo>
                  <a:lnTo>
                    <a:pt x="50" y="856"/>
                  </a:lnTo>
                  <a:lnTo>
                    <a:pt x="50" y="936"/>
                  </a:lnTo>
                  <a:lnTo>
                    <a:pt x="92" y="976"/>
                  </a:lnTo>
                  <a:lnTo>
                    <a:pt x="92" y="1016"/>
                  </a:lnTo>
                  <a:lnTo>
                    <a:pt x="67" y="1056"/>
                  </a:lnTo>
                  <a:lnTo>
                    <a:pt x="67" y="1144"/>
                  </a:lnTo>
                  <a:lnTo>
                    <a:pt x="33" y="1176"/>
                  </a:lnTo>
                  <a:lnTo>
                    <a:pt x="17" y="1272"/>
                  </a:lnTo>
                  <a:lnTo>
                    <a:pt x="0" y="1280"/>
                  </a:lnTo>
                  <a:lnTo>
                    <a:pt x="8" y="1328"/>
                  </a:lnTo>
                  <a:lnTo>
                    <a:pt x="33" y="1352"/>
                  </a:lnTo>
                  <a:lnTo>
                    <a:pt x="42" y="1376"/>
                  </a:lnTo>
                  <a:lnTo>
                    <a:pt x="42" y="1440"/>
                  </a:lnTo>
                  <a:lnTo>
                    <a:pt x="84" y="1504"/>
                  </a:lnTo>
                  <a:lnTo>
                    <a:pt x="109" y="1536"/>
                  </a:lnTo>
                  <a:lnTo>
                    <a:pt x="118" y="1568"/>
                  </a:lnTo>
                  <a:lnTo>
                    <a:pt x="109" y="1592"/>
                  </a:lnTo>
                  <a:lnTo>
                    <a:pt x="109" y="1616"/>
                  </a:lnTo>
                  <a:lnTo>
                    <a:pt x="126" y="1632"/>
                  </a:lnTo>
                  <a:lnTo>
                    <a:pt x="135" y="1664"/>
                  </a:lnTo>
                  <a:lnTo>
                    <a:pt x="135" y="1696"/>
                  </a:lnTo>
                  <a:lnTo>
                    <a:pt x="202" y="1696"/>
                  </a:lnTo>
                  <a:lnTo>
                    <a:pt x="236" y="1680"/>
                  </a:lnTo>
                  <a:lnTo>
                    <a:pt x="244" y="1648"/>
                  </a:lnTo>
                  <a:lnTo>
                    <a:pt x="261" y="1616"/>
                  </a:lnTo>
                  <a:lnTo>
                    <a:pt x="286" y="1600"/>
                  </a:lnTo>
                  <a:lnTo>
                    <a:pt x="354" y="1608"/>
                  </a:lnTo>
                  <a:lnTo>
                    <a:pt x="387" y="1472"/>
                  </a:lnTo>
                  <a:lnTo>
                    <a:pt x="396" y="1440"/>
                  </a:lnTo>
                  <a:lnTo>
                    <a:pt x="387" y="1408"/>
                  </a:lnTo>
                  <a:lnTo>
                    <a:pt x="387" y="1368"/>
                  </a:lnTo>
                  <a:lnTo>
                    <a:pt x="396" y="1336"/>
                  </a:lnTo>
                  <a:lnTo>
                    <a:pt x="404" y="1296"/>
                  </a:lnTo>
                  <a:lnTo>
                    <a:pt x="421" y="1272"/>
                  </a:lnTo>
                  <a:lnTo>
                    <a:pt x="472" y="1240"/>
                  </a:lnTo>
                  <a:lnTo>
                    <a:pt x="497" y="1224"/>
                  </a:lnTo>
                  <a:lnTo>
                    <a:pt x="497" y="1192"/>
                  </a:lnTo>
                  <a:lnTo>
                    <a:pt x="505" y="1168"/>
                  </a:lnTo>
                  <a:lnTo>
                    <a:pt x="522" y="1144"/>
                  </a:lnTo>
                  <a:lnTo>
                    <a:pt x="480" y="1088"/>
                  </a:lnTo>
                  <a:lnTo>
                    <a:pt x="413" y="1048"/>
                  </a:lnTo>
                  <a:lnTo>
                    <a:pt x="396" y="1040"/>
                  </a:lnTo>
                  <a:lnTo>
                    <a:pt x="387" y="1024"/>
                  </a:lnTo>
                  <a:lnTo>
                    <a:pt x="387" y="984"/>
                  </a:lnTo>
                  <a:lnTo>
                    <a:pt x="379" y="904"/>
                  </a:lnTo>
                  <a:lnTo>
                    <a:pt x="387" y="832"/>
                  </a:lnTo>
                  <a:lnTo>
                    <a:pt x="429" y="760"/>
                  </a:lnTo>
                  <a:lnTo>
                    <a:pt x="480" y="704"/>
                  </a:lnTo>
                  <a:lnTo>
                    <a:pt x="539" y="648"/>
                  </a:lnTo>
                  <a:lnTo>
                    <a:pt x="556" y="624"/>
                  </a:lnTo>
                  <a:lnTo>
                    <a:pt x="564" y="584"/>
                  </a:lnTo>
                  <a:lnTo>
                    <a:pt x="581" y="560"/>
                  </a:lnTo>
                  <a:lnTo>
                    <a:pt x="581" y="536"/>
                  </a:lnTo>
                  <a:lnTo>
                    <a:pt x="573" y="496"/>
                  </a:lnTo>
                  <a:lnTo>
                    <a:pt x="581" y="464"/>
                  </a:lnTo>
                  <a:lnTo>
                    <a:pt x="606" y="424"/>
                  </a:lnTo>
                  <a:lnTo>
                    <a:pt x="615" y="384"/>
                  </a:lnTo>
                  <a:lnTo>
                    <a:pt x="682" y="376"/>
                  </a:lnTo>
                  <a:lnTo>
                    <a:pt x="691" y="376"/>
                  </a:lnTo>
                  <a:lnTo>
                    <a:pt x="674" y="328"/>
                  </a:lnTo>
                  <a:lnTo>
                    <a:pt x="657" y="288"/>
                  </a:lnTo>
                  <a:lnTo>
                    <a:pt x="649" y="240"/>
                  </a:lnTo>
                  <a:lnTo>
                    <a:pt x="649" y="192"/>
                  </a:lnTo>
                  <a:lnTo>
                    <a:pt x="606" y="160"/>
                  </a:lnTo>
                  <a:lnTo>
                    <a:pt x="606" y="120"/>
                  </a:lnTo>
                  <a:lnTo>
                    <a:pt x="573" y="80"/>
                  </a:lnTo>
                  <a:lnTo>
                    <a:pt x="480" y="40"/>
                  </a:lnTo>
                  <a:lnTo>
                    <a:pt x="446" y="0"/>
                  </a:lnTo>
                  <a:lnTo>
                    <a:pt x="429" y="8"/>
                  </a:lnTo>
                  <a:lnTo>
                    <a:pt x="429" y="88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2" name="Freeform 100">
              <a:extLst>
                <a:ext uri="{FF2B5EF4-FFF2-40B4-BE49-F238E27FC236}">
                  <a16:creationId xmlns:a16="http://schemas.microsoft.com/office/drawing/2014/main" id="{03B585BC-B4AD-4834-8D65-ECA37DD6A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0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18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0"/>
                <a:gd name="T148" fmla="*/ 0 h 1688"/>
                <a:gd name="T149" fmla="*/ 1340 w 1340"/>
                <a:gd name="T150" fmla="*/ 1688 h 16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9" y="374"/>
                  </a:lnTo>
                  <a:lnTo>
                    <a:pt x="641" y="368"/>
                  </a:lnTo>
                  <a:lnTo>
                    <a:pt x="645" y="418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13" name="Freeform 101">
              <a:extLst>
                <a:ext uri="{FF2B5EF4-FFF2-40B4-BE49-F238E27FC236}">
                  <a16:creationId xmlns:a16="http://schemas.microsoft.com/office/drawing/2014/main" id="{E2E33004-33F2-4896-9523-55525066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" y="-8"/>
              <a:ext cx="1340" cy="1688"/>
            </a:xfrm>
            <a:custGeom>
              <a:avLst/>
              <a:gdLst>
                <a:gd name="T0" fmla="*/ 1323 w 1340"/>
                <a:gd name="T1" fmla="*/ 40 h 1688"/>
                <a:gd name="T2" fmla="*/ 1205 w 1340"/>
                <a:gd name="T3" fmla="*/ 24 h 1688"/>
                <a:gd name="T4" fmla="*/ 1172 w 1340"/>
                <a:gd name="T5" fmla="*/ 0 h 1688"/>
                <a:gd name="T6" fmla="*/ 1130 w 1340"/>
                <a:gd name="T7" fmla="*/ 24 h 1688"/>
                <a:gd name="T8" fmla="*/ 1071 w 1340"/>
                <a:gd name="T9" fmla="*/ 120 h 1688"/>
                <a:gd name="T10" fmla="*/ 1012 w 1340"/>
                <a:gd name="T11" fmla="*/ 40 h 1688"/>
                <a:gd name="T12" fmla="*/ 961 w 1340"/>
                <a:gd name="T13" fmla="*/ 136 h 1688"/>
                <a:gd name="T14" fmla="*/ 877 w 1340"/>
                <a:gd name="T15" fmla="*/ 184 h 1688"/>
                <a:gd name="T16" fmla="*/ 809 w 1340"/>
                <a:gd name="T17" fmla="*/ 176 h 1688"/>
                <a:gd name="T18" fmla="*/ 717 w 1340"/>
                <a:gd name="T19" fmla="*/ 248 h 1688"/>
                <a:gd name="T20" fmla="*/ 700 w 1340"/>
                <a:gd name="T21" fmla="*/ 328 h 1688"/>
                <a:gd name="T22" fmla="*/ 645 w 1340"/>
                <a:gd name="T23" fmla="*/ 422 h 1688"/>
                <a:gd name="T24" fmla="*/ 590 w 1340"/>
                <a:gd name="T25" fmla="*/ 504 h 1688"/>
                <a:gd name="T26" fmla="*/ 565 w 1340"/>
                <a:gd name="T27" fmla="*/ 560 h 1688"/>
                <a:gd name="T28" fmla="*/ 472 w 1340"/>
                <a:gd name="T29" fmla="*/ 744 h 1688"/>
                <a:gd name="T30" fmla="*/ 396 w 1340"/>
                <a:gd name="T31" fmla="*/ 848 h 1688"/>
                <a:gd name="T32" fmla="*/ 396 w 1340"/>
                <a:gd name="T33" fmla="*/ 896 h 1688"/>
                <a:gd name="T34" fmla="*/ 304 w 1340"/>
                <a:gd name="T35" fmla="*/ 1024 h 1688"/>
                <a:gd name="T36" fmla="*/ 236 w 1340"/>
                <a:gd name="T37" fmla="*/ 1032 h 1688"/>
                <a:gd name="T38" fmla="*/ 186 w 1340"/>
                <a:gd name="T39" fmla="*/ 1088 h 1688"/>
                <a:gd name="T40" fmla="*/ 93 w 1340"/>
                <a:gd name="T41" fmla="*/ 1144 h 1688"/>
                <a:gd name="T42" fmla="*/ 26 w 1340"/>
                <a:gd name="T43" fmla="*/ 1200 h 1688"/>
                <a:gd name="T44" fmla="*/ 9 w 1340"/>
                <a:gd name="T45" fmla="*/ 1264 h 1688"/>
                <a:gd name="T46" fmla="*/ 9 w 1340"/>
                <a:gd name="T47" fmla="*/ 1304 h 1688"/>
                <a:gd name="T48" fmla="*/ 0 w 1340"/>
                <a:gd name="T49" fmla="*/ 1352 h 1688"/>
                <a:gd name="T50" fmla="*/ 9 w 1340"/>
                <a:gd name="T51" fmla="*/ 1424 h 1688"/>
                <a:gd name="T52" fmla="*/ 51 w 1340"/>
                <a:gd name="T53" fmla="*/ 1464 h 1688"/>
                <a:gd name="T54" fmla="*/ 17 w 1340"/>
                <a:gd name="T55" fmla="*/ 1512 h 1688"/>
                <a:gd name="T56" fmla="*/ 59 w 1340"/>
                <a:gd name="T57" fmla="*/ 1552 h 1688"/>
                <a:gd name="T58" fmla="*/ 17 w 1340"/>
                <a:gd name="T59" fmla="*/ 1584 h 1688"/>
                <a:gd name="T60" fmla="*/ 51 w 1340"/>
                <a:gd name="T61" fmla="*/ 1632 h 1688"/>
                <a:gd name="T62" fmla="*/ 102 w 1340"/>
                <a:gd name="T63" fmla="*/ 1688 h 1688"/>
                <a:gd name="T64" fmla="*/ 278 w 1340"/>
                <a:gd name="T65" fmla="*/ 1624 h 1688"/>
                <a:gd name="T66" fmla="*/ 346 w 1340"/>
                <a:gd name="T67" fmla="*/ 1576 h 1688"/>
                <a:gd name="T68" fmla="*/ 388 w 1340"/>
                <a:gd name="T69" fmla="*/ 1512 h 1688"/>
                <a:gd name="T70" fmla="*/ 422 w 1340"/>
                <a:gd name="T71" fmla="*/ 1592 h 1688"/>
                <a:gd name="T72" fmla="*/ 489 w 1340"/>
                <a:gd name="T73" fmla="*/ 1456 h 1688"/>
                <a:gd name="T74" fmla="*/ 514 w 1340"/>
                <a:gd name="T75" fmla="*/ 1288 h 1688"/>
                <a:gd name="T76" fmla="*/ 455 w 1340"/>
                <a:gd name="T77" fmla="*/ 1048 h 1688"/>
                <a:gd name="T78" fmla="*/ 582 w 1340"/>
                <a:gd name="T79" fmla="*/ 912 h 1688"/>
                <a:gd name="T80" fmla="*/ 590 w 1340"/>
                <a:gd name="T81" fmla="*/ 712 h 1688"/>
                <a:gd name="T82" fmla="*/ 691 w 1340"/>
                <a:gd name="T83" fmla="*/ 568 h 1688"/>
                <a:gd name="T84" fmla="*/ 717 w 1340"/>
                <a:gd name="T85" fmla="*/ 440 h 1688"/>
                <a:gd name="T86" fmla="*/ 851 w 1340"/>
                <a:gd name="T87" fmla="*/ 400 h 1688"/>
                <a:gd name="T88" fmla="*/ 851 w 1340"/>
                <a:gd name="T89" fmla="*/ 296 h 1688"/>
                <a:gd name="T90" fmla="*/ 1037 w 1340"/>
                <a:gd name="T91" fmla="*/ 304 h 1688"/>
                <a:gd name="T92" fmla="*/ 1113 w 1340"/>
                <a:gd name="T93" fmla="*/ 176 h 1688"/>
                <a:gd name="T94" fmla="*/ 1264 w 1340"/>
                <a:gd name="T95" fmla="*/ 168 h 1688"/>
                <a:gd name="T96" fmla="*/ 1340 w 1340"/>
                <a:gd name="T97" fmla="*/ 144 h 1688"/>
                <a:gd name="T98" fmla="*/ 1239 w 1340"/>
                <a:gd name="T99" fmla="*/ 104 h 16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0"/>
                <a:gd name="T151" fmla="*/ 0 h 1688"/>
                <a:gd name="T152" fmla="*/ 1340 w 1340"/>
                <a:gd name="T153" fmla="*/ 1688 h 16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0" h="1688">
                  <a:moveTo>
                    <a:pt x="1239" y="104"/>
                  </a:moveTo>
                  <a:lnTo>
                    <a:pt x="1281" y="80"/>
                  </a:lnTo>
                  <a:lnTo>
                    <a:pt x="1323" y="40"/>
                  </a:lnTo>
                  <a:lnTo>
                    <a:pt x="1239" y="16"/>
                  </a:lnTo>
                  <a:lnTo>
                    <a:pt x="1214" y="8"/>
                  </a:lnTo>
                  <a:lnTo>
                    <a:pt x="1205" y="24"/>
                  </a:lnTo>
                  <a:lnTo>
                    <a:pt x="1180" y="56"/>
                  </a:lnTo>
                  <a:lnTo>
                    <a:pt x="1172" y="16"/>
                  </a:lnTo>
                  <a:lnTo>
                    <a:pt x="1172" y="0"/>
                  </a:lnTo>
                  <a:lnTo>
                    <a:pt x="1146" y="0"/>
                  </a:lnTo>
                  <a:lnTo>
                    <a:pt x="1130" y="0"/>
                  </a:lnTo>
                  <a:lnTo>
                    <a:pt x="1130" y="24"/>
                  </a:lnTo>
                  <a:lnTo>
                    <a:pt x="1130" y="64"/>
                  </a:lnTo>
                  <a:lnTo>
                    <a:pt x="1104" y="24"/>
                  </a:lnTo>
                  <a:lnTo>
                    <a:pt x="1071" y="120"/>
                  </a:lnTo>
                  <a:lnTo>
                    <a:pt x="1062" y="48"/>
                  </a:lnTo>
                  <a:lnTo>
                    <a:pt x="1037" y="24"/>
                  </a:lnTo>
                  <a:lnTo>
                    <a:pt x="1012" y="40"/>
                  </a:lnTo>
                  <a:lnTo>
                    <a:pt x="961" y="80"/>
                  </a:lnTo>
                  <a:lnTo>
                    <a:pt x="953" y="112"/>
                  </a:lnTo>
                  <a:lnTo>
                    <a:pt x="961" y="136"/>
                  </a:lnTo>
                  <a:lnTo>
                    <a:pt x="902" y="144"/>
                  </a:lnTo>
                  <a:lnTo>
                    <a:pt x="885" y="160"/>
                  </a:lnTo>
                  <a:lnTo>
                    <a:pt x="877" y="184"/>
                  </a:lnTo>
                  <a:lnTo>
                    <a:pt x="851" y="192"/>
                  </a:lnTo>
                  <a:lnTo>
                    <a:pt x="826" y="192"/>
                  </a:lnTo>
                  <a:lnTo>
                    <a:pt x="809" y="176"/>
                  </a:lnTo>
                  <a:lnTo>
                    <a:pt x="784" y="176"/>
                  </a:lnTo>
                  <a:lnTo>
                    <a:pt x="750" y="208"/>
                  </a:lnTo>
                  <a:lnTo>
                    <a:pt x="717" y="248"/>
                  </a:lnTo>
                  <a:lnTo>
                    <a:pt x="683" y="296"/>
                  </a:lnTo>
                  <a:lnTo>
                    <a:pt x="683" y="320"/>
                  </a:lnTo>
                  <a:lnTo>
                    <a:pt x="700" y="328"/>
                  </a:lnTo>
                  <a:lnTo>
                    <a:pt x="658" y="376"/>
                  </a:lnTo>
                  <a:lnTo>
                    <a:pt x="639" y="374"/>
                  </a:lnTo>
                  <a:lnTo>
                    <a:pt x="645" y="422"/>
                  </a:lnTo>
                  <a:lnTo>
                    <a:pt x="616" y="456"/>
                  </a:lnTo>
                  <a:lnTo>
                    <a:pt x="599" y="480"/>
                  </a:lnTo>
                  <a:lnTo>
                    <a:pt x="590" y="504"/>
                  </a:lnTo>
                  <a:lnTo>
                    <a:pt x="607" y="520"/>
                  </a:lnTo>
                  <a:lnTo>
                    <a:pt x="573" y="536"/>
                  </a:lnTo>
                  <a:lnTo>
                    <a:pt x="565" y="560"/>
                  </a:lnTo>
                  <a:lnTo>
                    <a:pt x="540" y="576"/>
                  </a:lnTo>
                  <a:lnTo>
                    <a:pt x="523" y="624"/>
                  </a:lnTo>
                  <a:lnTo>
                    <a:pt x="472" y="744"/>
                  </a:lnTo>
                  <a:lnTo>
                    <a:pt x="455" y="816"/>
                  </a:lnTo>
                  <a:lnTo>
                    <a:pt x="439" y="840"/>
                  </a:lnTo>
                  <a:lnTo>
                    <a:pt x="396" y="848"/>
                  </a:lnTo>
                  <a:lnTo>
                    <a:pt x="405" y="872"/>
                  </a:lnTo>
                  <a:lnTo>
                    <a:pt x="413" y="888"/>
                  </a:lnTo>
                  <a:lnTo>
                    <a:pt x="396" y="896"/>
                  </a:lnTo>
                  <a:lnTo>
                    <a:pt x="346" y="952"/>
                  </a:lnTo>
                  <a:lnTo>
                    <a:pt x="321" y="1008"/>
                  </a:lnTo>
                  <a:lnTo>
                    <a:pt x="304" y="1024"/>
                  </a:lnTo>
                  <a:lnTo>
                    <a:pt x="295" y="1032"/>
                  </a:lnTo>
                  <a:lnTo>
                    <a:pt x="262" y="1024"/>
                  </a:lnTo>
                  <a:lnTo>
                    <a:pt x="236" y="1032"/>
                  </a:lnTo>
                  <a:lnTo>
                    <a:pt x="228" y="1040"/>
                  </a:lnTo>
                  <a:lnTo>
                    <a:pt x="220" y="1064"/>
                  </a:lnTo>
                  <a:lnTo>
                    <a:pt x="186" y="1088"/>
                  </a:lnTo>
                  <a:lnTo>
                    <a:pt x="152" y="1104"/>
                  </a:lnTo>
                  <a:lnTo>
                    <a:pt x="127" y="1128"/>
                  </a:lnTo>
                  <a:lnTo>
                    <a:pt x="93" y="1144"/>
                  </a:lnTo>
                  <a:lnTo>
                    <a:pt x="68" y="1168"/>
                  </a:lnTo>
                  <a:lnTo>
                    <a:pt x="51" y="1192"/>
                  </a:lnTo>
                  <a:lnTo>
                    <a:pt x="26" y="1200"/>
                  </a:lnTo>
                  <a:lnTo>
                    <a:pt x="17" y="1208"/>
                  </a:lnTo>
                  <a:lnTo>
                    <a:pt x="17" y="1248"/>
                  </a:lnTo>
                  <a:lnTo>
                    <a:pt x="9" y="1264"/>
                  </a:lnTo>
                  <a:lnTo>
                    <a:pt x="17" y="1272"/>
                  </a:lnTo>
                  <a:lnTo>
                    <a:pt x="17" y="1288"/>
                  </a:lnTo>
                  <a:lnTo>
                    <a:pt x="9" y="1304"/>
                  </a:lnTo>
                  <a:lnTo>
                    <a:pt x="17" y="1312"/>
                  </a:lnTo>
                  <a:lnTo>
                    <a:pt x="17" y="1328"/>
                  </a:lnTo>
                  <a:lnTo>
                    <a:pt x="0" y="1352"/>
                  </a:lnTo>
                  <a:lnTo>
                    <a:pt x="17" y="1384"/>
                  </a:lnTo>
                  <a:lnTo>
                    <a:pt x="43" y="1408"/>
                  </a:lnTo>
                  <a:lnTo>
                    <a:pt x="9" y="1424"/>
                  </a:lnTo>
                  <a:lnTo>
                    <a:pt x="34" y="1432"/>
                  </a:lnTo>
                  <a:lnTo>
                    <a:pt x="9" y="1480"/>
                  </a:lnTo>
                  <a:lnTo>
                    <a:pt x="51" y="1464"/>
                  </a:lnTo>
                  <a:lnTo>
                    <a:pt x="51" y="1480"/>
                  </a:lnTo>
                  <a:lnTo>
                    <a:pt x="43" y="1488"/>
                  </a:lnTo>
                  <a:lnTo>
                    <a:pt x="17" y="1512"/>
                  </a:lnTo>
                  <a:lnTo>
                    <a:pt x="17" y="1544"/>
                  </a:lnTo>
                  <a:lnTo>
                    <a:pt x="43" y="1544"/>
                  </a:lnTo>
                  <a:lnTo>
                    <a:pt x="59" y="1552"/>
                  </a:lnTo>
                  <a:lnTo>
                    <a:pt x="59" y="1568"/>
                  </a:lnTo>
                  <a:lnTo>
                    <a:pt x="34" y="1584"/>
                  </a:lnTo>
                  <a:lnTo>
                    <a:pt x="17" y="1584"/>
                  </a:lnTo>
                  <a:lnTo>
                    <a:pt x="9" y="1592"/>
                  </a:lnTo>
                  <a:lnTo>
                    <a:pt x="26" y="1616"/>
                  </a:lnTo>
                  <a:lnTo>
                    <a:pt x="51" y="1632"/>
                  </a:lnTo>
                  <a:lnTo>
                    <a:pt x="76" y="1656"/>
                  </a:lnTo>
                  <a:lnTo>
                    <a:pt x="118" y="1664"/>
                  </a:lnTo>
                  <a:lnTo>
                    <a:pt x="102" y="1688"/>
                  </a:lnTo>
                  <a:lnTo>
                    <a:pt x="177" y="1688"/>
                  </a:lnTo>
                  <a:lnTo>
                    <a:pt x="236" y="1664"/>
                  </a:lnTo>
                  <a:lnTo>
                    <a:pt x="278" y="1624"/>
                  </a:lnTo>
                  <a:lnTo>
                    <a:pt x="312" y="1576"/>
                  </a:lnTo>
                  <a:lnTo>
                    <a:pt x="329" y="1584"/>
                  </a:lnTo>
                  <a:lnTo>
                    <a:pt x="346" y="1576"/>
                  </a:lnTo>
                  <a:lnTo>
                    <a:pt x="363" y="1544"/>
                  </a:lnTo>
                  <a:lnTo>
                    <a:pt x="363" y="1512"/>
                  </a:lnTo>
                  <a:lnTo>
                    <a:pt x="388" y="1512"/>
                  </a:lnTo>
                  <a:lnTo>
                    <a:pt x="396" y="1528"/>
                  </a:lnTo>
                  <a:lnTo>
                    <a:pt x="405" y="1560"/>
                  </a:lnTo>
                  <a:lnTo>
                    <a:pt x="422" y="1592"/>
                  </a:lnTo>
                  <a:lnTo>
                    <a:pt x="439" y="1584"/>
                  </a:lnTo>
                  <a:lnTo>
                    <a:pt x="455" y="1488"/>
                  </a:lnTo>
                  <a:lnTo>
                    <a:pt x="489" y="1456"/>
                  </a:lnTo>
                  <a:lnTo>
                    <a:pt x="489" y="1368"/>
                  </a:lnTo>
                  <a:lnTo>
                    <a:pt x="514" y="1328"/>
                  </a:lnTo>
                  <a:lnTo>
                    <a:pt x="514" y="1288"/>
                  </a:lnTo>
                  <a:lnTo>
                    <a:pt x="472" y="1248"/>
                  </a:lnTo>
                  <a:lnTo>
                    <a:pt x="472" y="1168"/>
                  </a:lnTo>
                  <a:lnTo>
                    <a:pt x="455" y="1048"/>
                  </a:lnTo>
                  <a:lnTo>
                    <a:pt x="489" y="976"/>
                  </a:lnTo>
                  <a:lnTo>
                    <a:pt x="565" y="968"/>
                  </a:lnTo>
                  <a:lnTo>
                    <a:pt x="582" y="912"/>
                  </a:lnTo>
                  <a:lnTo>
                    <a:pt x="540" y="888"/>
                  </a:lnTo>
                  <a:lnTo>
                    <a:pt x="590" y="808"/>
                  </a:lnTo>
                  <a:lnTo>
                    <a:pt x="590" y="712"/>
                  </a:lnTo>
                  <a:lnTo>
                    <a:pt x="632" y="688"/>
                  </a:lnTo>
                  <a:lnTo>
                    <a:pt x="632" y="624"/>
                  </a:lnTo>
                  <a:lnTo>
                    <a:pt x="691" y="568"/>
                  </a:lnTo>
                  <a:lnTo>
                    <a:pt x="683" y="528"/>
                  </a:lnTo>
                  <a:lnTo>
                    <a:pt x="683" y="480"/>
                  </a:lnTo>
                  <a:lnTo>
                    <a:pt x="717" y="440"/>
                  </a:lnTo>
                  <a:lnTo>
                    <a:pt x="759" y="440"/>
                  </a:lnTo>
                  <a:lnTo>
                    <a:pt x="776" y="384"/>
                  </a:lnTo>
                  <a:lnTo>
                    <a:pt x="851" y="400"/>
                  </a:lnTo>
                  <a:lnTo>
                    <a:pt x="851" y="320"/>
                  </a:lnTo>
                  <a:lnTo>
                    <a:pt x="868" y="312"/>
                  </a:lnTo>
                  <a:lnTo>
                    <a:pt x="851" y="296"/>
                  </a:lnTo>
                  <a:lnTo>
                    <a:pt x="894" y="272"/>
                  </a:lnTo>
                  <a:lnTo>
                    <a:pt x="995" y="320"/>
                  </a:lnTo>
                  <a:lnTo>
                    <a:pt x="1037" y="304"/>
                  </a:lnTo>
                  <a:lnTo>
                    <a:pt x="1096" y="320"/>
                  </a:lnTo>
                  <a:lnTo>
                    <a:pt x="1113" y="248"/>
                  </a:lnTo>
                  <a:lnTo>
                    <a:pt x="1113" y="176"/>
                  </a:lnTo>
                  <a:lnTo>
                    <a:pt x="1146" y="136"/>
                  </a:lnTo>
                  <a:lnTo>
                    <a:pt x="1197" y="136"/>
                  </a:lnTo>
                  <a:lnTo>
                    <a:pt x="1264" y="168"/>
                  </a:lnTo>
                  <a:lnTo>
                    <a:pt x="1281" y="208"/>
                  </a:lnTo>
                  <a:lnTo>
                    <a:pt x="1306" y="176"/>
                  </a:lnTo>
                  <a:lnTo>
                    <a:pt x="1340" y="144"/>
                  </a:lnTo>
                  <a:lnTo>
                    <a:pt x="1340" y="120"/>
                  </a:lnTo>
                  <a:lnTo>
                    <a:pt x="1239" y="10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cxnSp>
        <p:nvCxnSpPr>
          <p:cNvPr id="114" name="Egyenes összekötő 113">
            <a:extLst>
              <a:ext uri="{FF2B5EF4-FFF2-40B4-BE49-F238E27FC236}">
                <a16:creationId xmlns:a16="http://schemas.microsoft.com/office/drawing/2014/main" id="{A20FC401-79AA-40E1-A156-9309B3790523}"/>
              </a:ext>
            </a:extLst>
          </p:cNvPr>
          <p:cNvCxnSpPr>
            <a:cxnSpLocks/>
          </p:cNvCxnSpPr>
          <p:nvPr/>
        </p:nvCxnSpPr>
        <p:spPr>
          <a:xfrm flipH="1">
            <a:off x="1145394" y="1566649"/>
            <a:ext cx="2148289" cy="0"/>
          </a:xfrm>
          <a:prstGeom prst="line">
            <a:avLst/>
          </a:prstGeom>
          <a:noFill/>
          <a:ln w="53975" cap="flat" cmpd="sng" algn="ctr">
            <a:gradFill>
              <a:gsLst>
                <a:gs pos="41000">
                  <a:srgbClr val="F2D66E"/>
                </a:gs>
                <a:gs pos="25000">
                  <a:srgbClr val="BD8907"/>
                </a:gs>
                <a:gs pos="58000">
                  <a:srgbClr val="BD8907"/>
                </a:gs>
              </a:gsLst>
              <a:lin ang="1800000" scaled="0"/>
            </a:gra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423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3408E9-B881-436B-A083-EF943054843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Különböző végrehajtási gyakorlatok, előnyök-hátrányok</a:t>
            </a:r>
          </a:p>
        </p:txBody>
      </p:sp>
      <p:graphicFrame>
        <p:nvGraphicFramePr>
          <p:cNvPr id="5" name="Group 29">
            <a:extLst>
              <a:ext uri="{FF2B5EF4-FFF2-40B4-BE49-F238E27FC236}">
                <a16:creationId xmlns:a16="http://schemas.microsoft.com/office/drawing/2014/main" id="{F02914BA-435F-4389-AC84-60153143C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934108"/>
              </p:ext>
            </p:extLst>
          </p:nvPr>
        </p:nvGraphicFramePr>
        <p:xfrm>
          <a:off x="771787" y="1690689"/>
          <a:ext cx="10905687" cy="398642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2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0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yriad 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"/>
                        </a:rPr>
                        <a:t>Kérdőív (hagyományos)</a:t>
                      </a:r>
                      <a:endParaRPr kumimoji="0" lang="en-US" alt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A7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"/>
                        </a:rPr>
                        <a:t>Adminisztratív adatok (modern)</a:t>
                      </a:r>
                      <a:endParaRPr kumimoji="0" lang="en-US" alt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9A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0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Előnyök</a:t>
                      </a:r>
                      <a:endParaRPr kumimoji="0" lang="en-US" alt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yriad 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Pontosított címállomány (további adatgyűjtésekhez is fontos)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Tetszőleges kérdések kérdezhetők</a:t>
                      </a:r>
                      <a:endParaRPr kumimoji="0" lang="en-US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yriad 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Gyorsan, gyakran végrehajtható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Olcsó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Nincs plusz teher a lakosságon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yriad 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81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Hátrányok</a:t>
                      </a:r>
                      <a:endParaRPr kumimoji="0" lang="en-US" altLang="hu-H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yriad 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Drága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Jelentős adatszolgáltatói teher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Limitált a kérdések száma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Összeíró hatás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Időszerűség problémái 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Lassabb feldolgozás</a:t>
                      </a:r>
                      <a:endParaRPr kumimoji="0" lang="en-US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yriad 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>
                      <a:lvl1pPr marL="2857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Csak adminisztratív fogalmak szerint (pl.: életvitelszerű lakóhely helyett bejelentett lakcím)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Nem minden adat állítható elő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hu-HU" altLang="hu-H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Lefedettségi problémák</a:t>
                      </a:r>
                      <a:endParaRPr kumimoji="0" lang="en-US" alt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yriad 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23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3F4A99-A300-4E85-970C-298FF685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95"/>
            <a:ext cx="10515600" cy="1089529"/>
          </a:xfr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Népszámlálási témakörök</a:t>
            </a:r>
            <a:b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</a:br>
            <a:r>
              <a:rPr lang="hu-HU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személyi kérdőív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FFC49AB2-ADBA-4DCB-BC93-D553603C1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333105"/>
              </p:ext>
            </p:extLst>
          </p:nvPr>
        </p:nvGraphicFramePr>
        <p:xfrm>
          <a:off x="247475" y="1231093"/>
          <a:ext cx="5640898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163">
                  <a:extLst>
                    <a:ext uri="{9D8B030D-6E8A-4147-A177-3AD203B41FA5}">
                      <a16:colId xmlns:a16="http://schemas.microsoft.com/office/drawing/2014/main" val="1750572326"/>
                    </a:ext>
                  </a:extLst>
                </a:gridCol>
                <a:gridCol w="2488735">
                  <a:extLst>
                    <a:ext uri="{9D8B030D-6E8A-4147-A177-3AD203B41FA5}">
                      <a16:colId xmlns:a16="http://schemas.microsoft.com/office/drawing/2014/main" val="76179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Témakör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Adminisztratív forrása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78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családi- és utónév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480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nem</a:t>
                      </a:r>
                    </a:p>
                  </a:txBody>
                  <a:tcPr>
                    <a:solidFill>
                      <a:srgbClr val="E7E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5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születési idő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55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állampolgárság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6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lakóhely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bejelentett lakcím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3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a lakáshasználat jogcíme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nincs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23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családi állapot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40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családi állás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nincs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26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élve született gyermekek száma, születési ideje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részlegesen 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0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iskolába járás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14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iskolai és szakmai végzettség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részlegesen 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49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nyelvismeret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nincs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163262"/>
                  </a:ext>
                </a:extLst>
              </a:tr>
            </a:tbl>
          </a:graphicData>
        </a:graphic>
      </p:graphicFrame>
      <p:graphicFrame>
        <p:nvGraphicFramePr>
          <p:cNvPr id="7" name="Tartalom helye 3">
            <a:extLst>
              <a:ext uri="{FF2B5EF4-FFF2-40B4-BE49-F238E27FC236}">
                <a16:creationId xmlns:a16="http://schemas.microsoft.com/office/drawing/2014/main" id="{9541B32D-2328-4475-AC6B-2400B5DB2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410633"/>
              </p:ext>
            </p:extLst>
          </p:nvPr>
        </p:nvGraphicFramePr>
        <p:xfrm>
          <a:off x="6096000" y="1231093"/>
          <a:ext cx="5640898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163">
                  <a:extLst>
                    <a:ext uri="{9D8B030D-6E8A-4147-A177-3AD203B41FA5}">
                      <a16:colId xmlns:a16="http://schemas.microsoft.com/office/drawing/2014/main" val="1750572326"/>
                    </a:ext>
                  </a:extLst>
                </a:gridCol>
                <a:gridCol w="2488735">
                  <a:extLst>
                    <a:ext uri="{9D8B030D-6E8A-4147-A177-3AD203B41FA5}">
                      <a16:colId xmlns:a16="http://schemas.microsoft.com/office/drawing/2014/main" val="76179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Témakör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Adminisztratív forrása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784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gazdasági aktivitás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részlegesen van</a:t>
                      </a:r>
                      <a:endParaRPr kumimoji="0" lang="hu-H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480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foglalkozás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részlegesen van</a:t>
                      </a:r>
                      <a:endParaRPr kumimoji="0" lang="hu-H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51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munkáltató és munkahely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részlegesen 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55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tanulással, munkavégzéssel összefüggő napi közlekedés és utazás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nincs</a:t>
                      </a:r>
                      <a:endParaRPr kumimoji="0" lang="hu-H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64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nemzetiség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53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anyanyelv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23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családi, baráti közösségben beszélt nyelv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40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vallás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267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egészségi állapot,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yriad "/>
                          <a:ea typeface="+mn-ea"/>
                          <a:cs typeface="+mn-cs"/>
                        </a:rPr>
                        <a:t>nincs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0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fogyatékosság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Myriad "/>
                        </a:rPr>
                        <a:t>részlegesen 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149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11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75892"/>
            <a:ext cx="10515600" cy="1325563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457200"/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Átvett</a:t>
            </a:r>
            <a:r>
              <a:rPr lang="en-US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adminisztratív</a:t>
            </a:r>
            <a:r>
              <a:rPr lang="en-US" sz="3600" b="1" i="1" dirty="0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Myriad "/>
                <a:ea typeface="+mn-ea"/>
                <a:cs typeface="+mn-cs"/>
              </a:rPr>
              <a:t>adatállományok</a:t>
            </a:r>
            <a:endParaRPr lang="en-US" sz="3600" b="1" i="1" dirty="0">
              <a:solidFill>
                <a:srgbClr val="002060"/>
              </a:solidFill>
              <a:latin typeface="Myriad 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9257" y="1060435"/>
            <a:ext cx="10282791" cy="1429167"/>
          </a:xfrm>
        </p:spPr>
        <p:txBody>
          <a:bodyPr>
            <a:noAutofit/>
          </a:bodyPr>
          <a:lstStyle/>
          <a:p>
            <a:r>
              <a:rPr lang="en-US" sz="2600" dirty="0" err="1">
                <a:solidFill>
                  <a:srgbClr val="002060"/>
                </a:solidFill>
                <a:latin typeface="Myriad "/>
              </a:rPr>
              <a:t>Törvény</a:t>
            </a:r>
            <a:r>
              <a:rPr lang="en-US" sz="26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Myriad "/>
              </a:rPr>
              <a:t>által</a:t>
            </a:r>
            <a:r>
              <a:rPr lang="en-US" sz="26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Myriad "/>
              </a:rPr>
              <a:t>meghatározott</a:t>
            </a:r>
            <a:r>
              <a:rPr lang="en-US" sz="2600" dirty="0">
                <a:solidFill>
                  <a:srgbClr val="002060"/>
                </a:solidFill>
                <a:latin typeface="Myriad 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Myriad "/>
              </a:rPr>
              <a:t>adatmezők</a:t>
            </a:r>
            <a:endParaRPr lang="en-US" sz="2600" dirty="0">
              <a:solidFill>
                <a:srgbClr val="002060"/>
              </a:solidFill>
              <a:latin typeface="Myriad "/>
            </a:endParaRPr>
          </a:p>
          <a:p>
            <a:r>
              <a:rPr lang="hu-HU" sz="2600" dirty="0">
                <a:solidFill>
                  <a:srgbClr val="002060"/>
                </a:solidFill>
                <a:latin typeface="Myriad "/>
              </a:rPr>
              <a:t>12 OSAP keretében (Országos Statisztikai Adatfelvételi Program), illetve az együttműködési megállapodásoknak megfelelően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11871"/>
              </p:ext>
            </p:extLst>
          </p:nvPr>
        </p:nvGraphicFramePr>
        <p:xfrm>
          <a:off x="909689" y="3324511"/>
          <a:ext cx="10001925" cy="2849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19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135">
                <a:tc>
                  <a:txBody>
                    <a:bodyPr/>
                    <a:lstStyle/>
                    <a:p>
                      <a:r>
                        <a:rPr lang="hu-HU" sz="2500" dirty="0">
                          <a:solidFill>
                            <a:srgbClr val="002060"/>
                          </a:solidFill>
                          <a:latin typeface="Myriad "/>
                        </a:rPr>
                        <a:t>Adatgazda</a:t>
                      </a:r>
                      <a:endParaRPr lang="en-US" sz="2500" noProof="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500" baseline="0" noProof="0" dirty="0">
                          <a:solidFill>
                            <a:srgbClr val="002060"/>
                          </a:solidFill>
                          <a:latin typeface="Myriad "/>
                        </a:rPr>
                        <a:t>Adatállomány</a:t>
                      </a:r>
                      <a:endParaRPr lang="en-US" sz="2500" noProof="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43">
                <a:tc>
                  <a:txBody>
                    <a:bodyPr/>
                    <a:lstStyle/>
                    <a:p>
                      <a:r>
                        <a:rPr lang="hu-HU" sz="2400" kern="1200" dirty="0">
                          <a:solidFill>
                            <a:srgbClr val="002060"/>
                          </a:solidFill>
                          <a:latin typeface="Myriad "/>
                        </a:rPr>
                        <a:t>Belügyminisztérium (jelenleg Miniszterelnöki Kabinetiroda)</a:t>
                      </a:r>
                      <a:endParaRPr lang="hu-HU" sz="2400" kern="1200" dirty="0">
                        <a:solidFill>
                          <a:srgbClr val="002060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noProof="0" dirty="0" err="1">
                          <a:solidFill>
                            <a:srgbClr val="002060"/>
                          </a:solidFill>
                          <a:latin typeface="Myriad "/>
                        </a:rPr>
                        <a:t>Személyi</a:t>
                      </a:r>
                      <a:r>
                        <a:rPr lang="en-US" sz="2400" kern="1200" noProof="0" dirty="0">
                          <a:solidFill>
                            <a:srgbClr val="002060"/>
                          </a:solidFill>
                          <a:latin typeface="Myriad "/>
                        </a:rPr>
                        <a:t> </a:t>
                      </a:r>
                      <a:r>
                        <a:rPr lang="en-US" sz="2400" kern="1200" noProof="0" dirty="0" err="1">
                          <a:solidFill>
                            <a:srgbClr val="002060"/>
                          </a:solidFill>
                          <a:latin typeface="Myriad "/>
                        </a:rPr>
                        <a:t>adat</a:t>
                      </a:r>
                      <a:r>
                        <a:rPr lang="en-US" sz="2400" kern="1200" noProof="0" dirty="0">
                          <a:solidFill>
                            <a:srgbClr val="002060"/>
                          </a:solidFill>
                          <a:latin typeface="Myriad "/>
                        </a:rPr>
                        <a:t>- </a:t>
                      </a:r>
                      <a:r>
                        <a:rPr lang="en-US" sz="2400" kern="1200" noProof="0" dirty="0" err="1">
                          <a:solidFill>
                            <a:srgbClr val="002060"/>
                          </a:solidFill>
                          <a:latin typeface="Myriad "/>
                        </a:rPr>
                        <a:t>és</a:t>
                      </a:r>
                      <a:r>
                        <a:rPr lang="en-US" sz="2400" kern="1200" noProof="0" dirty="0">
                          <a:solidFill>
                            <a:srgbClr val="002060"/>
                          </a:solidFill>
                          <a:latin typeface="Myriad "/>
                        </a:rPr>
                        <a:t> </a:t>
                      </a:r>
                      <a:r>
                        <a:rPr lang="hu-HU" sz="2400" kern="1200" noProof="0" dirty="0">
                          <a:solidFill>
                            <a:srgbClr val="002060"/>
                          </a:solidFill>
                          <a:latin typeface="Myriad "/>
                        </a:rPr>
                        <a:t>l</a:t>
                      </a:r>
                      <a:r>
                        <a:rPr lang="en-US" sz="2400" kern="1200" noProof="0" dirty="0" err="1">
                          <a:solidFill>
                            <a:srgbClr val="002060"/>
                          </a:solidFill>
                          <a:latin typeface="Myriad "/>
                        </a:rPr>
                        <a:t>akcímnyilvántartás</a:t>
                      </a:r>
                      <a:r>
                        <a:rPr lang="en-US" sz="2400" kern="1200" noProof="0" dirty="0">
                          <a:solidFill>
                            <a:srgbClr val="002060"/>
                          </a:solidFill>
                          <a:latin typeface="Myriad "/>
                        </a:rPr>
                        <a:t> </a:t>
                      </a:r>
                      <a:endParaRPr lang="hu-HU" sz="2400" kern="1200" dirty="0">
                        <a:solidFill>
                          <a:srgbClr val="002060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719">
                <a:tc>
                  <a:txBody>
                    <a:bodyPr/>
                    <a:lstStyle/>
                    <a:p>
                      <a:r>
                        <a:rPr lang="hu-HU" sz="2400" kern="1200" dirty="0">
                          <a:solidFill>
                            <a:srgbClr val="002060"/>
                          </a:solidFill>
                          <a:latin typeface="Myriad "/>
                        </a:rPr>
                        <a:t>Nemzeti Egészségbiztosítási Alapkezelő</a:t>
                      </a:r>
                      <a:endParaRPr lang="hu-HU" sz="2400" kern="1200" dirty="0">
                        <a:solidFill>
                          <a:srgbClr val="002060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kern="1200" dirty="0">
                          <a:solidFill>
                            <a:srgbClr val="002060"/>
                          </a:solidFill>
                          <a:latin typeface="Myriad "/>
                          <a:ea typeface="+mn-ea"/>
                          <a:cs typeface="+mn-cs"/>
                        </a:rPr>
                        <a:t>Társadalombiztosítási szám nyilvántartás (TAJ)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9FBAF4CD-9870-43C9-B2E6-03F6CE508D23}"/>
              </a:ext>
            </a:extLst>
          </p:cNvPr>
          <p:cNvSpPr/>
          <p:nvPr/>
        </p:nvSpPr>
        <p:spPr>
          <a:xfrm>
            <a:off x="1368152" y="2496274"/>
            <a:ext cx="2786240" cy="5903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Myriad "/>
              </a:rPr>
              <a:t>8</a:t>
            </a:r>
            <a:r>
              <a:rPr lang="en-US" sz="2400" dirty="0">
                <a:solidFill>
                  <a:srgbClr val="FF0000"/>
                </a:solidFill>
                <a:latin typeface="Myriad "/>
              </a:rPr>
              <a:t> </a:t>
            </a:r>
            <a:r>
              <a:rPr lang="hu-HU" sz="2400" dirty="0">
                <a:solidFill>
                  <a:srgbClr val="002060"/>
                </a:solidFill>
                <a:latin typeface="Myriad "/>
              </a:rPr>
              <a:t>adatgazda</a:t>
            </a:r>
            <a:endParaRPr lang="en-US" sz="24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9FBAF4CD-9870-43C9-B2E6-03F6CE508D23}"/>
              </a:ext>
            </a:extLst>
          </p:cNvPr>
          <p:cNvSpPr/>
          <p:nvPr/>
        </p:nvSpPr>
        <p:spPr>
          <a:xfrm>
            <a:off x="5386433" y="2471987"/>
            <a:ext cx="2645849" cy="61461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  <a:latin typeface="Myriad "/>
              </a:rPr>
              <a:t>19 adatállomány</a:t>
            </a:r>
            <a:endParaRPr lang="en-US" sz="2400" dirty="0">
              <a:solidFill>
                <a:srgbClr val="002060"/>
              </a:solidFill>
              <a:latin typeface="Myriad 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52413" y="4208307"/>
            <a:ext cx="347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002060"/>
                </a:solidFill>
                <a:latin typeface="Myriad "/>
              </a:rPr>
              <a:t>1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36448" y="5026925"/>
            <a:ext cx="347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yriad "/>
              </a:rPr>
              <a:t>2</a:t>
            </a:r>
          </a:p>
        </p:txBody>
      </p:sp>
      <p:sp>
        <p:nvSpPr>
          <p:cNvPr id="17" name="Téglalap 16"/>
          <p:cNvSpPr/>
          <p:nvPr/>
        </p:nvSpPr>
        <p:spPr>
          <a:xfrm>
            <a:off x="9982200" y="4096516"/>
            <a:ext cx="6638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5000" dirty="0"/>
          </a:p>
        </p:txBody>
      </p:sp>
    </p:spTree>
    <p:extLst>
      <p:ext uri="{BB962C8B-B14F-4D97-AF65-F5344CB8AC3E}">
        <p14:creationId xmlns:p14="http://schemas.microsoft.com/office/powerpoint/2010/main" val="329703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74495"/>
              </p:ext>
            </p:extLst>
          </p:nvPr>
        </p:nvGraphicFramePr>
        <p:xfrm>
          <a:off x="745300" y="241300"/>
          <a:ext cx="10256079" cy="59436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5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0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0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500" noProof="0" dirty="0">
                          <a:solidFill>
                            <a:srgbClr val="002060"/>
                          </a:solidFill>
                          <a:latin typeface="Myriad "/>
                        </a:rPr>
                        <a:t>Adatgazda</a:t>
                      </a:r>
                      <a:endParaRPr lang="en-US" sz="2500" noProof="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500" b="1" kern="1200" baseline="0" noProof="0" dirty="0">
                          <a:solidFill>
                            <a:srgbClr val="002060"/>
                          </a:solidFill>
                          <a:latin typeface="Myriad "/>
                          <a:ea typeface="+mn-ea"/>
                          <a:cs typeface="+mn-cs"/>
                        </a:rPr>
                        <a:t>Adatállomány</a:t>
                      </a:r>
                      <a:endParaRPr lang="en-US" sz="2500" b="1" kern="1200" noProof="0" dirty="0">
                        <a:solidFill>
                          <a:srgbClr val="002060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53">
                <a:tc rowSpan="10">
                  <a:txBody>
                    <a:bodyPr/>
                    <a:lstStyle/>
                    <a:p>
                      <a:r>
                        <a:rPr lang="hu-HU" sz="240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Magyar Államkincstár</a:t>
                      </a:r>
                      <a:endParaRPr lang="hu-HU" sz="240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Csecsemőgondozási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díjban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(CSED)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részesülők</a:t>
                      </a:r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nyilvántartása</a:t>
                      </a:r>
                      <a:endParaRPr lang="hu-HU" sz="2200" b="0" baseline="0" dirty="0">
                        <a:solidFill>
                          <a:schemeClr val="tx1"/>
                        </a:solidFill>
                        <a:latin typeface="Myriad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33">
                <a:tc vMerge="1">
                  <a:txBody>
                    <a:bodyPr/>
                    <a:lstStyle/>
                    <a:p>
                      <a:endParaRPr lang="hu-HU" sz="2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Gyermekgondozási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díjban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(GYED)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részesülők</a:t>
                      </a:r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nyilvántartása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endParaRPr lang="hu-HU" sz="2200" baseline="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553">
                <a:tc vMerge="1">
                  <a:txBody>
                    <a:bodyPr/>
                    <a:lstStyle/>
                    <a:p>
                      <a:endParaRPr lang="hu-HU" sz="2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Gyermekgondozást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segítő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ellátásban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(GYES)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részesülők</a:t>
                      </a:r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nyilvántartása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endParaRPr lang="hu-HU" sz="2200" kern="1200" baseline="0" dirty="0">
                        <a:solidFill>
                          <a:srgbClr val="002060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553">
                <a:tc vMerge="1">
                  <a:txBody>
                    <a:bodyPr/>
                    <a:lstStyle/>
                    <a:p>
                      <a:endParaRPr lang="hu-HU" sz="2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Gyermeknevelési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támogatásban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(GYET)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részesülők</a:t>
                      </a:r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nyilvántartása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endParaRPr lang="hu-HU" sz="2200" baseline="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202">
                <a:tc vMerge="1">
                  <a:txBody>
                    <a:bodyPr/>
                    <a:lstStyle/>
                    <a:p>
                      <a:endParaRPr lang="hu-HU" sz="2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Szociális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gyermekjóléti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és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gyermekvédelmi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szolgáltatásokat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igénybevevők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nyilvántartása (KENYSZI)</a:t>
                      </a:r>
                      <a:endParaRPr lang="hu-HU" sz="2200" kern="1200" baseline="0" dirty="0">
                        <a:solidFill>
                          <a:srgbClr val="002060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553">
                <a:tc vMerge="1">
                  <a:txBody>
                    <a:bodyPr/>
                    <a:lstStyle/>
                    <a:p>
                      <a:endParaRPr lang="hu-HU" sz="25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Ö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rökbefogadási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díjban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részesülők</a:t>
                      </a:r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(OFD) nyilvántartása</a:t>
                      </a:r>
                      <a:endParaRPr lang="hu-HU" sz="2200" baseline="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553">
                <a:tc vMerge="1">
                  <a:txBody>
                    <a:bodyPr/>
                    <a:lstStyle/>
                    <a:p>
                      <a:endParaRPr lang="hu-HU" sz="2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Fogyatékossági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támogatásban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részesülők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nyilvántartása</a:t>
                      </a:r>
                      <a:endParaRPr lang="hu-HU" sz="2200" kern="1200" baseline="0" dirty="0">
                        <a:solidFill>
                          <a:srgbClr val="002060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553">
                <a:tc vMerge="1">
                  <a:txBody>
                    <a:bodyPr/>
                    <a:lstStyle/>
                    <a:p>
                      <a:endParaRPr lang="hu-HU" sz="2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Táppénzben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részesülők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nyilvántartása</a:t>
                      </a:r>
                      <a:endParaRPr lang="hu-HU" sz="2200" kern="1200" baseline="0" dirty="0">
                        <a:solidFill>
                          <a:schemeClr val="tx1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4202">
                <a:tc vMerge="1">
                  <a:txBody>
                    <a:bodyPr/>
                    <a:lstStyle/>
                    <a:p>
                      <a:endParaRPr lang="hu-HU" sz="2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Nyugdíjban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ellátásban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járadékban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és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egyéb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járandóságban</a:t>
                      </a:r>
                      <a:r>
                        <a:rPr lang="en-GB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részesülők</a:t>
                      </a:r>
                      <a:r>
                        <a:rPr lang="hu-HU" sz="2200" kern="1200" baseline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nyilvántartása</a:t>
                      </a:r>
                      <a:endParaRPr lang="hu-HU" sz="2200" baseline="0" dirty="0">
                        <a:solidFill>
                          <a:schemeClr val="tx1"/>
                        </a:solidFill>
                        <a:latin typeface="Myriad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74045">
                <a:tc vMerge="1">
                  <a:txBody>
                    <a:bodyPr/>
                    <a:lstStyle/>
                    <a:p>
                      <a:endParaRPr lang="hu-HU" sz="25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baseline="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Szociális</a:t>
                      </a:r>
                      <a:r>
                        <a:rPr lang="en-US" sz="2200" kern="1200" baseline="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pénzbeli</a:t>
                      </a:r>
                      <a:r>
                        <a:rPr lang="en-US" sz="2200" kern="1200" baseline="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és</a:t>
                      </a:r>
                      <a:r>
                        <a:rPr lang="en-US" sz="2200" kern="1200" baseline="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természetbeni</a:t>
                      </a:r>
                      <a:r>
                        <a:rPr lang="en-US" sz="2200" kern="1200" baseline="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baseline="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ellátásokat</a:t>
                      </a:r>
                      <a:r>
                        <a:rPr lang="en-US" sz="2200" kern="1200" baseline="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igénybevevők</a:t>
                      </a:r>
                      <a:r>
                        <a:rPr lang="hu-HU" sz="2200" kern="1200" baseline="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nyilvántartása</a:t>
                      </a:r>
                      <a:r>
                        <a:rPr lang="en-US" sz="2200" kern="1200" baseline="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200" kern="1200" baseline="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(PTR)</a:t>
                      </a:r>
                      <a:endParaRPr lang="hu-HU" sz="2200" kern="1200" baseline="0" dirty="0">
                        <a:solidFill>
                          <a:srgbClr val="002060"/>
                        </a:solidFill>
                        <a:effectLst/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72493" y="754513"/>
            <a:ext cx="347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yriad 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567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02783"/>
              </p:ext>
            </p:extLst>
          </p:nvPr>
        </p:nvGraphicFramePr>
        <p:xfrm>
          <a:off x="713025" y="254414"/>
          <a:ext cx="10444123" cy="59071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691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48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500" noProof="0" dirty="0">
                          <a:solidFill>
                            <a:srgbClr val="002060"/>
                          </a:solidFill>
                          <a:latin typeface="Myriad "/>
                        </a:rPr>
                        <a:t>Adatgazda</a:t>
                      </a:r>
                      <a:endParaRPr lang="en-US" sz="2500" noProof="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500" b="1" kern="1200" baseline="0" noProof="0" dirty="0">
                          <a:solidFill>
                            <a:srgbClr val="002060"/>
                          </a:solidFill>
                          <a:latin typeface="Myriad "/>
                          <a:ea typeface="+mn-ea"/>
                          <a:cs typeface="+mn-cs"/>
                        </a:rPr>
                        <a:t>Adatállomány</a:t>
                      </a:r>
                      <a:endParaRPr lang="en-US" sz="2500" b="1" kern="1200" noProof="0" dirty="0">
                        <a:solidFill>
                          <a:srgbClr val="002060"/>
                        </a:solidFill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007">
                <a:tc rowSpan="2">
                  <a:txBody>
                    <a:bodyPr/>
                    <a:lstStyle/>
                    <a:p>
                      <a:r>
                        <a:rPr lang="hu-HU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Oktatási Hivatal</a:t>
                      </a:r>
                      <a:endParaRPr lang="hu-HU" sz="235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50" kern="120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A </a:t>
                      </a:r>
                      <a:r>
                        <a:rPr lang="en-US" sz="2350" kern="120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köznevelésben</a:t>
                      </a:r>
                      <a:r>
                        <a:rPr lang="en-US" sz="2350" kern="120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 </a:t>
                      </a:r>
                      <a:r>
                        <a:rPr lang="en-US" sz="2350" kern="120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résztvevők</a:t>
                      </a:r>
                      <a:r>
                        <a:rPr lang="en-US" sz="2350" kern="120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 </a:t>
                      </a:r>
                      <a:r>
                        <a:rPr lang="en-US" sz="2350" kern="120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adatai</a:t>
                      </a:r>
                      <a:r>
                        <a:rPr lang="hu-HU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 </a:t>
                      </a:r>
                      <a:endParaRPr lang="hu-HU" sz="235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00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50" kern="120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A </a:t>
                      </a:r>
                      <a:r>
                        <a:rPr lang="en-US" sz="2350" kern="120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felsőoktatásban</a:t>
                      </a:r>
                      <a:r>
                        <a:rPr lang="en-US" sz="2350" kern="120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 </a:t>
                      </a:r>
                      <a:r>
                        <a:rPr lang="en-US" sz="2350" kern="120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és</a:t>
                      </a:r>
                      <a:r>
                        <a:rPr lang="en-US" sz="2350" kern="120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 </a:t>
                      </a:r>
                      <a:r>
                        <a:rPr lang="en-US" sz="2350" kern="120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doktori</a:t>
                      </a:r>
                      <a:r>
                        <a:rPr lang="en-US" sz="2350" kern="120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 </a:t>
                      </a:r>
                      <a:r>
                        <a:rPr lang="en-US" sz="2350" kern="120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képzésben</a:t>
                      </a:r>
                      <a:r>
                        <a:rPr lang="en-US" sz="2350" kern="120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 </a:t>
                      </a:r>
                      <a:r>
                        <a:rPr lang="en-US" sz="2350" kern="120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résztvevők</a:t>
                      </a:r>
                      <a:r>
                        <a:rPr lang="en-US" sz="2350" kern="1200" noProof="0" dirty="0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 </a:t>
                      </a:r>
                      <a:r>
                        <a:rPr lang="en-US" sz="2350" kern="1200" noProof="0" dirty="0" err="1">
                          <a:solidFill>
                            <a:srgbClr val="002060"/>
                          </a:solidFill>
                          <a:effectLst/>
                          <a:latin typeface="Myriad "/>
                        </a:rPr>
                        <a:t>adatai</a:t>
                      </a:r>
                      <a:endParaRPr lang="hu-HU" sz="235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329">
                <a:tc>
                  <a:txBody>
                    <a:bodyPr/>
                    <a:lstStyle/>
                    <a:p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Nemzeti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Szakképzési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és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Felnőttképzési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Hivata</a:t>
                      </a:r>
                      <a:r>
                        <a:rPr lang="hu-HU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A szakképzésben résztvevők adatai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222">
                <a:tc>
                  <a:txBody>
                    <a:bodyPr/>
                    <a:lstStyle/>
                    <a:p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Országos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Idegenrendészeti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Főigazgatóság</a:t>
                      </a:r>
                      <a:endParaRPr lang="hu-HU" sz="235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Idegenrendészeti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nyilvántartás</a:t>
                      </a:r>
                      <a:endParaRPr lang="hu-HU" sz="235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115">
                <a:tc>
                  <a:txBody>
                    <a:bodyPr/>
                    <a:lstStyle/>
                    <a:p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Nemzetgazdasági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Minisztérium</a:t>
                      </a:r>
                      <a:endParaRPr lang="en-US" sz="2350" kern="1200" noProof="0" dirty="0">
                        <a:solidFill>
                          <a:srgbClr val="002060"/>
                        </a:solidFill>
                        <a:effectLst/>
                        <a:latin typeface="Myriad 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Munkanélküliek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nyilvántartása</a:t>
                      </a:r>
                      <a:endParaRPr lang="hu-HU" sz="2350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007">
                <a:tc rowSpan="2">
                  <a:txBody>
                    <a:bodyPr/>
                    <a:lstStyle/>
                    <a:p>
                      <a:r>
                        <a:rPr lang="hu-HU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Nemzeti Adó- és Vámhivatal</a:t>
                      </a:r>
                      <a:endParaRPr lang="hu-HU" sz="2350" b="1" dirty="0">
                        <a:solidFill>
                          <a:srgbClr val="002060"/>
                        </a:solidFill>
                        <a:latin typeface="Myriad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Éves személyi jövedelemadó bevallások adatai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023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H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avi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adó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és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járulékbevallás</a:t>
                      </a:r>
                      <a:r>
                        <a:rPr lang="en-GB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350" kern="1200" dirty="0" err="1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adat</a:t>
                      </a:r>
                      <a:r>
                        <a:rPr lang="hu-HU" sz="2350" kern="1200" dirty="0">
                          <a:solidFill>
                            <a:srgbClr val="002060"/>
                          </a:solidFill>
                          <a:effectLst/>
                          <a:latin typeface="Myriad 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65553" y="760393"/>
            <a:ext cx="347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yriad "/>
              </a:rPr>
              <a:t>4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65553" y="1780753"/>
            <a:ext cx="347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yriad "/>
              </a:rPr>
              <a:t>5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65553" y="3355614"/>
            <a:ext cx="347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yriad "/>
              </a:rPr>
              <a:t>6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65553" y="4444514"/>
            <a:ext cx="347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yriad "/>
              </a:rPr>
              <a:t>7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65553" y="5252377"/>
            <a:ext cx="347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Myriad 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52982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c2905b2c3e1aa4985b7e2496453a03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8dee037046ad32af3116d3be75d37a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E38D29-5338-45F1-BC8E-B78A64D50FB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68DDBA-6EDD-424A-AFDA-AA6258A184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E96F2A4-B3B4-4D51-A85A-2C268619C4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3328</TotalTime>
  <Words>904</Words>
  <Application>Microsoft Office PowerPoint</Application>
  <PresentationFormat>Szélesvásznú</PresentationFormat>
  <Paragraphs>241</Paragraphs>
  <Slides>17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Myriad 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Különböző végrehajtási gyakorlatok, előnyök-hátrányok</vt:lpstr>
      <vt:lpstr>Népszámlálási témakörök személyi kérdőív</vt:lpstr>
      <vt:lpstr>Átvett adminisztratív adatállományok</vt:lpstr>
      <vt:lpstr>PowerPoint-bemutató</vt:lpstr>
      <vt:lpstr>PowerPoint-bemutató</vt:lpstr>
      <vt:lpstr>Adminisztratív adatállományok feldolgozása és összekapcsolása</vt:lpstr>
      <vt:lpstr>Adminisztratív adatállományok kapcsolása</vt:lpstr>
      <vt:lpstr>Adminisztratív lakónépesség megállapítása</vt:lpstr>
      <vt:lpstr>Adminisztratív adatállomány kapcsolása a népszámlálási állománnyal</vt:lpstr>
      <vt:lpstr>Adatok eltérése a népszámlálási és adminisztratív állományokon – kisebb eltérések</vt:lpstr>
      <vt:lpstr>Adatok eltérése a népszámlálási és adminisztratív állományokon – jelentősebb eltérések</vt:lpstr>
      <vt:lpstr>Jövőbeni tervek, korlátok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Damjanovich Katalin</dc:creator>
  <cp:lastModifiedBy>Zavagyák Andrea Dr.</cp:lastModifiedBy>
  <cp:revision>80</cp:revision>
  <dcterms:created xsi:type="dcterms:W3CDTF">2024-03-11T10:59:58Z</dcterms:created>
  <dcterms:modified xsi:type="dcterms:W3CDTF">2024-10-15T11:39:27Z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