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1" r:id="rId1"/>
  </p:sldMasterIdLst>
  <p:notesMasterIdLst>
    <p:notesMasterId r:id="rId21"/>
  </p:notesMasterIdLst>
  <p:handoutMasterIdLst>
    <p:handoutMasterId r:id="rId22"/>
  </p:handoutMasterIdLst>
  <p:sldIdLst>
    <p:sldId id="354" r:id="rId2"/>
    <p:sldId id="357" r:id="rId3"/>
    <p:sldId id="378" r:id="rId4"/>
    <p:sldId id="358" r:id="rId5"/>
    <p:sldId id="379" r:id="rId6"/>
    <p:sldId id="361" r:id="rId7"/>
    <p:sldId id="364" r:id="rId8"/>
    <p:sldId id="367" r:id="rId9"/>
    <p:sldId id="366" r:id="rId10"/>
    <p:sldId id="368" r:id="rId11"/>
    <p:sldId id="369" r:id="rId12"/>
    <p:sldId id="370" r:id="rId13"/>
    <p:sldId id="371" r:id="rId14"/>
    <p:sldId id="373" r:id="rId15"/>
    <p:sldId id="375" r:id="rId16"/>
    <p:sldId id="376" r:id="rId17"/>
    <p:sldId id="377" r:id="rId18"/>
    <p:sldId id="380" r:id="rId19"/>
    <p:sldId id="381" r:id="rId20"/>
  </p:sldIdLst>
  <p:sldSz cx="9144000" cy="6858000" type="screen4x3"/>
  <p:notesSz cx="6797675" cy="9928225"/>
  <p:defaultTextStyle>
    <a:defPPr>
      <a:defRPr lang="hu-H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133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ＭＳ Ｐゴシック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CF64A215-FD2C-4482-A810-1315FDD0EC01}" type="datetimeFigureOut">
              <a:rPr lang="en-GB"/>
              <a:pPr>
                <a:defRPr/>
              </a:pPr>
              <a:t>24/05/2019</a:t>
            </a:fld>
            <a:endParaRPr lang="en-GB"/>
          </a:p>
        </p:txBody>
      </p:sp>
      <p:sp>
        <p:nvSpPr>
          <p:cNvPr id="901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ＭＳ Ｐゴシック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01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BB99CB6B-8893-4427-81B4-C694EC9CCE89}" type="slidenum">
              <a:rPr lang="en-GB" altLang="hu-HU"/>
              <a:pPr>
                <a:defRPr/>
              </a:pPr>
              <a:t>‹#›</a:t>
            </a:fld>
            <a:endParaRPr lang="en-GB" altLang="hu-HU"/>
          </a:p>
        </p:txBody>
      </p:sp>
    </p:spTree>
    <p:extLst>
      <p:ext uri="{BB962C8B-B14F-4D97-AF65-F5344CB8AC3E}">
        <p14:creationId xmlns:p14="http://schemas.microsoft.com/office/powerpoint/2010/main" val="5581098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noProof="0" smtClean="0"/>
              <a:t>Click to edit Master text styles</a:t>
            </a:r>
          </a:p>
          <a:p>
            <a:pPr lvl="1"/>
            <a:r>
              <a:rPr lang="hu-HU" noProof="0" smtClean="0"/>
              <a:t>Second level</a:t>
            </a:r>
          </a:p>
          <a:p>
            <a:pPr lvl="2"/>
            <a:r>
              <a:rPr lang="hu-HU" noProof="0" smtClean="0"/>
              <a:t>Third level</a:t>
            </a:r>
          </a:p>
          <a:p>
            <a:pPr lvl="3"/>
            <a:r>
              <a:rPr lang="hu-HU" noProof="0" smtClean="0"/>
              <a:t>Fourth level</a:t>
            </a:r>
          </a:p>
          <a:p>
            <a:pPr lvl="4"/>
            <a:r>
              <a:rPr lang="hu-HU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F462209F-3AEA-46D0-93B3-607989A98747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8818897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16388" name="Dia számának helye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BCAD4B98-AB58-4B9A-B28A-9D9105688BC5}" type="slidenum">
              <a:rPr lang="hu-HU" altLang="hu-HU"/>
              <a:pPr/>
              <a:t>1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8418792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989013"/>
          </a:xfrm>
          <a:prstGeom prst="rect">
            <a:avLst/>
          </a:prstGeom>
          <a:gradFill rotWithShape="1">
            <a:gsLst>
              <a:gs pos="0">
                <a:srgbClr val="9FC9EB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hu-HU" altLang="hu-HU" smtClean="0">
              <a:solidFill>
                <a:srgbClr val="000000"/>
              </a:solidFill>
              <a:ea typeface="+mn-ea"/>
            </a:endParaRPr>
          </a:p>
        </p:txBody>
      </p:sp>
      <p:pic>
        <p:nvPicPr>
          <p:cNvPr id="5" name="Picture 15" descr="KSH_logo_HUN_P288C_OK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238" y="836613"/>
            <a:ext cx="2952750" cy="1211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3" descr="szamok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9375" y="942975"/>
            <a:ext cx="6524625" cy="591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3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924176"/>
            <a:ext cx="7772400" cy="1368425"/>
          </a:xfrm>
        </p:spPr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652964"/>
            <a:ext cx="6400800" cy="985837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437C5318-8E41-4E03-B075-5CC0632863A6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247163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87F50B79-AFEC-49EA-8A2E-0E9609D05117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829190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179388"/>
            <a:ext cx="2057400" cy="594677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179388"/>
            <a:ext cx="6019800" cy="594677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320B35F1-6AB4-4D06-873B-37757FA06C51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44659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6FDF405C-E4C2-413B-8557-5F6872EF802A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494656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77" indent="0">
              <a:buNone/>
              <a:defRPr sz="1800"/>
            </a:lvl2pPr>
            <a:lvl3pPr marL="914353" indent="0">
              <a:buNone/>
              <a:defRPr sz="1600"/>
            </a:lvl3pPr>
            <a:lvl4pPr marL="1371530" indent="0">
              <a:buNone/>
              <a:defRPr sz="1400"/>
            </a:lvl4pPr>
            <a:lvl5pPr marL="1828706" indent="0">
              <a:buNone/>
              <a:defRPr sz="1400"/>
            </a:lvl5pPr>
            <a:lvl6pPr marL="2285883" indent="0">
              <a:buNone/>
              <a:defRPr sz="1400"/>
            </a:lvl6pPr>
            <a:lvl7pPr marL="2743060" indent="0">
              <a:buNone/>
              <a:defRPr sz="1400"/>
            </a:lvl7pPr>
            <a:lvl8pPr marL="3200236" indent="0">
              <a:buNone/>
              <a:defRPr sz="1400"/>
            </a:lvl8pPr>
            <a:lvl9pPr marL="3657413" indent="0">
              <a:buNone/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D8B5FEF3-C335-450C-A537-411613C8A3CF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663501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5CA39CED-737A-430E-BE60-6DB5E0885EC8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646893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7" indent="0">
              <a:buNone/>
              <a:defRPr sz="2000" b="1"/>
            </a:lvl2pPr>
            <a:lvl3pPr marL="914353" indent="0">
              <a:buNone/>
              <a:defRPr sz="1800" b="1"/>
            </a:lvl3pPr>
            <a:lvl4pPr marL="1371530" indent="0">
              <a:buNone/>
              <a:defRPr sz="1600" b="1"/>
            </a:lvl4pPr>
            <a:lvl5pPr marL="1828706" indent="0">
              <a:buNone/>
              <a:defRPr sz="1600" b="1"/>
            </a:lvl5pPr>
            <a:lvl6pPr marL="2285883" indent="0">
              <a:buNone/>
              <a:defRPr sz="1600" b="1"/>
            </a:lvl6pPr>
            <a:lvl7pPr marL="2743060" indent="0">
              <a:buNone/>
              <a:defRPr sz="1600" b="1"/>
            </a:lvl7pPr>
            <a:lvl8pPr marL="3200236" indent="0">
              <a:buNone/>
              <a:defRPr sz="1600" b="1"/>
            </a:lvl8pPr>
            <a:lvl9pPr marL="3657413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7" indent="0">
              <a:buNone/>
              <a:defRPr sz="2000" b="1"/>
            </a:lvl2pPr>
            <a:lvl3pPr marL="914353" indent="0">
              <a:buNone/>
              <a:defRPr sz="1800" b="1"/>
            </a:lvl3pPr>
            <a:lvl4pPr marL="1371530" indent="0">
              <a:buNone/>
              <a:defRPr sz="1600" b="1"/>
            </a:lvl4pPr>
            <a:lvl5pPr marL="1828706" indent="0">
              <a:buNone/>
              <a:defRPr sz="1600" b="1"/>
            </a:lvl5pPr>
            <a:lvl6pPr marL="2285883" indent="0">
              <a:buNone/>
              <a:defRPr sz="1600" b="1"/>
            </a:lvl6pPr>
            <a:lvl7pPr marL="2743060" indent="0">
              <a:buNone/>
              <a:defRPr sz="1600" b="1"/>
            </a:lvl7pPr>
            <a:lvl8pPr marL="3200236" indent="0">
              <a:buNone/>
              <a:defRPr sz="1600" b="1"/>
            </a:lvl8pPr>
            <a:lvl9pPr marL="3657413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F8C17D79-E09D-495C-A4BA-954AAD7E0530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149846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3CD11BD0-785E-419E-8973-EBEC4573709D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4161191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9C693005-9D08-4AD1-B029-673BBB6E7936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914350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77" indent="0">
              <a:buNone/>
              <a:defRPr sz="1200"/>
            </a:lvl2pPr>
            <a:lvl3pPr marL="914353" indent="0">
              <a:buNone/>
              <a:defRPr sz="1000"/>
            </a:lvl3pPr>
            <a:lvl4pPr marL="1371530" indent="0">
              <a:buNone/>
              <a:defRPr sz="900"/>
            </a:lvl4pPr>
            <a:lvl5pPr marL="1828706" indent="0">
              <a:buNone/>
              <a:defRPr sz="900"/>
            </a:lvl5pPr>
            <a:lvl6pPr marL="2285883" indent="0">
              <a:buNone/>
              <a:defRPr sz="900"/>
            </a:lvl6pPr>
            <a:lvl7pPr marL="2743060" indent="0">
              <a:buNone/>
              <a:defRPr sz="900"/>
            </a:lvl7pPr>
            <a:lvl8pPr marL="3200236" indent="0">
              <a:buNone/>
              <a:defRPr sz="900"/>
            </a:lvl8pPr>
            <a:lvl9pPr marL="3657413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D4B089D2-D79F-40CA-A539-6B878F9B5CC0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369574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3" indent="0">
              <a:buNone/>
              <a:defRPr sz="2400"/>
            </a:lvl3pPr>
            <a:lvl4pPr marL="1371530" indent="0">
              <a:buNone/>
              <a:defRPr sz="2000"/>
            </a:lvl4pPr>
            <a:lvl5pPr marL="1828706" indent="0">
              <a:buNone/>
              <a:defRPr sz="2000"/>
            </a:lvl5pPr>
            <a:lvl6pPr marL="2285883" indent="0">
              <a:buNone/>
              <a:defRPr sz="2000"/>
            </a:lvl6pPr>
            <a:lvl7pPr marL="2743060" indent="0">
              <a:buNone/>
              <a:defRPr sz="2000"/>
            </a:lvl7pPr>
            <a:lvl8pPr marL="3200236" indent="0">
              <a:buNone/>
              <a:defRPr sz="2000"/>
            </a:lvl8pPr>
            <a:lvl9pPr marL="3657413" indent="0">
              <a:buNone/>
              <a:defRPr sz="2000"/>
            </a:lvl9pPr>
          </a:lstStyle>
          <a:p>
            <a:pPr lvl="0"/>
            <a:endParaRPr lang="hu-HU" noProof="0" smtClean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77" indent="0">
              <a:buNone/>
              <a:defRPr sz="1200"/>
            </a:lvl2pPr>
            <a:lvl3pPr marL="914353" indent="0">
              <a:buNone/>
              <a:defRPr sz="1000"/>
            </a:lvl3pPr>
            <a:lvl4pPr marL="1371530" indent="0">
              <a:buNone/>
              <a:defRPr sz="900"/>
            </a:lvl4pPr>
            <a:lvl5pPr marL="1828706" indent="0">
              <a:buNone/>
              <a:defRPr sz="900"/>
            </a:lvl5pPr>
            <a:lvl6pPr marL="2285883" indent="0">
              <a:buNone/>
              <a:defRPr sz="900"/>
            </a:lvl6pPr>
            <a:lvl7pPr marL="2743060" indent="0">
              <a:buNone/>
              <a:defRPr sz="900"/>
            </a:lvl7pPr>
            <a:lvl8pPr marL="3200236" indent="0">
              <a:buNone/>
              <a:defRPr sz="900"/>
            </a:lvl8pPr>
            <a:lvl9pPr marL="3657413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A573390D-EE09-4ADF-81A7-5BB345949D26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417825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989013"/>
          </a:xfrm>
          <a:prstGeom prst="rect">
            <a:avLst/>
          </a:prstGeom>
          <a:gradFill rotWithShape="1">
            <a:gsLst>
              <a:gs pos="0">
                <a:srgbClr val="9FC9EB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hu-HU" altLang="hu-HU" smtClean="0">
              <a:solidFill>
                <a:srgbClr val="000000"/>
              </a:solidFill>
              <a:ea typeface="+mn-ea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484438" y="179388"/>
            <a:ext cx="6202362" cy="68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Mintacím szerkesztése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52513"/>
            <a:ext cx="8229600" cy="5073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Mintaszöveg szerkesztése</a:t>
            </a:r>
          </a:p>
          <a:p>
            <a:pPr lvl="1"/>
            <a:r>
              <a:rPr lang="hu-HU" altLang="hu-HU" smtClean="0"/>
              <a:t>Második szint</a:t>
            </a:r>
          </a:p>
          <a:p>
            <a:pPr lvl="2"/>
            <a:r>
              <a:rPr lang="hu-HU" altLang="hu-HU" smtClean="0"/>
              <a:t>Harmadik szint</a:t>
            </a:r>
          </a:p>
          <a:p>
            <a:pPr lvl="3"/>
            <a:r>
              <a:rPr lang="hu-HU" altLang="hu-HU" smtClean="0"/>
              <a:t>Negyedik szint</a:t>
            </a:r>
          </a:p>
          <a:p>
            <a:pPr lvl="4"/>
            <a:r>
              <a:rPr lang="hu-HU" altLang="hu-HU" smtClean="0"/>
              <a:t>Ötödik szinta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95AC532C-AE4C-456F-9AA8-6B5F8369FB47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  <p:pic>
        <p:nvPicPr>
          <p:cNvPr id="1032" name="Picture 11" descr="szamok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9375" y="942975"/>
            <a:ext cx="6524625" cy="591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12" descr="KSH_logo_HUN_P288C_OK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228600"/>
            <a:ext cx="1655762" cy="67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5pPr>
      <a:lvl6pPr marL="457177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353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53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706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2pPr>
      <a:lvl3pPr marL="1141413" indent="-227013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598613" indent="-227013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4pPr>
      <a:lvl5pPr marL="2055813" indent="-227013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5pPr>
      <a:lvl6pPr marL="2514471" indent="-228588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6pPr>
      <a:lvl7pPr marL="2971648" indent="-228588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7pPr>
      <a:lvl8pPr marL="3428825" indent="-228588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8pPr>
      <a:lvl9pPr marL="3886001" indent="-228588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3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0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6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3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0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36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3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ím 1"/>
          <p:cNvSpPr>
            <a:spLocks noGrp="1"/>
          </p:cNvSpPr>
          <p:nvPr>
            <p:ph type="ctrTitle"/>
          </p:nvPr>
        </p:nvSpPr>
        <p:spPr>
          <a:xfrm>
            <a:off x="887413" y="2492375"/>
            <a:ext cx="7772400" cy="3794125"/>
          </a:xfrm>
        </p:spPr>
        <p:txBody>
          <a:bodyPr/>
          <a:lstStyle/>
          <a:p>
            <a:pPr>
              <a:defRPr/>
            </a:pPr>
            <a:r>
              <a:rPr lang="hu-HU" sz="4400" dirty="0"/>
              <a:t>Mintakoordináció a KSH mintavételes gazdaságstatisztikai adatgyűjtéseiben</a:t>
            </a:r>
            <a:r>
              <a:rPr lang="hu-HU" altLang="hu-HU" sz="4400" b="1" kern="1200" dirty="0" smtClean="0">
                <a:solidFill>
                  <a:srgbClr val="001F67"/>
                </a:solidFill>
                <a:latin typeface="Corbel" panose="020B0503020204020204" pitchFamily="34" charset="0"/>
                <a:ea typeface="MS PGothic" panose="020B0600070205080204" pitchFamily="34" charset="-128"/>
                <a:cs typeface="+mn-cs"/>
              </a:rPr>
              <a:t/>
            </a:r>
            <a:br>
              <a:rPr lang="hu-HU" altLang="hu-HU" sz="4400" b="1" kern="1200" dirty="0" smtClean="0">
                <a:solidFill>
                  <a:srgbClr val="001F67"/>
                </a:solidFill>
                <a:latin typeface="Corbel" panose="020B0503020204020204" pitchFamily="34" charset="0"/>
                <a:ea typeface="MS PGothic" panose="020B0600070205080204" pitchFamily="34" charset="-128"/>
                <a:cs typeface="+mn-cs"/>
              </a:rPr>
            </a:br>
            <a:r>
              <a:rPr lang="hu-HU" altLang="hu-HU" sz="3000" b="1" kern="1200" dirty="0" smtClean="0">
                <a:solidFill>
                  <a:srgbClr val="001F67"/>
                </a:solidFill>
                <a:latin typeface="Corbel" panose="020B0503020204020204" pitchFamily="34" charset="0"/>
                <a:ea typeface="MS PGothic" panose="020B0600070205080204" pitchFamily="34" charset="-128"/>
                <a:cs typeface="+mn-cs"/>
              </a:rPr>
              <a:t/>
            </a:r>
            <a:br>
              <a:rPr lang="hu-HU" altLang="hu-HU" sz="3000" b="1" kern="1200" dirty="0" smtClean="0">
                <a:solidFill>
                  <a:srgbClr val="001F67"/>
                </a:solidFill>
                <a:latin typeface="Corbel" panose="020B0503020204020204" pitchFamily="34" charset="0"/>
                <a:ea typeface="MS PGothic" panose="020B0600070205080204" pitchFamily="34" charset="-128"/>
                <a:cs typeface="+mn-cs"/>
              </a:rPr>
            </a:br>
            <a:r>
              <a:rPr lang="hu-HU" sz="2800" dirty="0" smtClean="0">
                <a:solidFill>
                  <a:srgbClr val="001F67"/>
                </a:solidFill>
                <a:latin typeface="Corbel" panose="020B0503020204020204" pitchFamily="34" charset="0"/>
                <a:sym typeface="Arial Bold" charset="0"/>
              </a:rPr>
              <a:t> </a:t>
            </a:r>
            <a:r>
              <a:rPr lang="hu-HU" sz="2400" b="1" dirty="0" smtClean="0">
                <a:solidFill>
                  <a:srgbClr val="001F67"/>
                </a:solidFill>
                <a:latin typeface="Corbel" panose="020B0503020204020204" pitchFamily="34" charset="0"/>
                <a:sym typeface="Arial Bold" charset="0"/>
              </a:rPr>
              <a:t>OST ülés</a:t>
            </a:r>
            <a:br>
              <a:rPr lang="hu-HU" sz="2400" b="1" dirty="0" smtClean="0">
                <a:solidFill>
                  <a:srgbClr val="001F67"/>
                </a:solidFill>
                <a:latin typeface="Corbel" panose="020B0503020204020204" pitchFamily="34" charset="0"/>
                <a:sym typeface="Arial Bold" charset="0"/>
              </a:rPr>
            </a:br>
            <a:r>
              <a:rPr lang="hu-HU" sz="2400" b="1" dirty="0" smtClean="0">
                <a:solidFill>
                  <a:srgbClr val="001F67"/>
                </a:solidFill>
                <a:latin typeface="Corbel" panose="020B0503020204020204" pitchFamily="34" charset="0"/>
                <a:sym typeface="Arial Bold" charset="0"/>
              </a:rPr>
              <a:t>2019.05.29 </a:t>
            </a:r>
            <a:endParaRPr lang="hu-HU" altLang="hu-HU" sz="2000" b="1" kern="1200" dirty="0">
              <a:solidFill>
                <a:srgbClr val="001F67"/>
              </a:solidFill>
              <a:latin typeface="Corbel" panose="020B0503020204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15363" name="Rectangle 10"/>
          <p:cNvSpPr>
            <a:spLocks/>
          </p:cNvSpPr>
          <p:nvPr/>
        </p:nvSpPr>
        <p:spPr bwMode="auto">
          <a:xfrm>
            <a:off x="484188" y="4508500"/>
            <a:ext cx="8175625" cy="1112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>
              <a:buFont typeface="Gill Sans"/>
              <a:buNone/>
            </a:pPr>
            <a:r>
              <a:rPr lang="hu-HU" altLang="hu-HU" sz="2800">
                <a:solidFill>
                  <a:srgbClr val="001F67"/>
                </a:solidFill>
                <a:latin typeface="Corbel" panose="020B0503020204020204" pitchFamily="34" charset="0"/>
                <a:sym typeface="Arial Bold"/>
              </a:rPr>
              <a:t> </a:t>
            </a:r>
            <a:endParaRPr lang="hu-HU" altLang="hu-HU" sz="1900">
              <a:solidFill>
                <a:srgbClr val="001F67"/>
              </a:solidFill>
              <a:latin typeface="Corbel" panose="020B0503020204020204" pitchFamily="34" charset="0"/>
              <a:sym typeface="Wingdings 2" panose="05020102010507070707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195736" y="188640"/>
            <a:ext cx="6624736" cy="684212"/>
          </a:xfrm>
        </p:spPr>
        <p:txBody>
          <a:bodyPr/>
          <a:lstStyle/>
          <a:p>
            <a:pPr algn="l"/>
            <a:r>
              <a:rPr lang="hu-HU" b="1" kern="1200" dirty="0">
                <a:solidFill>
                  <a:srgbClr val="001F67"/>
                </a:solidFill>
                <a:latin typeface="Corbel" panose="020B0503020204020204" pitchFamily="34" charset="0"/>
                <a:ea typeface="MS PGothic" panose="020B0600070205080204" pitchFamily="34" charset="-128"/>
              </a:rPr>
              <a:t>Koordináció hatásosságának mérése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u-HU" sz="2800" dirty="0"/>
              <a:t>Mintába kerülések és adatszolgáltatások száma jelenleg vs. szimulált koordinációval</a:t>
            </a:r>
          </a:p>
          <a:p>
            <a:pPr algn="just"/>
            <a:r>
              <a:rPr lang="hu-HU" sz="2800" dirty="0"/>
              <a:t>Elkerülhető teher elemzés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DF405C-E4C2-413B-8557-5F6872EF802A}" type="slidenum">
              <a:rPr lang="hu-HU" altLang="hu-HU" smtClean="0"/>
              <a:pPr>
                <a:defRPr/>
              </a:pPr>
              <a:t>10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4254158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196593" y="249239"/>
            <a:ext cx="6480050" cy="684212"/>
          </a:xfrm>
        </p:spPr>
        <p:txBody>
          <a:bodyPr/>
          <a:lstStyle/>
          <a:p>
            <a:pPr algn="l"/>
            <a:r>
              <a:rPr lang="hu-HU" sz="2800" b="1" kern="1200" dirty="0">
                <a:solidFill>
                  <a:srgbClr val="001F67"/>
                </a:solidFill>
                <a:latin typeface="Corbel" panose="020B0503020204020204" pitchFamily="34" charset="0"/>
                <a:ea typeface="MS PGothic" panose="020B0600070205080204" pitchFamily="34" charset="-128"/>
              </a:rPr>
              <a:t>Mintába kerülések és adatszolgáltatások száma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DF405C-E4C2-413B-8557-5F6872EF802A}" type="slidenum">
              <a:rPr lang="hu-HU" altLang="hu-HU" smtClean="0"/>
              <a:pPr>
                <a:defRPr/>
              </a:pPr>
              <a:t>11</a:t>
            </a:fld>
            <a:endParaRPr lang="hu-HU" altLang="hu-HU"/>
          </a:p>
        </p:txBody>
      </p:sp>
      <p:pic>
        <p:nvPicPr>
          <p:cNvPr id="10" name="Tartalom helye 9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1280" y="1700808"/>
            <a:ext cx="9102720" cy="3794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847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195736" y="249239"/>
            <a:ext cx="6552728" cy="684212"/>
          </a:xfrm>
        </p:spPr>
        <p:txBody>
          <a:bodyPr/>
          <a:lstStyle/>
          <a:p>
            <a:pPr algn="l"/>
            <a:r>
              <a:rPr lang="hu-HU" sz="2800" b="1" kern="1200" dirty="0">
                <a:solidFill>
                  <a:srgbClr val="001F67"/>
                </a:solidFill>
                <a:latin typeface="Corbel" panose="020B0503020204020204" pitchFamily="34" charset="0"/>
                <a:ea typeface="MS PGothic" panose="020B0600070205080204" pitchFamily="34" charset="-128"/>
              </a:rPr>
              <a:t>Mintába kerülések és adatszolgáltatások száma</a:t>
            </a:r>
            <a:endParaRPr lang="hu-HU" sz="280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DF405C-E4C2-413B-8557-5F6872EF802A}" type="slidenum">
              <a:rPr lang="hu-HU" altLang="hu-HU" smtClean="0"/>
              <a:pPr>
                <a:defRPr/>
              </a:pPr>
              <a:t>12</a:t>
            </a:fld>
            <a:endParaRPr lang="hu-HU" altLang="hu-HU"/>
          </a:p>
        </p:txBody>
      </p:sp>
      <p:pic>
        <p:nvPicPr>
          <p:cNvPr id="5" name="Tartalom helye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933450"/>
            <a:ext cx="7272808" cy="57359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40520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123728" y="249239"/>
            <a:ext cx="6202362" cy="684212"/>
          </a:xfrm>
        </p:spPr>
        <p:txBody>
          <a:bodyPr/>
          <a:lstStyle/>
          <a:p>
            <a:pPr algn="l"/>
            <a:r>
              <a:rPr lang="hu-HU" sz="2800" b="1" kern="1200" dirty="0">
                <a:solidFill>
                  <a:srgbClr val="001F67"/>
                </a:solidFill>
                <a:latin typeface="Corbel" panose="020B0503020204020204" pitchFamily="34" charset="0"/>
                <a:ea typeface="MS PGothic" panose="020B0600070205080204" pitchFamily="34" charset="-128"/>
              </a:rPr>
              <a:t>Elkerülhető teher elemzés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052513"/>
            <a:ext cx="8363272" cy="5192712"/>
          </a:xfrm>
        </p:spPr>
        <p:txBody>
          <a:bodyPr/>
          <a:lstStyle/>
          <a:p>
            <a:pPr algn="just"/>
            <a:r>
              <a:rPr lang="hu-HU" b="1" dirty="0"/>
              <a:t>Várható teher</a:t>
            </a:r>
            <a:r>
              <a:rPr lang="hu-HU" dirty="0"/>
              <a:t>: egy sokasági elem várható terhe alatt a koordinált felvételekre vonatkozó mintába kerülési valószínűségeinek összegét (összeg + 1 -&gt;optimális mintába kerülések száma) értjük</a:t>
            </a:r>
          </a:p>
          <a:p>
            <a:pPr algn="just"/>
            <a:r>
              <a:rPr lang="hu-HU" b="1" dirty="0"/>
              <a:t>Tényleges teher</a:t>
            </a:r>
            <a:r>
              <a:rPr lang="hu-HU" dirty="0"/>
              <a:t>: azon minták számát jelenti, melybe a sokasági elem bekerült az elemzett időszak alatt</a:t>
            </a:r>
          </a:p>
          <a:p>
            <a:pPr algn="just"/>
            <a:r>
              <a:rPr lang="hu-HU" b="1" dirty="0"/>
              <a:t>Elkerülhető teher</a:t>
            </a:r>
            <a:r>
              <a:rPr lang="hu-HU" dirty="0"/>
              <a:t>: az optimális feletti mintába kerülések száma (összegezzük az összes sokasági elemre -&gt; kiválasztási eljárás elkerülhető terhe</a:t>
            </a:r>
            <a:r>
              <a:rPr lang="hu-HU" dirty="0" smtClean="0"/>
              <a:t>)</a:t>
            </a:r>
          </a:p>
          <a:p>
            <a:pPr algn="just">
              <a:buNone/>
            </a:pPr>
            <a:r>
              <a:rPr lang="hu-HU" dirty="0"/>
              <a:t>M</a:t>
            </a:r>
            <a:r>
              <a:rPr lang="hu-HU" dirty="0" smtClean="0"/>
              <a:t>inél </a:t>
            </a:r>
            <a:r>
              <a:rPr lang="hu-HU" dirty="0"/>
              <a:t>kisebb a kiválasztási eljárás elkerülhető terhe </a:t>
            </a:r>
            <a:r>
              <a:rPr lang="hu-HU" dirty="0" smtClean="0"/>
              <a:t>-&gt; annál</a:t>
            </a:r>
          </a:p>
          <a:p>
            <a:pPr algn="just">
              <a:buNone/>
            </a:pPr>
            <a:r>
              <a:rPr lang="hu-HU" dirty="0" smtClean="0"/>
              <a:t>jobban szétosztja az adatszolgáltatói terhet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DF405C-E4C2-413B-8557-5F6872EF802A}" type="slidenum">
              <a:rPr lang="hu-HU" altLang="hu-HU" smtClean="0"/>
              <a:pPr>
                <a:defRPr/>
              </a:pPr>
              <a:t>13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387352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DF405C-E4C2-413B-8557-5F6872EF802A}" type="slidenum">
              <a:rPr lang="hu-HU" altLang="hu-HU" smtClean="0"/>
              <a:pPr>
                <a:defRPr/>
              </a:pPr>
              <a:t>14</a:t>
            </a:fld>
            <a:endParaRPr lang="hu-HU" altLang="hu-HU"/>
          </a:p>
        </p:txBody>
      </p:sp>
      <p:sp>
        <p:nvSpPr>
          <p:cNvPr id="5" name="Cím 1"/>
          <p:cNvSpPr>
            <a:spLocks noGrp="1"/>
          </p:cNvSpPr>
          <p:nvPr>
            <p:ph type="title"/>
          </p:nvPr>
        </p:nvSpPr>
        <p:spPr>
          <a:xfrm>
            <a:off x="2123728" y="249239"/>
            <a:ext cx="6202362" cy="684212"/>
          </a:xfrm>
        </p:spPr>
        <p:txBody>
          <a:bodyPr/>
          <a:lstStyle/>
          <a:p>
            <a:pPr algn="l"/>
            <a:r>
              <a:rPr lang="hu-HU" sz="2800" b="1" kern="1200" dirty="0">
                <a:solidFill>
                  <a:srgbClr val="001F67"/>
                </a:solidFill>
                <a:latin typeface="Corbel" panose="020B0503020204020204" pitchFamily="34" charset="0"/>
                <a:ea typeface="MS PGothic" panose="020B0600070205080204" pitchFamily="34" charset="-128"/>
              </a:rPr>
              <a:t>Elkerülhető teher elemzés</a:t>
            </a:r>
          </a:p>
        </p:txBody>
      </p:sp>
      <p:pic>
        <p:nvPicPr>
          <p:cNvPr id="6" name="Tartalom helye 5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7604" y="933451"/>
            <a:ext cx="7006208" cy="2686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Tartalom helye 9"/>
          <p:cNvPicPr>
            <a:picLocks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3837025"/>
            <a:ext cx="69342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07975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123728" y="249239"/>
            <a:ext cx="6202362" cy="684212"/>
          </a:xfrm>
        </p:spPr>
        <p:txBody>
          <a:bodyPr/>
          <a:lstStyle/>
          <a:p>
            <a:pPr algn="l"/>
            <a:r>
              <a:rPr lang="hu-HU" sz="2800" b="1" kern="1200" dirty="0">
                <a:solidFill>
                  <a:srgbClr val="001F67"/>
                </a:solidFill>
                <a:latin typeface="Corbel" panose="020B0503020204020204" pitchFamily="34" charset="0"/>
                <a:ea typeface="MS PGothic" panose="020B0600070205080204" pitchFamily="34" charset="-128"/>
              </a:rPr>
              <a:t>A minta valószínűségi jellege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u-HU" sz="2000" dirty="0"/>
              <a:t>Elvárás a koordinációval szemben, hogy az ne rontsa el a minta valószínűségi jellegét</a:t>
            </a:r>
          </a:p>
          <a:p>
            <a:pPr algn="just"/>
            <a:r>
              <a:rPr lang="hu-HU" sz="2000" dirty="0"/>
              <a:t>Tesztelése</a:t>
            </a:r>
          </a:p>
          <a:p>
            <a:pPr lvl="1" algn="just"/>
            <a:r>
              <a:rPr lang="hu-HU" sz="2000" dirty="0"/>
              <a:t>1646, 1799 </a:t>
            </a:r>
            <a:r>
              <a:rPr lang="hu-HU" sz="2000" dirty="0" err="1"/>
              <a:t>OSAP-ok</a:t>
            </a:r>
            <a:endParaRPr lang="hu-HU" sz="2000" dirty="0"/>
          </a:p>
          <a:p>
            <a:pPr lvl="1" algn="just"/>
            <a:r>
              <a:rPr lang="hu-HU" sz="2000" dirty="0"/>
              <a:t>10.000 szimulációs futtatás</a:t>
            </a:r>
          </a:p>
          <a:p>
            <a:pPr lvl="1" algn="just"/>
            <a:r>
              <a:rPr lang="hu-HU" sz="2000" dirty="0"/>
              <a:t>Szimulációs futásokból relatív mintába kerülési gyakoriságok kiszámítása</a:t>
            </a:r>
          </a:p>
          <a:p>
            <a:pPr lvl="1" algn="just"/>
            <a:r>
              <a:rPr lang="hu-HU" sz="2000" dirty="0"/>
              <a:t>Relatív gyakoriságokra konfidencia intervallumok számolása -&gt; az elméleti bekerülési valószínűségektől szignifikánsan eltérnek-e a relatív gyakoriságok?</a:t>
            </a:r>
          </a:p>
          <a:p>
            <a:pPr algn="just"/>
            <a:r>
              <a:rPr lang="hu-HU" sz="2000" b="1" dirty="0"/>
              <a:t>Konklúzió</a:t>
            </a:r>
            <a:r>
              <a:rPr lang="hu-HU" sz="2000" dirty="0"/>
              <a:t>: a sokasági elemek döntő többsége esetén nem befolyásolta a mintába kerülési valószínűségeket az eljárás</a:t>
            </a: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DF405C-E4C2-413B-8557-5F6872EF802A}" type="slidenum">
              <a:rPr lang="hu-HU" altLang="hu-HU" smtClean="0"/>
              <a:pPr>
                <a:defRPr/>
              </a:pPr>
              <a:t>15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880629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123728" y="249239"/>
            <a:ext cx="6202362" cy="684212"/>
          </a:xfrm>
        </p:spPr>
        <p:txBody>
          <a:bodyPr/>
          <a:lstStyle/>
          <a:p>
            <a:pPr algn="l"/>
            <a:r>
              <a:rPr lang="hu-HU" sz="2800" b="1" kern="1200" dirty="0">
                <a:solidFill>
                  <a:srgbClr val="001F67"/>
                </a:solidFill>
                <a:latin typeface="Corbel" panose="020B0503020204020204" pitchFamily="34" charset="0"/>
                <a:ea typeface="MS PGothic" panose="020B0600070205080204" pitchFamily="34" charset="-128"/>
              </a:rPr>
              <a:t>Koordináció becslésekre tett hatása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u-HU" dirty="0"/>
              <a:t>Mérlegadatokból nettó árbevétel alapján a szimulációs futásokból értékösszeg becslések</a:t>
            </a:r>
          </a:p>
          <a:p>
            <a:pPr algn="just"/>
            <a:r>
              <a:rPr lang="hu-HU" dirty="0"/>
              <a:t>Becslések eloszlását (ferdeségét, szóródást), tényleges sokasági értékösszeghez való viszonyát, torzítatlanságát </a:t>
            </a:r>
            <a:r>
              <a:rPr lang="hu-HU" dirty="0" smtClean="0"/>
              <a:t>vizsgáltuk</a:t>
            </a:r>
            <a:endParaRPr lang="hu-HU" dirty="0"/>
          </a:p>
          <a:p>
            <a:pPr algn="just">
              <a:buNone/>
            </a:pPr>
            <a:r>
              <a:rPr lang="hu-HU" b="1" dirty="0"/>
              <a:t>Konklúzió</a:t>
            </a:r>
            <a:r>
              <a:rPr lang="hu-HU" dirty="0"/>
              <a:t>:</a:t>
            </a:r>
          </a:p>
          <a:p>
            <a:pPr algn="just"/>
            <a:r>
              <a:rPr lang="hu-HU" dirty="0"/>
              <a:t>Becslések eloszlása jól közelíti a normális eloszlást (azok nem ferdék)</a:t>
            </a:r>
          </a:p>
          <a:p>
            <a:pPr algn="just"/>
            <a:r>
              <a:rPr lang="hu-HU" dirty="0"/>
              <a:t>Tényleges sokasági értékösszeg és a becslések átlaga szinte megegyezik -&gt; a koordináció nincs negatív hatással a becslések </a:t>
            </a:r>
            <a:r>
              <a:rPr lang="hu-HU" dirty="0" smtClean="0"/>
              <a:t>torzítatlanságára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DF405C-E4C2-413B-8557-5F6872EF802A}" type="slidenum">
              <a:rPr lang="hu-HU" altLang="hu-HU" smtClean="0"/>
              <a:pPr>
                <a:defRPr/>
              </a:pPr>
              <a:t>16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433795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123728" y="249239"/>
            <a:ext cx="6202362" cy="684212"/>
          </a:xfrm>
        </p:spPr>
        <p:txBody>
          <a:bodyPr/>
          <a:lstStyle/>
          <a:p>
            <a:pPr algn="l"/>
            <a:r>
              <a:rPr lang="hu-HU" sz="4000" b="1" kern="1200" dirty="0">
                <a:solidFill>
                  <a:srgbClr val="001F67"/>
                </a:solidFill>
                <a:latin typeface="Corbel" panose="020B0503020204020204" pitchFamily="34" charset="0"/>
                <a:ea typeface="MS PGothic" panose="020B0600070205080204" pitchFamily="34" charset="-128"/>
              </a:rPr>
              <a:t>Összefoglalva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u-HU" dirty="0"/>
              <a:t>Külföldi statisztikai hivatalokban már évek óta használt eljárás</a:t>
            </a:r>
          </a:p>
          <a:p>
            <a:pPr algn="just"/>
            <a:r>
              <a:rPr lang="hu-HU" dirty="0"/>
              <a:t>Szilárd módszertani alapokon áll</a:t>
            </a:r>
          </a:p>
          <a:p>
            <a:pPr algn="just"/>
            <a:r>
              <a:rPr lang="hu-HU" dirty="0"/>
              <a:t>Valódi KSH-s adatokon tesztelve átfogó, széles körűen kivitelezett szimulációk során</a:t>
            </a:r>
          </a:p>
          <a:p>
            <a:pPr algn="just"/>
            <a:r>
              <a:rPr lang="hu-HU" dirty="0"/>
              <a:t>Minta valószínűségi jellegét, abból számolt becslések torzítatlanságát nem befolyásolja</a:t>
            </a:r>
          </a:p>
          <a:p>
            <a:pPr algn="just"/>
            <a:r>
              <a:rPr lang="hu-HU" dirty="0"/>
              <a:t>Jelentősen csökkenti az egy adatszolgáltatóra eső </a:t>
            </a:r>
            <a:r>
              <a:rPr lang="hu-HU" dirty="0" smtClean="0"/>
              <a:t>terhet</a:t>
            </a:r>
          </a:p>
          <a:p>
            <a:pPr algn="just"/>
            <a:endParaRPr lang="hu-HU" dirty="0"/>
          </a:p>
          <a:p>
            <a:pPr algn="just"/>
            <a:endParaRPr lang="hu-HU" dirty="0" smtClean="0"/>
          </a:p>
          <a:p>
            <a:pPr algn="just"/>
            <a:r>
              <a:rPr lang="hu-HU" dirty="0" smtClean="0"/>
              <a:t>2019-es évre vonatkozó mintaválasztás már az új mintakoordinációs módszertanon alapult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DF405C-E4C2-413B-8557-5F6872EF802A}" type="slidenum">
              <a:rPr lang="hu-HU" altLang="hu-HU" smtClean="0"/>
              <a:pPr>
                <a:defRPr/>
              </a:pPr>
              <a:t>17</a:t>
            </a:fld>
            <a:endParaRPr lang="hu-HU" altLang="hu-HU"/>
          </a:p>
        </p:txBody>
      </p:sp>
      <p:sp>
        <p:nvSpPr>
          <p:cNvPr id="5" name="Lefelé nyíl 4"/>
          <p:cNvSpPr/>
          <p:nvPr/>
        </p:nvSpPr>
        <p:spPr>
          <a:xfrm>
            <a:off x="4247964" y="4365104"/>
            <a:ext cx="612068" cy="864096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10475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Mit jelent a felhasználók számára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u-HU" sz="2000" dirty="0" smtClean="0"/>
              <a:t>A </a:t>
            </a:r>
            <a:r>
              <a:rPr lang="hu-HU" sz="2000" dirty="0" smtClean="0"/>
              <a:t>Hivatal </a:t>
            </a:r>
            <a:r>
              <a:rPr lang="hu-HU" sz="2000" dirty="0" smtClean="0"/>
              <a:t>a mintaválasztás során is figyelembe </a:t>
            </a:r>
            <a:r>
              <a:rPr lang="hu-HU" sz="2000" dirty="0" smtClean="0"/>
              <a:t>veszi az adatszolgáltatói terheket</a:t>
            </a:r>
          </a:p>
          <a:p>
            <a:pPr algn="just"/>
            <a:r>
              <a:rPr lang="hu-HU" sz="2000" dirty="0" smtClean="0"/>
              <a:t>A peremfeltételek mentén igyekszik a lehető legegyenletesebben szétosztani az összes terhet a lehetséges adatszolgáltatók körében:</a:t>
            </a:r>
          </a:p>
          <a:p>
            <a:pPr lvl="1" algn="just"/>
            <a:r>
              <a:rPr lang="hu-HU" sz="2000" dirty="0" smtClean="0"/>
              <a:t>Minél több adatszolgáltató bevonása</a:t>
            </a:r>
          </a:p>
          <a:p>
            <a:pPr lvl="1" algn="just"/>
            <a:r>
              <a:rPr lang="hu-HU" sz="2000" dirty="0" smtClean="0"/>
              <a:t>Mintaválasztáskor az előző időszaki mintából a leginkább leterhelt szervezetek kerülnek ki, és helyükre a sokaságból a legkevésbé leterhelt szervezetek kerülnek </a:t>
            </a:r>
            <a:r>
              <a:rPr lang="hu-HU" sz="2000" dirty="0" smtClean="0"/>
              <a:t>be</a:t>
            </a:r>
          </a:p>
          <a:p>
            <a:pPr lvl="1" algn="just"/>
            <a:endParaRPr lang="hu-HU" sz="2000" dirty="0"/>
          </a:p>
          <a:p>
            <a:pPr lvl="1" algn="just"/>
            <a:endParaRPr lang="hu-HU" sz="2000" dirty="0" smtClean="0"/>
          </a:p>
          <a:p>
            <a:pPr lvl="1" algn="just"/>
            <a:r>
              <a:rPr lang="hu-HU" sz="2000" dirty="0" smtClean="0"/>
              <a:t>Ezáltal csökken a nagyon leterhelt, számos mintában szereplő adatszolgáltatók száma</a:t>
            </a:r>
          </a:p>
          <a:p>
            <a:pPr lvl="1" algn="just"/>
            <a:r>
              <a:rPr lang="hu-HU" sz="2000" dirty="0" smtClean="0"/>
              <a:t>Egyenletesebben oszlik el a felvételek által generált adatszolgáltatói teher</a:t>
            </a:r>
          </a:p>
          <a:p>
            <a:pPr algn="just"/>
            <a:endParaRPr lang="hu-HU" dirty="0" smtClean="0"/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DF405C-E4C2-413B-8557-5F6872EF802A}" type="slidenum">
              <a:rPr lang="hu-HU" altLang="hu-HU" smtClean="0"/>
              <a:pPr>
                <a:defRPr/>
              </a:pPr>
              <a:t>18</a:t>
            </a:fld>
            <a:endParaRPr lang="hu-HU" altLang="hu-HU"/>
          </a:p>
        </p:txBody>
      </p:sp>
      <p:sp>
        <p:nvSpPr>
          <p:cNvPr id="5" name="Lefelé nyíl 4"/>
          <p:cNvSpPr/>
          <p:nvPr/>
        </p:nvSpPr>
        <p:spPr>
          <a:xfrm>
            <a:off x="4283968" y="3789040"/>
            <a:ext cx="648072" cy="72008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92895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endParaRPr lang="hu-HU" dirty="0"/>
          </a:p>
          <a:p>
            <a:pPr marL="0" indent="0" algn="ctr">
              <a:buNone/>
            </a:pPr>
            <a:r>
              <a:rPr lang="hu-HU" sz="3200" b="1" dirty="0" smtClean="0">
                <a:solidFill>
                  <a:srgbClr val="002060"/>
                </a:solidFill>
              </a:rPr>
              <a:t>Dobány Máté</a:t>
            </a:r>
          </a:p>
          <a:p>
            <a:pPr marL="0" indent="0" algn="ctr">
              <a:buNone/>
            </a:pPr>
            <a:r>
              <a:rPr lang="hu-HU" b="1" dirty="0">
                <a:solidFill>
                  <a:srgbClr val="0070C0"/>
                </a:solidFill>
              </a:rPr>
              <a:t>Módszertani főosztály – Mintavételi és feldolgozás-módszertani osztály</a:t>
            </a:r>
          </a:p>
          <a:p>
            <a:pPr marL="0" indent="0" algn="ctr">
              <a:buNone/>
            </a:pPr>
            <a:r>
              <a:rPr lang="hu-HU" b="1" i="1" u="sng" dirty="0">
                <a:solidFill>
                  <a:srgbClr val="0070C0"/>
                </a:solidFill>
              </a:rPr>
              <a:t>Mate.Dobany@</a:t>
            </a:r>
            <a:r>
              <a:rPr lang="hu-HU" b="1" i="1" u="sng" dirty="0" err="1">
                <a:solidFill>
                  <a:srgbClr val="0070C0"/>
                </a:solidFill>
              </a:rPr>
              <a:t>ksh.hu</a:t>
            </a:r>
            <a:endParaRPr lang="hu-HU" b="1" i="1" u="sng" dirty="0">
              <a:solidFill>
                <a:srgbClr val="0070C0"/>
              </a:solidFill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DF405C-E4C2-413B-8557-5F6872EF802A}" type="slidenum">
              <a:rPr lang="hu-HU" altLang="hu-HU" smtClean="0"/>
              <a:pPr>
                <a:defRPr/>
              </a:pPr>
              <a:t>19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011786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ChangeArrowheads="1"/>
          </p:cNvSpPr>
          <p:nvPr/>
        </p:nvSpPr>
        <p:spPr bwMode="auto">
          <a:xfrm>
            <a:off x="550863" y="980729"/>
            <a:ext cx="8269609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indent="0" algn="just">
              <a:buNone/>
            </a:pPr>
            <a:r>
              <a:rPr lang="hu-HU" sz="2400" b="1" dirty="0" smtClean="0"/>
              <a:t>Definíció:</a:t>
            </a:r>
            <a:r>
              <a:rPr lang="hu-HU" sz="2400" dirty="0" smtClean="0"/>
              <a:t> amikor számos minta tárgya ugyanaz a sokaság, akkor a minták kiválasztása nem függetlenül történik.</a:t>
            </a:r>
          </a:p>
          <a:p>
            <a:pPr marL="0" indent="0" algn="just">
              <a:buNone/>
            </a:pPr>
            <a:endParaRPr lang="hu-HU" sz="2400" b="1" dirty="0" smtClean="0"/>
          </a:p>
          <a:p>
            <a:pPr marL="0" indent="0" algn="just">
              <a:buNone/>
            </a:pPr>
            <a:r>
              <a:rPr lang="hu-HU" sz="2400" b="1" dirty="0" smtClean="0"/>
              <a:t>Célja: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hu-HU" sz="2400" dirty="0" smtClean="0"/>
              <a:t> az egy adatszolgáltatóra eső teher csökkentése (össz adatszolgáltatói teher minél egyenletesebb, igazságosabb szétosztása a lehetséges adatszolgáltatók halmazán) -&gt; </a:t>
            </a:r>
            <a:r>
              <a:rPr lang="hu-HU" sz="2400" b="1" dirty="0" smtClean="0"/>
              <a:t>Negatív koordináció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hu-HU" sz="2400" dirty="0" smtClean="0"/>
              <a:t> a szóban forgó ismérvek értékében két </a:t>
            </a:r>
            <a:r>
              <a:rPr lang="hu-HU" sz="2400" dirty="0" smtClean="0"/>
              <a:t>időszak </a:t>
            </a:r>
            <a:r>
              <a:rPr lang="hu-HU" sz="2400" dirty="0" smtClean="0"/>
              <a:t>között történt változás (trend) minél pontosabb becslése -&gt; </a:t>
            </a:r>
            <a:r>
              <a:rPr lang="hu-HU" sz="2400" b="1" dirty="0" smtClean="0"/>
              <a:t>Pozitív koordináció</a:t>
            </a:r>
          </a:p>
        </p:txBody>
      </p:sp>
      <p:sp>
        <p:nvSpPr>
          <p:cNvPr id="17411" name="Rectangle 3"/>
          <p:cNvSpPr>
            <a:spLocks/>
          </p:cNvSpPr>
          <p:nvPr/>
        </p:nvSpPr>
        <p:spPr bwMode="auto">
          <a:xfrm>
            <a:off x="2268538" y="109538"/>
            <a:ext cx="6875462" cy="795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Font typeface="Gill Sans"/>
              <a:buNone/>
            </a:pPr>
            <a:r>
              <a:rPr lang="hu-HU" altLang="hu-HU" sz="3100" b="1" dirty="0" smtClean="0">
                <a:solidFill>
                  <a:srgbClr val="001F67"/>
                </a:solidFill>
                <a:latin typeface="Corbel" panose="020B0503020204020204" pitchFamily="34" charset="0"/>
                <a:sym typeface="Arial Bold"/>
              </a:rPr>
              <a:t>Mintakoordináció</a:t>
            </a:r>
            <a:endParaRPr lang="en-US" altLang="hu-HU" sz="2200" dirty="0">
              <a:solidFill>
                <a:srgbClr val="001F67"/>
              </a:solidFill>
              <a:latin typeface="Corbel" panose="020B0503020204020204" pitchFamily="34" charset="0"/>
              <a:sym typeface="Arial Bold"/>
            </a:endParaRPr>
          </a:p>
        </p:txBody>
      </p:sp>
      <p:sp>
        <p:nvSpPr>
          <p:cNvPr id="17412" name="Dia számának helye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E8880176-29FC-4CA7-908D-76AAFB877F1C}" type="slidenum">
              <a:rPr lang="hu-HU" altLang="hu-HU">
                <a:solidFill>
                  <a:srgbClr val="000000"/>
                </a:solidFill>
              </a:rPr>
              <a:pPr/>
              <a:t>2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Mintakoordináció szemléltetése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052513"/>
            <a:ext cx="8363272" cy="5073650"/>
          </a:xfrm>
        </p:spPr>
        <p:txBody>
          <a:bodyPr/>
          <a:lstStyle/>
          <a:p>
            <a:pPr algn="just"/>
            <a:r>
              <a:rPr lang="hu-HU" sz="2000" dirty="0" smtClean="0"/>
              <a:t>A mintakoordinációval a minták közötti átfedés mértékét (metszetbe eső adatszolgáltatók száma) kívánjuk befolyásolni</a:t>
            </a:r>
          </a:p>
          <a:p>
            <a:r>
              <a:rPr lang="hu-HU" sz="2000" dirty="0" smtClean="0"/>
              <a:t>Koordináció nélkül:</a:t>
            </a:r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pPr algn="just"/>
            <a:r>
              <a:rPr lang="hu-HU" sz="2000" dirty="0" smtClean="0"/>
              <a:t>Mintakoordinációval a koordináció céljának megfelelően pedig vagy csökkenteni, vagy pedig növelni akarjuk a minták átfedését a koordináció nélküli esethez képest</a:t>
            </a:r>
          </a:p>
          <a:p>
            <a:endParaRPr lang="hu-HU" sz="2000" dirty="0" smtClean="0"/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DF405C-E4C2-413B-8557-5F6872EF802A}" type="slidenum">
              <a:rPr lang="hu-HU" altLang="hu-HU" smtClean="0"/>
              <a:pPr>
                <a:defRPr/>
              </a:pPr>
              <a:t>3</a:t>
            </a:fld>
            <a:endParaRPr lang="hu-HU" altLang="hu-HU"/>
          </a:p>
        </p:txBody>
      </p:sp>
      <p:sp>
        <p:nvSpPr>
          <p:cNvPr id="5" name="Ellipszis 4"/>
          <p:cNvSpPr/>
          <p:nvPr/>
        </p:nvSpPr>
        <p:spPr>
          <a:xfrm>
            <a:off x="683568" y="2420888"/>
            <a:ext cx="936104" cy="936104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" name="Ellipszis 5"/>
          <p:cNvSpPr/>
          <p:nvPr/>
        </p:nvSpPr>
        <p:spPr>
          <a:xfrm>
            <a:off x="1763688" y="2276872"/>
            <a:ext cx="1584176" cy="1728192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0" name="Ellipszis 9"/>
          <p:cNvSpPr/>
          <p:nvPr/>
        </p:nvSpPr>
        <p:spPr>
          <a:xfrm>
            <a:off x="4186300" y="2492896"/>
            <a:ext cx="936104" cy="936104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" name="Ellipszis 10"/>
          <p:cNvSpPr/>
          <p:nvPr/>
        </p:nvSpPr>
        <p:spPr>
          <a:xfrm>
            <a:off x="4793531" y="2024844"/>
            <a:ext cx="1584176" cy="1728192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4" name="Ellipszis 13"/>
          <p:cNvSpPr/>
          <p:nvPr/>
        </p:nvSpPr>
        <p:spPr>
          <a:xfrm>
            <a:off x="4793531" y="2564904"/>
            <a:ext cx="210517" cy="79208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6" name="Ellipszis 15"/>
          <p:cNvSpPr/>
          <p:nvPr/>
        </p:nvSpPr>
        <p:spPr>
          <a:xfrm>
            <a:off x="7030616" y="2102099"/>
            <a:ext cx="1584176" cy="1728192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5" name="Ellipszis 14"/>
          <p:cNvSpPr/>
          <p:nvPr/>
        </p:nvSpPr>
        <p:spPr>
          <a:xfrm>
            <a:off x="7354652" y="2469415"/>
            <a:ext cx="936104" cy="936104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657679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72608"/>
          </a:xfrm>
        </p:spPr>
        <p:txBody>
          <a:bodyPr/>
          <a:lstStyle/>
          <a:p>
            <a:pPr algn="just">
              <a:buNone/>
            </a:pPr>
            <a:r>
              <a:rPr lang="hu-HU" b="1" dirty="0"/>
              <a:t>Pozitív koordináció</a:t>
            </a:r>
          </a:p>
          <a:p>
            <a:pPr algn="just"/>
            <a:r>
              <a:rPr lang="hu-HU" sz="2000" b="1" dirty="0"/>
              <a:t>Célja: </a:t>
            </a:r>
            <a:r>
              <a:rPr lang="hu-HU" sz="2000" dirty="0"/>
              <a:t>Ismérv trendjének minél pontosabb becslése</a:t>
            </a:r>
          </a:p>
          <a:p>
            <a:pPr algn="just"/>
            <a:r>
              <a:rPr lang="hu-HU" sz="2000" dirty="0"/>
              <a:t>Adott felvétel (amivel az ismérvet megfigyeljük) egymást követő </a:t>
            </a:r>
            <a:r>
              <a:rPr lang="hu-HU" sz="2000" dirty="0" smtClean="0"/>
              <a:t>időszakokban (jellemzően években) </a:t>
            </a:r>
            <a:r>
              <a:rPr lang="hu-HU" sz="2000" dirty="0"/>
              <a:t>történő minta kiválasztását </a:t>
            </a:r>
            <a:r>
              <a:rPr lang="hu-HU" sz="2000" dirty="0" smtClean="0"/>
              <a:t>koordináljuk (rotáció)</a:t>
            </a:r>
          </a:p>
          <a:p>
            <a:pPr algn="just"/>
            <a:endParaRPr lang="hu-HU" sz="2000" dirty="0"/>
          </a:p>
          <a:p>
            <a:pPr algn="just"/>
            <a:endParaRPr lang="hu-HU" sz="2000" dirty="0" smtClean="0"/>
          </a:p>
          <a:p>
            <a:pPr algn="just"/>
            <a:endParaRPr lang="hu-HU" sz="2000" dirty="0"/>
          </a:p>
          <a:p>
            <a:pPr algn="just"/>
            <a:endParaRPr lang="hu-HU" sz="2000" dirty="0" smtClean="0"/>
          </a:p>
          <a:p>
            <a:pPr algn="just"/>
            <a:endParaRPr lang="hu-HU" sz="2000" dirty="0" smtClean="0"/>
          </a:p>
          <a:p>
            <a:pPr algn="just"/>
            <a:r>
              <a:rPr lang="hu-HU" sz="2000" dirty="0" smtClean="0"/>
              <a:t>Cél: az átfedés növelése a koordinálatlan esethez képest</a:t>
            </a:r>
            <a:endParaRPr lang="hu-HU" sz="2000" dirty="0"/>
          </a:p>
          <a:p>
            <a:pPr algn="just"/>
            <a:r>
              <a:rPr lang="hu-HU" sz="2000" dirty="0"/>
              <a:t>Különböző felvételek által megfigyelt ismérvek közötti összefüggést akarjuk vizsgálni, akkor fontos a felvételek mintáinak átfedése </a:t>
            </a:r>
            <a:endParaRPr lang="hu-HU" sz="2000" dirty="0" smtClean="0"/>
          </a:p>
          <a:p>
            <a:pPr marL="0" indent="0" algn="just">
              <a:buNone/>
            </a:pPr>
            <a:endParaRPr lang="hu-HU" sz="2000" dirty="0" smtClean="0"/>
          </a:p>
          <a:p>
            <a:pPr marL="0" indent="0" algn="just">
              <a:buNone/>
            </a:pPr>
            <a:r>
              <a:rPr lang="hu-HU" sz="2000" b="1" dirty="0"/>
              <a:t>	</a:t>
            </a:r>
            <a:r>
              <a:rPr lang="hu-HU" sz="2000" b="1" dirty="0" smtClean="0"/>
              <a:t>		</a:t>
            </a:r>
            <a:r>
              <a:rPr lang="hu-HU" b="1" dirty="0" smtClean="0"/>
              <a:t>Adatminőség javulása</a:t>
            </a:r>
            <a:endParaRPr lang="hu-HU" sz="2000" b="1" dirty="0"/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DF405C-E4C2-413B-8557-5F6872EF802A}" type="slidenum">
              <a:rPr lang="hu-HU" altLang="hu-HU" smtClean="0"/>
              <a:pPr>
                <a:defRPr/>
              </a:pPr>
              <a:t>4</a:t>
            </a:fld>
            <a:endParaRPr lang="hu-HU" altLang="hu-HU"/>
          </a:p>
        </p:txBody>
      </p:sp>
      <p:sp>
        <p:nvSpPr>
          <p:cNvPr id="2" name="Ellipszis 1"/>
          <p:cNvSpPr/>
          <p:nvPr/>
        </p:nvSpPr>
        <p:spPr>
          <a:xfrm>
            <a:off x="3074953" y="2924944"/>
            <a:ext cx="1368152" cy="1368152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" name="Ellipszis 4"/>
          <p:cNvSpPr/>
          <p:nvPr/>
        </p:nvSpPr>
        <p:spPr>
          <a:xfrm>
            <a:off x="3409528" y="2852936"/>
            <a:ext cx="1450504" cy="1512168"/>
          </a:xfrm>
          <a:prstGeom prst="ellipse">
            <a:avLst/>
          </a:prstGeom>
          <a:solidFill>
            <a:schemeClr val="accent1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" name="Ellipszis 5"/>
          <p:cNvSpPr/>
          <p:nvPr/>
        </p:nvSpPr>
        <p:spPr>
          <a:xfrm>
            <a:off x="3789049" y="2760093"/>
            <a:ext cx="1546595" cy="1656184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Ellipszis 6"/>
          <p:cNvSpPr/>
          <p:nvPr/>
        </p:nvSpPr>
        <p:spPr>
          <a:xfrm>
            <a:off x="4211960" y="2724089"/>
            <a:ext cx="1614419" cy="1728192"/>
          </a:xfrm>
          <a:prstGeom prst="ellipse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" name="Ellipszis 7"/>
          <p:cNvSpPr/>
          <p:nvPr/>
        </p:nvSpPr>
        <p:spPr>
          <a:xfrm>
            <a:off x="4712024" y="2636912"/>
            <a:ext cx="1696377" cy="1815369"/>
          </a:xfrm>
          <a:prstGeom prst="ellipse">
            <a:avLst/>
          </a:prstGeom>
          <a:solidFill>
            <a:schemeClr val="accent1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0" name="Jobbra nyíl 9"/>
          <p:cNvSpPr/>
          <p:nvPr/>
        </p:nvSpPr>
        <p:spPr>
          <a:xfrm>
            <a:off x="1706801" y="5942637"/>
            <a:ext cx="1368152" cy="367953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863284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hu-HU" b="1" dirty="0"/>
              <a:t>Negatív koordináció</a:t>
            </a:r>
          </a:p>
          <a:p>
            <a:pPr algn="just"/>
            <a:r>
              <a:rPr lang="hu-HU" sz="2000" b="1" dirty="0"/>
              <a:t>Célja: </a:t>
            </a:r>
            <a:r>
              <a:rPr lang="hu-HU" sz="2000" dirty="0"/>
              <a:t>az azonos időszakban vett minták átfedése a lehető legkisebb legyen, így minél kevesebb adatszolgáltatónak kelljen számos kérdőívet kitöltenie</a:t>
            </a:r>
          </a:p>
          <a:p>
            <a:pPr algn="just"/>
            <a:r>
              <a:rPr lang="hu-HU" sz="2000" dirty="0"/>
              <a:t>Egyazon időpontban esedékes (vagy egyazon időszakra vonatkozó) felvételek mintavételét </a:t>
            </a:r>
            <a:r>
              <a:rPr lang="hu-HU" sz="2000" dirty="0" smtClean="0"/>
              <a:t>irányítjuk</a:t>
            </a:r>
          </a:p>
          <a:p>
            <a:pPr algn="just"/>
            <a:endParaRPr lang="hu-HU" sz="2000" dirty="0"/>
          </a:p>
          <a:p>
            <a:pPr algn="just"/>
            <a:endParaRPr lang="hu-HU" sz="2000" dirty="0" smtClean="0"/>
          </a:p>
          <a:p>
            <a:pPr algn="just"/>
            <a:endParaRPr lang="hu-HU" sz="2000" dirty="0"/>
          </a:p>
          <a:p>
            <a:pPr algn="just"/>
            <a:endParaRPr lang="hu-HU" sz="2000" dirty="0" smtClean="0"/>
          </a:p>
          <a:p>
            <a:pPr algn="just"/>
            <a:endParaRPr lang="hu-HU" sz="2000" dirty="0"/>
          </a:p>
          <a:p>
            <a:pPr algn="just"/>
            <a:endParaRPr lang="hu-HU" sz="2000" dirty="0" smtClean="0"/>
          </a:p>
          <a:p>
            <a:pPr marL="0" indent="0" algn="ctr">
              <a:buNone/>
            </a:pPr>
            <a:r>
              <a:rPr lang="hu-HU" b="1" dirty="0" smtClean="0"/>
              <a:t>	Adatszolgáltatói teher csökkentése</a:t>
            </a:r>
          </a:p>
          <a:p>
            <a:pPr algn="just"/>
            <a:endParaRPr lang="hu-HU" dirty="0" smtClean="0"/>
          </a:p>
          <a:p>
            <a:pPr algn="just"/>
            <a:endParaRPr lang="hu-HU" b="1" dirty="0"/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DF405C-E4C2-413B-8557-5F6872EF802A}" type="slidenum">
              <a:rPr lang="hu-HU" altLang="hu-HU" smtClean="0"/>
              <a:pPr>
                <a:defRPr/>
              </a:pPr>
              <a:t>5</a:t>
            </a:fld>
            <a:endParaRPr lang="hu-HU" altLang="hu-HU"/>
          </a:p>
        </p:txBody>
      </p:sp>
      <p:grpSp>
        <p:nvGrpSpPr>
          <p:cNvPr id="8" name="Csoportba foglalás 7"/>
          <p:cNvGrpSpPr/>
          <p:nvPr/>
        </p:nvGrpSpPr>
        <p:grpSpPr>
          <a:xfrm>
            <a:off x="3059832" y="2996952"/>
            <a:ext cx="3240360" cy="2088232"/>
            <a:chOff x="4186300" y="2024844"/>
            <a:chExt cx="2191407" cy="1728192"/>
          </a:xfrm>
        </p:grpSpPr>
        <p:sp>
          <p:nvSpPr>
            <p:cNvPr id="5" name="Ellipszis 4"/>
            <p:cNvSpPr/>
            <p:nvPr/>
          </p:nvSpPr>
          <p:spPr>
            <a:xfrm>
              <a:off x="4186300" y="2492896"/>
              <a:ext cx="936104" cy="936104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6" name="Ellipszis 5"/>
            <p:cNvSpPr/>
            <p:nvPr/>
          </p:nvSpPr>
          <p:spPr>
            <a:xfrm>
              <a:off x="4793531" y="2024844"/>
              <a:ext cx="1584176" cy="172819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7" name="Ellipszis 6"/>
            <p:cNvSpPr/>
            <p:nvPr/>
          </p:nvSpPr>
          <p:spPr>
            <a:xfrm>
              <a:off x="4793531" y="2561179"/>
              <a:ext cx="269332" cy="795813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sp>
        <p:nvSpPr>
          <p:cNvPr id="10" name="Jobbra nyíl 9"/>
          <p:cNvSpPr/>
          <p:nvPr/>
        </p:nvSpPr>
        <p:spPr>
          <a:xfrm>
            <a:off x="971600" y="5373216"/>
            <a:ext cx="1368152" cy="367953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799592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267744" y="188640"/>
            <a:ext cx="6202362" cy="684212"/>
          </a:xfrm>
        </p:spPr>
        <p:txBody>
          <a:bodyPr/>
          <a:lstStyle/>
          <a:p>
            <a:pPr algn="l"/>
            <a:r>
              <a:rPr lang="hu-HU" sz="3100" b="1" kern="1200" dirty="0">
                <a:solidFill>
                  <a:srgbClr val="001F67"/>
                </a:solidFill>
                <a:latin typeface="Corbel" panose="020B0503020204020204" pitchFamily="34" charset="0"/>
                <a:ea typeface="MS PGothic" panose="020B0600070205080204" pitchFamily="34" charset="-128"/>
                <a:cs typeface="+mn-cs"/>
              </a:rPr>
              <a:t>Külföldi gyakorlat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u-HU" dirty="0" smtClean="0"/>
              <a:t>Számos ország statisztikai hivatala alkalmaz mintakoordinációt már az 1970-es évektől kezdve</a:t>
            </a:r>
          </a:p>
          <a:p>
            <a:pPr algn="just"/>
            <a:r>
              <a:rPr lang="hu-HU" dirty="0" smtClean="0"/>
              <a:t>Nem új gyakorlat, szilárd, megalapozott módszertan</a:t>
            </a:r>
          </a:p>
          <a:p>
            <a:pPr algn="just"/>
            <a:r>
              <a:rPr lang="hu-HU" dirty="0" smtClean="0"/>
              <a:t>Két megközelítés:</a:t>
            </a:r>
          </a:p>
          <a:p>
            <a:pPr lvl="1" algn="just"/>
            <a:r>
              <a:rPr lang="hu-HU" dirty="0" smtClean="0"/>
              <a:t>Mintavételt irányító véletlen számokat módosítva befolyásolják a minták átfedését</a:t>
            </a:r>
          </a:p>
          <a:p>
            <a:pPr lvl="1" algn="just"/>
            <a:r>
              <a:rPr lang="hu-HU" dirty="0" smtClean="0"/>
              <a:t>Mérik az adatszolgáltatói terheket, és a terheken alapulva „irányítják” a mintaválasztást</a:t>
            </a:r>
          </a:p>
          <a:p>
            <a:pPr marL="0" indent="0" algn="just">
              <a:buNone/>
            </a:pPr>
            <a:r>
              <a:rPr lang="hu-HU" dirty="0" smtClean="0"/>
              <a:t>         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DF405C-E4C2-413B-8557-5F6872EF802A}" type="slidenum">
              <a:rPr lang="hu-HU" altLang="hu-HU" smtClean="0"/>
              <a:pPr>
                <a:defRPr/>
              </a:pPr>
              <a:t>6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1160570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267744" y="260648"/>
            <a:ext cx="6202362" cy="684212"/>
          </a:xfrm>
        </p:spPr>
        <p:txBody>
          <a:bodyPr/>
          <a:lstStyle/>
          <a:p>
            <a:pPr algn="l"/>
            <a:r>
              <a:rPr lang="hu-HU" sz="2400" b="1" kern="1200" dirty="0">
                <a:solidFill>
                  <a:srgbClr val="001F67"/>
                </a:solidFill>
                <a:latin typeface="Corbel" panose="020B0503020204020204" pitchFamily="34" charset="0"/>
                <a:ea typeface="MS PGothic" panose="020B0600070205080204" pitchFamily="34" charset="-128"/>
                <a:cs typeface="+mn-cs"/>
              </a:rPr>
              <a:t>A KSH </a:t>
            </a:r>
            <a:r>
              <a:rPr lang="hu-HU" sz="2400" b="1" kern="1200" dirty="0">
                <a:solidFill>
                  <a:srgbClr val="001F67"/>
                </a:solidFill>
                <a:latin typeface="Corbel" panose="020B0503020204020204" pitchFamily="34" charset="0"/>
                <a:ea typeface="MS PGothic" panose="020B0600070205080204" pitchFamily="34" charset="-128"/>
                <a:cs typeface="+mn-cs"/>
              </a:rPr>
              <a:t>mintavételes</a:t>
            </a:r>
            <a:r>
              <a:rPr lang="hu-HU" sz="2400" b="1" kern="1200" dirty="0" smtClean="0">
                <a:solidFill>
                  <a:srgbClr val="001F67"/>
                </a:solidFill>
                <a:latin typeface="Corbel" panose="020B0503020204020204" pitchFamily="34" charset="0"/>
                <a:ea typeface="MS PGothic" panose="020B0600070205080204" pitchFamily="34" charset="-128"/>
                <a:cs typeface="+mn-cs"/>
              </a:rPr>
              <a:t> </a:t>
            </a:r>
            <a:r>
              <a:rPr lang="hu-HU" sz="2400" b="1" kern="1200" dirty="0" smtClean="0">
                <a:solidFill>
                  <a:srgbClr val="001F67"/>
                </a:solidFill>
                <a:latin typeface="Corbel" panose="020B0503020204020204" pitchFamily="34" charset="0"/>
                <a:ea typeface="MS PGothic" panose="020B0600070205080204" pitchFamily="34" charset="-128"/>
                <a:cs typeface="+mn-cs"/>
              </a:rPr>
              <a:t>gazdaságstatisztikai </a:t>
            </a:r>
            <a:r>
              <a:rPr lang="hu-HU" sz="2400" b="1" kern="1200" dirty="0">
                <a:solidFill>
                  <a:srgbClr val="001F67"/>
                </a:solidFill>
                <a:latin typeface="Corbel" panose="020B0503020204020204" pitchFamily="34" charset="0"/>
                <a:ea typeface="MS PGothic" panose="020B0600070205080204" pitchFamily="34" charset="-128"/>
                <a:cs typeface="+mn-cs"/>
              </a:rPr>
              <a:t>felvételeinek vizsgálata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052512"/>
            <a:ext cx="8229600" cy="5400823"/>
          </a:xfrm>
        </p:spPr>
        <p:txBody>
          <a:bodyPr/>
          <a:lstStyle/>
          <a:p>
            <a:pPr marL="0" indent="0" algn="just">
              <a:buNone/>
            </a:pPr>
            <a:r>
              <a:rPr lang="hu-HU" dirty="0"/>
              <a:t>Azon jellemzőket </a:t>
            </a:r>
            <a:r>
              <a:rPr lang="hu-HU" dirty="0" smtClean="0"/>
              <a:t>vizsgáltuk </a:t>
            </a:r>
            <a:r>
              <a:rPr lang="hu-HU" dirty="0"/>
              <a:t>meg, melyek fontos szerepet játszanak a koordinációs módszer kiválasztásában, továbbá azokat, melyek a koordináció hatásosságának mérőszámaként használhatóak. Ezen jellemzők: </a:t>
            </a:r>
          </a:p>
          <a:p>
            <a:pPr algn="just"/>
            <a:r>
              <a:rPr lang="hu-HU" dirty="0"/>
              <a:t>alapsokaság </a:t>
            </a:r>
            <a:r>
              <a:rPr lang="hu-HU" dirty="0" smtClean="0"/>
              <a:t>változása </a:t>
            </a:r>
            <a:endParaRPr lang="hu-HU" dirty="0"/>
          </a:p>
          <a:p>
            <a:pPr algn="just"/>
            <a:r>
              <a:rPr lang="hu-HU" dirty="0"/>
              <a:t>rétegváltó sokasági elemek </a:t>
            </a:r>
            <a:r>
              <a:rPr lang="hu-HU" dirty="0" smtClean="0"/>
              <a:t>aránya </a:t>
            </a:r>
            <a:endParaRPr lang="hu-HU" dirty="0"/>
          </a:p>
          <a:p>
            <a:pPr algn="just"/>
            <a:r>
              <a:rPr lang="hu-HU" dirty="0"/>
              <a:t>minta </a:t>
            </a:r>
            <a:r>
              <a:rPr lang="hu-HU" dirty="0" smtClean="0"/>
              <a:t>változása </a:t>
            </a:r>
            <a:endParaRPr lang="hu-HU" dirty="0"/>
          </a:p>
          <a:p>
            <a:pPr algn="just"/>
            <a:r>
              <a:rPr lang="hu-HU" dirty="0"/>
              <a:t>adott sokasági elem hányszor volt mintaelem az elemzett időszakban (felvételenként és összesen</a:t>
            </a:r>
            <a:r>
              <a:rPr lang="hu-HU" dirty="0" smtClean="0"/>
              <a:t>) </a:t>
            </a:r>
            <a:endParaRPr lang="hu-HU" dirty="0"/>
          </a:p>
          <a:p>
            <a:pPr algn="just"/>
            <a:r>
              <a:rPr lang="hu-HU" dirty="0"/>
              <a:t>adott sokasági elem hányszor szolgáltatott adatot az elemzett időszakban </a:t>
            </a:r>
          </a:p>
          <a:p>
            <a:pPr marL="0" indent="0" algn="just">
              <a:buNone/>
            </a:pPr>
            <a:r>
              <a:rPr lang="hu-HU" dirty="0"/>
              <a:t>Mindezen szempontokat figyelembe véve -&gt; Holland </a:t>
            </a:r>
            <a:r>
              <a:rPr lang="hu-HU" dirty="0" smtClean="0"/>
              <a:t>módszer (EDS rendszer)</a:t>
            </a:r>
            <a:endParaRPr lang="hu-HU" dirty="0"/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DF405C-E4C2-413B-8557-5F6872EF802A}" type="slidenum">
              <a:rPr lang="hu-HU" altLang="hu-HU" smtClean="0"/>
              <a:pPr>
                <a:defRPr/>
              </a:pPr>
              <a:t>7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772313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267744" y="188640"/>
            <a:ext cx="6202362" cy="684212"/>
          </a:xfrm>
        </p:spPr>
        <p:txBody>
          <a:bodyPr/>
          <a:lstStyle/>
          <a:p>
            <a:pPr algn="l"/>
            <a:r>
              <a:rPr lang="hu-HU" sz="4000" b="1" kern="1200" dirty="0">
                <a:solidFill>
                  <a:srgbClr val="001F67"/>
                </a:solidFill>
                <a:latin typeface="Corbel" panose="020B0503020204020204" pitchFamily="34" charset="0"/>
                <a:ea typeface="MS PGothic" panose="020B0600070205080204" pitchFamily="34" charset="-128"/>
              </a:rPr>
              <a:t>Szimuláció</a:t>
            </a:r>
            <a:endParaRPr lang="hu-HU" sz="40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u-HU" dirty="0"/>
              <a:t>Ne módosítsa a minta valószínűségi jellegét (egyszerű rétegzett véletlen mintavétel az is maradjon, a mintakoordináció ne módosítsa a mintába kerülési valószínűségeket)</a:t>
            </a:r>
          </a:p>
          <a:p>
            <a:pPr algn="just"/>
            <a:r>
              <a:rPr lang="hu-HU" dirty="0"/>
              <a:t>Hatékonyabban ossza szét az </a:t>
            </a:r>
            <a:r>
              <a:rPr lang="hu-HU" dirty="0" err="1"/>
              <a:t>össz</a:t>
            </a:r>
            <a:r>
              <a:rPr lang="hu-HU" dirty="0"/>
              <a:t> adatszolgáltatói terhet, mint a mostani, negatív koordináció nélküli kiválasztási algoritmus</a:t>
            </a:r>
          </a:p>
          <a:p>
            <a:pPr algn="just"/>
            <a:r>
              <a:rPr lang="hu-HU" dirty="0"/>
              <a:t>Milyen hatással van a becslésekre (torzítatlanság)</a:t>
            </a: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DF405C-E4C2-413B-8557-5F6872EF802A}" type="slidenum">
              <a:rPr lang="hu-HU" altLang="hu-HU" smtClean="0"/>
              <a:pPr>
                <a:defRPr/>
              </a:pPr>
              <a:t>8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4230839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267744" y="188640"/>
            <a:ext cx="6202362" cy="684212"/>
          </a:xfrm>
        </p:spPr>
        <p:txBody>
          <a:bodyPr/>
          <a:lstStyle/>
          <a:p>
            <a:pPr algn="l"/>
            <a:r>
              <a:rPr lang="hu-HU" sz="4000" b="1" kern="1200" dirty="0">
                <a:solidFill>
                  <a:srgbClr val="001F67"/>
                </a:solidFill>
                <a:latin typeface="Corbel" panose="020B0503020204020204" pitchFamily="34" charset="0"/>
                <a:ea typeface="MS PGothic" panose="020B0600070205080204" pitchFamily="34" charset="-128"/>
                <a:cs typeface="+mn-cs"/>
              </a:rPr>
              <a:t>Szimuláció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u-HU" dirty="0"/>
              <a:t>KSH reprezentatív gazdaságstatisztikai felvételei esetén hogyan működik a mintakoordináció (nem elméleti, hanem tényleges adatokon)</a:t>
            </a:r>
          </a:p>
          <a:p>
            <a:pPr algn="just"/>
            <a:r>
              <a:rPr lang="hu-HU" dirty="0"/>
              <a:t>14 reprezentatív gazdaságstatisztikai felvétel</a:t>
            </a:r>
          </a:p>
          <a:p>
            <a:pPr algn="just"/>
            <a:r>
              <a:rPr lang="hu-HU" dirty="0" smtClean="0"/>
              <a:t>5 éves időszak</a:t>
            </a:r>
            <a:endParaRPr lang="hu-HU" dirty="0"/>
          </a:p>
          <a:p>
            <a:pPr algn="just"/>
            <a:r>
              <a:rPr lang="hu-HU" dirty="0" smtClean="0"/>
              <a:t>6-féle verzió</a:t>
            </a:r>
            <a:endParaRPr lang="hu-HU" dirty="0"/>
          </a:p>
          <a:p>
            <a:pPr algn="just"/>
            <a:r>
              <a:rPr lang="hu-HU" dirty="0"/>
              <a:t>100 (10000) futás</a:t>
            </a: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DF405C-E4C2-413B-8557-5F6872EF802A}" type="slidenum">
              <a:rPr lang="hu-HU" altLang="hu-HU" smtClean="0"/>
              <a:pPr>
                <a:defRPr/>
              </a:pPr>
              <a:t>9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569065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lapértelmezett ter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3708</TotalTime>
  <Words>804</Words>
  <Application>Microsoft Office PowerPoint</Application>
  <PresentationFormat>Diavetítés a képernyőre (4:3 oldalarány)</PresentationFormat>
  <Paragraphs>135</Paragraphs>
  <Slides>19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7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19</vt:i4>
      </vt:variant>
    </vt:vector>
  </HeadingPairs>
  <TitlesOfParts>
    <vt:vector size="27" baseType="lpstr">
      <vt:lpstr>MS PGothic</vt:lpstr>
      <vt:lpstr>MS PGothic</vt:lpstr>
      <vt:lpstr>Arial</vt:lpstr>
      <vt:lpstr>Arial Bold</vt:lpstr>
      <vt:lpstr>Corbel</vt:lpstr>
      <vt:lpstr>Gill Sans</vt:lpstr>
      <vt:lpstr>Wingdings 2</vt:lpstr>
      <vt:lpstr>Alapértelmezett terv</vt:lpstr>
      <vt:lpstr>Mintakoordináció a KSH mintavételes gazdaságstatisztikai adatgyűjtéseiben   OST ülés 2019.05.29 </vt:lpstr>
      <vt:lpstr>PowerPoint bemutató</vt:lpstr>
      <vt:lpstr>Mintakoordináció szemléltetése</vt:lpstr>
      <vt:lpstr>PowerPoint bemutató</vt:lpstr>
      <vt:lpstr>PowerPoint bemutató</vt:lpstr>
      <vt:lpstr>Külföldi gyakorlat</vt:lpstr>
      <vt:lpstr>A KSH mintavételes gazdaságstatisztikai felvételeinek vizsgálata</vt:lpstr>
      <vt:lpstr>Szimuláció</vt:lpstr>
      <vt:lpstr>Szimuláció</vt:lpstr>
      <vt:lpstr>Koordináció hatásosságának mérése</vt:lpstr>
      <vt:lpstr>Mintába kerülések és adatszolgáltatások száma</vt:lpstr>
      <vt:lpstr>Mintába kerülések és adatszolgáltatások száma</vt:lpstr>
      <vt:lpstr>Elkerülhető teher elemzés</vt:lpstr>
      <vt:lpstr>Elkerülhető teher elemzés</vt:lpstr>
      <vt:lpstr>A minta valószínűségi jellege</vt:lpstr>
      <vt:lpstr>Koordináció becslésekre tett hatása</vt:lpstr>
      <vt:lpstr>Összefoglalva</vt:lpstr>
      <vt:lpstr>Mit jelent a felhasználók számára</vt:lpstr>
      <vt:lpstr>PowerPoint bemutató</vt:lpstr>
    </vt:vector>
  </TitlesOfParts>
  <Company>Egyetem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Minőségirányítás a hivatalos statisztikában,  Az Európai Statisztikai Rendszer Gyakorlati Kódexe</dc:title>
  <dc:creator>Radics</dc:creator>
  <cp:lastModifiedBy>Dobány Máté</cp:lastModifiedBy>
  <cp:revision>183</cp:revision>
  <cp:lastPrinted>2015-05-12T09:20:06Z</cp:lastPrinted>
  <dcterms:created xsi:type="dcterms:W3CDTF">2011-11-21T05:01:35Z</dcterms:created>
  <dcterms:modified xsi:type="dcterms:W3CDTF">2019-05-24T06:36:13Z</dcterms:modified>
</cp:coreProperties>
</file>