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3" r:id="rId5"/>
  </p:sldMasterIdLst>
  <p:sldIdLst>
    <p:sldId id="256" r:id="rId6"/>
    <p:sldId id="270" r:id="rId7"/>
    <p:sldId id="297" r:id="rId8"/>
    <p:sldId id="298" r:id="rId9"/>
    <p:sldId id="304" r:id="rId10"/>
    <p:sldId id="303" r:id="rId11"/>
    <p:sldId id="274" r:id="rId12"/>
    <p:sldId id="275" r:id="rId13"/>
    <p:sldId id="305" r:id="rId14"/>
    <p:sldId id="260" r:id="rId15"/>
    <p:sldId id="285" r:id="rId16"/>
    <p:sldId id="295" r:id="rId17"/>
    <p:sldId id="296" r:id="rId18"/>
    <p:sldId id="268" r:id="rId19"/>
    <p:sldId id="269" r:id="rId20"/>
  </p:sldIdLst>
  <p:sldSz cx="12192000" cy="6858000"/>
  <p:notesSz cx="6797675" cy="99282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view3D>
      <c:rotX val="30"/>
      <c:rotY val="20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Adatgyűjtések száma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4.6541834967150624E-3"/>
                  <c:y val="-2.254457483804184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326164407871528E-2"/>
                  <c:y val="-3.080752276718733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698586372386761E-2"/>
                  <c:y val="-6.824526919364030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0038848959719763E-2"/>
                  <c:y val="-8.064759999534770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4712849958913464E-2"/>
                  <c:y val="2.200327987066609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8.0808946641513224E-3"/>
                  <c:y val="2.802940252852440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3811022186729629E-3"/>
                  <c:y val="6.915874806638830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5530194746324394E-3"/>
                  <c:y val="2.085741867200130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4067210243472045E-3"/>
                  <c:y val="1.81618767373428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3.7443240782534556E-3"/>
                  <c:y val="3.588713523069586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9.6358657492601925E-3"/>
                  <c:y val="3.34128101047930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Munka1!$A$2:$A$13</c:f>
              <c:strCache>
                <c:ptCount val="12"/>
                <c:pt idx="0">
                  <c:v>Központi Statisztikai Hivatal</c:v>
                </c:pt>
                <c:pt idx="1">
                  <c:v>Emberi Erőforrások Minisztériuma </c:v>
                </c:pt>
                <c:pt idx="2">
                  <c:v>Nemzeti Fejlesztési Minisztérium</c:v>
                </c:pt>
                <c:pt idx="3">
                  <c:v>Agrárgazdasági Kutató Intézet</c:v>
                </c:pt>
                <c:pt idx="4">
                  <c:v>Országos Bírósági Hivatal </c:v>
                </c:pt>
                <c:pt idx="5">
                  <c:v>Belügyminisztérium</c:v>
                </c:pt>
                <c:pt idx="6">
                  <c:v>Miniszterelnökség</c:v>
                </c:pt>
                <c:pt idx="7">
                  <c:v>Magyar Energetikai és Közmű-szabályozási Hivatal  </c:v>
                </c:pt>
                <c:pt idx="8">
                  <c:v>Földművelésügyi Minisztérium </c:v>
                </c:pt>
                <c:pt idx="9">
                  <c:v>Igazságügyi Minisztérium</c:v>
                </c:pt>
                <c:pt idx="10">
                  <c:v>Nemzetgazdasági Minisztérium</c:v>
                </c:pt>
                <c:pt idx="11">
                  <c:v>Legfőbb Ügyészség</c:v>
                </c:pt>
              </c:strCache>
            </c:strRef>
          </c:cat>
          <c:val>
            <c:numRef>
              <c:f>Munka1!$B$2:$B$13</c:f>
              <c:numCache>
                <c:formatCode>General</c:formatCode>
                <c:ptCount val="12"/>
                <c:pt idx="0">
                  <c:v>135</c:v>
                </c:pt>
                <c:pt idx="1">
                  <c:v>31</c:v>
                </c:pt>
                <c:pt idx="2">
                  <c:v>28</c:v>
                </c:pt>
                <c:pt idx="3">
                  <c:v>14</c:v>
                </c:pt>
                <c:pt idx="4">
                  <c:v>9</c:v>
                </c:pt>
                <c:pt idx="5">
                  <c:v>8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5</c:v>
                </c:pt>
                <c:pt idx="1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4927833331404403E-2"/>
          <c:y val="0.63579432186929363"/>
          <c:w val="0.92363715187358464"/>
          <c:h val="0.3582972586329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0932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550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6938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4268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0601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3544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8822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7504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2990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25394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2474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99041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9016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257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7446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1855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8897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899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67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88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6618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430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8829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5211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2326821" y="849086"/>
            <a:ext cx="8294915" cy="841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326821" y="1877785"/>
            <a:ext cx="8294915" cy="4299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406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2326821" y="849086"/>
            <a:ext cx="8294915" cy="841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326821" y="1877785"/>
            <a:ext cx="8294915" cy="4299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5E0C-656F-4DD2-9568-7C8370A1E6C5}" type="datetimeFigureOut">
              <a:rPr lang="hu-HU" smtClean="0"/>
              <a:t>2017.09.13.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825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osap_igazgatas@ksh.hu" TargetMode="External"/><Relationship Id="rId2" Type="http://schemas.openxmlformats.org/officeDocument/2006/relationships/hyperlink" Target="mailto:statkoord@ksh.hu" TargetMode="Externa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hyperlink" Target="mailto:ost@ksh.h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084172" y="1443639"/>
            <a:ext cx="8567351" cy="2387600"/>
          </a:xfrm>
        </p:spPr>
        <p:txBody>
          <a:bodyPr>
            <a:noAutofit/>
          </a:bodyPr>
          <a:lstStyle/>
          <a:p>
            <a:r>
              <a:rPr lang="hu-HU" sz="3600" b="1" dirty="0"/>
              <a:t>Az Országos Statisztikai Adatfelvételi </a:t>
            </a:r>
            <a:r>
              <a:rPr lang="hu-HU" sz="3600" b="1" dirty="0" smtClean="0"/>
              <a:t>Program kormányrendelettel szabályozott részébe  </a:t>
            </a:r>
            <a:r>
              <a:rPr lang="hu-HU" sz="3600" b="1" dirty="0" smtClean="0"/>
              <a:t>tartozó </a:t>
            </a:r>
            <a:r>
              <a:rPr lang="hu-HU" sz="3600" b="1" dirty="0" smtClean="0"/>
              <a:t>adatforrások </a:t>
            </a:r>
            <a:r>
              <a:rPr lang="hu-HU" sz="3600" b="1" dirty="0" smtClean="0"/>
              <a:t>tervezetéről </a:t>
            </a:r>
            <a:r>
              <a:rPr lang="hu-HU" sz="3600" b="1" dirty="0" smtClean="0"/>
              <a:t> és az adminisztratív adatátvételek további tervezéséről</a:t>
            </a:r>
            <a:endParaRPr lang="hu-HU" sz="36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985318" y="4475249"/>
            <a:ext cx="8567352" cy="1655762"/>
          </a:xfrm>
        </p:spPr>
        <p:txBody>
          <a:bodyPr>
            <a:normAutofit fontScale="70000" lnSpcReduction="20000"/>
          </a:bodyPr>
          <a:lstStyle/>
          <a:p>
            <a:r>
              <a:rPr lang="hu-HU" sz="3100" b="1" dirty="0"/>
              <a:t> Országos Statisztikai Tanács</a:t>
            </a:r>
          </a:p>
          <a:p>
            <a:r>
              <a:rPr lang="hu-HU" sz="3100" b="1" dirty="0" smtClean="0"/>
              <a:t>2017. szeptember 14-ei ülése</a:t>
            </a:r>
          </a:p>
          <a:p>
            <a:endParaRPr lang="hu-HU" sz="2500" b="1" dirty="0"/>
          </a:p>
          <a:p>
            <a:r>
              <a:rPr lang="hu-HU" sz="2500" b="1" dirty="0" smtClean="0"/>
              <a:t>Mezősiné Rózsár Erika</a:t>
            </a:r>
          </a:p>
          <a:p>
            <a:r>
              <a:rPr lang="hu-HU" sz="2500" b="1" dirty="0" smtClean="0"/>
              <a:t> Statisztikai koordinációs főosztály</a:t>
            </a:r>
            <a:endParaRPr lang="hu-HU" sz="2500" b="1" dirty="0"/>
          </a:p>
        </p:txBody>
      </p:sp>
    </p:spTree>
    <p:extLst>
      <p:ext uri="{BB962C8B-B14F-4D97-AF65-F5344CB8AC3E}">
        <p14:creationId xmlns:p14="http://schemas.microsoft.com/office/powerpoint/2010/main" val="32540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Felülvizsgálat eredménye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A </a:t>
            </a:r>
            <a:r>
              <a:rPr lang="hu-HU" dirty="0"/>
              <a:t>2018. évre tervezett, az </a:t>
            </a:r>
            <a:r>
              <a:rPr lang="hu-HU" dirty="0" err="1"/>
              <a:t>Stt</a:t>
            </a:r>
            <a:r>
              <a:rPr lang="hu-HU" dirty="0"/>
              <a:t>. 26. </a:t>
            </a:r>
            <a:r>
              <a:rPr lang="hu-HU" dirty="0" smtClean="0"/>
              <a:t>§.szerinti </a:t>
            </a:r>
            <a:r>
              <a:rPr lang="hu-HU" dirty="0"/>
              <a:t>elsődleges statisztikai adatgyűjtések </a:t>
            </a:r>
            <a:r>
              <a:rPr lang="hu-HU" dirty="0" smtClean="0"/>
              <a:t>száma </a:t>
            </a:r>
            <a:r>
              <a:rPr lang="hu-HU" b="1" dirty="0" smtClean="0"/>
              <a:t>258 db-ra csökkent </a:t>
            </a:r>
            <a:r>
              <a:rPr lang="hu-HU" dirty="0" smtClean="0"/>
              <a:t>(2017. évi </a:t>
            </a:r>
            <a:r>
              <a:rPr lang="hu-HU" dirty="0" err="1" smtClean="0"/>
              <a:t>OSAP-ban</a:t>
            </a:r>
            <a:r>
              <a:rPr lang="hu-HU" dirty="0" smtClean="0"/>
              <a:t> 270 db volt)</a:t>
            </a:r>
          </a:p>
          <a:p>
            <a:r>
              <a:rPr lang="hu-HU" dirty="0" smtClean="0"/>
              <a:t>Csak az </a:t>
            </a:r>
            <a:r>
              <a:rPr lang="hu-HU" dirty="0"/>
              <a:t>Stt. 29. §. (1) bekezdés szerinti statisztikai adatátvételek </a:t>
            </a:r>
            <a:r>
              <a:rPr lang="hu-HU" dirty="0" smtClean="0"/>
              <a:t>maradnak a kormányrendeletben, ezek száma</a:t>
            </a:r>
            <a:r>
              <a:rPr lang="hu-HU" b="1" dirty="0" smtClean="0"/>
              <a:t> </a:t>
            </a:r>
            <a:r>
              <a:rPr lang="hu-HU" b="1" dirty="0" smtClean="0"/>
              <a:t>10 </a:t>
            </a:r>
            <a:r>
              <a:rPr lang="hu-HU" b="1" dirty="0" smtClean="0"/>
              <a:t>db</a:t>
            </a:r>
            <a:r>
              <a:rPr lang="hu-HU" dirty="0" smtClean="0"/>
              <a:t>, </a:t>
            </a:r>
            <a:r>
              <a:rPr lang="hu-HU" dirty="0"/>
              <a:t>(2017. évi </a:t>
            </a:r>
            <a:r>
              <a:rPr lang="hu-HU" dirty="0" smtClean="0"/>
              <a:t>OSAP kormányrendeletben </a:t>
            </a:r>
            <a:r>
              <a:rPr lang="hu-HU" dirty="0" smtClean="0"/>
              <a:t>94 </a:t>
            </a:r>
            <a:r>
              <a:rPr lang="hu-HU" dirty="0"/>
              <a:t>db volt</a:t>
            </a:r>
            <a:r>
              <a:rPr lang="hu-HU" dirty="0" smtClean="0"/>
              <a:t>), a többi a rendeleti szabályozásból kikerül az Stt. felhatalmazásának köszönhetően. A teljes adminisztratív adatátvételi kör ugyanakkor az új szemléletű OSAP része lesz az elmondottak szerint.</a:t>
            </a:r>
            <a:endParaRPr lang="hu-HU" dirty="0" smtClean="0"/>
          </a:p>
          <a:p>
            <a:r>
              <a:rPr lang="hu-HU" dirty="0" smtClean="0"/>
              <a:t>A részletes </a:t>
            </a:r>
            <a:r>
              <a:rPr lang="hu-HU" dirty="0"/>
              <a:t>adatokat szervenkénti </a:t>
            </a:r>
            <a:r>
              <a:rPr lang="hu-HU" dirty="0" smtClean="0"/>
              <a:t>bontásban, az 1.,2 és 5. számú </a:t>
            </a:r>
            <a:r>
              <a:rPr lang="hu-HU" dirty="0"/>
              <a:t>mellékletek tartalmazzák. 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76532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b="1" dirty="0"/>
              <a:t>OSAP 2018. évi kötelező </a:t>
            </a:r>
            <a:r>
              <a:rPr lang="hu-HU" sz="3200" b="1" dirty="0" smtClean="0"/>
              <a:t>adatszolgáltatások (db)</a:t>
            </a:r>
            <a:endParaRPr lang="hu-HU" sz="3200" b="1" dirty="0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592033"/>
              </p:ext>
            </p:extLst>
          </p:nvPr>
        </p:nvGraphicFramePr>
        <p:xfrm>
          <a:off x="2018271" y="2006778"/>
          <a:ext cx="8295503" cy="3240310"/>
        </p:xfrm>
        <a:graphic>
          <a:graphicData uri="http://schemas.openxmlformats.org/drawingml/2006/table">
            <a:tbl>
              <a:tblPr firstRow="1" firstCol="1" bandRow="1"/>
              <a:tblGrid>
                <a:gridCol w="1968843"/>
                <a:gridCol w="584886"/>
                <a:gridCol w="823784"/>
                <a:gridCol w="889686"/>
                <a:gridCol w="921828"/>
                <a:gridCol w="407834"/>
                <a:gridCol w="878079"/>
                <a:gridCol w="832021"/>
                <a:gridCol w="988542"/>
              </a:tblGrid>
              <a:tr h="89365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6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Adatgyűjtő szerv</a:t>
                      </a:r>
                      <a:endParaRPr lang="hu-H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Adatgyűjtés</a:t>
                      </a:r>
                      <a:endParaRPr lang="hu-H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6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Egyéb adatátvétel</a:t>
                      </a:r>
                      <a:endParaRPr lang="hu-H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76334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módosí-tott</a:t>
                      </a:r>
                      <a:endParaRPr lang="hu-H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változat-lan</a:t>
                      </a:r>
                      <a:endParaRPr lang="hu-H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összes</a:t>
                      </a:r>
                      <a:endParaRPr lang="hu-H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módosí-tott</a:t>
                      </a:r>
                      <a:endParaRPr lang="hu-H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válto-zatlan</a:t>
                      </a:r>
                      <a:endParaRPr lang="hu-H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összes</a:t>
                      </a:r>
                      <a:endParaRPr lang="hu-H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50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Központi Statisztikai Hivatal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</a:t>
                      </a:r>
                      <a:endParaRPr lang="hu-H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07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hivatalos statisztikai szolgálat többi szerve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</a:t>
                      </a:r>
                      <a:endParaRPr lang="hu-H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38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Összesen: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258</a:t>
                      </a:r>
                      <a:endParaRPr lang="hu-H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009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OSAP 2018. évi kötelező adatgyűjtések (db)</a:t>
            </a: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6479090"/>
              </p:ext>
            </p:extLst>
          </p:nvPr>
        </p:nvGraphicFramePr>
        <p:xfrm>
          <a:off x="2611397" y="1631090"/>
          <a:ext cx="7587047" cy="4693860"/>
        </p:xfrm>
        <a:graphic>
          <a:graphicData uri="http://schemas.openxmlformats.org/drawingml/2006/table">
            <a:tbl>
              <a:tblPr/>
              <a:tblGrid>
                <a:gridCol w="3210408"/>
                <a:gridCol w="1113815"/>
                <a:gridCol w="1166230"/>
                <a:gridCol w="1166230"/>
                <a:gridCol w="930364"/>
              </a:tblGrid>
              <a:tr h="260255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szervezet neve                                                        </a:t>
                      </a:r>
                    </a:p>
                  </a:txBody>
                  <a:tcPr marL="8325" marR="8325" marT="8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Adatgyűjtések száma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2193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összesen</a:t>
                      </a:r>
                    </a:p>
                  </a:txBody>
                  <a:tcPr marL="8325" marR="8325" marT="8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 adatgyűjtés jellege szerint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05534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változatlan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módosított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új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1. Központi Statisztikai Hivatal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3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2. Emberi Erőforrások Minisztériuma 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6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3. Nemzeti Fejlesztési Minisztérium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7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4. Agrárgazdasági Kutató Intézet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8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5.Országos Bírósági Hivatal 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6. Belügyminisztérium 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7. Miniszterelnökség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8. Magyar Energetikai és Közmű-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szabályozási Hivatal  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9. Földművelésügyi Minisztérium 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Igazságügyi Minisztérium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4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Nemzetgazdasági Minisztérium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 Legfőbb Ügyészség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Mindösszesen</a:t>
                      </a:r>
                      <a:endParaRPr lang="hu-H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258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25" marR="8325" marT="8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9E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455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/>
              <a:t>OSAP 2018. évi kötelező </a:t>
            </a:r>
            <a:r>
              <a:rPr lang="hu-HU" sz="3600" b="1" dirty="0" smtClean="0"/>
              <a:t>adatgyűjtések (db)</a:t>
            </a:r>
            <a:endParaRPr lang="hu-HU" sz="3600" b="1" dirty="0"/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6560117"/>
              </p:ext>
            </p:extLst>
          </p:nvPr>
        </p:nvGraphicFramePr>
        <p:xfrm>
          <a:off x="2327275" y="1449859"/>
          <a:ext cx="8294688" cy="4727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7902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82194" y="849086"/>
            <a:ext cx="8294915" cy="841602"/>
          </a:xfrm>
        </p:spPr>
        <p:txBody>
          <a:bodyPr>
            <a:noAutofit/>
          </a:bodyPr>
          <a:lstStyle/>
          <a:p>
            <a:r>
              <a:rPr lang="hu-HU" sz="3600" b="1" dirty="0"/>
              <a:t>További </a:t>
            </a:r>
            <a:r>
              <a:rPr lang="hu-HU" sz="3600" b="1" dirty="0" smtClean="0"/>
              <a:t>feladatok az ütemterv szerint</a:t>
            </a:r>
            <a:r>
              <a:rPr lang="hu-HU" sz="3600" dirty="0"/>
              <a:t/>
            </a:r>
            <a:br>
              <a:rPr lang="hu-HU" sz="3600" dirty="0"/>
            </a:b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/>
              <a:t>Az </a:t>
            </a:r>
            <a:r>
              <a:rPr lang="hu-HU" b="1" dirty="0" err="1"/>
              <a:t>Stt</a:t>
            </a:r>
            <a:r>
              <a:rPr lang="hu-HU" b="1" dirty="0"/>
              <a:t>. 26. § szerinti Korm. rendelet </a:t>
            </a:r>
            <a:r>
              <a:rPr lang="hu-HU" dirty="0"/>
              <a:t>előterjesztés </a:t>
            </a:r>
            <a:r>
              <a:rPr lang="hu-HU" dirty="0" smtClean="0"/>
              <a:t>jogszabály-tervezetének </a:t>
            </a:r>
            <a:r>
              <a:rPr lang="hu-HU" dirty="0"/>
              <a:t>megküldése a Miniszterelnökségnek előzetes egyeztetésre, majd közigazgatási </a:t>
            </a:r>
            <a:r>
              <a:rPr lang="hu-HU" dirty="0" smtClean="0"/>
              <a:t>egyeztetésre </a:t>
            </a:r>
            <a:r>
              <a:rPr lang="hu-HU" b="1" dirty="0" smtClean="0"/>
              <a:t>2017</a:t>
            </a:r>
            <a:r>
              <a:rPr lang="hu-HU" b="1" dirty="0"/>
              <a:t>. </a:t>
            </a:r>
            <a:r>
              <a:rPr lang="hu-HU" b="1" dirty="0" smtClean="0"/>
              <a:t>szeptember </a:t>
            </a:r>
            <a:r>
              <a:rPr lang="hu-HU" b="1" dirty="0"/>
              <a:t>22. </a:t>
            </a:r>
            <a:r>
              <a:rPr lang="hu-HU" dirty="0" smtClean="0"/>
              <a:t>A megjelentetés határideje: november 30.</a:t>
            </a:r>
          </a:p>
          <a:p>
            <a:pPr lvl="0"/>
            <a:r>
              <a:rPr lang="hu-HU" b="1" u="sng" dirty="0" smtClean="0"/>
              <a:t>A teljes OSAP összeállítása</a:t>
            </a:r>
            <a:r>
              <a:rPr lang="hu-HU" b="1" dirty="0" smtClean="0"/>
              <a:t>, az </a:t>
            </a:r>
            <a:r>
              <a:rPr lang="hu-HU" b="1" dirty="0"/>
              <a:t>OSAP - </a:t>
            </a:r>
            <a:r>
              <a:rPr lang="hu-HU" b="1" dirty="0" err="1"/>
              <a:t>Stt</a:t>
            </a:r>
            <a:r>
              <a:rPr lang="hu-HU" b="1" dirty="0"/>
              <a:t>. 26. § szerinti Korm. rendeleten kívüli - másodlagos adatforrások tervezetének </a:t>
            </a:r>
            <a:r>
              <a:rPr lang="hu-HU" dirty="0" smtClean="0"/>
              <a:t>Elnöki értekezlet elé terjesztése: </a:t>
            </a:r>
            <a:r>
              <a:rPr lang="hu-HU" b="1" dirty="0" smtClean="0"/>
              <a:t>2017</a:t>
            </a:r>
            <a:r>
              <a:rPr lang="hu-HU" b="1" dirty="0"/>
              <a:t>. </a:t>
            </a:r>
            <a:r>
              <a:rPr lang="hu-HU" b="1" dirty="0" smtClean="0"/>
              <a:t>november hónapban.</a:t>
            </a:r>
          </a:p>
          <a:p>
            <a:pPr lvl="0"/>
            <a:r>
              <a:rPr lang="hu-HU" b="1" dirty="0" smtClean="0"/>
              <a:t>FONTOS: a </a:t>
            </a:r>
            <a:r>
              <a:rPr lang="hu-HU" b="1" u="sng" dirty="0" smtClean="0"/>
              <a:t>teljes OSAP a Korm. rend. elrendelés mellett csak a statisztikai célú adatátvételeket </a:t>
            </a:r>
            <a:r>
              <a:rPr lang="hu-HU" b="1" dirty="0" smtClean="0"/>
              <a:t>tartalmazza </a:t>
            </a:r>
            <a:r>
              <a:rPr lang="hu-HU" dirty="0" smtClean="0"/>
              <a:t>(a hatósági, igazgatási célúakat nem)</a:t>
            </a:r>
          </a:p>
          <a:p>
            <a:pPr lvl="0"/>
            <a:r>
              <a:rPr lang="hu-HU" b="1" dirty="0" smtClean="0"/>
              <a:t>Másodlagos adatforrások </a:t>
            </a:r>
            <a:r>
              <a:rPr lang="hu-HU" b="1" u="sng" dirty="0" smtClean="0"/>
              <a:t>teljessége  érdekében </a:t>
            </a:r>
            <a:r>
              <a:rPr lang="hu-HU" b="1" u="sng" dirty="0" smtClean="0"/>
              <a:t>kérjük a </a:t>
            </a:r>
            <a:r>
              <a:rPr lang="hu-HU" b="1" u="sng" dirty="0" err="1" smtClean="0"/>
              <a:t>HSSZ-től</a:t>
            </a:r>
            <a:r>
              <a:rPr lang="hu-HU" b="1" u="sng" dirty="0" smtClean="0"/>
              <a:t> </a:t>
            </a:r>
            <a:r>
              <a:rPr lang="hu-HU" b="1" dirty="0" smtClean="0"/>
              <a:t>az OSAP nyilvántartási számmal még nem ellátott, általuk ismert, további (ágazati jogszabályok…) statisztikai célú </a:t>
            </a:r>
            <a:r>
              <a:rPr lang="hu-HU" b="1" dirty="0" smtClean="0"/>
              <a:t>adatátvételek nyilvántartásba vételét</a:t>
            </a:r>
            <a:endParaRPr lang="hu-HU" b="1" dirty="0" smtClean="0"/>
          </a:p>
          <a:p>
            <a:pPr lvl="0"/>
            <a:endParaRPr lang="hu-HU" dirty="0"/>
          </a:p>
          <a:p>
            <a:pPr lvl="0"/>
            <a:r>
              <a:rPr lang="hu-HU" dirty="0"/>
              <a:t>A teljes OSAP </a:t>
            </a:r>
            <a:r>
              <a:rPr lang="hu-HU" dirty="0" smtClean="0"/>
              <a:t>jóváhagyása: </a:t>
            </a:r>
            <a:r>
              <a:rPr lang="hu-HU" b="1" dirty="0"/>
              <a:t>2017. december 1</a:t>
            </a:r>
            <a:r>
              <a:rPr lang="hu-HU" b="1" dirty="0" smtClean="0"/>
              <a:t>. , majd megjelentetése a KSH honlapján </a:t>
            </a:r>
            <a:endParaRPr lang="hu-HU" dirty="0"/>
          </a:p>
        </p:txBody>
      </p:sp>
      <p:pic>
        <p:nvPicPr>
          <p:cNvPr id="5" name="Kép 13" descr="image0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3536" y="896710"/>
            <a:ext cx="8382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465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 smtClean="0"/>
              <a:t>Együttműködés  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hu-HU" dirty="0" smtClean="0"/>
              <a:t>Megköszönjük eddigi együttműködésüket!</a:t>
            </a:r>
          </a:p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b="1" dirty="0" smtClean="0"/>
              <a:t>KSH</a:t>
            </a:r>
          </a:p>
          <a:p>
            <a:pPr marL="0" indent="0" algn="ctr">
              <a:buNone/>
            </a:pPr>
            <a:r>
              <a:rPr lang="hu-HU" b="1" dirty="0" smtClean="0"/>
              <a:t>Statisztikai koordinációs főosztály</a:t>
            </a:r>
          </a:p>
          <a:p>
            <a:pPr marL="0" indent="0" algn="ctr">
              <a:buNone/>
            </a:pPr>
            <a:r>
              <a:rPr lang="hu-HU" b="1" dirty="0" smtClean="0"/>
              <a:t>Igazgatási Osztály</a:t>
            </a:r>
          </a:p>
          <a:p>
            <a:pPr marL="0" indent="0" algn="ctr">
              <a:buNone/>
            </a:pPr>
            <a:endParaRPr lang="hu-HU" b="1" dirty="0" smtClean="0"/>
          </a:p>
          <a:p>
            <a:pPr marL="0" indent="0" algn="ctr">
              <a:buNone/>
            </a:pPr>
            <a:endParaRPr lang="hu-HU" b="1" dirty="0" smtClean="0"/>
          </a:p>
          <a:p>
            <a:pPr marL="0" indent="0" algn="ctr">
              <a:buNone/>
            </a:pPr>
            <a:r>
              <a:rPr lang="hu-HU" dirty="0" err="1" smtClean="0">
                <a:hlinkClick r:id="rId2"/>
              </a:rPr>
              <a:t>statkoord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ksh.hu</a:t>
            </a:r>
            <a:endParaRPr lang="hu-HU" dirty="0" smtClean="0"/>
          </a:p>
          <a:p>
            <a:pPr marL="0" indent="0" algn="ctr">
              <a:buNone/>
            </a:pPr>
            <a:r>
              <a:rPr lang="hu-HU" dirty="0" err="1" smtClean="0">
                <a:hlinkClick r:id="rId3"/>
              </a:rPr>
              <a:t>osap</a:t>
            </a:r>
            <a:r>
              <a:rPr lang="hu-HU" dirty="0" smtClean="0">
                <a:hlinkClick r:id="rId3"/>
              </a:rPr>
              <a:t>_igazgatas@</a:t>
            </a:r>
            <a:r>
              <a:rPr lang="hu-HU" dirty="0" err="1" smtClean="0">
                <a:hlinkClick r:id="rId3"/>
              </a:rPr>
              <a:t>ksh.hu</a:t>
            </a:r>
            <a:endParaRPr lang="hu-HU" dirty="0" smtClean="0"/>
          </a:p>
          <a:p>
            <a:pPr marL="0" indent="0" algn="ctr">
              <a:buNone/>
            </a:pPr>
            <a:r>
              <a:rPr lang="hu-HU" dirty="0" smtClean="0">
                <a:hlinkClick r:id="rId4"/>
              </a:rPr>
              <a:t>ost@</a:t>
            </a:r>
            <a:r>
              <a:rPr lang="hu-HU" dirty="0" err="1" smtClean="0">
                <a:hlinkClick r:id="rId4"/>
              </a:rPr>
              <a:t>ksh.hu</a:t>
            </a:r>
            <a:endParaRPr lang="hu-HU" dirty="0" smtClean="0"/>
          </a:p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 smtClean="0"/>
          </a:p>
        </p:txBody>
      </p:sp>
      <p:pic>
        <p:nvPicPr>
          <p:cNvPr id="8" name="Kép 4" descr="image00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821" y="5611899"/>
            <a:ext cx="121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Kép 7" descr="image00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5196" y="807924"/>
            <a:ext cx="1295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8978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3600" b="1" dirty="0" smtClean="0"/>
              <a:t>Jogszabályi környezet        </a:t>
            </a:r>
            <a:endParaRPr lang="hu-HU" sz="3600" b="1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962472" y="1826773"/>
            <a:ext cx="9023624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u-HU" alt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 európai statisztikákról szóló 223/2009/EK európai parlamenti és tanácsi rendelet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u-HU" alt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 Európai Statisztika </a:t>
            </a:r>
            <a:r>
              <a:rPr kumimoji="0" lang="hu-HU" altLang="hu-H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Gyakorlati </a:t>
            </a:r>
            <a:r>
              <a:rPr kumimoji="0" lang="hu-HU" alt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Kódexében megfogalmazott elvek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hu-HU" sz="2000" b="1" dirty="0" smtClean="0"/>
              <a:t>ÚJ JOGSZABÁLYI KÖRNYEZET: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u-HU" altLang="hu-H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hivatalos statisztikáról szóló 2016. évi CLV. </a:t>
            </a:r>
            <a:r>
              <a:rPr lang="hu-HU" altLang="hu-H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törvény (</a:t>
            </a:r>
            <a:r>
              <a:rPr lang="hu-HU" altLang="hu-H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Stt</a:t>
            </a:r>
            <a:r>
              <a:rPr lang="hu-HU" altLang="hu-H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hu-HU" altLang="hu-H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hu-HU" alt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u-HU" alt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hivatalos statisztikáról szóló 2016. évi CLV. törvény végrehajtásáról szóló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184/2017. (VII. 5.) Korm. rendelet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u-HU" altLang="hu-H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Egyes törvényeknek a hivatalos statisztikáról szóló 2016. évi CLV. törvény </a:t>
            </a: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hu-HU" altLang="hu-H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végrehajtásával összefüggő módosításáról szóló 2017. évi XLIV. törvény</a:t>
            </a: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hu-HU" alt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Kép 2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5001" y="849086"/>
            <a:ext cx="16097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694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altLang="hu-HU" sz="4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Feladatok</a:t>
            </a:r>
            <a:r>
              <a:rPr lang="hu-HU" alt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hu-HU" sz="2600" dirty="0" err="1" smtClean="0"/>
              <a:t>Stt</a:t>
            </a:r>
            <a:r>
              <a:rPr lang="hu-HU" sz="2600" dirty="0" smtClean="0"/>
              <a:t>. 3. § (1) „A </a:t>
            </a:r>
            <a:r>
              <a:rPr lang="hu-HU" sz="2600" dirty="0"/>
              <a:t>hivatalos statisztikai tevékenység célja, hogy statisztikai információk nyilvánosságra hozatalával valósághű, tárgyilagos képet adjon a társadalom, a gazdaság, a környezet állapotáról és annak változásairól az állami szervek, az önkormányzatok, a gazdasági szervezetek - beleértve a pénzügyi piacokat -, a civil szervezetek, a tudományos tevékenységet végzők, a közvélemény, a média szereplői, valamint a nemzetközi szervezetek, különösen az Európai Unió intézményei számára</a:t>
            </a:r>
            <a:r>
              <a:rPr lang="hu-HU" sz="2600" dirty="0" smtClean="0"/>
              <a:t>.”</a:t>
            </a:r>
          </a:p>
          <a:p>
            <a:pPr algn="just"/>
            <a:r>
              <a:rPr lang="hu-HU" sz="2600" dirty="0" err="1" smtClean="0"/>
              <a:t>Stt</a:t>
            </a:r>
            <a:r>
              <a:rPr lang="hu-HU" sz="2600" dirty="0" smtClean="0"/>
              <a:t>. 8. § (2): A </a:t>
            </a:r>
            <a:r>
              <a:rPr lang="hu-HU" sz="2600" dirty="0"/>
              <a:t>KSH </a:t>
            </a:r>
            <a:r>
              <a:rPr lang="hu-HU" sz="2600" dirty="0" smtClean="0"/>
              <a:t>feladatai: </a:t>
            </a:r>
            <a:r>
              <a:rPr lang="hu-HU" sz="2600" i="1" dirty="0" smtClean="0"/>
              <a:t>a</a:t>
            </a:r>
            <a:r>
              <a:rPr lang="hu-HU" sz="2600" i="1" dirty="0"/>
              <a:t>) </a:t>
            </a:r>
            <a:r>
              <a:rPr lang="hu-HU" sz="2600" dirty="0" err="1"/>
              <a:t>a</a:t>
            </a:r>
            <a:r>
              <a:rPr lang="hu-HU" sz="2600" dirty="0"/>
              <a:t> gazdaság, a társadalom és a környezet állapotának és folyamatainak hivatalos statisztikai adatokkal történő bemutatása, ennek érdekében hivatalos statisztikai adatfelvételek teljes statisztikai adat-előállítási folyamatának elvégzése, így különösen adatok felvétele, feldolgozása, közzététele és elemzése</a:t>
            </a:r>
            <a:r>
              <a:rPr lang="hu-HU" sz="2600" dirty="0" smtClean="0"/>
              <a:t>,…</a:t>
            </a:r>
          </a:p>
          <a:p>
            <a:pPr algn="just"/>
            <a:r>
              <a:rPr lang="hu-HU" sz="2600" i="1" dirty="0"/>
              <a:t>g</a:t>
            </a:r>
            <a:r>
              <a:rPr lang="hu-HU" sz="2600" i="1" dirty="0" smtClean="0"/>
              <a:t>) </a:t>
            </a:r>
            <a:r>
              <a:rPr lang="hu-HU" sz="2600" dirty="0"/>
              <a:t>a Hivatalos Statisztikai Szolgálat </a:t>
            </a:r>
            <a:r>
              <a:rPr lang="hu-HU" sz="2600" b="1" dirty="0"/>
              <a:t>Országos Statisztikai Adatfelvételi Programjának</a:t>
            </a:r>
            <a:r>
              <a:rPr lang="hu-HU" sz="2600" dirty="0"/>
              <a:t> </a:t>
            </a:r>
            <a:r>
              <a:rPr lang="hu-HU" sz="2600" dirty="0" smtClean="0"/>
              <a:t>(OSAP) összeállítása </a:t>
            </a:r>
            <a:r>
              <a:rPr lang="hu-HU" sz="2600" dirty="0"/>
              <a:t>és végrehajtásának </a:t>
            </a:r>
            <a:r>
              <a:rPr lang="hu-HU" sz="2600" dirty="0" smtClean="0"/>
              <a:t>ellenőrzése.</a:t>
            </a:r>
            <a:endParaRPr lang="hu-HU" sz="2600" dirty="0"/>
          </a:p>
          <a:p>
            <a:pPr algn="just"/>
            <a:endParaRPr lang="hu-HU" dirty="0"/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0558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b="1" dirty="0" smtClean="0"/>
              <a:t>OSAP felülvizsgálat főbb elemei-  </a:t>
            </a:r>
            <a:br>
              <a:rPr lang="hu-HU" sz="3600" b="1" dirty="0" smtClean="0"/>
            </a:br>
            <a:r>
              <a:rPr lang="hu-HU" sz="3600" b="1" dirty="0" smtClean="0"/>
              <a:t>elsődleges adatforrások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hu-HU" altLang="hu-HU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altLang="hu-HU" dirty="0">
                <a:ea typeface="Times New Roman" panose="02020603050405020304" pitchFamily="18" charset="0"/>
                <a:cs typeface="Times New Roman" panose="02020603050405020304" pitchFamily="18" charset="0"/>
              </a:rPr>
              <a:t>Országos Statisztikai Adatgyűjtési Program adatgyűjtéseiről és adatátvételeiről </a:t>
            </a:r>
            <a:r>
              <a:rPr lang="hu-HU" altLang="hu-HU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szóló </a:t>
            </a:r>
            <a:r>
              <a:rPr lang="hu-HU" altLang="hu-HU" dirty="0">
                <a:ea typeface="Times New Roman" panose="02020603050405020304" pitchFamily="18" charset="0"/>
                <a:cs typeface="Times New Roman" panose="02020603050405020304" pitchFamily="18" charset="0"/>
              </a:rPr>
              <a:t>288/2009. (XII. 15.) Korm. rendelet felülvizsgálatnak főbb elemei</a:t>
            </a:r>
            <a:r>
              <a:rPr lang="hu-HU" altLang="hu-HU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hu-HU" b="1" dirty="0" smtClean="0"/>
              <a:t>23. </a:t>
            </a:r>
            <a:r>
              <a:rPr lang="hu-HU" b="1" dirty="0"/>
              <a:t>§ </a:t>
            </a:r>
            <a:r>
              <a:rPr lang="hu-HU" dirty="0"/>
              <a:t>(1) A statisztikai adatfelvétel módja lehet statisztikai </a:t>
            </a:r>
            <a:r>
              <a:rPr lang="hu-HU" dirty="0" smtClean="0"/>
              <a:t>adatgyűjtés </a:t>
            </a:r>
            <a:r>
              <a:rPr lang="hu-HU" dirty="0"/>
              <a:t>vagy statisztikai adatátvétel.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(2) </a:t>
            </a:r>
            <a:r>
              <a:rPr lang="hu-HU" b="1" dirty="0" smtClean="0"/>
              <a:t>Elsődleges adatforrásként </a:t>
            </a:r>
            <a:r>
              <a:rPr lang="hu-HU" dirty="0" smtClean="0"/>
              <a:t>statisztikai adatgyűjtés végrehajtható adatszolgáltatási kötelezettség elrendelésével és önkéntes adatszolgáltatással</a:t>
            </a:r>
          </a:p>
          <a:p>
            <a:pPr marL="0" indent="0" algn="just">
              <a:buNone/>
            </a:pPr>
            <a:r>
              <a:rPr lang="hu-HU" dirty="0" smtClean="0"/>
              <a:t>(</a:t>
            </a:r>
            <a:r>
              <a:rPr lang="hu-HU" dirty="0"/>
              <a:t>3) Elsődleges adatforrást csak akkor lehet igénybe venni, </a:t>
            </a:r>
            <a:r>
              <a:rPr lang="hu-HU" u="sng" dirty="0"/>
              <a:t>ha nincs statisztikai célra alkalmas, hozzáférhető másodlagos </a:t>
            </a:r>
            <a:r>
              <a:rPr lang="hu-HU" u="sng" dirty="0" smtClean="0"/>
              <a:t>adatforrás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hu-HU" altLang="hu-HU" u="sng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hu-HU" altLang="hu-HU" dirty="0">
                <a:ea typeface="Times New Roman" panose="02020603050405020304" pitchFamily="18" charset="0"/>
                <a:cs typeface="Times New Roman" panose="02020603050405020304" pitchFamily="18" charset="0"/>
              </a:rPr>
              <a:t>Csak az </a:t>
            </a:r>
            <a:r>
              <a:rPr lang="hu-HU" altLang="hu-HU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Stt</a:t>
            </a:r>
            <a:r>
              <a:rPr lang="hu-HU" altLang="hu-HU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altLang="hu-HU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26. § szerinti adatgyűjtések </a:t>
            </a:r>
            <a:r>
              <a:rPr lang="hu-HU" altLang="hu-HU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és </a:t>
            </a:r>
            <a:r>
              <a:rPr lang="hu-HU" altLang="hu-HU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altLang="hu-HU" b="1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Stt</a:t>
            </a:r>
            <a:r>
              <a:rPr lang="hu-HU" altLang="hu-HU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 29. § szerinti </a:t>
            </a:r>
            <a:r>
              <a:rPr lang="hu-HU" altLang="hu-HU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„egyéb” adatátvételek </a:t>
            </a:r>
            <a:r>
              <a:rPr lang="hu-HU" altLang="hu-HU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maradnak a </a:t>
            </a:r>
            <a:r>
              <a:rPr lang="hu-HU" altLang="hu-HU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Korm. rendeletben </a:t>
            </a:r>
            <a:r>
              <a:rPr lang="hu-HU" altLang="hu-HU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(utóbbiak azok, amelyeknél a forrásul szolgáló nyilvántartás vezetésére nincs külön megfelelő jogszabályi előírás)</a:t>
            </a:r>
            <a:endParaRPr lang="hu-HU" altLang="hu-HU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1026" name="Kép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2201" y="614363"/>
            <a:ext cx="13716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7817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b="1" dirty="0"/>
              <a:t>OSAP felülvizsgálat főbb </a:t>
            </a:r>
            <a:r>
              <a:rPr lang="hu-HU" sz="3600" b="1" dirty="0" smtClean="0"/>
              <a:t>elemei - </a:t>
            </a:r>
            <a:r>
              <a:rPr lang="hu-HU" sz="3600" b="1" dirty="0"/>
              <a:t>másodlagos adatforrások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u-HU" altLang="hu-HU" b="1" u="sng" dirty="0"/>
              <a:t>Az adminisztratív </a:t>
            </a:r>
            <a:r>
              <a:rPr lang="hu-HU" altLang="hu-HU" b="1" u="sng" dirty="0" smtClean="0"/>
              <a:t>adatátvételek</a:t>
            </a:r>
            <a:r>
              <a:rPr lang="hu-HU" altLang="hu-HU" b="1" dirty="0" smtClean="0"/>
              <a:t> </a:t>
            </a:r>
            <a:r>
              <a:rPr lang="hu-HU" altLang="hu-HU" b="1" dirty="0"/>
              <a:t>jogi alapja </a:t>
            </a:r>
            <a:r>
              <a:rPr lang="hu-HU" altLang="hu-HU" b="1" dirty="0" smtClean="0"/>
              <a:t>közvetlenül az </a:t>
            </a:r>
            <a:r>
              <a:rPr lang="hu-HU" altLang="hu-HU" b="1" dirty="0"/>
              <a:t>Stt. lesz, </a:t>
            </a:r>
            <a:r>
              <a:rPr lang="hu-HU" altLang="hu-HU" dirty="0"/>
              <a:t>az </a:t>
            </a:r>
            <a:r>
              <a:rPr lang="hu-HU" altLang="hu-HU" dirty="0" smtClean="0"/>
              <a:t>adminisztratív adatforrásokat felhasználó </a:t>
            </a:r>
            <a:r>
              <a:rPr lang="hu-HU" altLang="hu-HU" dirty="0"/>
              <a:t>adatátvételeket </a:t>
            </a:r>
            <a:r>
              <a:rPr lang="hu-HU" altLang="hu-HU" dirty="0" smtClean="0"/>
              <a:t>tehát az </a:t>
            </a:r>
            <a:r>
              <a:rPr lang="hu-HU" altLang="hu-HU" dirty="0"/>
              <a:t>Stt. általános felhatalmazása alapján  kell a </a:t>
            </a:r>
            <a:r>
              <a:rPr lang="hu-HU" altLang="hu-HU" b="1" dirty="0"/>
              <a:t>teljes </a:t>
            </a:r>
            <a:r>
              <a:rPr lang="hu-HU" altLang="hu-HU" b="1" dirty="0" err="1"/>
              <a:t>OSAP-ban</a:t>
            </a:r>
            <a:r>
              <a:rPr lang="hu-HU" altLang="hu-HU" b="1" dirty="0"/>
              <a:t> </a:t>
            </a:r>
            <a:r>
              <a:rPr lang="hu-HU" altLang="hu-HU" b="1" dirty="0" smtClean="0"/>
              <a:t>szerepeltetni és az adatgazdákkal kötött együttműködési </a:t>
            </a:r>
            <a:r>
              <a:rPr lang="hu-HU" altLang="hu-HU" b="1" dirty="0"/>
              <a:t>megállapodásokkal </a:t>
            </a:r>
            <a:r>
              <a:rPr lang="hu-HU" altLang="hu-HU" dirty="0"/>
              <a:t>(az </a:t>
            </a:r>
            <a:r>
              <a:rPr lang="hu-HU" altLang="hu-HU" dirty="0">
                <a:ea typeface="Times New Roman" panose="02020603050405020304" pitchFamily="18" charset="0"/>
                <a:cs typeface="Times New Roman" panose="02020603050405020304" pitchFamily="18" charset="0"/>
              </a:rPr>
              <a:t>Stt. 28. § </a:t>
            </a:r>
            <a:r>
              <a:rPr lang="hu-HU" altLang="hu-HU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szerinti </a:t>
            </a:r>
            <a:r>
              <a:rPr lang="hu-HU" altLang="hu-HU" dirty="0" smtClean="0"/>
              <a:t>részleteket </a:t>
            </a:r>
            <a:r>
              <a:rPr lang="hu-HU" altLang="hu-HU" dirty="0" smtClean="0"/>
              <a:t>tartalmazó </a:t>
            </a:r>
            <a:r>
              <a:rPr lang="hu-HU" altLang="hu-HU" dirty="0"/>
              <a:t>technikai dokumentum) </a:t>
            </a:r>
            <a:r>
              <a:rPr lang="hu-HU" altLang="hu-HU" b="1" dirty="0" smtClean="0"/>
              <a:t>szabályozni. </a:t>
            </a:r>
            <a:endParaRPr lang="hu-HU" altLang="hu-HU" b="1" dirty="0"/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hu-HU" altLang="hu-HU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dirty="0"/>
              <a:t> </a:t>
            </a:r>
            <a:r>
              <a:rPr lang="hu-HU" altLang="hu-HU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u-HU" dirty="0" smtClean="0"/>
              <a:t>Megmaradnak a korábbról ismert módon a Hivatalos Statisztikai Szolgálat tagjainak egymás közti adatátvételei, amelyek az általuk végrehajtott adatfelvételekből származó végleges, feldolgozott adatok átadására szolgálnak.  Az Stt. </a:t>
            </a:r>
            <a:r>
              <a:rPr lang="hu-HU" b="1" dirty="0" smtClean="0"/>
              <a:t>23</a:t>
            </a:r>
            <a:r>
              <a:rPr lang="hu-HU" b="1" dirty="0"/>
              <a:t>. § </a:t>
            </a:r>
            <a:r>
              <a:rPr lang="hu-HU" dirty="0"/>
              <a:t>(6) </a:t>
            </a:r>
            <a:r>
              <a:rPr lang="hu-HU" dirty="0" smtClean="0"/>
              <a:t>szerint az ilyen adatátadásról </a:t>
            </a:r>
            <a:r>
              <a:rPr lang="hu-HU" dirty="0"/>
              <a:t>a Hivatalos Statisztikai Szolgálat érintett tagjai megállapodást kötnek, amelyben rögzíteni kell az adatátadás célját, módját, az adatkezelés, illetve az adatok tájékoztatási tevékenység során történő felhasználásának feltételeit. </a:t>
            </a:r>
            <a:r>
              <a:rPr lang="hu-HU" dirty="0" smtClean="0"/>
              <a:t>Az ilyen </a:t>
            </a:r>
            <a:r>
              <a:rPr lang="hu-HU" dirty="0"/>
              <a:t>megállapodásokat a Hivatalos Statisztikai Szolgálat tagjai honlapjukon nyilvánosságra </a:t>
            </a:r>
            <a:r>
              <a:rPr lang="hu-HU" dirty="0" smtClean="0"/>
              <a:t>hozzák. 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32375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b="1" dirty="0" smtClean="0"/>
              <a:t>OSAP- Változások, tartalmak</a:t>
            </a:r>
            <a:endParaRPr lang="hu-HU" sz="3600" b="1" dirty="0"/>
          </a:p>
        </p:txBody>
      </p:sp>
      <p:pic>
        <p:nvPicPr>
          <p:cNvPr id="5" name="Tartalom helye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9128" y="1878013"/>
            <a:ext cx="4930981" cy="4298950"/>
          </a:xfrm>
          <a:prstGeom prst="rect">
            <a:avLst/>
          </a:prstGeom>
          <a:noFill/>
        </p:spPr>
      </p:pic>
      <p:sp>
        <p:nvSpPr>
          <p:cNvPr id="6" name="Téglalap 5"/>
          <p:cNvSpPr/>
          <p:nvPr/>
        </p:nvSpPr>
        <p:spPr>
          <a:xfrm>
            <a:off x="7175930" y="1878013"/>
            <a:ext cx="1695450" cy="1666875"/>
          </a:xfrm>
          <a:prstGeom prst="rect">
            <a:avLst/>
          </a:prstGeom>
          <a:gradFill rotWithShape="1">
            <a:gsLst>
              <a:gs pos="0">
                <a:srgbClr val="70AD47">
                  <a:lumMod val="110000"/>
                  <a:satMod val="105000"/>
                  <a:tint val="67000"/>
                  <a:alpha val="7000"/>
                </a:srgbClr>
              </a:gs>
              <a:gs pos="0">
                <a:srgbClr val="70AD47">
                  <a:lumMod val="105000"/>
                  <a:satMod val="103000"/>
                  <a:tint val="73000"/>
                  <a:alpha val="46000"/>
                </a:srgbClr>
              </a:gs>
            </a:gsLst>
            <a:lin ang="5400000" scaled="0"/>
          </a:gradFill>
          <a:ln w="635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9997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OSAP felülvizsgálat, összeállítás  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hu-HU" b="1" dirty="0" smtClean="0"/>
              <a:t>Felülvizsgálat:</a:t>
            </a:r>
          </a:p>
          <a:p>
            <a:pPr algn="just"/>
            <a:r>
              <a:rPr lang="hu-HU" dirty="0" smtClean="0"/>
              <a:t> Módszertani, tartalmi felülvizsgálat; típus átsorolások, hazai és uniós jogszabályváltozások, adatigények, aktualizálások, adminisztratív tehercsökkentés miatti változások (8.,9. mellékletek)</a:t>
            </a:r>
          </a:p>
          <a:p>
            <a:pPr algn="just"/>
            <a:r>
              <a:rPr lang="hu-HU" dirty="0" smtClean="0"/>
              <a:t>Új, módosított megszűnő (1., 2., 3. és 4. mellékletek)</a:t>
            </a:r>
          </a:p>
          <a:p>
            <a:pPr marL="0" indent="0" algn="just">
              <a:buNone/>
            </a:pPr>
            <a:r>
              <a:rPr lang="hu-HU" b="1" dirty="0" smtClean="0"/>
              <a:t>OSAP ütemterv szerinti összeállítás menete:</a:t>
            </a:r>
          </a:p>
          <a:p>
            <a:pPr algn="just"/>
            <a:r>
              <a:rPr lang="hu-HU" b="1" dirty="0" smtClean="0"/>
              <a:t>2017. március </a:t>
            </a:r>
            <a:r>
              <a:rPr lang="hu-HU" dirty="0" smtClean="0"/>
              <a:t>végén indító levél, ütemterv, mellékletek</a:t>
            </a:r>
            <a:endParaRPr lang="hu-HU" dirty="0"/>
          </a:p>
          <a:p>
            <a:pPr algn="just"/>
            <a:r>
              <a:rPr lang="hu-HU" dirty="0" smtClean="0"/>
              <a:t>Beérkező válaszok alapján az előzetes tervezet a Nemzeti Statisztikai Koordinációs Testület (NSKT) </a:t>
            </a:r>
            <a:r>
              <a:rPr lang="hu-HU" b="1" dirty="0" smtClean="0"/>
              <a:t>június 7-ei </a:t>
            </a:r>
            <a:r>
              <a:rPr lang="hu-HU" dirty="0" smtClean="0"/>
              <a:t>ülésén</a:t>
            </a:r>
            <a:r>
              <a:rPr lang="hu-HU" b="1" dirty="0" smtClean="0"/>
              <a:t> </a:t>
            </a:r>
            <a:r>
              <a:rPr lang="hu-HU" dirty="0" smtClean="0"/>
              <a:t>és az Országos Statisztikai Tanács (OST) </a:t>
            </a:r>
            <a:r>
              <a:rPr lang="hu-HU" b="1" dirty="0" smtClean="0"/>
              <a:t>június 14</a:t>
            </a:r>
            <a:r>
              <a:rPr lang="hu-HU" dirty="0" smtClean="0"/>
              <a:t>-ei ülésén bemutatásra </a:t>
            </a:r>
            <a:r>
              <a:rPr lang="hu-HU" dirty="0"/>
              <a:t>k</a:t>
            </a:r>
            <a:r>
              <a:rPr lang="hu-HU" dirty="0" smtClean="0"/>
              <a:t>erült</a:t>
            </a:r>
          </a:p>
          <a:p>
            <a:pPr algn="just"/>
            <a:r>
              <a:rPr lang="hu-HU" dirty="0" smtClean="0"/>
              <a:t>A tervezetet és a </a:t>
            </a:r>
            <a:r>
              <a:rPr lang="hu-HU" dirty="0"/>
              <a:t>főbb változásokat tartalmazó </a:t>
            </a:r>
            <a:r>
              <a:rPr lang="hu-HU" dirty="0" smtClean="0"/>
              <a:t>összefoglalókat megküldtük további véleményezésre (június 22-én) a HSSZ, az OST és az NSKT részére </a:t>
            </a:r>
            <a:r>
              <a:rPr lang="hu-HU" b="1" dirty="0" smtClean="0"/>
              <a:t>augusztus 4</a:t>
            </a:r>
            <a:r>
              <a:rPr lang="hu-HU" dirty="0" smtClean="0"/>
              <a:t>-ei határidővel</a:t>
            </a:r>
            <a:endParaRPr lang="hu-HU" dirty="0"/>
          </a:p>
          <a:p>
            <a:endParaRPr lang="hu-HU" dirty="0"/>
          </a:p>
        </p:txBody>
      </p:sp>
      <p:pic>
        <p:nvPicPr>
          <p:cNvPr id="6" name="Kép 6" descr="image0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681" y="860311"/>
            <a:ext cx="1238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5861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Felülvizsgálat további részletei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u-HU" dirty="0" smtClean="0"/>
              <a:t>Adatforrások tételes vizsgálata: jellemzői, tartalma, hazai jogszabály kapcsolódik-e; szakértői egyeztetések lefolytatása</a:t>
            </a:r>
          </a:p>
          <a:p>
            <a:pPr algn="just"/>
            <a:r>
              <a:rPr lang="hu-HU" dirty="0" smtClean="0"/>
              <a:t>A Korm. rendelettel elrendelésre kerülő adatforrások köre letisztult, kikerülnek- egyúttal a teljes OSAP-ba átkerülnek az adminisztratív </a:t>
            </a:r>
            <a:r>
              <a:rPr lang="hu-HU" dirty="0" smtClean="0"/>
              <a:t>adatátvételek</a:t>
            </a:r>
            <a:endParaRPr lang="hu-HU" dirty="0" smtClean="0"/>
          </a:p>
          <a:p>
            <a:pPr algn="just"/>
            <a:r>
              <a:rPr lang="hu-HU" dirty="0" smtClean="0"/>
              <a:t>Augusztus </a:t>
            </a:r>
            <a:r>
              <a:rPr lang="hu-HU" dirty="0"/>
              <a:t>17-ei levélben </a:t>
            </a:r>
            <a:r>
              <a:rPr lang="hu-HU" dirty="0" smtClean="0"/>
              <a:t>a KSH tájékoztatást adott </a:t>
            </a:r>
            <a:r>
              <a:rPr lang="hu-HU" dirty="0"/>
              <a:t>a HSSZ </a:t>
            </a:r>
            <a:r>
              <a:rPr lang="hu-HU" dirty="0" smtClean="0"/>
              <a:t>tagjainak az adminisztratív adatforrások </a:t>
            </a:r>
            <a:r>
              <a:rPr lang="hu-HU" b="1" dirty="0" smtClean="0"/>
              <a:t>együttműködési megállapodásainak</a:t>
            </a:r>
            <a:r>
              <a:rPr lang="hu-HU" dirty="0" smtClean="0"/>
              <a:t> </a:t>
            </a:r>
            <a:r>
              <a:rPr lang="hu-HU" dirty="0"/>
              <a:t>sablonjáról, </a:t>
            </a:r>
            <a:r>
              <a:rPr lang="hu-HU" dirty="0" smtClean="0"/>
              <a:t>útmutatójáról. Javasolva</a:t>
            </a:r>
            <a:r>
              <a:rPr lang="hu-HU" dirty="0"/>
              <a:t>, hogy a jogszabályi kötelezettségük teljesítése érdekében a HSSZ tagjai is alkalmazzák a megállapodás-sablont és dokumentációt a 2018-ra szóló adminisztratív adatátvételeik dokumentálása, az adatok beérkezése </a:t>
            </a:r>
            <a:r>
              <a:rPr lang="hu-HU" dirty="0" smtClean="0"/>
              <a:t>érdekében.</a:t>
            </a:r>
            <a:endParaRPr lang="hu-HU" dirty="0" smtClean="0"/>
          </a:p>
          <a:p>
            <a:pPr marL="0" indent="0" algn="just">
              <a:buNone/>
            </a:pPr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71105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b="1" dirty="0"/>
              <a:t>OSAP Korm. rendeletből kikerülő </a:t>
            </a:r>
            <a:r>
              <a:rPr lang="hu-HU" sz="3600" b="1" dirty="0" smtClean="0"/>
              <a:t>adatátvételek                                            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2600" dirty="0"/>
              <a:t>Az OSAP Korm. rendeletből kikerülő adatátvételeit a 11. melléket tartalmazza </a:t>
            </a:r>
          </a:p>
          <a:p>
            <a:pPr algn="just"/>
            <a:r>
              <a:rPr lang="hu-HU" sz="2600" dirty="0" smtClean="0"/>
              <a:t>A másodlagos </a:t>
            </a:r>
            <a:r>
              <a:rPr lang="hu-HU" sz="2600" dirty="0"/>
              <a:t>adatforrások </a:t>
            </a:r>
            <a:r>
              <a:rPr lang="hu-HU" sz="2600" b="1" dirty="0" smtClean="0"/>
              <a:t>összeállításához, a teljes körűség érdekében </a:t>
            </a:r>
            <a:r>
              <a:rPr lang="hu-HU" sz="2600" dirty="0" smtClean="0"/>
              <a:t>a közeljövőben, szeptemberben </a:t>
            </a:r>
            <a:r>
              <a:rPr lang="hu-HU" sz="2600" dirty="0"/>
              <a:t>levelet küldünk, melynek mellékletei tartalmazzák a KSH által ismert statisztikai célú adminisztratív </a:t>
            </a:r>
            <a:r>
              <a:rPr lang="hu-HU" sz="2600" dirty="0" smtClean="0"/>
              <a:t>adatátvételeket.</a:t>
            </a:r>
            <a:endParaRPr lang="hu-HU" sz="2600" dirty="0" smtClean="0"/>
          </a:p>
          <a:p>
            <a:pPr algn="just"/>
            <a:r>
              <a:rPr lang="hu-HU" sz="2600" dirty="0" smtClean="0"/>
              <a:t>Cél a listákban </a:t>
            </a:r>
            <a:r>
              <a:rPr lang="hu-HU" sz="2600" dirty="0"/>
              <a:t>nem szereplő,</a:t>
            </a:r>
            <a:r>
              <a:rPr lang="hu-HU" sz="2600" dirty="0" smtClean="0"/>
              <a:t> </a:t>
            </a:r>
            <a:r>
              <a:rPr lang="hu-HU" sz="2600" dirty="0"/>
              <a:t>OSAP </a:t>
            </a:r>
            <a:r>
              <a:rPr lang="hu-HU" sz="2600" dirty="0" smtClean="0"/>
              <a:t>adatforrás azonosítóval még </a:t>
            </a:r>
            <a:r>
              <a:rPr lang="hu-HU" sz="2600" dirty="0"/>
              <a:t>nem ellátott, </a:t>
            </a:r>
            <a:r>
              <a:rPr lang="hu-HU" sz="2600" dirty="0" smtClean="0"/>
              <a:t>további </a:t>
            </a:r>
            <a:r>
              <a:rPr lang="hu-HU" sz="2600" dirty="0"/>
              <a:t>(ágazati jogszabályok…) statisztikai célú </a:t>
            </a:r>
            <a:r>
              <a:rPr lang="hu-HU" sz="2600" dirty="0" smtClean="0"/>
              <a:t>adatforrásokról </a:t>
            </a:r>
            <a:r>
              <a:rPr lang="hu-HU" sz="2600" dirty="0" smtClean="0"/>
              <a:t>tájékoztatás </a:t>
            </a:r>
            <a:r>
              <a:rPr lang="hu-HU" sz="2600" dirty="0" smtClean="0"/>
              <a:t>és ezek felvétele az OSAP-ba </a:t>
            </a:r>
            <a:r>
              <a:rPr lang="hu-HU" sz="2600" dirty="0" smtClean="0"/>
              <a:t>(2 Nyilvántartó lap </a:t>
            </a:r>
            <a:r>
              <a:rPr lang="hu-HU" sz="2600" dirty="0" smtClean="0"/>
              <a:t>kitöltésével)</a:t>
            </a:r>
            <a:endParaRPr lang="hu-HU" sz="2600" dirty="0"/>
          </a:p>
          <a:p>
            <a:endParaRPr lang="hu-HU" dirty="0"/>
          </a:p>
        </p:txBody>
      </p:sp>
      <p:pic>
        <p:nvPicPr>
          <p:cNvPr id="5" name="Kép 5" descr="image0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4006" y="661989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518313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6A142EE-99DC-4A8D-A00D-B3E1996137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B418DD3-29E5-4D01-A58F-55968D83CB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5021EE-A481-4A38-9D62-594EEC24975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</TotalTime>
  <Words>1237</Words>
  <Application>Microsoft Office PowerPoint</Application>
  <PresentationFormat>Szélesvásznú</PresentationFormat>
  <Paragraphs>204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1_Office-téma</vt:lpstr>
      <vt:lpstr>2_Office-téma</vt:lpstr>
      <vt:lpstr>Az Országos Statisztikai Adatfelvételi Program kormányrendelettel szabályozott részébe  tartozó adatforrások tervezetéről  és az adminisztratív adatátvételek további tervezéséről</vt:lpstr>
      <vt:lpstr>Jogszabályi környezet        </vt:lpstr>
      <vt:lpstr>Feladatok </vt:lpstr>
      <vt:lpstr>OSAP felülvizsgálat főbb elemei-   elsődleges adatforrások</vt:lpstr>
      <vt:lpstr>OSAP felülvizsgálat főbb elemei - másodlagos adatforrások</vt:lpstr>
      <vt:lpstr>OSAP- Változások, tartalmak</vt:lpstr>
      <vt:lpstr>OSAP felülvizsgálat, összeállítás  </vt:lpstr>
      <vt:lpstr>Felülvizsgálat további részletei</vt:lpstr>
      <vt:lpstr>OSAP Korm. rendeletből kikerülő adatátvételek                                            </vt:lpstr>
      <vt:lpstr>Felülvizsgálat eredménye</vt:lpstr>
      <vt:lpstr>OSAP 2018. évi kötelező adatszolgáltatások (db)</vt:lpstr>
      <vt:lpstr>OSAP 2018. évi kötelező adatgyűjtések (db)</vt:lpstr>
      <vt:lpstr>OSAP 2018. évi kötelező adatgyűjtések (db)</vt:lpstr>
      <vt:lpstr>További feladatok az ütemterv szerint </vt:lpstr>
      <vt:lpstr>Együttműködés  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Kárpáti József</cp:lastModifiedBy>
  <cp:revision>372</cp:revision>
  <cp:lastPrinted>2017-09-01T13:30:30Z</cp:lastPrinted>
  <dcterms:created xsi:type="dcterms:W3CDTF">2017-05-08T13:28:33Z</dcterms:created>
  <dcterms:modified xsi:type="dcterms:W3CDTF">2017-09-13T14:12:27Z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