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3" r:id="rId5"/>
  </p:sldMasterIdLst>
  <p:sldIdLst>
    <p:sldId id="256" r:id="rId6"/>
    <p:sldId id="257" r:id="rId7"/>
    <p:sldId id="266" r:id="rId8"/>
    <p:sldId id="265" r:id="rId9"/>
    <p:sldId id="259" r:id="rId10"/>
    <p:sldId id="270" r:id="rId11"/>
    <p:sldId id="260" r:id="rId12"/>
    <p:sldId id="267" r:id="rId13"/>
    <p:sldId id="271" r:id="rId14"/>
    <p:sldId id="272" r:id="rId15"/>
    <p:sldId id="274" r:id="rId16"/>
    <p:sldId id="273" r:id="rId17"/>
    <p:sldId id="275" r:id="rId18"/>
    <p:sldId id="276" r:id="rId19"/>
    <p:sldId id="268" r:id="rId2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8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sze05980\Downloads\&#214;SSZES&#205;T&#336;_T&#193;BL&#193;ZAT(1)(1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sze05980\Desktop\M&#225;solat%20eredetije2016_&#214;SSZES&#205;T&#336;_T&#193;BL&#193;ZA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Az adatfelvételek</a:t>
            </a:r>
            <a:r>
              <a:rPr lang="hu-HU" baseline="0"/>
              <a:t> </a:t>
            </a:r>
            <a:r>
              <a:rPr lang="hu-HU"/>
              <a:t>megoszlása 2016-ban a HSSZ további tagjai között </a:t>
            </a:r>
          </a:p>
        </c:rich>
      </c:tx>
      <c:layout>
        <c:manualLayout>
          <c:xMode val="edge"/>
          <c:yMode val="edge"/>
          <c:x val="2.5396373600909079E-2"/>
          <c:y val="9.022189969669101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view3D>
      <c:rotX val="30"/>
      <c:rotY val="9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0117327841219216"/>
                  <c:y val="-0.386679873163638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5B9BD5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1"/>
              <c:layout>
                <c:manualLayout>
                  <c:x val="-6.028908663927026E-2"/>
                  <c:y val="-0.30728904148466885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5B9BD5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2"/>
              <c:layout>
                <c:manualLayout>
                  <c:x val="-2.9282963220675053E-2"/>
                  <c:y val="-0.15979790294467941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5B9BD5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3"/>
              <c:layout>
                <c:manualLayout>
                  <c:x val="5.9397089252732134E-2"/>
                  <c:y val="-5.3707904203129028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5B9BD5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4"/>
              <c:layout>
                <c:manualLayout>
                  <c:x val="3.7856552653140578E-2"/>
                  <c:y val="4.5348529334882613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5B9BD5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5"/>
              <c:layout>
                <c:manualLayout>
                  <c:x val="-8.8360482717438099E-2"/>
                  <c:y val="8.1922143540153439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5B9BD5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6"/>
              <c:layout>
                <c:manualLayout>
                  <c:x val="-0.1659525198239109"/>
                  <c:y val="-1.5706251058084206E-16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5B9BD5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7"/>
              <c:layout>
                <c:manualLayout>
                  <c:x val="-2.4833131303090582E-2"/>
                  <c:y val="2.9610720919154974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5B9BD5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8"/>
              <c:layout>
                <c:manualLayout>
                  <c:x val="-2.5948449675906163E-2"/>
                  <c:y val="7.8771159980380284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5B9BD5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9"/>
              <c:layout>
                <c:manualLayout>
                  <c:x val="3.2536625800750056E-2"/>
                  <c:y val="-0.13166341121898667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5B9BD5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10"/>
              <c:spPr>
                <a:solidFill>
                  <a:sysClr val="window" lastClr="FFFFFF"/>
                </a:solidFill>
                <a:ln>
                  <a:solidFill>
                    <a:srgbClr val="5B9BD5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</c:extLst>
            </c:dLbl>
            <c:dLbl>
              <c:idx val="11"/>
              <c:layout>
                <c:manualLayout>
                  <c:x val="-0.20175828715854963"/>
                  <c:y val="-9.5354735282367167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5B9BD5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rgbClr val="5B9BD5"/>
                </a:solidFill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'[ÖSSZESÍTŐ_TÁBLÁZAT(1)(1).xlsx]Munka2'!$Y$53:$Y$64</c:f>
              <c:strCache>
                <c:ptCount val="12"/>
                <c:pt idx="0">
                  <c:v>Legfőbb Ügyészség</c:v>
                </c:pt>
                <c:pt idx="1">
                  <c:v>Magyar Nemzeti Bank</c:v>
                </c:pt>
                <c:pt idx="2">
                  <c:v>Nemzetgazdasági Minisztérium</c:v>
                </c:pt>
                <c:pt idx="3">
                  <c:v>Igazságügyi Minisztérium</c:v>
                </c:pt>
                <c:pt idx="4">
                  <c:v>Magyar Energetikai és Közmű-szabályozási Hivatal (MEKH)</c:v>
                </c:pt>
                <c:pt idx="5">
                  <c:v>Miniszterelnökség</c:v>
                </c:pt>
                <c:pt idx="6">
                  <c:v>Országos Bírósági Hivatal</c:v>
                </c:pt>
                <c:pt idx="7">
                  <c:v>Földművelésügyi Minisztérium</c:v>
                </c:pt>
                <c:pt idx="8">
                  <c:v>Belügyminisztérium</c:v>
                </c:pt>
                <c:pt idx="9">
                  <c:v>Agrárgazdasági Kutató Intézet</c:v>
                </c:pt>
                <c:pt idx="10">
                  <c:v>Nemzeti Fejlesztési Minisztérium</c:v>
                </c:pt>
                <c:pt idx="11">
                  <c:v>Emberi Erőforrások Minisztériuma</c:v>
                </c:pt>
              </c:strCache>
            </c:strRef>
          </c:cat>
          <c:val>
            <c:numRef>
              <c:f>'[ÖSSZESÍTŐ_TÁBLÁZAT(1)(1).xlsx]Munka2'!$Z$53:$Z$64</c:f>
              <c:numCache>
                <c:formatCode>General</c:formatCode>
                <c:ptCount val="12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6</c:v>
                </c:pt>
                <c:pt idx="6">
                  <c:v>8</c:v>
                </c:pt>
                <c:pt idx="7">
                  <c:v>13</c:v>
                </c:pt>
                <c:pt idx="8">
                  <c:v>14</c:v>
                </c:pt>
                <c:pt idx="9">
                  <c:v>17</c:v>
                </c:pt>
                <c:pt idx="10">
                  <c:v>33</c:v>
                </c:pt>
                <c:pt idx="11">
                  <c:v>35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Az összes adatgyűjtés megoszlása az adatszolgáltatók </a:t>
            </a:r>
            <a:r>
              <a:rPr lang="hu-HU" baseline="0"/>
              <a:t>száma szerint 2015-2016</a:t>
            </a:r>
            <a:endParaRPr lang="hu-HU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Munka2!$F$399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Munka2!$C$431:$C$439</c:f>
              <c:strCache>
                <c:ptCount val="9"/>
                <c:pt idx="0">
                  <c:v>           –       10</c:v>
                </c:pt>
                <c:pt idx="1">
                  <c:v>       11–     100</c:v>
                </c:pt>
                <c:pt idx="2">
                  <c:v>     101–     500</c:v>
                </c:pt>
                <c:pt idx="3">
                  <c:v>     501–  1 000</c:v>
                </c:pt>
                <c:pt idx="4">
                  <c:v>  1 001–  2 000</c:v>
                </c:pt>
                <c:pt idx="5">
                  <c:v>  2 001–  5 000</c:v>
                </c:pt>
                <c:pt idx="6">
                  <c:v>  5 001–10 000</c:v>
                </c:pt>
                <c:pt idx="7">
                  <c:v>10 001–30 000</c:v>
                </c:pt>
                <c:pt idx="8">
                  <c:v>30 001–</c:v>
                </c:pt>
              </c:strCache>
            </c:strRef>
          </c:cat>
          <c:val>
            <c:numRef>
              <c:f>Munka2!$D$431:$D$439</c:f>
              <c:numCache>
                <c:formatCode>General</c:formatCode>
                <c:ptCount val="9"/>
                <c:pt idx="0">
                  <c:v>34</c:v>
                </c:pt>
                <c:pt idx="1">
                  <c:v>71</c:v>
                </c:pt>
                <c:pt idx="2">
                  <c:v>44</c:v>
                </c:pt>
                <c:pt idx="3">
                  <c:v>17</c:v>
                </c:pt>
                <c:pt idx="4">
                  <c:v>21</c:v>
                </c:pt>
                <c:pt idx="5">
                  <c:v>28</c:v>
                </c:pt>
                <c:pt idx="6">
                  <c:v>20</c:v>
                </c:pt>
                <c:pt idx="7">
                  <c:v>15</c:v>
                </c:pt>
                <c:pt idx="8">
                  <c:v>2</c:v>
                </c:pt>
              </c:numCache>
            </c:numRef>
          </c:val>
        </c:ser>
        <c:ser>
          <c:idx val="1"/>
          <c:order val="1"/>
          <c:tx>
            <c:strRef>
              <c:f>Munka2!$H$399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Munka2!$C$431:$C$439</c:f>
              <c:strCache>
                <c:ptCount val="9"/>
                <c:pt idx="0">
                  <c:v>           –       10</c:v>
                </c:pt>
                <c:pt idx="1">
                  <c:v>       11–     100</c:v>
                </c:pt>
                <c:pt idx="2">
                  <c:v>     101–     500</c:v>
                </c:pt>
                <c:pt idx="3">
                  <c:v>     501–  1 000</c:v>
                </c:pt>
                <c:pt idx="4">
                  <c:v>  1 001–  2 000</c:v>
                </c:pt>
                <c:pt idx="5">
                  <c:v>  2 001–  5 000</c:v>
                </c:pt>
                <c:pt idx="6">
                  <c:v>  5 001–10 000</c:v>
                </c:pt>
                <c:pt idx="7">
                  <c:v>10 001–30 000</c:v>
                </c:pt>
                <c:pt idx="8">
                  <c:v>30 001–</c:v>
                </c:pt>
              </c:strCache>
            </c:strRef>
          </c:cat>
          <c:val>
            <c:numRef>
              <c:f>Munka2!$E$431:$E$439</c:f>
              <c:numCache>
                <c:formatCode>General</c:formatCode>
                <c:ptCount val="9"/>
                <c:pt idx="0">
                  <c:v>34</c:v>
                </c:pt>
                <c:pt idx="1">
                  <c:v>68</c:v>
                </c:pt>
                <c:pt idx="2">
                  <c:v>48</c:v>
                </c:pt>
                <c:pt idx="3">
                  <c:v>19</c:v>
                </c:pt>
                <c:pt idx="4">
                  <c:v>22</c:v>
                </c:pt>
                <c:pt idx="5">
                  <c:v>25</c:v>
                </c:pt>
                <c:pt idx="6">
                  <c:v>22</c:v>
                </c:pt>
                <c:pt idx="7">
                  <c:v>17</c:v>
                </c:pt>
                <c:pt idx="8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5738448"/>
        <c:axId val="245740408"/>
        <c:axId val="0"/>
      </c:bar3DChart>
      <c:catAx>
        <c:axId val="2457384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Adatszolgáltatói kör nagysága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5740408"/>
        <c:crosses val="autoZero"/>
        <c:auto val="1"/>
        <c:lblAlgn val="ctr"/>
        <c:lblOffset val="100"/>
        <c:noMultiLvlLbl val="0"/>
      </c:catAx>
      <c:valAx>
        <c:axId val="24574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dirty="0" smtClean="0"/>
                  <a:t>Adatgyűjtések </a:t>
                </a:r>
                <a:r>
                  <a:rPr lang="hu-HU" dirty="0"/>
                  <a:t>száma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5738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just">
        <a:defRPr/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0932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550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6938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4268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060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3544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8822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7504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2990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25394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247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99041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9016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257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7446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1855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8897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899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67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88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661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430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882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521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841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326821" y="1877785"/>
            <a:ext cx="8294915" cy="4299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406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841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326821" y="1877785"/>
            <a:ext cx="8294915" cy="4299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825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100648" y="1122363"/>
            <a:ext cx="8567351" cy="2387600"/>
          </a:xfrm>
        </p:spPr>
        <p:txBody>
          <a:bodyPr>
            <a:normAutofit/>
          </a:bodyPr>
          <a:lstStyle/>
          <a:p>
            <a:r>
              <a:rPr lang="hu-HU" b="1" dirty="0"/>
              <a:t>Tájékoztató a </a:t>
            </a:r>
            <a:r>
              <a:rPr lang="hu-HU" b="1" dirty="0" smtClean="0"/>
              <a:t>2016. </a:t>
            </a:r>
            <a:r>
              <a:rPr lang="hu-HU" b="1" dirty="0"/>
              <a:t>évi OSAP </a:t>
            </a:r>
            <a:r>
              <a:rPr lang="hu-HU" b="1" dirty="0" smtClean="0"/>
              <a:t>teljesüléséről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100648" y="3602038"/>
            <a:ext cx="8567352" cy="1655762"/>
          </a:xfrm>
        </p:spPr>
        <p:txBody>
          <a:bodyPr>
            <a:normAutofit fontScale="77500" lnSpcReduction="20000"/>
          </a:bodyPr>
          <a:lstStyle/>
          <a:p>
            <a:r>
              <a:rPr lang="hu-HU" b="1" dirty="0" smtClean="0"/>
              <a:t> Országos </a:t>
            </a:r>
            <a:r>
              <a:rPr lang="hu-HU" b="1" dirty="0"/>
              <a:t>Statisztikai </a:t>
            </a:r>
            <a:r>
              <a:rPr lang="hu-HU" b="1" dirty="0" smtClean="0"/>
              <a:t>Tanács</a:t>
            </a:r>
            <a:endParaRPr lang="hu-HU" dirty="0"/>
          </a:p>
          <a:p>
            <a:r>
              <a:rPr lang="hu-HU" b="1" dirty="0"/>
              <a:t>2017. </a:t>
            </a:r>
            <a:r>
              <a:rPr lang="hu-HU" b="1" dirty="0" smtClean="0"/>
              <a:t>Szeptember 14-i ülése</a:t>
            </a:r>
          </a:p>
          <a:p>
            <a:endParaRPr lang="hu-HU" b="1" dirty="0"/>
          </a:p>
          <a:p>
            <a:r>
              <a:rPr lang="hu-HU" b="1" dirty="0" smtClean="0"/>
              <a:t>Dr. Kárpáti József</a:t>
            </a:r>
          </a:p>
          <a:p>
            <a:r>
              <a:rPr lang="hu-HU" b="1" dirty="0" smtClean="0"/>
              <a:t>Statisztikai koordinációs főosztály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40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222" y="601361"/>
            <a:ext cx="8798010" cy="5964195"/>
          </a:xfrm>
          <a:prstGeom prst="rect">
            <a:avLst/>
          </a:prstGeom>
          <a:noFill/>
        </p:spPr>
      </p:pic>
      <p:sp>
        <p:nvSpPr>
          <p:cNvPr id="2" name="Téglalap 1"/>
          <p:cNvSpPr/>
          <p:nvPr/>
        </p:nvSpPr>
        <p:spPr>
          <a:xfrm>
            <a:off x="90617" y="3072348"/>
            <a:ext cx="196060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Egyéb:</a:t>
            </a:r>
            <a:r>
              <a:rPr lang="hu-HU" sz="16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szakmai </a:t>
            </a:r>
            <a:r>
              <a:rPr lang="hu-HU" sz="1600" dirty="0">
                <a:latin typeface="Arial" panose="020B0604020202020204" pitchFamily="34" charset="0"/>
                <a:ea typeface="Times New Roman" panose="02020603050405020304" pitchFamily="18" charset="0"/>
              </a:rPr>
              <a:t>folyóiratokban, közvetlen adatkiadás megkeresésre kutatásokhoz, oktatási célra, </a:t>
            </a:r>
            <a:r>
              <a:rPr lang="hu-HU" sz="16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gyorstájékoztatóba</a:t>
            </a:r>
            <a:r>
              <a:rPr lang="hu-HU" sz="1600" dirty="0">
                <a:latin typeface="Arial" panose="020B0604020202020204" pitchFamily="34" charset="0"/>
                <a:ea typeface="Times New Roman" panose="02020603050405020304" pitchFamily="18" charset="0"/>
              </a:rPr>
              <a:t>, beépül a </a:t>
            </a:r>
            <a:r>
              <a:rPr lang="hu-HU" sz="1600" dirty="0" err="1">
                <a:latin typeface="Arial" panose="020B0604020202020204" pitchFamily="34" charset="0"/>
                <a:ea typeface="Times New Roman" panose="02020603050405020304" pitchFamily="18" charset="0"/>
              </a:rPr>
              <a:t>Stadatba</a:t>
            </a:r>
            <a:r>
              <a:rPr lang="hu-HU" sz="16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hu-HU" sz="1600" dirty="0" err="1"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hu-HU" sz="1600" dirty="0">
                <a:latin typeface="Arial" panose="020B0604020202020204" pitchFamily="34" charset="0"/>
                <a:ea typeface="Times New Roman" panose="02020603050405020304" pitchFamily="18" charset="0"/>
              </a:rPr>
              <a:t> kormányzati és nemzetgazdasági adatokba, valamint a negyedéves GDP </a:t>
            </a:r>
            <a:r>
              <a:rPr lang="hu-HU" sz="1600" dirty="0" err="1">
                <a:latin typeface="Arial" panose="020B0604020202020204" pitchFamily="34" charset="0"/>
                <a:ea typeface="Times New Roman" panose="02020603050405020304" pitchFamily="18" charset="0"/>
              </a:rPr>
              <a:t>flash</a:t>
            </a:r>
            <a:r>
              <a:rPr lang="hu-HU" sz="1600" dirty="0">
                <a:latin typeface="Arial" panose="020B0604020202020204" pitchFamily="34" charset="0"/>
                <a:ea typeface="Times New Roman" panose="02020603050405020304" pitchFamily="18" charset="0"/>
              </a:rPr>
              <a:t> becslés során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2172798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362" y="626075"/>
            <a:ext cx="8699157" cy="59065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6041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173" y="634313"/>
            <a:ext cx="8715632" cy="59147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1958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173" y="634314"/>
            <a:ext cx="8740346" cy="58900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28961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509" y="609600"/>
            <a:ext cx="8789772" cy="58900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6467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További </a:t>
            </a:r>
            <a:r>
              <a:rPr lang="hu-HU" b="1" dirty="0" smtClean="0"/>
              <a:t>feladatok 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Írásos véleményezés, egyeztetés a tartalomról, NSKT és OST észrevételek átvezetése 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A tájékoztató kiadása a HSSz új </a:t>
            </a:r>
            <a:r>
              <a:rPr lang="hu-HU" dirty="0" err="1" smtClean="0"/>
              <a:t>aloldalán</a:t>
            </a:r>
            <a:r>
              <a:rPr lang="hu-HU" dirty="0" smtClean="0"/>
              <a:t> szeptember 30-ig</a:t>
            </a:r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7465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Az OSAP elemzés háttere</a:t>
            </a:r>
            <a:r>
              <a:rPr lang="hu-HU" b="1" u="sng" dirty="0"/>
              <a:t/>
            </a:r>
            <a:br>
              <a:rPr lang="hu-HU" b="1" u="sng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hu-HU" dirty="0"/>
          </a:p>
          <a:p>
            <a:pPr algn="just"/>
            <a:r>
              <a:rPr lang="hu-HU" dirty="0" smtClean="0"/>
              <a:t>2013 vonatkozási időszak óta a KSH saját kezdeményezésre kérdőíves felmérést hajt végre  az OSAP teljesüléséről a Hivatalban és a HSSz tagjainál.</a:t>
            </a:r>
          </a:p>
          <a:p>
            <a:pPr algn="just"/>
            <a:r>
              <a:rPr lang="hu-HU" dirty="0" smtClean="0"/>
              <a:t>A felmérés célja, hogy információkhoz jussunk az OSAP végrehajtásának egyes kérdéseiről, áttekintésünk legyen arról, hogy a programnak mik a főbb jellemzői.</a:t>
            </a:r>
          </a:p>
          <a:p>
            <a:pPr algn="just"/>
            <a:r>
              <a:rPr lang="hu-HU" dirty="0" smtClean="0"/>
              <a:t>Az elemzés alapjául szolgáló kérdőív évről évre fejlődik, a kérdések is pontosabbak és ebből adódóan a válaszok is (van még hely a javításra).</a:t>
            </a:r>
          </a:p>
          <a:p>
            <a:pPr algn="just"/>
            <a:r>
              <a:rPr lang="hu-HU" dirty="0" smtClean="0"/>
              <a:t>Az új Stt. 31.§ (6) értelmében a jelentést a következő év szeptember 30-ig nyilvánosságra kell hozni. </a:t>
            </a:r>
          </a:p>
          <a:p>
            <a:pPr algn="just"/>
            <a:r>
              <a:rPr lang="hu-HU" dirty="0" smtClean="0"/>
              <a:t>Tartalmában és formájában is sokat gazdagodott és az általános tájékoztatási igényeket jobban igyekszik kiszolgálni a korábbi változatoknál.    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6542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Főbb megállapítások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u-HU" dirty="0" smtClean="0"/>
              <a:t>Az elemzés 2016-os vonatkozási időszakról szól</a:t>
            </a:r>
          </a:p>
          <a:p>
            <a:pPr lvl="0"/>
            <a:r>
              <a:rPr lang="hu-HU" dirty="0" smtClean="0"/>
              <a:t>Az OSAP strukturálisan nem alakult át jelentős mértékben</a:t>
            </a:r>
          </a:p>
          <a:p>
            <a:pPr lvl="1"/>
            <a:r>
              <a:rPr lang="hu-HU" dirty="0" smtClean="0"/>
              <a:t>adatátvételek és adatgyűjtések arányában nem következett be jelentős változás az elmúlt 6-7 év alatt</a:t>
            </a:r>
          </a:p>
          <a:p>
            <a:pPr lvl="1"/>
            <a:r>
              <a:rPr lang="hu-HU" dirty="0" smtClean="0"/>
              <a:t>Az adatgyűjtések technikai háttere azonban átalakult, lényegében kizárólagos az elektronikus út</a:t>
            </a:r>
          </a:p>
          <a:p>
            <a:pPr lvl="1"/>
            <a:r>
              <a:rPr lang="hu-HU" dirty="0" smtClean="0"/>
              <a:t>Az adatszolgáltatói terhek alakulásának vizsgálatához több információra van szükség </a:t>
            </a:r>
          </a:p>
          <a:p>
            <a:pPr lvl="1"/>
            <a:r>
              <a:rPr lang="hu-HU" dirty="0" smtClean="0"/>
              <a:t>hibás besorolások egységes javítása is szükséges</a:t>
            </a:r>
          </a:p>
          <a:p>
            <a:pPr lvl="1"/>
            <a:r>
              <a:rPr lang="hu-HU" dirty="0" smtClean="0"/>
              <a:t>Leginkább az elektronikus tájékoztatási csatornák az elterjedtek, de azok szigetszerűek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155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74178646"/>
              </p:ext>
            </p:extLst>
          </p:nvPr>
        </p:nvGraphicFramePr>
        <p:xfrm>
          <a:off x="2408331" y="737287"/>
          <a:ext cx="7806587" cy="5630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1690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Az adatfelvételek adatgyűjtési szakasza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hu-HU" b="1" dirty="0" smtClean="0"/>
              <a:t>2017 júliusra a 2016 vonatkozási időszak statisztikai adatai az adatfelvételek 95%-ban begyűjtésre kerültek.</a:t>
            </a:r>
          </a:p>
          <a:p>
            <a:pPr marL="0" lvl="0" indent="0" algn="just">
              <a:buNone/>
            </a:pPr>
            <a:r>
              <a:rPr lang="hu-HU" b="1" dirty="0" smtClean="0"/>
              <a:t> </a:t>
            </a:r>
          </a:p>
          <a:p>
            <a:pPr algn="just"/>
            <a:r>
              <a:rPr lang="hu-HU" b="1" dirty="0" smtClean="0"/>
              <a:t>Néhány esetben az adatbegyűjtés eseményhez kötött</a:t>
            </a:r>
          </a:p>
          <a:p>
            <a:pPr algn="just"/>
            <a:r>
              <a:rPr lang="hu-HU" b="1" dirty="0" smtClean="0"/>
              <a:t>Július hónapnál későbbi a határideje</a:t>
            </a:r>
          </a:p>
          <a:p>
            <a:pPr algn="just"/>
            <a:r>
              <a:rPr lang="hu-HU" b="1" dirty="0" smtClean="0"/>
              <a:t>Más elszigetelt esetekben késés</a:t>
            </a:r>
          </a:p>
          <a:p>
            <a:pPr algn="just"/>
            <a:r>
              <a:rPr lang="hu-HU" b="1" dirty="0" smtClean="0"/>
              <a:t>Néhol nincs válasz</a:t>
            </a:r>
          </a:p>
          <a:p>
            <a:pPr marL="0" indent="0" algn="just">
              <a:buNone/>
            </a:pPr>
            <a:endParaRPr lang="hu-HU" b="1" dirty="0" smtClean="0"/>
          </a:p>
        </p:txBody>
      </p:sp>
    </p:spTree>
    <p:extLst>
      <p:ext uri="{BB962C8B-B14F-4D97-AF65-F5344CB8AC3E}">
        <p14:creationId xmlns:p14="http://schemas.microsoft.com/office/powerpoint/2010/main" val="37764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Az adatfelvételek feldolgozási szakasza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hu-HU" b="1" dirty="0" smtClean="0"/>
              <a:t>2017 júliusra a 2016 vonatkozási időszak statisztikai adatai az adatfelvételek 88%-ban feldolgozásra kerültek.</a:t>
            </a:r>
          </a:p>
          <a:p>
            <a:pPr marL="0" lvl="0" indent="0" algn="just">
              <a:buNone/>
            </a:pPr>
            <a:r>
              <a:rPr lang="hu-HU" b="1" dirty="0" smtClean="0"/>
              <a:t> </a:t>
            </a:r>
          </a:p>
          <a:p>
            <a:pPr algn="just"/>
            <a:r>
              <a:rPr lang="hu-HU" b="1" dirty="0" smtClean="0"/>
              <a:t>Munkaterhelés</a:t>
            </a:r>
          </a:p>
          <a:p>
            <a:pPr algn="just"/>
            <a:r>
              <a:rPr lang="hu-HU" b="1" dirty="0" smtClean="0"/>
              <a:t>Nem érkeztek be az adatok</a:t>
            </a:r>
          </a:p>
          <a:p>
            <a:pPr algn="just"/>
            <a:r>
              <a:rPr lang="hu-HU" b="1" dirty="0" smtClean="0"/>
              <a:t>Néhány esetben az adatbegyűjtés eseményhez kötött</a:t>
            </a:r>
          </a:p>
          <a:p>
            <a:pPr algn="just"/>
            <a:r>
              <a:rPr lang="hu-HU" b="1" dirty="0" smtClean="0"/>
              <a:t>Más esetekben minőségi problémák miatt lemondtak róla</a:t>
            </a:r>
          </a:p>
          <a:p>
            <a:pPr marL="0" indent="0" algn="just">
              <a:buNone/>
            </a:pPr>
            <a:endParaRPr lang="hu-HU" b="1" dirty="0" smtClean="0"/>
          </a:p>
          <a:p>
            <a:pPr marL="0" indent="0" algn="just">
              <a:buNone/>
            </a:pPr>
            <a:endParaRPr lang="hu-HU" b="1" dirty="0" smtClean="0"/>
          </a:p>
        </p:txBody>
      </p:sp>
    </p:spTree>
    <p:extLst>
      <p:ext uri="{BB962C8B-B14F-4D97-AF65-F5344CB8AC3E}">
        <p14:creationId xmlns:p14="http://schemas.microsoft.com/office/powerpoint/2010/main" val="212592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02187114"/>
              </p:ext>
            </p:extLst>
          </p:nvPr>
        </p:nvGraphicFramePr>
        <p:xfrm>
          <a:off x="2067697" y="609600"/>
          <a:ext cx="8740346" cy="5758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6532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837" y="642551"/>
            <a:ext cx="8476735" cy="58488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104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459" y="626076"/>
            <a:ext cx="8707395" cy="58488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023849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418DD3-29E5-4D01-A58F-55968D83CB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5021EE-A481-4A38-9D62-594EEC249753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6A142EE-99DC-4A8D-A00D-B3E1996137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376</Words>
  <Application>Microsoft Office PowerPoint</Application>
  <PresentationFormat>Szélesvásznú</PresentationFormat>
  <Paragraphs>57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1_Office-téma</vt:lpstr>
      <vt:lpstr>2_Office-téma</vt:lpstr>
      <vt:lpstr>Tájékoztató a 2016. évi OSAP teljesüléséről</vt:lpstr>
      <vt:lpstr>Az OSAP elemzés háttere </vt:lpstr>
      <vt:lpstr>Főbb megállapítások</vt:lpstr>
      <vt:lpstr>PowerPoint bemutató</vt:lpstr>
      <vt:lpstr>Az adatfelvételek adatgyűjtési szakasza </vt:lpstr>
      <vt:lpstr>Az adatfelvételek feldolgozási szakasza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További feladatok  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Kárpáti József</cp:lastModifiedBy>
  <cp:revision>67</cp:revision>
  <dcterms:created xsi:type="dcterms:W3CDTF">2017-05-08T13:28:33Z</dcterms:created>
  <dcterms:modified xsi:type="dcterms:W3CDTF">2017-09-14T07:41:29Z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