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61" r:id="rId4"/>
    <p:sldId id="258" r:id="rId5"/>
    <p:sldId id="332" r:id="rId6"/>
    <p:sldId id="260" r:id="rId7"/>
    <p:sldId id="331" r:id="rId8"/>
    <p:sldId id="333" r:id="rId9"/>
    <p:sldId id="334" r:id="rId10"/>
    <p:sldId id="275" r:id="rId11"/>
    <p:sldId id="271" r:id="rId12"/>
    <p:sldId id="278" r:id="rId13"/>
    <p:sldId id="286" r:id="rId14"/>
    <p:sldId id="288" r:id="rId15"/>
    <p:sldId id="335" r:id="rId16"/>
    <p:sldId id="323" r:id="rId17"/>
    <p:sldId id="262" r:id="rId18"/>
    <p:sldId id="326" r:id="rId19"/>
    <p:sldId id="327" r:id="rId20"/>
    <p:sldId id="263" r:id="rId21"/>
    <p:sldId id="328" r:id="rId22"/>
    <p:sldId id="329" r:id="rId23"/>
    <p:sldId id="336" r:id="rId24"/>
    <p:sldId id="274" r:id="rId25"/>
    <p:sldId id="272" r:id="rId26"/>
    <p:sldId id="273" r:id="rId27"/>
    <p:sldId id="280" r:id="rId28"/>
    <p:sldId id="284" r:id="rId29"/>
    <p:sldId id="282" r:id="rId30"/>
    <p:sldId id="339" r:id="rId31"/>
    <p:sldId id="330" r:id="rId32"/>
    <p:sldId id="293" r:id="rId33"/>
    <p:sldId id="337" r:id="rId34"/>
    <p:sldId id="294" r:id="rId35"/>
    <p:sldId id="295" r:id="rId36"/>
    <p:sldId id="296" r:id="rId37"/>
    <p:sldId id="324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38" r:id="rId55"/>
    <p:sldId id="325" r:id="rId56"/>
    <p:sldId id="322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jkukoricza\AppData\Local\Microsoft\Windows\INetCache\Content.Outlook\28S9GAYL\volume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Munka1!$A$10</c:f>
              <c:strCache>
                <c:ptCount val="1"/>
                <c:pt idx="0">
                  <c:v>Termelési érték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Munka1!$B$9:$N$9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Munka1!$B$10:$N$10</c:f>
              <c:numCache>
                <c:formatCode>#,##0</c:formatCode>
                <c:ptCount val="13"/>
                <c:pt idx="0">
                  <c:v>3253507.6929392801</c:v>
                </c:pt>
                <c:pt idx="1">
                  <c:v>3016524.4312903257</c:v>
                </c:pt>
                <c:pt idx="2">
                  <c:v>2645378.9384072525</c:v>
                </c:pt>
                <c:pt idx="3">
                  <c:v>2620212.6055095983</c:v>
                </c:pt>
                <c:pt idx="4">
                  <c:v>2198714.712249768</c:v>
                </c:pt>
                <c:pt idx="5">
                  <c:v>2414534.858989479</c:v>
                </c:pt>
                <c:pt idx="6">
                  <c:v>2647578.5863046022</c:v>
                </c:pt>
                <c:pt idx="7">
                  <c:v>2759610.4588081315</c:v>
                </c:pt>
                <c:pt idx="8">
                  <c:v>2519691.8991026636</c:v>
                </c:pt>
                <c:pt idx="9">
                  <c:v>3292107.2470770003</c:v>
                </c:pt>
                <c:pt idx="10">
                  <c:v>4007846.4976000004</c:v>
                </c:pt>
                <c:pt idx="11">
                  <c:v>4819804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7C-4EA1-B0A4-C76301F3E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448223"/>
        <c:axId val="1218448639"/>
      </c:lineChart>
      <c:catAx>
        <c:axId val="121844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18448639"/>
        <c:crosses val="autoZero"/>
        <c:auto val="1"/>
        <c:lblAlgn val="ctr"/>
        <c:lblOffset val="100"/>
        <c:noMultiLvlLbl val="0"/>
      </c:catAx>
      <c:valAx>
        <c:axId val="1218448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18448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76B77-3CB6-414E-A53C-6D485D8872AA}" type="doc">
      <dgm:prSet loTypeId="urn:microsoft.com/office/officeart/2005/8/layout/pyramid4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96D810D2-AD33-435F-980E-CA6B9A1BA6C1}">
      <dgm:prSet phldrT="[Szöveg]" custT="1"/>
      <dgm:spPr/>
      <dgm:t>
        <a:bodyPr/>
        <a:lstStyle/>
        <a:p>
          <a:r>
            <a:rPr lang="hu-HU" sz="1700" dirty="0" smtClean="0"/>
            <a:t>Humán tőke fejlesztése</a:t>
          </a:r>
          <a:endParaRPr lang="hu-HU" sz="1700" dirty="0"/>
        </a:p>
      </dgm:t>
    </dgm:pt>
    <dgm:pt modelId="{8CB1F0F5-0EE1-4765-9959-7E54EE8D5285}" type="parTrans" cxnId="{F1291A55-FF63-40D7-A501-F69851AF69C0}">
      <dgm:prSet/>
      <dgm:spPr/>
      <dgm:t>
        <a:bodyPr/>
        <a:lstStyle/>
        <a:p>
          <a:endParaRPr lang="hu-HU"/>
        </a:p>
      </dgm:t>
    </dgm:pt>
    <dgm:pt modelId="{CC7F48A9-6D30-4305-A9DB-885797763909}" type="sibTrans" cxnId="{F1291A55-FF63-40D7-A501-F69851AF69C0}">
      <dgm:prSet/>
      <dgm:spPr/>
      <dgm:t>
        <a:bodyPr/>
        <a:lstStyle/>
        <a:p>
          <a:endParaRPr lang="hu-HU"/>
        </a:p>
      </dgm:t>
    </dgm:pt>
    <dgm:pt modelId="{3DC64F36-B249-411B-AFDE-2A7041FDF08E}">
      <dgm:prSet phldrT="[Szöveg]" custT="1"/>
      <dgm:spPr/>
      <dgm:t>
        <a:bodyPr/>
        <a:lstStyle/>
        <a:p>
          <a:r>
            <a:rPr lang="hu-HU" sz="1600" dirty="0" smtClean="0"/>
            <a:t>Körforgásos megoldások  és élhető épített környezet</a:t>
          </a:r>
        </a:p>
      </dgm:t>
    </dgm:pt>
    <dgm:pt modelId="{695ACAE0-0FB5-4A9B-8772-0A205F49F5F7}" type="parTrans" cxnId="{B7C7A8DD-F632-4D66-A6C8-6AB2D21362DA}">
      <dgm:prSet/>
      <dgm:spPr/>
      <dgm:t>
        <a:bodyPr/>
        <a:lstStyle/>
        <a:p>
          <a:endParaRPr lang="hu-HU"/>
        </a:p>
      </dgm:t>
    </dgm:pt>
    <dgm:pt modelId="{9E0B677E-1CAF-4860-BB2F-A271CD4104F3}" type="sibTrans" cxnId="{B7C7A8DD-F632-4D66-A6C8-6AB2D21362DA}">
      <dgm:prSet/>
      <dgm:spPr/>
      <dgm:t>
        <a:bodyPr/>
        <a:lstStyle/>
        <a:p>
          <a:endParaRPr lang="hu-HU"/>
        </a:p>
      </dgm:t>
    </dgm:pt>
    <dgm:pt modelId="{B38969B8-0AC0-4547-B60E-12D457F9DA87}">
      <dgm:prSet phldrT="[Szöveg]" custT="1"/>
      <dgm:spPr/>
      <dgm:t>
        <a:bodyPr/>
        <a:lstStyle/>
        <a:p>
          <a:r>
            <a:rPr lang="hu-HU" sz="1500" dirty="0" smtClean="0"/>
            <a:t>FENNTARTHA-TÓSÁG / CONSTRUCTION 5.0.</a:t>
          </a:r>
          <a:endParaRPr lang="hu-HU" sz="1500" dirty="0"/>
        </a:p>
      </dgm:t>
    </dgm:pt>
    <dgm:pt modelId="{019E3581-58D6-4623-9667-E01F820ABA17}" type="parTrans" cxnId="{968FEB70-9354-450F-9914-6B202B5D3E80}">
      <dgm:prSet/>
      <dgm:spPr/>
      <dgm:t>
        <a:bodyPr/>
        <a:lstStyle/>
        <a:p>
          <a:endParaRPr lang="hu-HU"/>
        </a:p>
      </dgm:t>
    </dgm:pt>
    <dgm:pt modelId="{CE903C16-82A7-4552-BA45-59B4E04E2C1B}" type="sibTrans" cxnId="{968FEB70-9354-450F-9914-6B202B5D3E80}">
      <dgm:prSet/>
      <dgm:spPr/>
      <dgm:t>
        <a:bodyPr/>
        <a:lstStyle/>
        <a:p>
          <a:endParaRPr lang="hu-HU"/>
        </a:p>
      </dgm:t>
    </dgm:pt>
    <dgm:pt modelId="{81830BA3-CB19-4398-94E9-3B6DDE221D32}">
      <dgm:prSet phldrT="[Szöveg]" custT="1"/>
      <dgm:spPr/>
      <dgm:t>
        <a:bodyPr/>
        <a:lstStyle/>
        <a:p>
          <a:r>
            <a:rPr lang="hu-HU" sz="1600" dirty="0" smtClean="0"/>
            <a:t>Technológia fejlesztés és innováció</a:t>
          </a:r>
          <a:endParaRPr lang="hu-HU" sz="1600" dirty="0"/>
        </a:p>
      </dgm:t>
    </dgm:pt>
    <dgm:pt modelId="{F1CAAF55-03A6-47F0-AAF9-3691074B3859}" type="parTrans" cxnId="{0E9218BD-922A-4026-AC27-F8C0BE411932}">
      <dgm:prSet/>
      <dgm:spPr/>
      <dgm:t>
        <a:bodyPr/>
        <a:lstStyle/>
        <a:p>
          <a:endParaRPr lang="hu-HU"/>
        </a:p>
      </dgm:t>
    </dgm:pt>
    <dgm:pt modelId="{B0CCB431-9E39-4CE9-A1E6-3F31B6AC68B8}" type="sibTrans" cxnId="{0E9218BD-922A-4026-AC27-F8C0BE411932}">
      <dgm:prSet/>
      <dgm:spPr/>
      <dgm:t>
        <a:bodyPr/>
        <a:lstStyle/>
        <a:p>
          <a:endParaRPr lang="hu-HU"/>
        </a:p>
      </dgm:t>
    </dgm:pt>
    <dgm:pt modelId="{7EADFD5D-4DF8-46A8-A46F-06758FBDAC8D}" type="pres">
      <dgm:prSet presAssocID="{69976B77-3CB6-414E-A53C-6D485D8872A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9E1651D-A49B-4049-8F6D-0ECD9D6FC496}" type="pres">
      <dgm:prSet presAssocID="{69976B77-3CB6-414E-A53C-6D485D8872A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2E0742-33FB-4179-9E5B-0745221CEDF0}" type="pres">
      <dgm:prSet presAssocID="{69976B77-3CB6-414E-A53C-6D485D8872A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7F9E02-1F33-4840-A07D-BB8D41D07F58}" type="pres">
      <dgm:prSet presAssocID="{69976B77-3CB6-414E-A53C-6D485D8872AA}" presName="triangle3" presStyleLbl="node1" presStyleIdx="2" presStyleCnt="4" custScaleX="10196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01BF29D-2019-4CBA-9038-F849061C3965}" type="pres">
      <dgm:prSet presAssocID="{69976B77-3CB6-414E-A53C-6D485D8872A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1291A55-FF63-40D7-A501-F69851AF69C0}" srcId="{69976B77-3CB6-414E-A53C-6D485D8872AA}" destId="{96D810D2-AD33-435F-980E-CA6B9A1BA6C1}" srcOrd="0" destOrd="0" parTransId="{8CB1F0F5-0EE1-4765-9959-7E54EE8D5285}" sibTransId="{CC7F48A9-6D30-4305-A9DB-885797763909}"/>
    <dgm:cxn modelId="{968FEB70-9354-450F-9914-6B202B5D3E80}" srcId="{69976B77-3CB6-414E-A53C-6D485D8872AA}" destId="{B38969B8-0AC0-4547-B60E-12D457F9DA87}" srcOrd="2" destOrd="0" parTransId="{019E3581-58D6-4623-9667-E01F820ABA17}" sibTransId="{CE903C16-82A7-4552-BA45-59B4E04E2C1B}"/>
    <dgm:cxn modelId="{B7C7A8DD-F632-4D66-A6C8-6AB2D21362DA}" srcId="{69976B77-3CB6-414E-A53C-6D485D8872AA}" destId="{3DC64F36-B249-411B-AFDE-2A7041FDF08E}" srcOrd="1" destOrd="0" parTransId="{695ACAE0-0FB5-4A9B-8772-0A205F49F5F7}" sibTransId="{9E0B677E-1CAF-4860-BB2F-A271CD4104F3}"/>
    <dgm:cxn modelId="{C05F1B51-586B-4268-9DD2-226A0F41F798}" type="presOf" srcId="{81830BA3-CB19-4398-94E9-3B6DDE221D32}" destId="{A01BF29D-2019-4CBA-9038-F849061C3965}" srcOrd="0" destOrd="0" presId="urn:microsoft.com/office/officeart/2005/8/layout/pyramid4"/>
    <dgm:cxn modelId="{64476120-B051-43CC-82F2-9A7F88868430}" type="presOf" srcId="{3DC64F36-B249-411B-AFDE-2A7041FDF08E}" destId="{052E0742-33FB-4179-9E5B-0745221CEDF0}" srcOrd="0" destOrd="0" presId="urn:microsoft.com/office/officeart/2005/8/layout/pyramid4"/>
    <dgm:cxn modelId="{65AB30C6-BE43-49D4-AC97-539C81AC81E2}" type="presOf" srcId="{69976B77-3CB6-414E-A53C-6D485D8872AA}" destId="{7EADFD5D-4DF8-46A8-A46F-06758FBDAC8D}" srcOrd="0" destOrd="0" presId="urn:microsoft.com/office/officeart/2005/8/layout/pyramid4"/>
    <dgm:cxn modelId="{92AA924B-3A5F-4874-86B9-EFDB9971D047}" type="presOf" srcId="{96D810D2-AD33-435F-980E-CA6B9A1BA6C1}" destId="{E9E1651D-A49B-4049-8F6D-0ECD9D6FC496}" srcOrd="0" destOrd="0" presId="urn:microsoft.com/office/officeart/2005/8/layout/pyramid4"/>
    <dgm:cxn modelId="{777B5C4A-898E-4A99-9211-E7DDAF9FFA28}" type="presOf" srcId="{B38969B8-0AC0-4547-B60E-12D457F9DA87}" destId="{877F9E02-1F33-4840-A07D-BB8D41D07F58}" srcOrd="0" destOrd="0" presId="urn:microsoft.com/office/officeart/2005/8/layout/pyramid4"/>
    <dgm:cxn modelId="{0E9218BD-922A-4026-AC27-F8C0BE411932}" srcId="{69976B77-3CB6-414E-A53C-6D485D8872AA}" destId="{81830BA3-CB19-4398-94E9-3B6DDE221D32}" srcOrd="3" destOrd="0" parTransId="{F1CAAF55-03A6-47F0-AAF9-3691074B3859}" sibTransId="{B0CCB431-9E39-4CE9-A1E6-3F31B6AC68B8}"/>
    <dgm:cxn modelId="{C49F85DA-F114-48CA-9A04-23DAD98CAD50}" type="presParOf" srcId="{7EADFD5D-4DF8-46A8-A46F-06758FBDAC8D}" destId="{E9E1651D-A49B-4049-8F6D-0ECD9D6FC496}" srcOrd="0" destOrd="0" presId="urn:microsoft.com/office/officeart/2005/8/layout/pyramid4"/>
    <dgm:cxn modelId="{56FB0CE5-9E75-4893-9AF9-BC44769D422C}" type="presParOf" srcId="{7EADFD5D-4DF8-46A8-A46F-06758FBDAC8D}" destId="{052E0742-33FB-4179-9E5B-0745221CEDF0}" srcOrd="1" destOrd="0" presId="urn:microsoft.com/office/officeart/2005/8/layout/pyramid4"/>
    <dgm:cxn modelId="{9B295125-1A3D-40F4-9DB7-3B4B3CE279D8}" type="presParOf" srcId="{7EADFD5D-4DF8-46A8-A46F-06758FBDAC8D}" destId="{877F9E02-1F33-4840-A07D-BB8D41D07F58}" srcOrd="2" destOrd="0" presId="urn:microsoft.com/office/officeart/2005/8/layout/pyramid4"/>
    <dgm:cxn modelId="{08817C5E-DB87-4CF6-A380-77833768CB7B}" type="presParOf" srcId="{7EADFD5D-4DF8-46A8-A46F-06758FBDAC8D}" destId="{A01BF29D-2019-4CBA-9038-F849061C396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1651D-A49B-4049-8F6D-0ECD9D6FC496}">
      <dsp:nvSpPr>
        <dsp:cNvPr id="0" name=""/>
        <dsp:cNvSpPr/>
      </dsp:nvSpPr>
      <dsp:spPr>
        <a:xfrm>
          <a:off x="2991278" y="0"/>
          <a:ext cx="2846355" cy="284635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Humán tőke fejlesztése</a:t>
          </a:r>
          <a:endParaRPr lang="hu-HU" sz="1700" kern="1200" dirty="0"/>
        </a:p>
      </dsp:txBody>
      <dsp:txXfrm>
        <a:off x="3702867" y="1423178"/>
        <a:ext cx="1423177" cy="1423177"/>
      </dsp:txXfrm>
    </dsp:sp>
    <dsp:sp modelId="{052E0742-33FB-4179-9E5B-0745221CEDF0}">
      <dsp:nvSpPr>
        <dsp:cNvPr id="0" name=""/>
        <dsp:cNvSpPr/>
      </dsp:nvSpPr>
      <dsp:spPr>
        <a:xfrm>
          <a:off x="1568100" y="2846355"/>
          <a:ext cx="2846355" cy="2846355"/>
        </a:xfrm>
        <a:prstGeom prst="triangle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Körforgásos megoldások  és élhető épített környezet</a:t>
          </a:r>
        </a:p>
      </dsp:txBody>
      <dsp:txXfrm>
        <a:off x="2279689" y="4269533"/>
        <a:ext cx="1423177" cy="1423177"/>
      </dsp:txXfrm>
    </dsp:sp>
    <dsp:sp modelId="{877F9E02-1F33-4840-A07D-BB8D41D07F58}">
      <dsp:nvSpPr>
        <dsp:cNvPr id="0" name=""/>
        <dsp:cNvSpPr/>
      </dsp:nvSpPr>
      <dsp:spPr>
        <a:xfrm rot="10800000">
          <a:off x="2963355" y="2846355"/>
          <a:ext cx="2902200" cy="2846355"/>
        </a:xfrm>
        <a:prstGeom prst="triangle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FENNTARTHA-TÓSÁG / CONSTRUCTION 5.0.</a:t>
          </a:r>
          <a:endParaRPr lang="hu-HU" sz="1500" kern="1200" dirty="0"/>
        </a:p>
      </dsp:txBody>
      <dsp:txXfrm rot="10800000">
        <a:off x="3688905" y="2846355"/>
        <a:ext cx="1451100" cy="1423177"/>
      </dsp:txXfrm>
    </dsp:sp>
    <dsp:sp modelId="{A01BF29D-2019-4CBA-9038-F849061C3965}">
      <dsp:nvSpPr>
        <dsp:cNvPr id="0" name=""/>
        <dsp:cNvSpPr/>
      </dsp:nvSpPr>
      <dsp:spPr>
        <a:xfrm>
          <a:off x="4414455" y="2846355"/>
          <a:ext cx="2846355" cy="2846355"/>
        </a:xfrm>
        <a:prstGeom prst="triangle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Technológia fejlesztés és innováció</a:t>
          </a:r>
          <a:endParaRPr lang="hu-HU" sz="1600" kern="1200" dirty="0"/>
        </a:p>
      </dsp:txBody>
      <dsp:txXfrm>
        <a:off x="5126044" y="4269533"/>
        <a:ext cx="1423177" cy="1423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0.8503</cdr:x>
      <cdr:y>0.26372</cdr:y>
    </cdr:from>
    <cdr:to>
      <cdr:x>0.93174</cdr:x>
      <cdr:y>0.32838</cdr:y>
    </cdr:to>
    <cdr:cxnSp macro="">
      <cdr:nvCxnSpPr>
        <cdr:cNvPr id="3" name="Egyenes összekötő 2"/>
        <cdr:cNvCxnSpPr/>
      </cdr:nvCxnSpPr>
      <cdr:spPr>
        <a:xfrm xmlns:a="http://schemas.openxmlformats.org/drawingml/2006/main">
          <a:off x="6557760" y="1167823"/>
          <a:ext cx="628073" cy="28632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4EC72-8D2B-4682-81B7-C2B0B2DC098C}" type="datetimeFigureOut">
              <a:rPr lang="hu-HU" smtClean="0"/>
              <a:t>2021. 05. 10.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1734B-9C5D-4004-B23C-BDD80C5F3E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8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14D47-B57E-4843-8925-A848C4CDD2D1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567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200" dirty="0" smtClean="0"/>
              <a:t>Az épített környezet jövőbeni kihívásai –paradigmaváltás és fenntarthatóság a magyar építésgazdaságban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63821" y="5368904"/>
            <a:ext cx="7766936" cy="148781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MTA IX. Osztály Statisztikai és Jövőkutatási Tudományos Bizottság Jövőkutatási Tudományos Albizottságának ülése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2021. április 9.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08077" y="4263594"/>
            <a:ext cx="310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hu-HU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Buday-Malik Adrienn</a:t>
            </a:r>
          </a:p>
        </p:txBody>
      </p:sp>
    </p:spTree>
    <p:extLst>
      <p:ext uri="{BB962C8B-B14F-4D97-AF65-F5344CB8AC3E}">
        <p14:creationId xmlns:p14="http://schemas.microsoft.com/office/powerpoint/2010/main" val="26368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9653" y="357014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építőipar gazdasági részarányának változása 2010-2020 (%)</a:t>
            </a:r>
            <a:endParaRPr lang="hu-HU" sz="24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325563"/>
          <a:ext cx="10515601" cy="3959135"/>
        </p:xfrm>
        <a:graphic>
          <a:graphicData uri="http://schemas.openxmlformats.org/drawingml/2006/table">
            <a:tbl>
              <a:tblPr firstRow="1" firstCol="1" bandRow="1"/>
              <a:tblGrid>
                <a:gridCol w="1594077">
                  <a:extLst>
                    <a:ext uri="{9D8B030D-6E8A-4147-A177-3AD203B41FA5}">
                      <a16:colId xmlns:a16="http://schemas.microsoft.com/office/drawing/2014/main" val="3988567673"/>
                    </a:ext>
                  </a:extLst>
                </a:gridCol>
                <a:gridCol w="2080552">
                  <a:extLst>
                    <a:ext uri="{9D8B030D-6E8A-4147-A177-3AD203B41FA5}">
                      <a16:colId xmlns:a16="http://schemas.microsoft.com/office/drawing/2014/main" val="2557336987"/>
                    </a:ext>
                  </a:extLst>
                </a:gridCol>
                <a:gridCol w="2107102">
                  <a:extLst>
                    <a:ext uri="{9D8B030D-6E8A-4147-A177-3AD203B41FA5}">
                      <a16:colId xmlns:a16="http://schemas.microsoft.com/office/drawing/2014/main" val="3288321565"/>
                    </a:ext>
                  </a:extLst>
                </a:gridCol>
                <a:gridCol w="2366935">
                  <a:extLst>
                    <a:ext uri="{9D8B030D-6E8A-4147-A177-3AD203B41FA5}">
                      <a16:colId xmlns:a16="http://schemas.microsoft.com/office/drawing/2014/main" val="1559499659"/>
                    </a:ext>
                  </a:extLst>
                </a:gridCol>
                <a:gridCol w="2366935">
                  <a:extLst>
                    <a:ext uri="{9D8B030D-6E8A-4147-A177-3AD203B41FA5}">
                      <a16:colId xmlns:a16="http://schemas.microsoft.com/office/drawing/2014/main" val="3583780513"/>
                    </a:ext>
                  </a:extLst>
                </a:gridCol>
              </a:tblGrid>
              <a:tr h="368440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hu-HU" sz="1400" b="1" dirty="0" smtClean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Évek</a:t>
                      </a: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hu-HU" sz="14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54"/>
                  </a:ext>
                </a:extLst>
              </a:tr>
              <a:tr h="4731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bruttó hozzáadott termékből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beruházások teljesítményértékéből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foglalkoztatottak számából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regisztrált vállalkozások számából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310439"/>
                  </a:ext>
                </a:extLst>
              </a:tr>
              <a:tr h="31175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4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777965"/>
                  </a:ext>
                </a:extLst>
              </a:tr>
              <a:tr h="31175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4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77380"/>
                  </a:ext>
                </a:extLst>
              </a:tr>
              <a:tr h="31175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4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097168"/>
                  </a:ext>
                </a:extLst>
              </a:tr>
              <a:tr h="31175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4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502593"/>
                  </a:ext>
                </a:extLst>
              </a:tr>
              <a:tr h="31175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4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81413"/>
                  </a:ext>
                </a:extLst>
              </a:tr>
              <a:tr h="31175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4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26698"/>
                  </a:ext>
                </a:extLst>
              </a:tr>
              <a:tr h="31175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4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869833"/>
                  </a:ext>
                </a:extLst>
              </a:tr>
              <a:tr h="31175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4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70630"/>
                  </a:ext>
                </a:extLst>
              </a:tr>
              <a:tr h="31175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4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551033"/>
                  </a:ext>
                </a:extLst>
              </a:tr>
              <a:tr h="31175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400" b="1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hu-HU" sz="140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06334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 flipH="1">
            <a:off x="838199" y="5590465"/>
            <a:ext cx="24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/>
              <a:t>Forrás: KSH  2020 saját szerkesztés</a:t>
            </a:r>
            <a:endParaRPr lang="hu-HU" sz="1200" i="1" dirty="0"/>
          </a:p>
        </p:txBody>
      </p:sp>
    </p:spTree>
    <p:extLst>
      <p:ext uri="{BB962C8B-B14F-4D97-AF65-F5344CB8AC3E}">
        <p14:creationId xmlns:p14="http://schemas.microsoft.com/office/powerpoint/2010/main" val="32908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3328" y="323274"/>
            <a:ext cx="5580888" cy="1399032"/>
          </a:xfrm>
        </p:spPr>
        <p:txBody>
          <a:bodyPr>
            <a:noAutofit/>
          </a:bodyPr>
          <a:lstStyle/>
          <a:p>
            <a:r>
              <a:rPr lang="hu-HU" sz="2400" dirty="0" smtClean="0"/>
              <a:t>A magyar építésgazdaság helye az Európai Unióban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6"/>
          <a:stretch/>
        </p:blipFill>
        <p:spPr bwMode="auto">
          <a:xfrm>
            <a:off x="6373368" y="1"/>
            <a:ext cx="581863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Jobbra nyíl 5"/>
          <p:cNvSpPr/>
          <p:nvPr/>
        </p:nvSpPr>
        <p:spPr>
          <a:xfrm>
            <a:off x="6099048" y="2139687"/>
            <a:ext cx="274320" cy="155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9008364" y="1968239"/>
            <a:ext cx="274320" cy="155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69976" y="1700775"/>
            <a:ext cx="5239512" cy="118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Uniós szinten, az összes foglalkoztatott 3,14%-t, az összes vállalkozás 3,5%-t adja a magyar építéságazat, míg a gazdasági teljesítményből csak 1%-t birtoklunk.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 flipH="1">
            <a:off x="6373368" y="6390335"/>
            <a:ext cx="24819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i="1" dirty="0" smtClean="0"/>
              <a:t>Forrás: FIEC 2020 , saját </a:t>
            </a:r>
            <a:r>
              <a:rPr lang="hu-HU" sz="1300" i="1" dirty="0" err="1" smtClean="0"/>
              <a:t>szerk</a:t>
            </a:r>
            <a:r>
              <a:rPr lang="hu-HU" sz="1300" i="1" dirty="0" smtClean="0"/>
              <a:t>.</a:t>
            </a:r>
            <a:endParaRPr lang="hu-HU" sz="1300" i="1" dirty="0"/>
          </a:p>
        </p:txBody>
      </p:sp>
      <p:sp>
        <p:nvSpPr>
          <p:cNvPr id="9" name="Téglalap 8"/>
          <p:cNvSpPr/>
          <p:nvPr/>
        </p:nvSpPr>
        <p:spPr>
          <a:xfrm>
            <a:off x="569976" y="3716101"/>
            <a:ext cx="4471015" cy="13759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hu-HU" sz="2000" b="1" dirty="0" smtClean="0"/>
              <a:t>Súlyos hatékonysági probléma!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5688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019" y="1844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építőipari termelés alakulása a vállalkozások létszám-kategóriája szerint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3"/>
          <a:stretch/>
        </p:blipFill>
        <p:spPr bwMode="auto">
          <a:xfrm>
            <a:off x="5225897" y="1325563"/>
            <a:ext cx="6775704" cy="47355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502919" y="1719071"/>
            <a:ext cx="4471015" cy="1603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121 ezer vállalkozás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Vállalkozások </a:t>
            </a:r>
            <a:r>
              <a:rPr lang="hu-HU" sz="2000" b="1" dirty="0" smtClean="0"/>
              <a:t>98%-a 10 fő alatti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80 ezer vállalkozás fő tevékenysége </a:t>
            </a:r>
            <a:r>
              <a:rPr lang="hu-HU" sz="2000" b="1" dirty="0" smtClean="0"/>
              <a:t>speciális szaképítés</a:t>
            </a:r>
            <a:endParaRPr lang="hu-HU" sz="2000" b="1" dirty="0"/>
          </a:p>
        </p:txBody>
      </p:sp>
      <p:sp>
        <p:nvSpPr>
          <p:cNvPr id="5" name="Téglalap 4"/>
          <p:cNvSpPr/>
          <p:nvPr/>
        </p:nvSpPr>
        <p:spPr>
          <a:xfrm>
            <a:off x="502918" y="3531375"/>
            <a:ext cx="4471015" cy="13759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hu-HU" sz="2000" b="1" dirty="0" smtClean="0"/>
              <a:t>Uniós összehasonlításban dupla foglalkoztatotti létszámmal, fele ennyi vállalkozás hatékonyabb lehetne.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 flipH="1">
            <a:off x="5225897" y="6046182"/>
            <a:ext cx="2481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Forrás: KSH 2020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36008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4087" y="329746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szakképzésben végzettek munkaszerzési mutatószáma </a:t>
            </a:r>
            <a:br>
              <a:rPr lang="hu-HU" sz="2400" dirty="0" smtClean="0"/>
            </a:br>
            <a:r>
              <a:rPr lang="hu-HU" sz="2400" dirty="0" smtClean="0"/>
              <a:t>Magyarországon és az EU-ban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62" y="1604948"/>
            <a:ext cx="6410197" cy="3245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978407" y="2104644"/>
            <a:ext cx="3777679" cy="1903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dirty="0" smtClean="0"/>
              <a:t>110 ezer magyar munkavállaló külföldön dolgozik az építőiparban.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dirty="0" smtClean="0"/>
              <a:t>Kb. 100 ezer fő hiányzik a hazai ágazatból.</a:t>
            </a:r>
            <a:endParaRPr lang="hu-HU" sz="2200" dirty="0"/>
          </a:p>
        </p:txBody>
      </p:sp>
      <p:sp>
        <p:nvSpPr>
          <p:cNvPr id="7" name="Szövegdoboz 6"/>
          <p:cNvSpPr txBox="1"/>
          <p:nvPr/>
        </p:nvSpPr>
        <p:spPr>
          <a:xfrm flipH="1">
            <a:off x="8905978" y="5034873"/>
            <a:ext cx="24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/>
              <a:t>Forrás: ECO Country </a:t>
            </a:r>
            <a:r>
              <a:rPr lang="hu-HU" sz="1200" i="1" dirty="0" err="1" smtClean="0"/>
              <a:t>Fact</a:t>
            </a:r>
            <a:r>
              <a:rPr lang="hu-HU" sz="1200" i="1" dirty="0" smtClean="0"/>
              <a:t> </a:t>
            </a:r>
            <a:r>
              <a:rPr lang="hu-HU" sz="1200" i="1" dirty="0" err="1" smtClean="0"/>
              <a:t>Sheet</a:t>
            </a:r>
            <a:r>
              <a:rPr lang="hu-HU" sz="1200" i="1" dirty="0" smtClean="0"/>
              <a:t>, 2020.</a:t>
            </a:r>
            <a:endParaRPr lang="hu-HU" sz="1200" i="1" dirty="0"/>
          </a:p>
        </p:txBody>
      </p:sp>
      <p:sp>
        <p:nvSpPr>
          <p:cNvPr id="6" name="Téglalap 5"/>
          <p:cNvSpPr/>
          <p:nvPr/>
        </p:nvSpPr>
        <p:spPr>
          <a:xfrm>
            <a:off x="978407" y="4162644"/>
            <a:ext cx="4471015" cy="17444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hu-HU" sz="2000" b="1" dirty="0" smtClean="0"/>
              <a:t>Kapacitáshiány és képzett munkaerő hiánya!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Szakképzés ipari kereslet-vezérelt megújítása elmaradt. Elindultak az alulról jövő kezdeményezések!</a:t>
            </a:r>
          </a:p>
          <a:p>
            <a:pPr>
              <a:spcAft>
                <a:spcPts val="600"/>
              </a:spcAft>
            </a:pPr>
            <a:endParaRPr lang="hu-HU" sz="2000" b="1" dirty="0" smtClean="0"/>
          </a:p>
          <a:p>
            <a:pPr>
              <a:spcAft>
                <a:spcPts val="600"/>
              </a:spcAft>
            </a:pPr>
            <a:endParaRPr lang="hu-HU" sz="2000" b="1" dirty="0" smtClean="0"/>
          </a:p>
          <a:p>
            <a:pPr>
              <a:spcAft>
                <a:spcPts val="600"/>
              </a:spcAft>
            </a:pP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5285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</a:t>
            </a:r>
            <a:r>
              <a:rPr lang="hu-HU" sz="2400" dirty="0"/>
              <a:t>építőipar és ingatlanhasznosítás K+F+I ráfordításainak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alakulása </a:t>
            </a:r>
            <a:r>
              <a:rPr lang="hu-HU" sz="2400" dirty="0"/>
              <a:t>(Millió </a:t>
            </a:r>
            <a:r>
              <a:rPr lang="hu-HU" sz="2400" dirty="0" smtClean="0"/>
              <a:t>€) </a:t>
            </a:r>
            <a:r>
              <a:rPr lang="hu-HU" sz="2400" dirty="0"/>
              <a:t>(2010-2017)</a:t>
            </a: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30" y="1468582"/>
            <a:ext cx="5392961" cy="31206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768095" y="1100988"/>
            <a:ext cx="4078225" cy="5135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2013 és 2017 között folyamatosan csökkent az építőipari cégek K+F ráfordítása.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2017 és 2020 növekedés volt tapasztalható, </a:t>
            </a:r>
            <a:r>
              <a:rPr lang="hu-HU" b="1" dirty="0" smtClean="0"/>
              <a:t>összesen évente 4-5 kapcsolódó szabadalmi eljárás</a:t>
            </a:r>
            <a:r>
              <a:rPr lang="hu-HU" dirty="0" smtClean="0"/>
              <a:t>, iparjogvédelmi bejelentés.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Az ágazatban kb. </a:t>
            </a:r>
            <a:r>
              <a:rPr lang="hu-HU" b="1" dirty="0" smtClean="0"/>
              <a:t>100 innovatív vállalkozás azonosítható </a:t>
            </a:r>
            <a:r>
              <a:rPr lang="hu-HU" dirty="0" smtClean="0"/>
              <a:t>A legtöbb beton és/vagy cementtermékekhez, szerkezeti elemekhez kapcsolódó fejlesztés.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Direkt brüsszeli K+F együttműködéseket az ÉMI és felsőoktatási intézmények valósítanak meg.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BUILD-UP SKILLS és FIEK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231542" y="4954319"/>
            <a:ext cx="5992130" cy="1686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600"/>
              </a:spcAft>
            </a:pPr>
            <a:r>
              <a:rPr lang="hu-HU" b="1" dirty="0" smtClean="0"/>
              <a:t>Alacsony innovációs potenciál és </a:t>
            </a:r>
            <a:r>
              <a:rPr lang="hu-HU" b="1" dirty="0" err="1" smtClean="0"/>
              <a:t>technologizáltság</a:t>
            </a:r>
            <a:r>
              <a:rPr lang="hu-HU" b="1" dirty="0" smtClean="0"/>
              <a:t>!</a:t>
            </a:r>
          </a:p>
          <a:p>
            <a:pPr algn="ctr">
              <a:spcAft>
                <a:spcPts val="600"/>
              </a:spcAft>
            </a:pPr>
            <a:r>
              <a:rPr lang="hu-HU" b="1" dirty="0" smtClean="0"/>
              <a:t>A TOP 1000 európai innovatív építőipari vállalati körben nincs magyar vállalkozás. </a:t>
            </a:r>
            <a:r>
              <a:rPr lang="hu-HU" dirty="0" smtClean="0"/>
              <a:t>(Az uniós jelentés csak ÉMI-t </a:t>
            </a:r>
            <a:r>
              <a:rPr lang="hu-HU" dirty="0" err="1" smtClean="0"/>
              <a:t>jegyzi</a:t>
            </a:r>
            <a:r>
              <a:rPr lang="hu-HU" dirty="0" smtClean="0"/>
              <a:t> innovatív, az uniós programokban részt vevő vállalkozásként.)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231542" y="1048564"/>
            <a:ext cx="86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</a:rPr>
              <a:t>Millió €</a:t>
            </a:r>
            <a:endParaRPr lang="hu-H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 flipH="1">
            <a:off x="5231542" y="4648675"/>
            <a:ext cx="5992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 smtClean="0"/>
              <a:t>Forrás: </a:t>
            </a:r>
            <a:r>
              <a:rPr lang="hu-HU" sz="1200" i="1" dirty="0"/>
              <a:t>EU </a:t>
            </a:r>
            <a:r>
              <a:rPr lang="hu-HU" sz="1200" i="1" dirty="0" err="1"/>
              <a:t>Innovation</a:t>
            </a:r>
            <a:r>
              <a:rPr lang="hu-HU" sz="1200" i="1" dirty="0"/>
              <a:t> </a:t>
            </a:r>
            <a:r>
              <a:rPr lang="hu-HU" sz="1200" i="1" dirty="0" err="1" smtClean="0"/>
              <a:t>Scoreboard</a:t>
            </a:r>
            <a:r>
              <a:rPr lang="hu-HU" sz="1200" i="1" dirty="0" smtClean="0"/>
              <a:t> értékelés </a:t>
            </a:r>
            <a:endParaRPr lang="hu-HU" sz="1200" i="1" dirty="0"/>
          </a:p>
        </p:txBody>
      </p:sp>
    </p:spTree>
    <p:extLst>
      <p:ext uri="{BB962C8B-B14F-4D97-AF65-F5344CB8AC3E}">
        <p14:creationId xmlns:p14="http://schemas.microsoft.com/office/powerpoint/2010/main" val="29501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65563" cy="13208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HATÉKONYSÁG ÉS A FENNTARTHATÓSÁG (A JÖVŐ!!!) 2 KULCSTÉNYEZŐJE (FŐ HIPOTÉZIS)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1662" y="2566989"/>
            <a:ext cx="8596668" cy="3880773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hu-HU" sz="2800" dirty="0" smtClean="0"/>
              <a:t>HUMÁN TŐKE</a:t>
            </a:r>
          </a:p>
          <a:p>
            <a:pPr>
              <a:buAutoNum type="arabicPeriod"/>
            </a:pPr>
            <a:r>
              <a:rPr lang="hu-HU" sz="2800" dirty="0" smtClean="0"/>
              <a:t>TECHNOLÓGIA</a:t>
            </a:r>
          </a:p>
          <a:p>
            <a:pPr marL="0" indent="0">
              <a:buNone/>
            </a:pPr>
            <a:endParaRPr lang="hu-HU" sz="2800" dirty="0"/>
          </a:p>
        </p:txBody>
      </p:sp>
      <p:sp>
        <p:nvSpPr>
          <p:cNvPr id="4" name="Jobbra nyíl 3"/>
          <p:cNvSpPr/>
          <p:nvPr/>
        </p:nvSpPr>
        <p:spPr>
          <a:xfrm>
            <a:off x="2069432" y="4032985"/>
            <a:ext cx="1742172" cy="779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061861" y="4032985"/>
            <a:ext cx="5563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FENNTARTHATÓSÁGI CÉLÚ INNOVÁCIÓS KÉPESSÉG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19615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5854" y="171688"/>
            <a:ext cx="9442026" cy="632460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Részkutatás 1 (2018) - Az </a:t>
            </a:r>
            <a:r>
              <a:rPr lang="hu-HU" sz="2800" dirty="0"/>
              <a:t>építésgazdaság innovációs potenciál </a:t>
            </a:r>
            <a:r>
              <a:rPr lang="hu-HU" sz="2800" dirty="0" smtClean="0"/>
              <a:t>felmérése (100/114.000 vállalkozás!!!!)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66794" y="982859"/>
            <a:ext cx="660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6"/>
                </a:solidFill>
              </a:rPr>
              <a:t>1. A Magyarországon működő, elsősorban hazai tulajdonú </a:t>
            </a:r>
            <a:r>
              <a:rPr lang="hu-HU" sz="1400" b="1" dirty="0">
                <a:solidFill>
                  <a:schemeClr val="accent6"/>
                </a:solidFill>
              </a:rPr>
              <a:t>innovatív építőipari (gyártó) </a:t>
            </a:r>
            <a:r>
              <a:rPr lang="hu-HU" sz="1400" b="1" dirty="0" smtClean="0">
                <a:solidFill>
                  <a:schemeClr val="accent6"/>
                </a:solidFill>
              </a:rPr>
              <a:t>vállalkozások azonosítása</a:t>
            </a:r>
            <a:endParaRPr lang="hu-HU" sz="1400" b="1" dirty="0">
              <a:solidFill>
                <a:schemeClr val="accent6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6794" y="1523966"/>
            <a:ext cx="6498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1.1 Melyek a Magyarországon működő innovatív építőipari (gyártó) vállalkozások</a:t>
            </a:r>
            <a:r>
              <a:rPr lang="hu-HU" sz="1400" dirty="0" smtClean="0"/>
              <a:t>?</a:t>
            </a:r>
          </a:p>
          <a:p>
            <a:r>
              <a:rPr lang="hu-HU" sz="1400" dirty="0"/>
              <a:t>1.2 Melyek ezen vállalkozások főbb jellemzői? </a:t>
            </a:r>
            <a:r>
              <a:rPr lang="hu-HU" sz="1400" i="1" dirty="0"/>
              <a:t>(menedzsment, pénzügyi helyzet és jövedelmezőség, főbb termékek, piacok, stb</a:t>
            </a:r>
            <a:r>
              <a:rPr lang="hu-HU" sz="1400" i="1" dirty="0" smtClean="0"/>
              <a:t>.)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66794" y="2578369"/>
            <a:ext cx="660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6"/>
                </a:solidFill>
              </a:rPr>
              <a:t>2. Az </a:t>
            </a:r>
            <a:r>
              <a:rPr lang="hu-HU" sz="1400" b="1" dirty="0">
                <a:solidFill>
                  <a:schemeClr val="accent6"/>
                </a:solidFill>
              </a:rPr>
              <a:t>azonosított vállalkozások innovációs és exportpotenciáljának felmérése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66794" y="3112945"/>
            <a:ext cx="59901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2.1 A hazai innovatív építőipari kkv-k mennyiben képesek forrásokat  eredményesen bevonni és felhasználni fejlesztéseik megvalósításához? </a:t>
            </a:r>
            <a:r>
              <a:rPr lang="hu-HU" sz="1400" i="1" dirty="0"/>
              <a:t>(piaci, EU-s és kockázati tőke)</a:t>
            </a:r>
            <a:endParaRPr lang="hu-HU" sz="1400" dirty="0"/>
          </a:p>
          <a:p>
            <a:r>
              <a:rPr lang="hu-HU" sz="1400" dirty="0"/>
              <a:t>2.2 Adottak-e a feltételek a vizsgált kkv-k esetében az innovációk fejlesztési folyamatának és piacosításának eredményes végrehajtásához? </a:t>
            </a:r>
            <a:r>
              <a:rPr lang="hu-HU" sz="1400" i="1" dirty="0"/>
              <a:t>(menedzsment)</a:t>
            </a:r>
            <a:r>
              <a:rPr lang="hu-HU" sz="1400" dirty="0"/>
              <a:t> Amennyiben nem, úgy a piacosítás milyen főbb akadályai azonosíthatóak?</a:t>
            </a:r>
          </a:p>
          <a:p>
            <a:r>
              <a:rPr lang="hu-HU" sz="1400" dirty="0"/>
              <a:t>2.3 Melyek a fejlesztések fő irányai? </a:t>
            </a:r>
            <a:r>
              <a:rPr lang="hu-HU" sz="1400" i="1" dirty="0"/>
              <a:t>(főbb termékek / terméktípusok)</a:t>
            </a:r>
            <a:endParaRPr lang="hu-HU" sz="1400" dirty="0"/>
          </a:p>
          <a:p>
            <a:r>
              <a:rPr lang="hu-HU" sz="1400" dirty="0"/>
              <a:t>2.4 Milyen fontosabb szakpolitikai és egyéb támogatási igények azonosíthatóak a kkv-k </a:t>
            </a:r>
            <a:r>
              <a:rPr lang="hu-HU" sz="1400" dirty="0" smtClean="0"/>
              <a:t>részéről? </a:t>
            </a:r>
            <a:r>
              <a:rPr lang="hu-HU" sz="1400" i="1" dirty="0"/>
              <a:t>(szabályozási, szakmai, menedzsment és pénzügyi)  </a:t>
            </a:r>
            <a:endParaRPr lang="hu-HU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156960" y="975118"/>
            <a:ext cx="660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6"/>
                </a:solidFill>
              </a:rPr>
              <a:t>3. Az </a:t>
            </a:r>
            <a:r>
              <a:rPr lang="hu-HU" sz="1400" b="1" dirty="0">
                <a:solidFill>
                  <a:schemeClr val="accent6"/>
                </a:solidFill>
              </a:rPr>
              <a:t>egyes innovációk értékelése, elsősorban (export)piacképesség szempontjából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156960" y="1598755"/>
            <a:ext cx="57110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3.1 Melyek a főbb azonosított innovációk és ezek jellemzői?</a:t>
            </a:r>
          </a:p>
          <a:p>
            <a:r>
              <a:rPr lang="hu-HU" sz="1400" dirty="0"/>
              <a:t>3.2 Piacképesnek (export) tekinthetőek-e a vizsgált innovációk és fejlesztések?</a:t>
            </a:r>
          </a:p>
          <a:p>
            <a:r>
              <a:rPr lang="hu-HU" sz="1400" dirty="0"/>
              <a:t>3.3 Melyek a fejlesztések főbb potenciális piacai?</a:t>
            </a:r>
          </a:p>
          <a:p>
            <a:r>
              <a:rPr lang="hu-HU" sz="1400" dirty="0"/>
              <a:t>3.4 Milyen a vizsgált innovációk potenciális jövedelmezősége?</a:t>
            </a:r>
          </a:p>
          <a:p>
            <a:r>
              <a:rPr lang="hu-HU" sz="1400" dirty="0"/>
              <a:t>3.5 Mekkora a várható nemzetgazdasági hozzájárulása a szektornak, amennyiben az innovációk sikeresen </a:t>
            </a:r>
            <a:r>
              <a:rPr lang="hu-HU" sz="1400" dirty="0" err="1" smtClean="0"/>
              <a:t>piacosíthatóak</a:t>
            </a:r>
            <a:r>
              <a:rPr lang="hu-HU" sz="1400" dirty="0"/>
              <a:t>? </a:t>
            </a:r>
            <a:r>
              <a:rPr lang="hu-HU" sz="1400" i="1" dirty="0"/>
              <a:t>(rövid, közép és hosszú távon - GVA, foglalkoztatás, export)</a:t>
            </a:r>
            <a:endParaRPr lang="hu-HU" sz="1400" dirty="0"/>
          </a:p>
          <a:p>
            <a:r>
              <a:rPr lang="hu-HU" sz="1400" dirty="0"/>
              <a:t>3.6 Milyen egyéb hatások feltételezhetőek az innovációk piacosítása kapcsán? </a:t>
            </a:r>
            <a:r>
              <a:rPr lang="hu-HU" sz="1400" i="1" dirty="0"/>
              <a:t>(társadalmi , gazdasági, környezeti)</a:t>
            </a:r>
            <a:endParaRPr lang="hu-HU" sz="1400" dirty="0"/>
          </a:p>
          <a:p>
            <a:r>
              <a:rPr lang="hu-HU" sz="1400" dirty="0"/>
              <a:t>3.7 Milyen szükséges szakpolitikai intézkedések azonosíthatóak a sikeres piacosítás érdekében?</a:t>
            </a:r>
          </a:p>
        </p:txBody>
      </p:sp>
      <p:sp>
        <p:nvSpPr>
          <p:cNvPr id="12" name="Téglalap 11"/>
          <p:cNvSpPr/>
          <p:nvPr/>
        </p:nvSpPr>
        <p:spPr>
          <a:xfrm>
            <a:off x="6199870" y="4510974"/>
            <a:ext cx="5751985" cy="23470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600"/>
              </a:spcAft>
            </a:pPr>
            <a:r>
              <a:rPr lang="hu-HU" b="1" dirty="0" smtClean="0"/>
              <a:t>Alacsony innovációs potenciál és </a:t>
            </a:r>
            <a:r>
              <a:rPr lang="hu-HU" b="1" dirty="0" err="1" smtClean="0"/>
              <a:t>technologizáltság</a:t>
            </a:r>
            <a:r>
              <a:rPr lang="hu-HU" b="1" dirty="0" smtClean="0"/>
              <a:t>!</a:t>
            </a:r>
          </a:p>
          <a:p>
            <a:pPr algn="ctr">
              <a:spcAft>
                <a:spcPts val="600"/>
              </a:spcAft>
            </a:pPr>
            <a:r>
              <a:rPr lang="hu-HU" b="1" dirty="0" smtClean="0"/>
              <a:t>Nyelvi korlátok!</a:t>
            </a:r>
          </a:p>
          <a:p>
            <a:pPr algn="ctr">
              <a:spcAft>
                <a:spcPts val="600"/>
              </a:spcAft>
            </a:pPr>
            <a:r>
              <a:rPr lang="hu-HU" b="1" dirty="0" smtClean="0"/>
              <a:t>Alig van innováció és projektmenedzsment tapasztalat!</a:t>
            </a:r>
          </a:p>
          <a:p>
            <a:pPr algn="ctr">
              <a:spcAft>
                <a:spcPts val="600"/>
              </a:spcAft>
            </a:pPr>
            <a:r>
              <a:rPr lang="hu-HU" b="1" dirty="0" smtClean="0"/>
              <a:t>Az Építőipari KKV-</a:t>
            </a:r>
            <a:r>
              <a:rPr lang="hu-HU" b="1" dirty="0" err="1" smtClean="0"/>
              <a:t>ket</a:t>
            </a:r>
            <a:r>
              <a:rPr lang="hu-HU" b="1" dirty="0" smtClean="0"/>
              <a:t> támogató programokban alapvetően telephely-fejlesztés és gépbeszerzés, alig valódi K+F+I 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37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627" y="280893"/>
            <a:ext cx="10828226" cy="1320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Az építésgazdaság innovációs potenciál felmérése</a:t>
            </a:r>
            <a:endParaRPr lang="hu-HU" sz="2800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947722"/>
              </p:ext>
            </p:extLst>
          </p:nvPr>
        </p:nvGraphicFramePr>
        <p:xfrm>
          <a:off x="642626" y="941303"/>
          <a:ext cx="8493754" cy="5685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583">
                  <a:extLst>
                    <a:ext uri="{9D8B030D-6E8A-4147-A177-3AD203B41FA5}">
                      <a16:colId xmlns:a16="http://schemas.microsoft.com/office/drawing/2014/main" val="724455315"/>
                    </a:ext>
                  </a:extLst>
                </a:gridCol>
                <a:gridCol w="3939087">
                  <a:extLst>
                    <a:ext uri="{9D8B030D-6E8A-4147-A177-3AD203B41FA5}">
                      <a16:colId xmlns:a16="http://schemas.microsoft.com/office/drawing/2014/main" val="3246696356"/>
                    </a:ext>
                  </a:extLst>
                </a:gridCol>
                <a:gridCol w="3939084">
                  <a:extLst>
                    <a:ext uri="{9D8B030D-6E8A-4147-A177-3AD203B41FA5}">
                      <a16:colId xmlns:a16="http://schemas.microsoft.com/office/drawing/2014/main" val="2920065730"/>
                    </a:ext>
                  </a:extLst>
                </a:gridCol>
              </a:tblGrid>
              <a:tr h="155977">
                <a:tc>
                  <a:txBody>
                    <a:bodyPr/>
                    <a:lstStyle/>
                    <a:p>
                      <a:endParaRPr lang="hu-H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Vállalkozás neve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Fejlesztés rövid leírása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3246487007"/>
                  </a:ext>
                </a:extLst>
              </a:tr>
              <a:tr h="218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1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ABA-CEMENT Kereskedelmi Kft.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Puccolán cement új gyártási technológiájának kifejlesztése.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1338225606"/>
                  </a:ext>
                </a:extLst>
              </a:tr>
              <a:tr h="292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2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ACÉLTÉR Acélszerkezetgyártó, Kereskedelmi és Szolgáltató Kft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Prototípusfejlesztés kidolgozása vállalkozáson belül.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1655365417"/>
                  </a:ext>
                </a:extLst>
              </a:tr>
              <a:tr h="203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3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AKUSZTIKA MÉRNÖKI IRODA Műszaki, Szolgáltató és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Ipari zajvédő falcsalád kifejlesztése.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2854972645"/>
                  </a:ext>
                </a:extLst>
              </a:tr>
              <a:tr h="2925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4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 err="1">
                          <a:effectLst/>
                        </a:rPr>
                        <a:t>Aluinvent</a:t>
                      </a:r>
                      <a:r>
                        <a:rPr lang="hu-HU" sz="800" dirty="0">
                          <a:effectLst/>
                        </a:rPr>
                        <a:t> </a:t>
                      </a:r>
                      <a:r>
                        <a:rPr lang="hu-HU" sz="800" dirty="0" err="1">
                          <a:effectLst/>
                        </a:rPr>
                        <a:t>Zrt</a:t>
                      </a:r>
                      <a:r>
                        <a:rPr lang="hu-HU" sz="800" dirty="0">
                          <a:effectLst/>
                        </a:rPr>
                        <a:t>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Alumínium öntvények súlycsökkentése és tulajdonságainak optimalizálása.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2268573613"/>
                  </a:ext>
                </a:extLst>
              </a:tr>
              <a:tr h="2925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Innovatív, környezetbarát alumínium hab gyártása és az újrahasznosítási technológia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701753106"/>
                  </a:ext>
                </a:extLst>
              </a:tr>
              <a:tr h="218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5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 err="1">
                          <a:effectLst/>
                        </a:rPr>
                        <a:t>Amitis</a:t>
                      </a:r>
                      <a:r>
                        <a:rPr lang="hu-HU" sz="800" dirty="0">
                          <a:effectLst/>
                        </a:rPr>
                        <a:t> Mérnöki Vállalkozó Kft.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Moduláris jellegű úszómű technológia kutatása,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973360419"/>
                  </a:ext>
                </a:extLst>
              </a:tr>
              <a:tr h="589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6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ARM INVESTRADE korlátolt Felelősségű Társaság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Szabályozható, elektromos, beltéri fűthető tapéta kutatás-fejlesztése másodlagos fűtésként való alkalmazásának és a falpenészedés megakadályozásának érdekében.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1151054472"/>
                  </a:ext>
                </a:extLst>
              </a:tr>
              <a:tr h="143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7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Avers Fiber Kereskedelmi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Szálkeverék kutatás-fejlesztése.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1618672040"/>
                  </a:ext>
                </a:extLst>
              </a:tr>
              <a:tr h="218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8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BAGOLY-BETON Kereskedelmi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Prototípus előállítását célzó kutatás-fejlesztés.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2314147101"/>
                  </a:ext>
                </a:extLst>
              </a:tr>
              <a:tr h="143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9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Beregszászi Trade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Professzionális faházak tervezése.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4262903666"/>
                  </a:ext>
                </a:extLst>
              </a:tr>
              <a:tr h="292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10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BERN Zrt.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Természetből természetbe projekt keretén belül környezetbarát tollfa és </a:t>
                      </a:r>
                      <a:r>
                        <a:rPr lang="hu-HU" sz="800" dirty="0" err="1">
                          <a:effectLst/>
                        </a:rPr>
                        <a:t>tollcarton</a:t>
                      </a:r>
                      <a:r>
                        <a:rPr lang="hu-HU" sz="800" dirty="0">
                          <a:effectLst/>
                        </a:rPr>
                        <a:t> fejlesztése.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1172149044"/>
                  </a:ext>
                </a:extLst>
              </a:tr>
              <a:tr h="143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11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BetonEPAG Építőanyaggyártó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Betonelem-gyártás fejlesztése a vállalkozáson belül.  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232044190"/>
                  </a:ext>
                </a:extLst>
              </a:tr>
              <a:tr h="218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12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Beton-Star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Betonszerkezet gyártásának fejlesztése a vállalkozáson belül. 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2571484768"/>
                  </a:ext>
                </a:extLst>
              </a:tr>
              <a:tr h="143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13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Cellspan Építőelem Gyártó és Forgalmazó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Szendvicspanel gyártó üzem fejlesztése.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1471650634"/>
                  </a:ext>
                </a:extLst>
              </a:tr>
              <a:tr h="218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14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CIVIS FA Építő, Szerelő, Szolgáltató és Kereskedelmi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ALUFA nyílászáró prototípus előállítása.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2742779666"/>
                  </a:ext>
                </a:extLst>
              </a:tr>
              <a:tr h="292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15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Corex Projektfejlesztési Tanácsadó és Szolgáltató Kft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Innovatív, beton alapanyagú úszómű létrehozásának kutatása és modul rendszerű felépítmény fejlesztése.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2317880582"/>
                  </a:ext>
                </a:extLst>
              </a:tr>
              <a:tr h="143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16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DAK Acélszerkezeti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Termelési kapacitás bővítése a vállalkozáson belül. 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2639824779"/>
                  </a:ext>
                </a:extLst>
              </a:tr>
              <a:tr h="218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17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Daniella Ipari Park Szolgáltató Korlátolt Felelősségű Társaság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Üveghab felhasználási területeinek kutatás-fejlesztése.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2575115130"/>
                  </a:ext>
                </a:extLst>
              </a:tr>
              <a:tr h="143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18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DEBARU Fejlesztési és Kivitelezési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Prototípusfejlesztés a vállalkozáson belül.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3948096124"/>
                  </a:ext>
                </a:extLst>
              </a:tr>
              <a:tr h="441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19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DE-GLASS Építőipari, Kereskedelmi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Új, modernizált és a gyártási kapacitásoknak valamint a gyártógépek méreteinek megfelelően kialakított, darupályával felszerelt üzemcsarnok felépítése.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4174069679"/>
                  </a:ext>
                </a:extLst>
              </a:tr>
              <a:tr h="366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20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DEPONA PLUSZ Építőipari, Kereskedelmi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Az aszfaltkeverék modifikálása környezettudatos termékcsalád létrehozása érdekében.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4143439168"/>
                  </a:ext>
                </a:extLst>
              </a:tr>
              <a:tr h="292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21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DINETT Építőipari és Kereskedelmi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"</a:t>
                      </a:r>
                      <a:r>
                        <a:rPr lang="hu-HU" sz="800" dirty="0" err="1">
                          <a:effectLst/>
                        </a:rPr>
                        <a:t>RubCon</a:t>
                      </a:r>
                      <a:r>
                        <a:rPr lang="hu-HU" sz="800" dirty="0">
                          <a:effectLst/>
                        </a:rPr>
                        <a:t>" építőanyag termékfejlesztés és prototípusfejlesztés hulladékfelhasználással.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04" marR="24404" marT="0" marB="0" anchor="ctr"/>
                </a:tc>
                <a:extLst>
                  <a:ext uri="{0D108BD9-81ED-4DB2-BD59-A6C34878D82A}">
                    <a16:rowId xmlns:a16="http://schemas.microsoft.com/office/drawing/2014/main" val="3370413026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808185" y="6383301"/>
            <a:ext cx="138466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Forrás:palyazat.</a:t>
            </a:r>
            <a:r>
              <a:rPr lang="hu-HU" altLang="hu-HU" sz="9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gov.hu</a:t>
            </a:r>
            <a:r>
              <a:rPr lang="hu-HU" altLang="hu-HU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NKFIH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9315"/>
              </p:ext>
            </p:extLst>
          </p:nvPr>
        </p:nvGraphicFramePr>
        <p:xfrm>
          <a:off x="678180" y="697458"/>
          <a:ext cx="8450579" cy="5756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43">
                  <a:extLst>
                    <a:ext uri="{9D8B030D-6E8A-4147-A177-3AD203B41FA5}">
                      <a16:colId xmlns:a16="http://schemas.microsoft.com/office/drawing/2014/main" val="3629343994"/>
                    </a:ext>
                  </a:extLst>
                </a:gridCol>
                <a:gridCol w="3595773">
                  <a:extLst>
                    <a:ext uri="{9D8B030D-6E8A-4147-A177-3AD203B41FA5}">
                      <a16:colId xmlns:a16="http://schemas.microsoft.com/office/drawing/2014/main" val="1422792857"/>
                    </a:ext>
                  </a:extLst>
                </a:gridCol>
                <a:gridCol w="4268463">
                  <a:extLst>
                    <a:ext uri="{9D8B030D-6E8A-4147-A177-3AD203B41FA5}">
                      <a16:colId xmlns:a16="http://schemas.microsoft.com/office/drawing/2014/main" val="1247961100"/>
                    </a:ext>
                  </a:extLst>
                </a:gridCol>
              </a:tblGrid>
              <a:tr h="291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21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DINETT Építőipari és Kereskedelmi Kft.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"RubCon" építőanyag termékfejlesztés és prototípusfejlesztés hulladékfelhasználással.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2643313583"/>
                  </a:ext>
                </a:extLst>
              </a:tr>
              <a:tr h="17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22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Dvb Délmagyarországi Vasbetonipari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Termelési kapacitás bővítése a vállalkozáson belül. 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2578826871"/>
                  </a:ext>
                </a:extLst>
              </a:tr>
              <a:tr h="17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23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Első Beton Ipari, Kereskedelmi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Technológiai fejlesztés a vállalkozáson belül 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295012864"/>
                  </a:ext>
                </a:extLst>
              </a:tr>
              <a:tr h="17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24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EXTOR Elektronikai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Szolár energia felhasználásának és tárolásának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4221341046"/>
                  </a:ext>
                </a:extLst>
              </a:tr>
              <a:tr h="195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25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Fenster Technik Seifert Kereskedelmi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Innovatív faláttöréses légbevezető kifejlesztése.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1812826034"/>
                  </a:ext>
                </a:extLst>
              </a:tr>
              <a:tr h="141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26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GRABOPLAST Padlógyártó Zrt.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Speciális padlóburkolatok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4289766461"/>
                  </a:ext>
                </a:extLst>
              </a:tr>
              <a:tr h="266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27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GRADEX Mérnöki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Hidraulikus és pernye alapú építészeti kötőanyag, támfal típusok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1043693124"/>
                  </a:ext>
                </a:extLst>
              </a:tr>
              <a:tr h="17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28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Grand-Ács Kft.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Szállításoptimalizált egynapos építési idejű mobilházak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971608985"/>
                  </a:ext>
                </a:extLst>
              </a:tr>
              <a:tr h="28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29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Infodrops Consulting Tanácsadói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A fenntartható geohab építmények megvalósításához szükséges korszerű anyagok kutatása.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915132326"/>
                  </a:ext>
                </a:extLst>
              </a:tr>
              <a:tr h="17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30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Innovatív Térburkolatfejlesztő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Moduláris térburkoló rendszer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2484271808"/>
                  </a:ext>
                </a:extLst>
              </a:tr>
              <a:tr h="17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31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IsoShell Építőelem Gyártó és Forgalmazó Zrt.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Az ICF (bennmaradó hőszigetelt zsalu) fejlesztése.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3265706885"/>
                  </a:ext>
                </a:extLst>
              </a:tr>
              <a:tr h="1777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32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IVANKA </a:t>
                      </a:r>
                      <a:r>
                        <a:rPr lang="hu-HU" sz="800" dirty="0" err="1">
                          <a:effectLst/>
                        </a:rPr>
                        <a:t>Zrt</a:t>
                      </a:r>
                      <a:r>
                        <a:rPr lang="hu-HU" sz="800" dirty="0">
                          <a:effectLst/>
                        </a:rPr>
                        <a:t>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Rainhouse - esővízgyűjtő és -szűrő beton-rendszer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4112738888"/>
                  </a:ext>
                </a:extLst>
              </a:tr>
              <a:tr h="19319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Hűtő funkciót ellátó beton panel prototípusának létrehozása.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767843020"/>
                  </a:ext>
                </a:extLst>
              </a:tr>
              <a:tr h="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33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JÜLLICH GLAS Holding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Gyártástechnológia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1640912034"/>
                  </a:ext>
                </a:extLst>
              </a:tr>
              <a:tr h="17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34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K.V. Építőipari, Kereskedelmi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Kapacitásbővítő beruházás megvalósítása a vállalkozáson belül. 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546382010"/>
                  </a:ext>
                </a:extLst>
              </a:tr>
              <a:tr h="17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35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K+F+I Projektműhely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Belsőépítészeti szigetelő falpanel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588078925"/>
                  </a:ext>
                </a:extLst>
              </a:tr>
              <a:tr h="266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36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KÉPES ÉS TÁRSA Építőipari Kft.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Korszerű betonacélszerelő- és lakatosműhely létrehozása Sajóbábonyban.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4118116660"/>
                  </a:ext>
                </a:extLst>
              </a:tr>
              <a:tr h="266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37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KÖSZI-TRADE Szövetkezet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Első magyar kenderház - kenderbeton építési elemkészlet létrehozása.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3152690016"/>
                  </a:ext>
                </a:extLst>
              </a:tr>
              <a:tr h="266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38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MASTERPLAST Gyártó és Kereskedelmi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Új kedvező tulajdonságú szél és légzáró diffúziós tetőfólia termék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1841829869"/>
                  </a:ext>
                </a:extLst>
              </a:tr>
              <a:tr h="17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39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MÁTRIX-WORKMANLIKE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Innovatív, modulos elem rendszerű mobilház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2859476123"/>
                  </a:ext>
                </a:extLst>
              </a:tr>
              <a:tr h="26660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40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ME-FIEK-ÉMI együttműködés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Inhomogén könnyűbeton, mint sokoldalú, "hangolható" építőanyag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720972416"/>
                  </a:ext>
                </a:extLst>
              </a:tr>
              <a:tr h="1777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Inhomogén könnyűbeton szerkezeti elemek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91708686"/>
                  </a:ext>
                </a:extLst>
              </a:tr>
              <a:tr h="1777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Technológia kidolgozása inhomogén könnyűbeton elemek gyártásához.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1515323278"/>
                  </a:ext>
                </a:extLst>
              </a:tr>
              <a:tr h="1777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41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MG Építész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GEObrick - Geopolimerizált teherhordó falazóelem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3084014499"/>
                  </a:ext>
                </a:extLst>
              </a:tr>
              <a:tr h="35547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ECObrick - tartószerkezetként és kiegészítő szerkezetként alkalmazható környezetbarát építőanyag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1026365213"/>
                  </a:ext>
                </a:extLst>
              </a:tr>
              <a:tr h="28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42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MOLNÁRBETON Betongyártó és Kereskedelmi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Betonipari hulladékok hasznosítása recycling technológia fejlesztéssel, károsanyag kibocsátás nélkül.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154979797"/>
                  </a:ext>
                </a:extLst>
              </a:tr>
              <a:tr h="177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43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MrB Exclusive Beton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Öntisztuló beton homlokzatburkolat kifejlesztése.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30" marR="23530" marT="0" marB="0" anchor="ctr"/>
                </a:tc>
                <a:extLst>
                  <a:ext uri="{0D108BD9-81ED-4DB2-BD59-A6C34878D82A}">
                    <a16:rowId xmlns:a16="http://schemas.microsoft.com/office/drawing/2014/main" val="376234448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808185" y="6383301"/>
            <a:ext cx="138466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Forrás:palyazat.</a:t>
            </a:r>
            <a:r>
              <a:rPr lang="hu-HU" altLang="hu-HU" sz="9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gov.hu</a:t>
            </a:r>
            <a:r>
              <a:rPr lang="hu-HU" altLang="hu-HU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NKFIH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584876" y="136514"/>
            <a:ext cx="10828226" cy="1320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Az építésgazdaság innovációs potenciál felmérése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730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43385"/>
              </p:ext>
            </p:extLst>
          </p:nvPr>
        </p:nvGraphicFramePr>
        <p:xfrm>
          <a:off x="571500" y="758413"/>
          <a:ext cx="8503920" cy="5695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015">
                  <a:extLst>
                    <a:ext uri="{9D8B030D-6E8A-4147-A177-3AD203B41FA5}">
                      <a16:colId xmlns:a16="http://schemas.microsoft.com/office/drawing/2014/main" val="4177069139"/>
                    </a:ext>
                  </a:extLst>
                </a:gridCol>
                <a:gridCol w="3525682">
                  <a:extLst>
                    <a:ext uri="{9D8B030D-6E8A-4147-A177-3AD203B41FA5}">
                      <a16:colId xmlns:a16="http://schemas.microsoft.com/office/drawing/2014/main" val="2977688835"/>
                    </a:ext>
                  </a:extLst>
                </a:gridCol>
                <a:gridCol w="4225223">
                  <a:extLst>
                    <a:ext uri="{9D8B030D-6E8A-4147-A177-3AD203B41FA5}">
                      <a16:colId xmlns:a16="http://schemas.microsoft.com/office/drawing/2014/main" val="3824714711"/>
                    </a:ext>
                  </a:extLst>
                </a:gridCol>
              </a:tblGrid>
              <a:tr h="24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43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 err="1">
                          <a:effectLst/>
                        </a:rPr>
                        <a:t>MrB</a:t>
                      </a:r>
                      <a:r>
                        <a:rPr lang="hu-HU" sz="800" dirty="0">
                          <a:effectLst/>
                        </a:rPr>
                        <a:t> </a:t>
                      </a:r>
                      <a:r>
                        <a:rPr lang="hu-HU" sz="800" dirty="0" err="1">
                          <a:effectLst/>
                        </a:rPr>
                        <a:t>Exclusive</a:t>
                      </a:r>
                      <a:r>
                        <a:rPr lang="hu-HU" sz="800" dirty="0">
                          <a:effectLst/>
                        </a:rPr>
                        <a:t> Beton Kft.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Öntisztuló beton homlokzatburkolat kifejlesztése.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824406564"/>
                  </a:ext>
                </a:extLst>
              </a:tr>
              <a:tr h="24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44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NADJOB Munkaerő-kölcsönző, Munkaközvetítő és Marketing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Ultravékony, hőszigetelő bevonatok vizsgálata, kutatása, gyártása.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1078174756"/>
                  </a:ext>
                </a:extLst>
              </a:tr>
              <a:tr h="159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45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NOAH HOUSE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Szerelt autonóm ház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371283377"/>
                  </a:ext>
                </a:extLst>
              </a:tr>
              <a:tr h="324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46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NYÍR-DEMONICH Tároló fatermékgyártó, Kereskedelmi és Szolgáltató Zrt.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Faipari hulladék 100%-ban környezetbarát felhasználása prémium burkolati rendszer előállítása érdekében.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790452793"/>
                  </a:ext>
                </a:extLst>
              </a:tr>
              <a:tr h="40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47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NYÍR-MEZŐGÉP Ipari, Kereskedelmi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Építőipari alapanyag előállításának alacsony CO2 kibocsátású, innovatív műszaki megoldásával való előállítását célzó kísérleti fejlesztés.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1807425924"/>
                  </a:ext>
                </a:extLst>
              </a:tr>
              <a:tr h="159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48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Optimum Solar Építőipari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A vállalkozás telephelyének kialakítása Baján.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105009377"/>
                  </a:ext>
                </a:extLst>
              </a:tr>
              <a:tr h="159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49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PALLÉR Építő, Ipari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Építőipari előregyártó üzem építése és eszközbeszerzés.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3000787180"/>
                  </a:ext>
                </a:extLst>
              </a:tr>
              <a:tr h="159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50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Pápateszéri Téglaipari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Új elem magas áthidalójának kifejlesztése.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2748171809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51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Poli-farbe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Gyártókapacitás bővítése a vállalkozáson belül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2489480803"/>
                  </a:ext>
                </a:extLst>
              </a:tr>
              <a:tr h="2421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52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 err="1">
                          <a:effectLst/>
                        </a:rPr>
                        <a:t>Rapidsil</a:t>
                      </a:r>
                      <a:r>
                        <a:rPr lang="hu-HU" sz="800" dirty="0">
                          <a:effectLst/>
                        </a:rPr>
                        <a:t> System Kft.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Serenad - nád - PUR kompozit épülethatároló szerkezeti elemek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937466991"/>
                  </a:ext>
                </a:extLst>
              </a:tr>
              <a:tr h="32459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A gyártósorok és az építési technológiák fejlesztése új, környezetbarát építőelemek létrehozásához.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2154042539"/>
                  </a:ext>
                </a:extLst>
              </a:tr>
              <a:tr h="654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53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ROLLÓ Műanyaggyártó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Műanyagipari élvédő rendszerek üvegszál-szövettel történő extrúziós összeépítésére szolgáló  korszerű, egyedi gyártástechnológia kifejlesztése és komplex ipari megvalósítása.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3177094843"/>
                  </a:ext>
                </a:extLst>
              </a:tr>
              <a:tr h="324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54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RUTIN Épitőipari Fővállalkozó, Vállalkozásszervező és Kereskedelmi Kft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Innovatív acél trapézlemez gerincű öszvér és hibrid tartók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1502854357"/>
                  </a:ext>
                </a:extLst>
              </a:tr>
              <a:tr h="2421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 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SOKON Építőipari és Kereskedelmi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Hővisszaverő falszerkezet és hőveszteség monitoring rendszer kifejlesztése.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2256168870"/>
                  </a:ext>
                </a:extLst>
              </a:tr>
              <a:tr h="32459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Fokozott hőszigetelésű - passzívház jellegű - könnyűszerkezetes készház prototípusának kifejlesztése.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650693413"/>
                  </a:ext>
                </a:extLst>
              </a:tr>
              <a:tr h="24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56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SW Umwelttechnik Magyarország Építőelemgyár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A vállalkozás alsózsolcai telephelyén térburkolatok innovációs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1687637902"/>
                  </a:ext>
                </a:extLst>
              </a:tr>
              <a:tr h="159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57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Terrán Tetőcserép Gyártó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Szolárcserép fejlesztése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3445228347"/>
                  </a:ext>
                </a:extLst>
              </a:tr>
              <a:tr h="24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58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UNIVERZÁL Épitő és Szolgáltatóipari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Saját gyártású Öko-építészeti (faipari) termékek bemutató terme.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2259116376"/>
                  </a:ext>
                </a:extLst>
              </a:tr>
              <a:tr h="24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59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Üvegbeton Innovációs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Zebralit üvegbeton sorozatgyártásának kifejlesztése.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2357386700"/>
                  </a:ext>
                </a:extLst>
              </a:tr>
              <a:tr h="24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60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VJB MAGYARORSZÁG Építőipari, Kereskedelmi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Innovatív dizájnbetonba ágyazott lineáris rezonáns prototípus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971169112"/>
                  </a:ext>
                </a:extLst>
              </a:tr>
              <a:tr h="159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61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WYW BLOCK Zrt.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Speciális könnyűbeton építőelemek fejlesztése.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502918416"/>
                  </a:ext>
                </a:extLst>
              </a:tr>
              <a:tr h="24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62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>
                          <a:effectLst/>
                        </a:rPr>
                        <a:t>ZOLDIT Faipari, Kereskedelmi és Szolgáltató Kft.</a:t>
                      </a:r>
                      <a:endParaRPr lang="hu-H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u-HU" sz="800" dirty="0">
                          <a:effectLst/>
                        </a:rPr>
                        <a:t>Innovatív moduláris mobilház kifejlesztése.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01" marR="25201" marT="0" marB="0" anchor="ctr"/>
                </a:tc>
                <a:extLst>
                  <a:ext uri="{0D108BD9-81ED-4DB2-BD59-A6C34878D82A}">
                    <a16:rowId xmlns:a16="http://schemas.microsoft.com/office/drawing/2014/main" val="349425458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808185" y="6383301"/>
            <a:ext cx="138466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Forrás:palyazat.</a:t>
            </a:r>
            <a:r>
              <a:rPr lang="hu-HU" altLang="hu-HU" sz="9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gov.hu</a:t>
            </a:r>
            <a:r>
              <a:rPr lang="hu-HU" altLang="hu-HU" sz="9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NKFIH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642627" y="280893"/>
            <a:ext cx="10828226" cy="1320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Az építésgazdaság innovációs potenciál felmérése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568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Bemutatkozás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894" y="122784"/>
            <a:ext cx="1412854" cy="1687060"/>
          </a:xfrm>
        </p:spPr>
      </p:pic>
      <p:sp>
        <p:nvSpPr>
          <p:cNvPr id="5" name="Szövegdoboz 4"/>
          <p:cNvSpPr txBox="1"/>
          <p:nvPr/>
        </p:nvSpPr>
        <p:spPr>
          <a:xfrm>
            <a:off x="947124" y="1930400"/>
            <a:ext cx="84386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ÉMI Építésügyi Minőségellenőrző Innovációs Nonprofit Kft., innovációért felelős vezérigazgató helyettes (2015-    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PhD abszolutórium, 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Miskolci 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Egyetem -Gazdaságtudományi Kar, 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Hantos Elemér Gazdálkodás- és Regionális Tudományi Doktori 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Iskola/ 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Vállalkozáselmélet és gyakorlat Doktori Iskola 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(2010)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Budapesti Közgazdaságtudományi és Államigazgatási Egyetem/Budapesti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Corvinus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Egyetem (Európai Unió és a világgazdasági alkalmazkodás, marketing kommunikáció szakirányok) (2002)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 db fontosabb publikáció, rendszeres előadások konferenciákon és felsőoktatási intézményekben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6334" y="170411"/>
            <a:ext cx="8596668" cy="637309"/>
          </a:xfrm>
        </p:spPr>
        <p:txBody>
          <a:bodyPr>
            <a:normAutofit/>
          </a:bodyPr>
          <a:lstStyle/>
          <a:p>
            <a:r>
              <a:rPr lang="hu-HU" sz="2800" dirty="0" smtClean="0"/>
              <a:t>Részkutatás 2 - Oktatás-képzés (2020 december-)</a:t>
            </a:r>
            <a:endParaRPr lang="hu-HU" sz="2800" dirty="0"/>
          </a:p>
        </p:txBody>
      </p:sp>
      <p:sp>
        <p:nvSpPr>
          <p:cNvPr id="46" name="Téglalap 45"/>
          <p:cNvSpPr/>
          <p:nvPr/>
        </p:nvSpPr>
        <p:spPr>
          <a:xfrm>
            <a:off x="358140" y="736521"/>
            <a:ext cx="9700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1200" b="1" dirty="0">
                <a:latin typeface="Calibri" panose="020F0502020204030204" pitchFamily="34" charset="0"/>
                <a:ea typeface="Calibri" panose="020F0502020204030204" pitchFamily="34" charset="0"/>
              </a:rPr>
              <a:t>Az interjú célja:</a:t>
            </a:r>
            <a:endParaRPr lang="hu-HU" sz="1200" dirty="0">
              <a:latin typeface="Taviraj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</a:rPr>
              <a:t>Az </a:t>
            </a:r>
            <a:r>
              <a:rPr lang="hu-HU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építéságazat jövője,  eredményessége 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</a:rPr>
              <a:t>és </a:t>
            </a:r>
            <a:r>
              <a:rPr lang="hu-HU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fenntarthatósága 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</a:rPr>
              <a:t>érdekében a képzési programok és a képzések rendszerének újragondolása közép és felsőszinten, továbbá a felnőttképzésben egyaránt. Ehhez szükséges a kompetencia hiányok és képzési igények </a:t>
            </a:r>
            <a:r>
              <a:rPr lang="hu-HU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felmérése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</a:rPr>
              <a:t>, melybe a szakmai szervezetek véleménye, javaslata is beépítésre kerül.</a:t>
            </a:r>
            <a:endParaRPr lang="hu-HU" sz="1200" dirty="0">
              <a:latin typeface="Taviraj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hu-HU" sz="1200" dirty="0">
              <a:latin typeface="Taviraj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</a:rPr>
              <a:t>Célcsoport: ágazati szereplők, szakmai szervezetek képviselői, szak- és felnőttképzési képviselői, felsőoktatási intézményvezetők. </a:t>
            </a:r>
            <a:endParaRPr lang="hu-HU" sz="1200" dirty="0">
              <a:effectLst/>
              <a:latin typeface="Taviraj"/>
              <a:ea typeface="Calibri" panose="020F0502020204030204" pitchFamily="34" charset="0"/>
            </a:endParaRPr>
          </a:p>
        </p:txBody>
      </p:sp>
      <p:pic>
        <p:nvPicPr>
          <p:cNvPr id="47" name="Kép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39" y="2008631"/>
            <a:ext cx="5166361" cy="47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668" y="804228"/>
            <a:ext cx="4889692" cy="60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019" y="598114"/>
            <a:ext cx="5135881" cy="61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5342" y="2630905"/>
            <a:ext cx="8596668" cy="1320800"/>
          </a:xfrm>
        </p:spPr>
        <p:txBody>
          <a:bodyPr/>
          <a:lstStyle/>
          <a:p>
            <a:r>
              <a:rPr lang="hu-HU" dirty="0" smtClean="0"/>
              <a:t>A COVID-19 </a:t>
            </a:r>
            <a:r>
              <a:rPr lang="hu-HU" dirty="0" err="1" smtClean="0"/>
              <a:t>pandémia</a:t>
            </a:r>
            <a:r>
              <a:rPr lang="hu-HU" dirty="0" smtClean="0"/>
              <a:t> ágazati hatása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86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292" y="172152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</a:t>
            </a:r>
            <a:r>
              <a:rPr lang="hu-HU" sz="2400" dirty="0" err="1" smtClean="0"/>
              <a:t>pandémia</a:t>
            </a:r>
            <a:r>
              <a:rPr lang="hu-HU" sz="2400" dirty="0" smtClean="0"/>
              <a:t> előtti építőipari volumenváltozás uniós összehasonlítás-</a:t>
            </a:r>
            <a:br>
              <a:rPr lang="hu-HU" sz="2400" dirty="0" smtClean="0"/>
            </a:br>
            <a:r>
              <a:rPr lang="hu-HU" sz="2400" dirty="0" err="1" smtClean="0"/>
              <a:t>ban</a:t>
            </a:r>
            <a:r>
              <a:rPr lang="hu-HU" sz="2400" dirty="0" smtClean="0"/>
              <a:t> (előző évhez képest), 2019</a:t>
            </a:r>
            <a:endParaRPr lang="hu-HU" sz="2400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/>
          <a:stretch/>
        </p:blipFill>
        <p:spPr bwMode="auto">
          <a:xfrm>
            <a:off x="2105900" y="1033272"/>
            <a:ext cx="7998487" cy="47042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Jobbra nyíl 5"/>
          <p:cNvSpPr/>
          <p:nvPr/>
        </p:nvSpPr>
        <p:spPr>
          <a:xfrm rot="16200000">
            <a:off x="2846883" y="5791584"/>
            <a:ext cx="274320" cy="155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 flipH="1">
            <a:off x="1259564" y="6134180"/>
            <a:ext cx="24819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i="1" dirty="0" smtClean="0"/>
              <a:t>Forrás: KSH 2020</a:t>
            </a:r>
            <a:endParaRPr lang="hu-HU" sz="1300" i="1" dirty="0"/>
          </a:p>
        </p:txBody>
      </p:sp>
      <p:sp>
        <p:nvSpPr>
          <p:cNvPr id="8" name="Téglalap 7"/>
          <p:cNvSpPr/>
          <p:nvPr/>
        </p:nvSpPr>
        <p:spPr>
          <a:xfrm>
            <a:off x="2810788" y="1983006"/>
            <a:ext cx="346510" cy="3749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1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447" y="115747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építéságazat növekedése és helyreállítási mutatója európai összehasonlításban (szeptember/április 2020., április/február 2020.), </a:t>
            </a:r>
            <a:endParaRPr lang="hu-HU" sz="2400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3190240" y="2694240"/>
          <a:ext cx="5811520" cy="2614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985">
                  <a:extLst>
                    <a:ext uri="{9D8B030D-6E8A-4147-A177-3AD203B41FA5}">
                      <a16:colId xmlns:a16="http://schemas.microsoft.com/office/drawing/2014/main" val="1701141559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349765970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68284255"/>
                    </a:ext>
                  </a:extLst>
                </a:gridCol>
                <a:gridCol w="551815">
                  <a:extLst>
                    <a:ext uri="{9D8B030D-6E8A-4147-A177-3AD203B41FA5}">
                      <a16:colId xmlns:a16="http://schemas.microsoft.com/office/drawing/2014/main" val="3108472389"/>
                    </a:ext>
                  </a:extLst>
                </a:gridCol>
                <a:gridCol w="551815">
                  <a:extLst>
                    <a:ext uri="{9D8B030D-6E8A-4147-A177-3AD203B41FA5}">
                      <a16:colId xmlns:a16="http://schemas.microsoft.com/office/drawing/2014/main" val="183384423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1420156959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144001383"/>
                    </a:ext>
                  </a:extLst>
                </a:gridCol>
                <a:gridCol w="521335">
                  <a:extLst>
                    <a:ext uri="{9D8B030D-6E8A-4147-A177-3AD203B41FA5}">
                      <a16:colId xmlns:a16="http://schemas.microsoft.com/office/drawing/2014/main" val="390452679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159528066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381826802"/>
                    </a:ext>
                  </a:extLst>
                </a:gridCol>
              </a:tblGrid>
              <a:tr h="11303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Teljes építés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Épületek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Építőmérnöki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601443"/>
                  </a:ext>
                </a:extLst>
              </a:tr>
              <a:tr h="20129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Szept/április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Április/február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Helyreállítási</a:t>
                      </a:r>
                      <a:endParaRPr lang="hu-H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400">
                          <a:effectLst/>
                        </a:rPr>
                        <a:t>Szeptember/Február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1143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Szept/április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19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Április/február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400">
                          <a:effectLst/>
                        </a:rPr>
                        <a:t>Helyreállítási</a:t>
                      </a:r>
                      <a:endParaRPr lang="hu-H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400">
                          <a:effectLst/>
                        </a:rPr>
                        <a:t>Szeptember/Február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Szept/április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Április/február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400">
                          <a:effectLst/>
                        </a:rPr>
                        <a:t>Helyreállítási</a:t>
                      </a:r>
                      <a:endParaRPr lang="hu-HU" sz="6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400">
                          <a:effectLst/>
                        </a:rPr>
                        <a:t>Szeptember/Február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69197521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EU-27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28.3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-25.4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95.7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26.9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-24.6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95.6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27.1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-24.5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96.0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97528421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EA-19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37.7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-30 3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96.0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36.7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-30.0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95.7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35.5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-27.8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97.9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016573930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Belgium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13.4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-15.5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95.9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683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-11.1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97.4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8.3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-10.2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97.3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223767536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Bulgária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10.8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-13.0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96.4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11.1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-15.6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93.7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10.4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-9.2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100.2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00071515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Csehország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-5.1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-4.8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90.3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-3.2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-5.2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91.7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-9.7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-3.7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86.9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8530454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Dánia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3.9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11.9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3.5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824233044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Németország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444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0.4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-3.9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96.4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683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0.0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-4.5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95.5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103.0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759867238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Spanyolország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25.4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-24.9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94.2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32.1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-28.1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94.9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-5.7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93.3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456874951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Franciaország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166.0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-65.0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93.0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159.3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-64.1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93.0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194.4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-68.4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93.1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909297190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Horvátország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-14.0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-13.9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-14.8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104193409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Olaszország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236.6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-70.0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159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101.0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389059775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Luxemburg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-55.7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79398351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Magyarország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-10.0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-7.0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83.7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-6.2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-5.0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89.1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-16.6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-6.6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77.9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626905333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Hollandia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0.4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98.7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353200139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Ausztria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-21.4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-23.1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-20.2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87173641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Lengyelország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-9.9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-6.6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84.1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-8.7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-0.4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91.0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-4.1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-16.0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80.6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84194298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Portugália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10.6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-11.2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98.2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683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8.1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-10.5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96.7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14.4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-12.2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100.4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537077081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Románia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0.7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2.4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159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103.1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-7.2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91.6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-11.1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6.5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94.7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375690468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Szlovénia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6.6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-17.0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88.4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683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5.3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-18.8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85.5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5.5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-17.5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87.1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040453646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Szlovákia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-11.5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-13.7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76.3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-8.5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-12.9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79.8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-16.9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-13.8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71.6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926973560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Finnország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-1.5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-0.4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98.1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-4.4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-0.3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95.3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7.0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-1.1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105.8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598103990"/>
                  </a:ext>
                </a:extLst>
              </a:tr>
              <a:tr h="100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Egyesült Királyság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66.6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-44.4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92.7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74.6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-47.7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91.3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31.3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-22.4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101.8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668853942"/>
                  </a:ext>
                </a:extLst>
              </a:tr>
              <a:tr h="1035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Észak-Macedónia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-3.3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-35.1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7.8</a:t>
                      </a:r>
                      <a:endParaRPr lang="hu-HU" sz="6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329523265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838198" y="1160971"/>
          <a:ext cx="10646667" cy="5235131"/>
        </p:xfrm>
        <a:graphic>
          <a:graphicData uri="http://schemas.openxmlformats.org/drawingml/2006/table">
            <a:tbl>
              <a:tblPr/>
              <a:tblGrid>
                <a:gridCol w="1641437">
                  <a:extLst>
                    <a:ext uri="{9D8B030D-6E8A-4147-A177-3AD203B41FA5}">
                      <a16:colId xmlns:a16="http://schemas.microsoft.com/office/drawing/2014/main" val="3002685157"/>
                    </a:ext>
                  </a:extLst>
                </a:gridCol>
                <a:gridCol w="1077231">
                  <a:extLst>
                    <a:ext uri="{9D8B030D-6E8A-4147-A177-3AD203B41FA5}">
                      <a16:colId xmlns:a16="http://schemas.microsoft.com/office/drawing/2014/main" val="3346136278"/>
                    </a:ext>
                  </a:extLst>
                </a:gridCol>
                <a:gridCol w="1077231">
                  <a:extLst>
                    <a:ext uri="{9D8B030D-6E8A-4147-A177-3AD203B41FA5}">
                      <a16:colId xmlns:a16="http://schemas.microsoft.com/office/drawing/2014/main" val="3333155912"/>
                    </a:ext>
                  </a:extLst>
                </a:gridCol>
                <a:gridCol w="939389">
                  <a:extLst>
                    <a:ext uri="{9D8B030D-6E8A-4147-A177-3AD203B41FA5}">
                      <a16:colId xmlns:a16="http://schemas.microsoft.com/office/drawing/2014/main" val="2281258864"/>
                    </a:ext>
                  </a:extLst>
                </a:gridCol>
                <a:gridCol w="1082455">
                  <a:extLst>
                    <a:ext uri="{9D8B030D-6E8A-4147-A177-3AD203B41FA5}">
                      <a16:colId xmlns:a16="http://schemas.microsoft.com/office/drawing/2014/main" val="3101185438"/>
                    </a:ext>
                  </a:extLst>
                </a:gridCol>
                <a:gridCol w="965552">
                  <a:extLst>
                    <a:ext uri="{9D8B030D-6E8A-4147-A177-3AD203B41FA5}">
                      <a16:colId xmlns:a16="http://schemas.microsoft.com/office/drawing/2014/main" val="3667217408"/>
                    </a:ext>
                  </a:extLst>
                </a:gridCol>
                <a:gridCol w="1107581">
                  <a:extLst>
                    <a:ext uri="{9D8B030D-6E8A-4147-A177-3AD203B41FA5}">
                      <a16:colId xmlns:a16="http://schemas.microsoft.com/office/drawing/2014/main" val="347768395"/>
                    </a:ext>
                  </a:extLst>
                </a:gridCol>
                <a:gridCol w="980983">
                  <a:extLst>
                    <a:ext uri="{9D8B030D-6E8A-4147-A177-3AD203B41FA5}">
                      <a16:colId xmlns:a16="http://schemas.microsoft.com/office/drawing/2014/main" val="3476638816"/>
                    </a:ext>
                  </a:extLst>
                </a:gridCol>
                <a:gridCol w="803439">
                  <a:extLst>
                    <a:ext uri="{9D8B030D-6E8A-4147-A177-3AD203B41FA5}">
                      <a16:colId xmlns:a16="http://schemas.microsoft.com/office/drawing/2014/main" val="2498949464"/>
                    </a:ext>
                  </a:extLst>
                </a:gridCol>
                <a:gridCol w="971369">
                  <a:extLst>
                    <a:ext uri="{9D8B030D-6E8A-4147-A177-3AD203B41FA5}">
                      <a16:colId xmlns:a16="http://schemas.microsoft.com/office/drawing/2014/main" val="4188473421"/>
                    </a:ext>
                  </a:extLst>
                </a:gridCol>
              </a:tblGrid>
              <a:tr h="19096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cap="all" baseline="0" dirty="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Teljes építés</a:t>
                      </a:r>
                      <a:endParaRPr lang="hu-HU" sz="1200" cap="all" baseline="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cap="all" baseline="0" dirty="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Épületek</a:t>
                      </a:r>
                      <a:endParaRPr lang="hu-HU" sz="1200" cap="all" baseline="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cap="all" baseline="0" dirty="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Építőmérnöki</a:t>
                      </a:r>
                      <a:endParaRPr lang="hu-HU" sz="1200" cap="all" baseline="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018119"/>
                  </a:ext>
                </a:extLst>
              </a:tr>
              <a:tr h="3400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NÖVEKEDÉS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SZEPT/ÁPR</a:t>
                      </a:r>
                      <a:endParaRPr lang="hu-HU" sz="110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NÖVEKEDÉS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ÁPR/FEB</a:t>
                      </a:r>
                      <a:endParaRPr lang="hu-HU" sz="110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HELYREÁLLÍTÁSI MUTATÓ</a:t>
                      </a:r>
                      <a:endParaRPr lang="hu-HU" sz="110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SZEPT/FEBR</a:t>
                      </a:r>
                      <a:endParaRPr lang="hu-HU" sz="110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tc>
                  <a:txBody>
                    <a:bodyPr/>
                    <a:lstStyle/>
                    <a:p>
                      <a:pPr indent="1143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NÖVEKEDÉS</a:t>
                      </a:r>
                    </a:p>
                    <a:p>
                      <a:pPr indent="1143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SZEPT/ÁPR</a:t>
                      </a:r>
                      <a:endParaRPr lang="hu-HU" sz="110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NÖVEKEDÉS</a:t>
                      </a:r>
                    </a:p>
                    <a:p>
                      <a:pPr indent="190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ÁPR/FEB</a:t>
                      </a:r>
                      <a:endParaRPr lang="hu-HU" sz="110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HELYREÁLLÍTÁSI MUTATÓ</a:t>
                      </a:r>
                      <a:endParaRPr lang="hu-HU" sz="1100" dirty="0" smtClean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SZEPT/FEBR</a:t>
                      </a:r>
                      <a:endParaRPr lang="hu-HU" sz="110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tc>
                  <a:txBody>
                    <a:bodyPr/>
                    <a:lstStyle/>
                    <a:p>
                      <a:pPr indent="1143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NÖVEKEDÉS</a:t>
                      </a:r>
                    </a:p>
                    <a:p>
                      <a:pPr indent="1143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SZEPT/ÁPR</a:t>
                      </a:r>
                      <a:endParaRPr lang="hu-HU" sz="110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NÖVEKEDÉS</a:t>
                      </a:r>
                    </a:p>
                    <a:p>
                      <a:pPr indent="190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ÁPR/FEB</a:t>
                      </a:r>
                      <a:endParaRPr lang="hu-HU" sz="110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HELYREÁLLÍTÁSI MUTATÓ</a:t>
                      </a:r>
                      <a:endParaRPr lang="hu-HU" sz="1100" dirty="0" smtClean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SZEPT/FEBR</a:t>
                      </a:r>
                      <a:endParaRPr lang="hu-HU" sz="110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77809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EU-27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-25.4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95.7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26.9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-24.6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95.6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-24.5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96.0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20727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EA-19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37.</a:t>
                      </a:r>
                      <a:r>
                        <a:rPr lang="hu-H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-30 3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96.0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36.7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-30.0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95.</a:t>
                      </a:r>
                      <a:r>
                        <a:rPr lang="hu-HU" sz="120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35.5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-27.8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97.9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877486"/>
                  </a:ext>
                </a:extLst>
              </a:tr>
              <a:tr h="1653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Belgium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6F2F3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-15.5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6F2F3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95.</a:t>
                      </a: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683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-11.1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97.</a:t>
                      </a:r>
                      <a:r>
                        <a:rPr lang="hu-HU" sz="1200">
                          <a:solidFill>
                            <a:srgbClr val="50261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43A69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-10.2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43A69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97.3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21549"/>
                  </a:ext>
                </a:extLst>
              </a:tr>
              <a:tr h="1653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Bulgária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-13.</a:t>
                      </a:r>
                      <a:r>
                        <a:rPr lang="hu-HU" sz="1200">
                          <a:solidFill>
                            <a:srgbClr val="543A69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96.</a:t>
                      </a: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-15.6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93.7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-9.2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100.2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362295"/>
                  </a:ext>
                </a:extLst>
              </a:tr>
              <a:tr h="1802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Csehország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-5.1</a:t>
                      </a:r>
                      <a:endParaRPr lang="hu-HU" sz="1200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-4.8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90.3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2424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-3.2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-5.</a:t>
                      </a: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91.</a:t>
                      </a: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-9.7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2424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-3.7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86.9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86054"/>
                  </a:ext>
                </a:extLst>
              </a:tr>
              <a:tr h="1653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Dánia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7D6259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155945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Németország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44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-3.9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96.</a:t>
                      </a: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683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-4.5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95.5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103.0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75188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Spanyolország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25.</a:t>
                      </a: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63734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-24.</a:t>
                      </a: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94.2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32.1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-28.</a:t>
                      </a: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0261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94.</a:t>
                      </a: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-5.</a:t>
                      </a:r>
                      <a:r>
                        <a:rPr lang="hu-HU" sz="120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2424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93.3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134243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Franciaország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166.0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6F2F3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-65.</a:t>
                      </a:r>
                      <a:r>
                        <a:rPr lang="hu-HU" sz="1200">
                          <a:solidFill>
                            <a:srgbClr val="543A69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93.0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6F2F3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159.3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0261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-64.</a:t>
                      </a: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93.0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0261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194.4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-68.</a:t>
                      </a:r>
                      <a:r>
                        <a:rPr lang="hu-HU" sz="1200">
                          <a:solidFill>
                            <a:srgbClr val="50261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2424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93.</a:t>
                      </a: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161999"/>
                  </a:ext>
                </a:extLst>
              </a:tr>
              <a:tr h="1653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Horvátország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-14.</a:t>
                      </a: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-13.9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-14.8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27101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Olaszország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2424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236.6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43A69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-70.0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101.0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116493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Luxemburg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0261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-55.</a:t>
                      </a:r>
                      <a:r>
                        <a:rPr lang="hu-HU" sz="1200">
                          <a:solidFill>
                            <a:srgbClr val="8D442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123181"/>
                  </a:ext>
                </a:extLst>
              </a:tr>
              <a:tr h="889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Magyarország</a:t>
                      </a:r>
                      <a:endParaRPr lang="hu-HU" sz="1200" b="1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-10.0</a:t>
                      </a:r>
                      <a:endParaRPr lang="hu-HU" sz="1200" b="1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-7.0</a:t>
                      </a:r>
                      <a:endParaRPr lang="hu-HU" sz="1200" b="1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83.7</a:t>
                      </a:r>
                      <a:endParaRPr lang="hu-HU" sz="1200" b="1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-6.2</a:t>
                      </a:r>
                      <a:endParaRPr lang="hu-HU" sz="1200" b="1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261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-5.</a:t>
                      </a:r>
                      <a:r>
                        <a:rPr lang="hu-HU" sz="1200" b="1" dirty="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1200" b="1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89.1</a:t>
                      </a:r>
                      <a:endParaRPr lang="hu-HU" sz="1200" b="1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-16.6</a:t>
                      </a:r>
                      <a:endParaRPr lang="hu-HU" sz="1200" b="1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-6.6</a:t>
                      </a:r>
                      <a:endParaRPr lang="hu-HU" sz="1200" b="1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77.9</a:t>
                      </a:r>
                      <a:endParaRPr lang="hu-HU" sz="1200" b="1" dirty="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06527"/>
                  </a:ext>
                </a:extLst>
              </a:tr>
              <a:tr h="1653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Hollandia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-1.7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43A69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98.7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078142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Ausztria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-21.4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-23.1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2424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-20.2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272842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Lengyelország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-9.9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-6.6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84.1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-8.</a:t>
                      </a:r>
                      <a:r>
                        <a:rPr lang="hu-HU" sz="1200">
                          <a:solidFill>
                            <a:srgbClr val="52424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-0.</a:t>
                      </a:r>
                      <a:r>
                        <a:rPr lang="hu-H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91.0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-16.0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80.6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466143"/>
                  </a:ext>
                </a:extLst>
              </a:tr>
              <a:tr h="1653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Portugália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-11.</a:t>
                      </a: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98.</a:t>
                      </a:r>
                      <a:r>
                        <a:rPr lang="hu-HU" sz="1200">
                          <a:solidFill>
                            <a:srgbClr val="52424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683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-10.</a:t>
                      </a:r>
                      <a:r>
                        <a:rPr lang="hu-HU" sz="1200">
                          <a:solidFill>
                            <a:srgbClr val="8D442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96.7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0261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2424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-12.2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100.</a:t>
                      </a:r>
                      <a:r>
                        <a:rPr lang="hu-HU" sz="1200">
                          <a:solidFill>
                            <a:srgbClr val="50261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5922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Románia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103.1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-7.2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91.6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-11.1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94.</a:t>
                      </a:r>
                      <a:r>
                        <a:rPr lang="hu-HU" sz="1200">
                          <a:solidFill>
                            <a:srgbClr val="242A5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424045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Szlovénia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-17.0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88.</a:t>
                      </a:r>
                      <a:r>
                        <a:rPr lang="hu-HU" sz="1200">
                          <a:solidFill>
                            <a:srgbClr val="50261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683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63734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-18.8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02617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85.5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6E3724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-17.</a:t>
                      </a:r>
                      <a:r>
                        <a:rPr lang="hu-HU" sz="1200">
                          <a:solidFill>
                            <a:srgbClr val="642419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87.1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24651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Szlovákia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-11.5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-13.7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76.3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-8.5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-12.9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79.8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-16.9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-13.8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71.6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165628"/>
                  </a:ext>
                </a:extLst>
              </a:tr>
              <a:tr h="1653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Finnország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-1.5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98.1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21F09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-0.3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95.3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7.0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-1.1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105.8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50041"/>
                  </a:ext>
                </a:extLst>
              </a:tr>
              <a:tr h="169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Egyesült Királyság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93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66.6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21F09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-44.4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92.7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63734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74.6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B201C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-47.7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472853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91.3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31.3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92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563734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-22.4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80755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101.8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346966"/>
                  </a:ext>
                </a:extLst>
              </a:tr>
              <a:tr h="1748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1D1A32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Észak-Macedónia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556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24151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-3.3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-35.1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rgbClr val="321E36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7.8</a:t>
                      </a:r>
                      <a:endParaRPr lang="hu-HU" sz="1200">
                        <a:solidFill>
                          <a:srgbClr val="90888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27300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 rot="16200000" flipH="1">
            <a:off x="10563540" y="5047409"/>
            <a:ext cx="2481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Forrás: EUROSTAT 2020 november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18120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2696" y="480415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</a:t>
            </a:r>
            <a:r>
              <a:rPr lang="hu-HU" sz="2400" dirty="0" err="1"/>
              <a:t>pandémia</a:t>
            </a:r>
            <a:r>
              <a:rPr lang="hu-HU" sz="2400" dirty="0"/>
              <a:t> hatása az építőipar volumenváltozására uniós összehasonlításban (2020. szeptember/2019. szeptember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696" y="1726024"/>
            <a:ext cx="9528048" cy="4334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Jobbra nyíl 5"/>
          <p:cNvSpPr/>
          <p:nvPr/>
        </p:nvSpPr>
        <p:spPr>
          <a:xfrm rot="16200000">
            <a:off x="2923673" y="5609954"/>
            <a:ext cx="274320" cy="155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 flipH="1">
            <a:off x="1265566" y="5903974"/>
            <a:ext cx="24819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i="1" dirty="0" smtClean="0"/>
              <a:t>Forrás: EUROSTAT, 2020 november</a:t>
            </a:r>
            <a:endParaRPr lang="hu-HU" sz="1300" i="1" dirty="0"/>
          </a:p>
        </p:txBody>
      </p:sp>
      <p:sp>
        <p:nvSpPr>
          <p:cNvPr id="3" name="Téglalap 2"/>
          <p:cNvSpPr/>
          <p:nvPr/>
        </p:nvSpPr>
        <p:spPr>
          <a:xfrm>
            <a:off x="2820202" y="2719626"/>
            <a:ext cx="481263" cy="2751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196688" y="5922231"/>
            <a:ext cx="7995312" cy="9483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hu-HU" sz="1700" b="1" dirty="0" smtClean="0"/>
              <a:t>A már bemutatott problémák mellett rettentő sérülékeny is az ágazat!!!</a:t>
            </a:r>
          </a:p>
          <a:p>
            <a:pPr>
              <a:spcAft>
                <a:spcPts val="600"/>
              </a:spcAft>
            </a:pPr>
            <a:r>
              <a:rPr lang="hu-HU" sz="1700" b="1" dirty="0" smtClean="0"/>
              <a:t>Nem csökkent a megrendelés-állomány, valójában a cégek sérülékenyek, ami az elaprózottságnak és nem hatékony menedzsmentnek köszönhető!</a:t>
            </a:r>
          </a:p>
          <a:p>
            <a:pPr>
              <a:spcAft>
                <a:spcPts val="600"/>
              </a:spcAft>
            </a:pPr>
            <a:endParaRPr lang="hu-HU" sz="1700" b="1" dirty="0" smtClean="0"/>
          </a:p>
          <a:p>
            <a:pPr>
              <a:spcAft>
                <a:spcPts val="600"/>
              </a:spcAft>
            </a:pPr>
            <a:endParaRPr lang="hu-HU" sz="1700" b="1" dirty="0" smtClean="0"/>
          </a:p>
          <a:p>
            <a:pPr>
              <a:spcAft>
                <a:spcPts val="600"/>
              </a:spcAft>
            </a:pPr>
            <a:endParaRPr lang="hu-HU" sz="1700" b="1" dirty="0"/>
          </a:p>
        </p:txBody>
      </p:sp>
    </p:spTree>
    <p:extLst>
      <p:ext uri="{BB962C8B-B14F-4D97-AF65-F5344CB8AC3E}">
        <p14:creationId xmlns:p14="http://schemas.microsoft.com/office/powerpoint/2010/main" val="40669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808" y="279133"/>
            <a:ext cx="10515600" cy="1325563"/>
          </a:xfrm>
        </p:spPr>
        <p:txBody>
          <a:bodyPr>
            <a:noAutofit/>
          </a:bodyPr>
          <a:lstStyle/>
          <a:p>
            <a:r>
              <a:rPr lang="hu-HU" sz="2200" dirty="0" smtClean="0"/>
              <a:t>Építőipari</a:t>
            </a:r>
            <a:r>
              <a:rPr lang="hu-HU" sz="2400" dirty="0" smtClean="0"/>
              <a:t> termelői árak változása (előző év azonos időszakához képest)</a:t>
            </a:r>
            <a:endParaRPr lang="hu-HU" sz="2400" dirty="0"/>
          </a:p>
        </p:txBody>
      </p:sp>
      <p:pic>
        <p:nvPicPr>
          <p:cNvPr id="4" name="Tartalom helye 3" descr="ép ter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7" y="1113807"/>
            <a:ext cx="9660868" cy="45784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 flipH="1">
            <a:off x="1265566" y="5903974"/>
            <a:ext cx="248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/>
              <a:t>Forrás: KSH 2020</a:t>
            </a:r>
            <a:endParaRPr lang="hu-HU" sz="1200" i="1" dirty="0"/>
          </a:p>
        </p:txBody>
      </p:sp>
      <p:sp>
        <p:nvSpPr>
          <p:cNvPr id="6" name="Téglalap 5"/>
          <p:cNvSpPr/>
          <p:nvPr/>
        </p:nvSpPr>
        <p:spPr>
          <a:xfrm>
            <a:off x="4196688" y="5922231"/>
            <a:ext cx="7995312" cy="9483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hu-HU" sz="1700" b="1" dirty="0" smtClean="0"/>
              <a:t>A </a:t>
            </a:r>
            <a:r>
              <a:rPr lang="hu-HU" sz="1700" b="1" dirty="0" err="1" smtClean="0"/>
              <a:t>pandémia</a:t>
            </a:r>
            <a:r>
              <a:rPr lang="hu-HU" sz="1700" b="1" dirty="0" smtClean="0"/>
              <a:t> időszakában inkább árcsökkenés történt a kivitelezésben, ugyanakkor az építőanyagok és építési termékek </a:t>
            </a:r>
            <a:r>
              <a:rPr lang="hu-HU" sz="1700" b="1" dirty="0" err="1" smtClean="0"/>
              <a:t>áraiban</a:t>
            </a:r>
            <a:r>
              <a:rPr lang="hu-HU" sz="1700" b="1" dirty="0" smtClean="0"/>
              <a:t> 15-30%-</a:t>
            </a:r>
            <a:r>
              <a:rPr lang="hu-HU" sz="1700" b="1" dirty="0" err="1" smtClean="0"/>
              <a:t>os</a:t>
            </a:r>
            <a:r>
              <a:rPr lang="hu-HU" sz="1700" b="1" dirty="0" smtClean="0"/>
              <a:t> árváltozás jellemző.</a:t>
            </a:r>
          </a:p>
          <a:p>
            <a:pPr>
              <a:spcAft>
                <a:spcPts val="600"/>
              </a:spcAft>
            </a:pPr>
            <a:endParaRPr lang="hu-HU" sz="1700" b="1" dirty="0" smtClean="0"/>
          </a:p>
          <a:p>
            <a:pPr>
              <a:spcAft>
                <a:spcPts val="600"/>
              </a:spcAft>
            </a:pPr>
            <a:endParaRPr lang="hu-HU" sz="1700" b="1" dirty="0" smtClean="0"/>
          </a:p>
          <a:p>
            <a:pPr>
              <a:spcAft>
                <a:spcPts val="600"/>
              </a:spcAft>
            </a:pPr>
            <a:endParaRPr lang="hu-HU" sz="1700" b="1" dirty="0"/>
          </a:p>
        </p:txBody>
      </p:sp>
    </p:spTree>
    <p:extLst>
      <p:ext uri="{BB962C8B-B14F-4D97-AF65-F5344CB8AC3E}">
        <p14:creationId xmlns:p14="http://schemas.microsoft.com/office/powerpoint/2010/main" val="35681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668" y="272595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Építőanyagok belföldi értékesítési árindexei (előző év azonos időszaka=100)</a:t>
            </a:r>
            <a:endParaRPr lang="hu-HU" sz="24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071639"/>
              </p:ext>
            </p:extLst>
          </p:nvPr>
        </p:nvGraphicFramePr>
        <p:xfrm>
          <a:off x="4038749" y="1236841"/>
          <a:ext cx="6079253" cy="38403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56322">
                  <a:extLst>
                    <a:ext uri="{9D8B030D-6E8A-4147-A177-3AD203B41FA5}">
                      <a16:colId xmlns:a16="http://schemas.microsoft.com/office/drawing/2014/main" val="1424018850"/>
                    </a:ext>
                  </a:extLst>
                </a:gridCol>
                <a:gridCol w="1805281">
                  <a:extLst>
                    <a:ext uri="{9D8B030D-6E8A-4147-A177-3AD203B41FA5}">
                      <a16:colId xmlns:a16="http://schemas.microsoft.com/office/drawing/2014/main" val="445151201"/>
                    </a:ext>
                  </a:extLst>
                </a:gridCol>
                <a:gridCol w="1617650">
                  <a:extLst>
                    <a:ext uri="{9D8B030D-6E8A-4147-A177-3AD203B41FA5}">
                      <a16:colId xmlns:a16="http://schemas.microsoft.com/office/drawing/2014/main" val="1756453125"/>
                    </a:ext>
                  </a:extLst>
                </a:gridCol>
              </a:tblGrid>
              <a:tr h="44474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  <a:effectLst/>
                        </a:rPr>
                        <a:t>Termékcsoport</a:t>
                      </a:r>
                      <a:endParaRPr lang="hu-H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  <a:effectLst/>
                        </a:rPr>
                        <a:t>2019.</a:t>
                      </a:r>
                      <a:endParaRPr lang="hu-H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  <a:effectLst/>
                        </a:rPr>
                        <a:t>2020. I-V. hó</a:t>
                      </a:r>
                      <a:endParaRPr lang="hu-H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7037"/>
                  </a:ext>
                </a:extLst>
              </a:tr>
              <a:tr h="41542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Tégla, égetett építőanyag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111,8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108,5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032119"/>
                  </a:ext>
                </a:extLst>
              </a:tr>
              <a:tr h="41542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Padló és falburkoló lapok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110,4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101,7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0325921"/>
                  </a:ext>
                </a:extLst>
              </a:tr>
              <a:tr h="41542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Cement, mész, gipsz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112,5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111,3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2042272"/>
                  </a:ext>
                </a:extLst>
              </a:tr>
              <a:tr h="41542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Építési betontermékek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112,0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108,6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94564"/>
                  </a:ext>
                </a:extLst>
              </a:tr>
              <a:tr h="41542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Parketta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97,4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103,8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846412"/>
                  </a:ext>
                </a:extLst>
              </a:tr>
              <a:tr h="41542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Fa épületgépészeti anyagok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104,7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107,6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6216623"/>
                  </a:ext>
                </a:extLst>
              </a:tr>
              <a:tr h="41542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Festékek, bevonó anyagok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104,9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104,8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3880982"/>
                  </a:ext>
                </a:extLst>
              </a:tr>
              <a:tr h="41542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Műanyag építőanyagok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>
                          <a:effectLst/>
                        </a:rPr>
                        <a:t>101,2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101,5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viraj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1135596"/>
                  </a:ext>
                </a:extLst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102668" y="1751155"/>
            <a:ext cx="3777679" cy="33260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hu-HU" sz="2200" b="1" dirty="0" smtClean="0"/>
              <a:t>Minden a vasat, mint alapanyagot tartalmazó építési termék várhatóan 30%-</a:t>
            </a:r>
            <a:r>
              <a:rPr lang="hu-HU" sz="2200" b="1" dirty="0" err="1" smtClean="0"/>
              <a:t>kal</a:t>
            </a:r>
            <a:r>
              <a:rPr lang="hu-HU" sz="2200" b="1" dirty="0" smtClean="0"/>
              <a:t> drágul rövid távon és a folyamat nem áll le.</a:t>
            </a:r>
          </a:p>
          <a:p>
            <a:pPr algn="ctr">
              <a:spcAft>
                <a:spcPts val="600"/>
              </a:spcAft>
            </a:pPr>
            <a:r>
              <a:rPr lang="hu-HU" sz="2200" b="1" dirty="0" smtClean="0"/>
              <a:t>Fő beszállító: Kína, Magyarországon csak Ózd termel, de nem feltétlenül azt a minőséget.</a:t>
            </a:r>
            <a:endParaRPr lang="hu-HU" sz="2200" b="1" dirty="0"/>
          </a:p>
        </p:txBody>
      </p:sp>
      <p:sp>
        <p:nvSpPr>
          <p:cNvPr id="3" name="Szövegdoboz 2"/>
          <p:cNvSpPr txBox="1"/>
          <p:nvPr/>
        </p:nvSpPr>
        <p:spPr>
          <a:xfrm flipH="1">
            <a:off x="4038749" y="5378687"/>
            <a:ext cx="248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i="1" dirty="0" smtClean="0"/>
              <a:t>Forrás: KSH</a:t>
            </a:r>
            <a:endParaRPr lang="hu-HU" sz="1200" b="1" i="1" dirty="0"/>
          </a:p>
        </p:txBody>
      </p:sp>
    </p:spTree>
    <p:extLst>
      <p:ext uri="{BB962C8B-B14F-4D97-AF65-F5344CB8AC3E}">
        <p14:creationId xmlns:p14="http://schemas.microsoft.com/office/powerpoint/2010/main" val="21265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678" y="173621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építőanyag-ipari termelés alakulása (2019)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41" y="1325563"/>
            <a:ext cx="6953459" cy="4591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371655" y="836402"/>
            <a:ext cx="4785863" cy="58272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Feldolgozó iparon belül a </a:t>
            </a:r>
            <a:r>
              <a:rPr lang="hu-HU" sz="2000" b="1" dirty="0" smtClean="0"/>
              <a:t>4. legnagyobb </a:t>
            </a:r>
            <a:r>
              <a:rPr lang="hu-HU" sz="2000" b="1" dirty="0" err="1" smtClean="0"/>
              <a:t>alágazat</a:t>
            </a:r>
            <a:r>
              <a:rPr lang="hu-HU" sz="2000" b="1" dirty="0" smtClean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Az építőanyagok, és építési termékek </a:t>
            </a:r>
            <a:r>
              <a:rPr lang="hu-HU" sz="2000" b="1" dirty="0" smtClean="0"/>
              <a:t>gyártásából és értékesítéséből 5.231 Mrd Ft </a:t>
            </a:r>
            <a:r>
              <a:rPr lang="hu-HU" sz="2000" dirty="0" smtClean="0"/>
              <a:t>keletkezett 2019-ben.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A kibocsátás 70%-a külföldi </a:t>
            </a:r>
            <a:r>
              <a:rPr lang="hu-HU" sz="2000" dirty="0" smtClean="0"/>
              <a:t>tulajdonú </a:t>
            </a:r>
            <a:r>
              <a:rPr lang="hu-HU" sz="2000" b="1" dirty="0" smtClean="0"/>
              <a:t>gazdasági társaságtól </a:t>
            </a:r>
            <a:r>
              <a:rPr lang="hu-HU" sz="2000" dirty="0" smtClean="0"/>
              <a:t>származik.</a:t>
            </a:r>
            <a:endParaRPr lang="hu-HU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cement- és mészipari termékek, illetve az épületelemek az ágazat 50%-át teszik ki.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A felhasznált termékek 48%-át gyártják külföldön.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A sérülékenység csökkentése érdekében a hazai termelői kapacitás </a:t>
            </a:r>
            <a:r>
              <a:rPr lang="hu-HU" sz="2000" b="1" dirty="0" err="1" smtClean="0"/>
              <a:t>megerősítéése</a:t>
            </a:r>
            <a:r>
              <a:rPr lang="hu-HU" sz="2000" b="1" dirty="0" smtClean="0"/>
              <a:t> szükséges – legalább a stratégiai termékkörökben!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 flipH="1">
            <a:off x="5580954" y="6169306"/>
            <a:ext cx="2382428" cy="27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/>
              <a:t>Forrás: KSH</a:t>
            </a:r>
            <a:endParaRPr lang="hu-HU" sz="1200" i="1" dirty="0"/>
          </a:p>
        </p:txBody>
      </p:sp>
    </p:spTree>
    <p:extLst>
      <p:ext uri="{BB962C8B-B14F-4D97-AF65-F5344CB8AC3E}">
        <p14:creationId xmlns:p14="http://schemas.microsoft.com/office/powerpoint/2010/main" val="40675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kutatás háttere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1225" y="1523280"/>
            <a:ext cx="7478375" cy="4563484"/>
          </a:xfrm>
        </p:spPr>
        <p:txBody>
          <a:bodyPr>
            <a:noAutofit/>
          </a:bodyPr>
          <a:lstStyle/>
          <a:p>
            <a:r>
              <a:rPr lang="hu-HU" sz="2400" dirty="0" smtClean="0"/>
              <a:t>ÉMI: több formációban vizsgáljuk az innováció és technológiafejlesztés lehetőségeit az épített környezet és építésgazdaság fenntarthatósága tekintetében</a:t>
            </a:r>
          </a:p>
          <a:p>
            <a:r>
              <a:rPr lang="hu-HU" sz="2400" dirty="0" smtClean="0"/>
              <a:t>Nemzeti Fenntartható Építésgazdasági Stratégia megalapozó kutatásaiban való részvétel (ÉMI Kutatócsoport)</a:t>
            </a:r>
          </a:p>
          <a:p>
            <a:r>
              <a:rPr lang="hu-HU" sz="2400" dirty="0" smtClean="0"/>
              <a:t>Építési-bontási hulladékok stratégiai kérdései (Nemzeti Hulladékstratégia (2020))</a:t>
            </a:r>
          </a:p>
          <a:p>
            <a:r>
              <a:rPr lang="hu-HU" sz="2400" dirty="0" smtClean="0"/>
              <a:t>Életciklus-szemlélet a gyakorlatban  - PhD</a:t>
            </a:r>
          </a:p>
          <a:p>
            <a:r>
              <a:rPr lang="hu-HU" sz="2400" dirty="0" smtClean="0"/>
              <a:t>Kísérleti megoldások a privát épített környezetben</a:t>
            </a:r>
            <a:endParaRPr lang="hu-HU" sz="2400" dirty="0"/>
          </a:p>
        </p:txBody>
      </p:sp>
      <p:pic>
        <p:nvPicPr>
          <p:cNvPr id="1026" name="Picture 2" descr="53DC66DC-A5E3-4490-80CB-E92C7800FFBD-L0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72" y="2017284"/>
            <a:ext cx="3982596" cy="398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0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70860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err="1"/>
              <a:t>Körforgásosság</a:t>
            </a:r>
            <a:r>
              <a:rPr lang="hu-HU" sz="2400" dirty="0"/>
              <a:t> és klímasemlegesség kérdései az ágazatban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38200" y="884803"/>
            <a:ext cx="329647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Az életciklus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során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fokozott erőforrás- és anyaghatékonyság elérése.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38200" y="1571058"/>
            <a:ext cx="3296478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fenntarthatósági szempontok érvényesítése az építési termékek beszerzése, előállítása, valamint az építési munkálatok során.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8200" y="3349404"/>
            <a:ext cx="329647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Az építési termékek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újrafelhasználásának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ösztönzése.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38200" y="4037543"/>
            <a:ext cx="329647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moduláris,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előregyártott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elemek és a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digitalizáció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ösztönzése.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25492" y="4826304"/>
            <a:ext cx="4369922" cy="160043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Újrahasznosítási</a:t>
            </a:r>
            <a:r>
              <a:rPr kumimoji="0" lang="hu-H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példák: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műanyaghulladék feldolgozás utáni beépítése kerékpárutakba (Hollandia), a kupakokból készült adalék kvarchomokkal való keverésével tetőcserép (Németország), üveg útburkolati felhasználása (Ausztria), gumiból zajvédő falak (Horvátország), gumibitumen (Magyarország – Zalaegerszeg).</a:t>
            </a:r>
            <a:endParaRPr kumimoji="0" lang="hu-H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796095" y="1576185"/>
            <a:ext cx="3552529" cy="440120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Föld nyersanyagkészletének felét építkezésre használják fel.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végsőenergia-felhasználás 40%-ára az épületek hasznos élettartama alatt kerül sor.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Az építési termékekhez kapcsolódó szürke energia az épületek összes szürke energiájának 10-20%-át adja az EU-ban.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Az építési és bontási hulladék az Unióban keletkező hulladék egyharmadát teszi ki.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körforgásos gazdaságra való további átállással akár 60 millió új munkahely jöhet létre világszerte a következő két évtizedben.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Az Unióban valószínűleg az építőipar járhat a legjobban, 2030-ig 6,5 millió új munkahely keletkezhet (EUT).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549306" y="1263943"/>
            <a:ext cx="3005173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klímasemlegesség eléréséhez szükséges az iparág együttműködése is a zöld átalakulásban.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549305" y="2505373"/>
            <a:ext cx="3005174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Új, környezetbarát anyagok kifejlesztése és annak iparági lábának megteremtése.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549305" y="3251615"/>
            <a:ext cx="300517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Új műszaki specifikációk a fenntarthatóság jegyében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549305" y="4019218"/>
            <a:ext cx="3005174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Az életciklus-értékelésen alapuló kérdések megjelenése a Stratégiában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549305" y="4887859"/>
            <a:ext cx="3005175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Az építő anyagok nyomon követését támogató rendszerek ösztönzése.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38200" y="2660225"/>
            <a:ext cx="329647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Anyagkészletvagyont képeznek a meglévő épületek.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3808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3014" y="201381"/>
            <a:ext cx="8596668" cy="739140"/>
          </a:xfrm>
        </p:spPr>
        <p:txBody>
          <a:bodyPr/>
          <a:lstStyle/>
          <a:p>
            <a:r>
              <a:rPr lang="hu-HU" dirty="0" smtClean="0"/>
              <a:t>Építéstechnológiai innovációs trendek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3014" y="967740"/>
            <a:ext cx="8596668" cy="3880773"/>
          </a:xfrm>
        </p:spPr>
        <p:txBody>
          <a:bodyPr/>
          <a:lstStyle/>
          <a:p>
            <a:r>
              <a:rPr lang="hu-HU" b="1" dirty="0"/>
              <a:t>Virtuális Valóság (VR) és Kiterjesztett valóság (AR</a:t>
            </a:r>
            <a:r>
              <a:rPr lang="hu-HU" b="1" dirty="0" smtClean="0"/>
              <a:t>)</a:t>
            </a:r>
          </a:p>
          <a:p>
            <a:r>
              <a:rPr lang="hu-HU" b="1" dirty="0" smtClean="0"/>
              <a:t>BIM</a:t>
            </a:r>
          </a:p>
          <a:p>
            <a:r>
              <a:rPr lang="hu-HU" b="1" dirty="0" smtClean="0"/>
              <a:t>Viselhető technológia</a:t>
            </a:r>
          </a:p>
          <a:p>
            <a:r>
              <a:rPr lang="hu-HU" b="1" dirty="0" smtClean="0"/>
              <a:t>Gépi tanulás (ML)</a:t>
            </a:r>
          </a:p>
          <a:p>
            <a:r>
              <a:rPr lang="hu-HU" b="1" dirty="0" smtClean="0"/>
              <a:t>Előregyártás</a:t>
            </a:r>
          </a:p>
          <a:p>
            <a:r>
              <a:rPr lang="hu-HU" b="1" dirty="0" smtClean="0"/>
              <a:t>Kockázatelemzés</a:t>
            </a:r>
          </a:p>
          <a:p>
            <a:r>
              <a:rPr lang="hu-HU" b="1" dirty="0" smtClean="0"/>
              <a:t>Kapcsolt munkaterületek</a:t>
            </a:r>
            <a:endParaRPr lang="hu-HU" dirty="0"/>
          </a:p>
        </p:txBody>
      </p:sp>
      <p:pic>
        <p:nvPicPr>
          <p:cNvPr id="3075" name="Picture 3" descr="BIM 360 Augmented Reality BIM 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05" y="1838505"/>
            <a:ext cx="4578896" cy="305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onstruction-innovation-tri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23" y="4875732"/>
            <a:ext cx="3887469" cy="19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onstruction-innovation-dr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8" y="4940099"/>
            <a:ext cx="3818890" cy="190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onstruction-innovations-work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20" y="3797092"/>
            <a:ext cx="4099791" cy="204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0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986023" y="173610"/>
            <a:ext cx="10515600" cy="624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000" dirty="0" smtClean="0"/>
              <a:t>Új paradigma (Építésgazdaság 5.0)</a:t>
            </a:r>
            <a:endParaRPr lang="hu-HU" sz="3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2266200"/>
              </p:ext>
            </p:extLst>
          </p:nvPr>
        </p:nvGraphicFramePr>
        <p:xfrm>
          <a:off x="1088020" y="719665"/>
          <a:ext cx="8828911" cy="569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2453832" y="2840011"/>
            <a:ext cx="1365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Környezet és erőforrások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629645" y="3059666"/>
            <a:ext cx="136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Költség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253941" y="6488668"/>
            <a:ext cx="136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Idő</a:t>
            </a:r>
            <a:endParaRPr lang="hu-HU" dirty="0"/>
          </a:p>
        </p:txBody>
      </p:sp>
      <p:sp>
        <p:nvSpPr>
          <p:cNvPr id="7" name="Balra nyíl 6"/>
          <p:cNvSpPr/>
          <p:nvPr/>
        </p:nvSpPr>
        <p:spPr>
          <a:xfrm>
            <a:off x="7928658" y="3763341"/>
            <a:ext cx="2916821" cy="11573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Életciklus módszerek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15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372811"/>
            <a:ext cx="11353800" cy="1368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/>
              <a:t>HOGYAN LÁTJA A MAGYAR ÁGAZAT?</a:t>
            </a:r>
          </a:p>
          <a:p>
            <a:pPr marL="0" indent="0" algn="ctr">
              <a:buNone/>
            </a:pPr>
            <a:r>
              <a:rPr lang="hu-HU" sz="2400" i="1" dirty="0" smtClean="0"/>
              <a:t>Forrás: Szakmai Fórum, 2020.08.25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37965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ágazati szereplők által megfogalmazott prioritások </a:t>
            </a:r>
            <a:br>
              <a:rPr lang="hu-HU" sz="2400" dirty="0" smtClean="0"/>
            </a:br>
            <a:r>
              <a:rPr lang="hu-HU" sz="2400" dirty="0" smtClean="0"/>
              <a:t>(Szakmai Fórum - 2020.08.25)</a:t>
            </a:r>
            <a:endParaRPr lang="hu-HU" sz="2400" dirty="0"/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1871594" y="1325563"/>
            <a:ext cx="8448812" cy="4263718"/>
            <a:chOff x="1366520" y="1325563"/>
            <a:chExt cx="8448812" cy="4263718"/>
          </a:xfrm>
        </p:grpSpPr>
        <p:sp>
          <p:nvSpPr>
            <p:cNvPr id="3" name="Ellipszis 2"/>
            <p:cNvSpPr/>
            <p:nvPr/>
          </p:nvSpPr>
          <p:spPr>
            <a:xfrm>
              <a:off x="1366520" y="1325563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1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6" name="Ellipszis 5"/>
            <p:cNvSpPr/>
            <p:nvPr/>
          </p:nvSpPr>
          <p:spPr>
            <a:xfrm>
              <a:off x="1366520" y="2189163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2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7" name="Ellipszis 6"/>
            <p:cNvSpPr/>
            <p:nvPr/>
          </p:nvSpPr>
          <p:spPr>
            <a:xfrm>
              <a:off x="1366520" y="3052763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3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9" name="Ellipszis 8"/>
            <p:cNvSpPr/>
            <p:nvPr/>
          </p:nvSpPr>
          <p:spPr>
            <a:xfrm>
              <a:off x="1366520" y="3900806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4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10" name="Ellipszis 9"/>
            <p:cNvSpPr/>
            <p:nvPr/>
          </p:nvSpPr>
          <p:spPr>
            <a:xfrm>
              <a:off x="1366520" y="4748849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5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2072640" y="1495307"/>
              <a:ext cx="6085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Legyen tervezhető az építőipari megrendelésállomány</a:t>
              </a:r>
              <a:endParaRPr lang="hu-HU" dirty="0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1371600" y="2103120"/>
              <a:ext cx="617728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1366520" y="2976880"/>
              <a:ext cx="617728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1366520" y="3828416"/>
              <a:ext cx="617728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1366520" y="4662806"/>
              <a:ext cx="617728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15"/>
            <p:cNvSpPr txBox="1"/>
            <p:nvPr/>
          </p:nvSpPr>
          <p:spPr>
            <a:xfrm>
              <a:off x="2067560" y="2352973"/>
              <a:ext cx="77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A közmegrendelések </a:t>
              </a:r>
              <a:r>
                <a:rPr lang="hu-HU" dirty="0" err="1" smtClean="0"/>
                <a:t>kiszámíthatóak</a:t>
              </a:r>
              <a:r>
                <a:rPr lang="hu-HU" dirty="0"/>
                <a:t> </a:t>
              </a:r>
              <a:r>
                <a:rPr lang="hu-HU" dirty="0" smtClean="0"/>
                <a:t>legyenek, gyors kifizetésekkel</a:t>
              </a:r>
              <a:endParaRPr lang="hu-HU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2067560" y="3226556"/>
              <a:ext cx="77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Az engedélyezési eljárások egyszerűek legyenek</a:t>
              </a:r>
              <a:endParaRPr lang="hu-HU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2067560" y="4082371"/>
              <a:ext cx="77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Legyen szakképzett munkaerő</a:t>
              </a:r>
              <a:endParaRPr lang="hu-HU" dirty="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2067560" y="4942950"/>
              <a:ext cx="7747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Az építőipar, mint stratégiai ágazat továbbfejlesztése kiemelt kormányzati cél legyen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024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Megrendelők/beruházók által megfogalmazott prioritások</a:t>
            </a:r>
            <a:br>
              <a:rPr lang="hu-HU" sz="2400" dirty="0" smtClean="0"/>
            </a:br>
            <a:r>
              <a:rPr lang="hu-HU" sz="2400" dirty="0"/>
              <a:t> (Szakmai Fórum - 2020.08.25)</a:t>
            </a:r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1871594" y="1325563"/>
            <a:ext cx="8448812" cy="4124326"/>
            <a:chOff x="1366520" y="1325563"/>
            <a:chExt cx="8448812" cy="4124326"/>
          </a:xfrm>
        </p:grpSpPr>
        <p:sp>
          <p:nvSpPr>
            <p:cNvPr id="3" name="Ellipszis 2"/>
            <p:cNvSpPr/>
            <p:nvPr/>
          </p:nvSpPr>
          <p:spPr>
            <a:xfrm>
              <a:off x="1366520" y="1325563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1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6" name="Ellipszis 5"/>
            <p:cNvSpPr/>
            <p:nvPr/>
          </p:nvSpPr>
          <p:spPr>
            <a:xfrm>
              <a:off x="1366520" y="2189163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2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7" name="Ellipszis 6"/>
            <p:cNvSpPr/>
            <p:nvPr/>
          </p:nvSpPr>
          <p:spPr>
            <a:xfrm>
              <a:off x="1366520" y="3052763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3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9" name="Ellipszis 8"/>
            <p:cNvSpPr/>
            <p:nvPr/>
          </p:nvSpPr>
          <p:spPr>
            <a:xfrm>
              <a:off x="1366520" y="3900806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4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10" name="Ellipszis 9"/>
            <p:cNvSpPr/>
            <p:nvPr/>
          </p:nvSpPr>
          <p:spPr>
            <a:xfrm>
              <a:off x="1366520" y="4748849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5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2072640" y="1495307"/>
              <a:ext cx="6085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Legyen hazai vállalkozói réteg, aki tud és akar is dolgozni</a:t>
              </a:r>
              <a:endParaRPr lang="hu-HU" dirty="0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1371600" y="2103120"/>
              <a:ext cx="617728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1366520" y="2976880"/>
              <a:ext cx="617728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1366520" y="3828416"/>
              <a:ext cx="617728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1366520" y="4662806"/>
              <a:ext cx="617728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15"/>
            <p:cNvSpPr txBox="1"/>
            <p:nvPr/>
          </p:nvSpPr>
          <p:spPr>
            <a:xfrm>
              <a:off x="2067560" y="2352973"/>
              <a:ext cx="77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Az építkezések során az ügyfél ne legyen kiszolgáltatva a vállalkozóknak</a:t>
              </a:r>
              <a:endParaRPr lang="hu-HU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2067560" y="3226556"/>
              <a:ext cx="77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Megfizethető áron és minőségben lehessen építeni</a:t>
              </a:r>
              <a:endParaRPr lang="hu-HU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2067560" y="4082371"/>
              <a:ext cx="77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Könnyen lehessen építeni</a:t>
              </a:r>
              <a:endParaRPr lang="hu-HU" dirty="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2067560" y="4942950"/>
              <a:ext cx="77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A közberuházások gyorsan, a legkevesebb fennakadással járjanak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7638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prioritások alapján meghatározott főbb beavatkozási területek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(Szakmai Fórum - 2020.08.25)</a:t>
            </a:r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1871594" y="1325563"/>
            <a:ext cx="8448812" cy="4124326"/>
            <a:chOff x="1366520" y="1325563"/>
            <a:chExt cx="8448812" cy="4124326"/>
          </a:xfrm>
        </p:grpSpPr>
        <p:sp>
          <p:nvSpPr>
            <p:cNvPr id="3" name="Ellipszis 2"/>
            <p:cNvSpPr/>
            <p:nvPr/>
          </p:nvSpPr>
          <p:spPr>
            <a:xfrm>
              <a:off x="1366520" y="1325563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1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6" name="Ellipszis 5"/>
            <p:cNvSpPr/>
            <p:nvPr/>
          </p:nvSpPr>
          <p:spPr>
            <a:xfrm>
              <a:off x="1366520" y="2189163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2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7" name="Ellipszis 6"/>
            <p:cNvSpPr/>
            <p:nvPr/>
          </p:nvSpPr>
          <p:spPr>
            <a:xfrm>
              <a:off x="1366520" y="3052763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3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9" name="Ellipszis 8"/>
            <p:cNvSpPr/>
            <p:nvPr/>
          </p:nvSpPr>
          <p:spPr>
            <a:xfrm>
              <a:off x="1366520" y="3900806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4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10" name="Ellipszis 9"/>
            <p:cNvSpPr/>
            <p:nvPr/>
          </p:nvSpPr>
          <p:spPr>
            <a:xfrm>
              <a:off x="1366520" y="4748849"/>
              <a:ext cx="701040" cy="701040"/>
            </a:xfrm>
            <a:prstGeom prst="ellipse">
              <a:avLst/>
            </a:prstGeom>
            <a:solidFill>
              <a:srgbClr val="3F1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 smtClean="0">
                  <a:latin typeface="+mj-lt"/>
                </a:rPr>
                <a:t>5</a:t>
              </a:r>
              <a:endParaRPr lang="hu-HU" sz="2800" b="1" dirty="0">
                <a:latin typeface="+mj-lt"/>
              </a:endParaRP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2072640" y="1495307"/>
              <a:ext cx="6085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Az építésügyi szabályozási és intézményi környezet felülvizsgálata és egyszerűsítése</a:t>
              </a:r>
              <a:endParaRPr lang="hu-HU" dirty="0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1371600" y="2103120"/>
              <a:ext cx="617728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1366520" y="2976880"/>
              <a:ext cx="617728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1366520" y="3828416"/>
              <a:ext cx="617728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1366520" y="4662806"/>
              <a:ext cx="617728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15"/>
            <p:cNvSpPr txBox="1"/>
            <p:nvPr/>
          </p:nvSpPr>
          <p:spPr>
            <a:xfrm>
              <a:off x="2067560" y="2352973"/>
              <a:ext cx="77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Az építésügyi folyamat minőségi átalakítása</a:t>
              </a:r>
              <a:endParaRPr lang="hu-HU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2067560" y="3226556"/>
              <a:ext cx="77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A hazai építőipar termelékenységének tartós növelése</a:t>
              </a:r>
              <a:endParaRPr lang="hu-HU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2067560" y="4082371"/>
              <a:ext cx="77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A hazai építőipari tudás- és technológiabázis alapjainak megteremtése</a:t>
              </a:r>
              <a:endParaRPr lang="hu-HU" dirty="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2067560" y="4942950"/>
              <a:ext cx="77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dirty="0" smtClean="0"/>
                <a:t>Az építési alapanyag ipar reformja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6467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344"/>
            <a:ext cx="9340770" cy="49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10924" y="3348010"/>
            <a:ext cx="10515600" cy="6249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200" dirty="0" smtClean="0"/>
              <a:t>KÖZÉP TÁVÚ INTÉZKEDÉSI JAVASLATOK AZ ÉPÍTÉSGAZDASÁG STRATÉGIÁJÁHOZ AZ ÚJ PARADIGMA MENTÉN</a:t>
            </a:r>
          </a:p>
          <a:p>
            <a:pPr marL="0" indent="0" algn="ctr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1565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612751" y="618459"/>
            <a:ext cx="10515600" cy="624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 Beavatkozási területek, azonosított problémák és intézkedési javaslatok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088510" y="1292924"/>
            <a:ext cx="9606797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400" b="1" dirty="0" smtClean="0"/>
              <a:t>Építőanyag és építési termék gyártás és kereskedelem problématérképe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>
                <a:solidFill>
                  <a:schemeClr val="dk1"/>
                </a:solidFill>
              </a:rPr>
              <a:t>Építőipar </a:t>
            </a:r>
            <a:r>
              <a:rPr lang="hu-HU" dirty="0" smtClean="0">
                <a:solidFill>
                  <a:schemeClr val="dk1"/>
                </a:solidFill>
              </a:rPr>
              <a:t>problématérképe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chemeClr val="dk1"/>
                </a:solidFill>
              </a:rPr>
              <a:t>Az </a:t>
            </a:r>
            <a:r>
              <a:rPr lang="hu-HU" dirty="0">
                <a:solidFill>
                  <a:schemeClr val="dk1"/>
                </a:solidFill>
              </a:rPr>
              <a:t>ágazat kompetenciáinak és kapacitásainak problématérképe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605910" y="1391920"/>
            <a:ext cx="482600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2612" y="1737360"/>
            <a:ext cx="9335347" cy="1181100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accent2"/>
                </a:solidFill>
              </a:rPr>
              <a:t>New </a:t>
            </a:r>
            <a:r>
              <a:rPr lang="hu-HU" sz="2400" b="1" dirty="0" err="1">
                <a:solidFill>
                  <a:schemeClr val="accent2"/>
                </a:solidFill>
              </a:rPr>
              <a:t>paradigm</a:t>
            </a:r>
            <a:r>
              <a:rPr lang="hu-HU" sz="2400" b="1" dirty="0">
                <a:solidFill>
                  <a:schemeClr val="accent2"/>
                </a:solidFill>
              </a:rPr>
              <a:t> and </a:t>
            </a:r>
            <a:r>
              <a:rPr lang="hu-HU" sz="2400" b="1" dirty="0" err="1">
                <a:solidFill>
                  <a:schemeClr val="accent2"/>
                </a:solidFill>
              </a:rPr>
              <a:t>sustainability</a:t>
            </a:r>
            <a:r>
              <a:rPr lang="hu-HU" sz="2400" b="1" dirty="0">
                <a:solidFill>
                  <a:schemeClr val="accent2"/>
                </a:solidFill>
              </a:rPr>
              <a:t> in </a:t>
            </a:r>
            <a:r>
              <a:rPr lang="hu-HU" sz="2400" b="1" dirty="0" err="1">
                <a:solidFill>
                  <a:schemeClr val="accent2"/>
                </a:solidFill>
              </a:rPr>
              <a:t>the</a:t>
            </a:r>
            <a:r>
              <a:rPr lang="hu-HU" sz="2400" b="1" dirty="0">
                <a:solidFill>
                  <a:schemeClr val="accent2"/>
                </a:solidFill>
              </a:rPr>
              <a:t> </a:t>
            </a:r>
            <a:r>
              <a:rPr lang="hu-HU" sz="2400" b="1" dirty="0" err="1">
                <a:solidFill>
                  <a:schemeClr val="accent2"/>
                </a:solidFill>
              </a:rPr>
              <a:t>buildings</a:t>
            </a:r>
            <a:r>
              <a:rPr lang="hu-HU" sz="2400" b="1" dirty="0">
                <a:solidFill>
                  <a:schemeClr val="accent2"/>
                </a:solidFill>
              </a:rPr>
              <a:t> and </a:t>
            </a:r>
            <a:r>
              <a:rPr lang="hu-HU" sz="2400" b="1" dirty="0" err="1">
                <a:solidFill>
                  <a:schemeClr val="accent2"/>
                </a:solidFill>
              </a:rPr>
              <a:t>construction</a:t>
            </a:r>
            <a:r>
              <a:rPr lang="hu-HU" sz="2400" b="1" dirty="0">
                <a:solidFill>
                  <a:schemeClr val="accent2"/>
                </a:solidFill>
              </a:rPr>
              <a:t> </a:t>
            </a:r>
            <a:r>
              <a:rPr lang="hu-HU" sz="2400" b="1" dirty="0" err="1">
                <a:solidFill>
                  <a:schemeClr val="accent2"/>
                </a:solidFill>
              </a:rPr>
              <a:t>economy</a:t>
            </a:r>
            <a:r>
              <a:rPr lang="hu-HU" sz="2400" b="1" dirty="0">
                <a:solidFill>
                  <a:schemeClr val="accent2"/>
                </a:solidFill>
              </a:rPr>
              <a:t> – </a:t>
            </a:r>
            <a:r>
              <a:rPr lang="hu-HU" sz="2400" b="1" dirty="0" err="1">
                <a:solidFill>
                  <a:schemeClr val="accent2"/>
                </a:solidFill>
              </a:rPr>
              <a:t>opportunities</a:t>
            </a:r>
            <a:r>
              <a:rPr lang="hu-HU" sz="2400" b="1" dirty="0">
                <a:solidFill>
                  <a:schemeClr val="accent2"/>
                </a:solidFill>
              </a:rPr>
              <a:t> and </a:t>
            </a:r>
            <a:r>
              <a:rPr lang="hu-HU" sz="2400" b="1" dirty="0" err="1">
                <a:solidFill>
                  <a:schemeClr val="accent2"/>
                </a:solidFill>
              </a:rPr>
              <a:t>innovative</a:t>
            </a:r>
            <a:r>
              <a:rPr lang="hu-HU" sz="2400" b="1" dirty="0">
                <a:solidFill>
                  <a:schemeClr val="accent2"/>
                </a:solidFill>
              </a:rPr>
              <a:t> </a:t>
            </a:r>
            <a:r>
              <a:rPr lang="hu-HU" sz="2400" b="1" dirty="0" err="1">
                <a:solidFill>
                  <a:schemeClr val="accent2"/>
                </a:solidFill>
              </a:rPr>
              <a:t>instruments</a:t>
            </a:r>
            <a:r>
              <a:rPr lang="hu-HU" sz="2400" b="1" dirty="0">
                <a:solidFill>
                  <a:schemeClr val="accent2"/>
                </a:solidFill>
              </a:rPr>
              <a:t> of </a:t>
            </a:r>
            <a:r>
              <a:rPr lang="hu-HU" sz="2400" b="1" dirty="0" err="1">
                <a:solidFill>
                  <a:schemeClr val="accent2"/>
                </a:solidFill>
              </a:rPr>
              <a:t>the</a:t>
            </a:r>
            <a:r>
              <a:rPr lang="hu-HU" sz="2400" b="1" dirty="0">
                <a:solidFill>
                  <a:schemeClr val="accent2"/>
                </a:solidFill>
              </a:rPr>
              <a:t> life-</a:t>
            </a:r>
            <a:r>
              <a:rPr lang="hu-HU" sz="2400" b="1" dirty="0" err="1">
                <a:solidFill>
                  <a:schemeClr val="accent2"/>
                </a:solidFill>
              </a:rPr>
              <a:t>cycle</a:t>
            </a:r>
            <a:r>
              <a:rPr lang="hu-HU" sz="2400" b="1" dirty="0">
                <a:solidFill>
                  <a:schemeClr val="accent2"/>
                </a:solidFill>
              </a:rPr>
              <a:t> </a:t>
            </a:r>
            <a:r>
              <a:rPr lang="hu-HU" sz="2400" b="1" dirty="0" err="1">
                <a:solidFill>
                  <a:schemeClr val="accent2"/>
                </a:solidFill>
              </a:rPr>
              <a:t>theory</a:t>
            </a:r>
            <a:r>
              <a:rPr lang="hu-HU" sz="2400" b="1" dirty="0">
                <a:solidFill>
                  <a:schemeClr val="accent2"/>
                </a:solidFill>
              </a:rPr>
              <a:t> in policy </a:t>
            </a:r>
            <a:r>
              <a:rPr lang="hu-HU" sz="2400" b="1" dirty="0" err="1">
                <a:solidFill>
                  <a:schemeClr val="accent2"/>
                </a:solidFill>
              </a:rPr>
              <a:t>making</a:t>
            </a:r>
            <a:endParaRPr lang="hu-HU" sz="2400" dirty="0">
              <a:solidFill>
                <a:schemeClr val="accent2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70" y="3680742"/>
            <a:ext cx="4165982" cy="249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625169"/>
              </p:ext>
            </p:extLst>
          </p:nvPr>
        </p:nvGraphicFramePr>
        <p:xfrm>
          <a:off x="208280" y="200025"/>
          <a:ext cx="11690494" cy="6559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099">
                  <a:extLst>
                    <a:ext uri="{9D8B030D-6E8A-4147-A177-3AD203B41FA5}">
                      <a16:colId xmlns:a16="http://schemas.microsoft.com/office/drawing/2014/main" val="3788290648"/>
                    </a:ext>
                  </a:extLst>
                </a:gridCol>
                <a:gridCol w="2338099">
                  <a:extLst>
                    <a:ext uri="{9D8B030D-6E8A-4147-A177-3AD203B41FA5}">
                      <a16:colId xmlns:a16="http://schemas.microsoft.com/office/drawing/2014/main" val="1375581347"/>
                    </a:ext>
                  </a:extLst>
                </a:gridCol>
                <a:gridCol w="850126">
                  <a:extLst>
                    <a:ext uri="{9D8B030D-6E8A-4147-A177-3AD203B41FA5}">
                      <a16:colId xmlns:a16="http://schemas.microsoft.com/office/drawing/2014/main" val="178049224"/>
                    </a:ext>
                  </a:extLst>
                </a:gridCol>
                <a:gridCol w="2349218">
                  <a:extLst>
                    <a:ext uri="{9D8B030D-6E8A-4147-A177-3AD203B41FA5}">
                      <a16:colId xmlns:a16="http://schemas.microsoft.com/office/drawing/2014/main" val="3719978105"/>
                    </a:ext>
                  </a:extLst>
                </a:gridCol>
                <a:gridCol w="3814952">
                  <a:extLst>
                    <a:ext uri="{9D8B030D-6E8A-4147-A177-3AD203B41FA5}">
                      <a16:colId xmlns:a16="http://schemas.microsoft.com/office/drawing/2014/main" val="4190504437"/>
                    </a:ext>
                  </a:extLst>
                </a:gridCol>
              </a:tblGrid>
              <a:tr h="12076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Részágazati kihívás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Probléma meghatározása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Súlya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(1-5)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Beavatkozási terület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Javasolt intézkedés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81"/>
                  </a:ext>
                </a:extLst>
              </a:tr>
              <a:tr h="473765">
                <a:tc gridSpan="5">
                  <a:txBody>
                    <a:bodyPr/>
                    <a:lstStyle/>
                    <a:p>
                      <a:r>
                        <a:rPr lang="hu-HU" dirty="0" smtClean="0"/>
                        <a:t>Építőanyag és építési termék gyártás és kereskedelem problématérképe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8607"/>
                  </a:ext>
                </a:extLst>
              </a:tr>
              <a:tr h="1091913"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Alapvető építőipari nyersanyagok (nemfémes nyersanyagok, homok, kavics) elérhetőségének biztosítása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Nyersanyagok mennyiségi hiánya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kitermelő-helyek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Duna medrének kotrásához kapcsolódó engedélyezési rendszer </a:t>
                      </a:r>
                      <a:r>
                        <a:rPr lang="hu-HU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felülvizsgálata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annak érdekében, hogy – a környezetvédelmi szempontokat is figyelembe véve – nagyobb mennyiségű kavics kitermelése valósulhasson meg.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223924"/>
                  </a:ext>
                </a:extLst>
              </a:tr>
              <a:tr h="134718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hu-HU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özép-magyarországi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12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régióban megvalósuló beruházásokhoz és a kiemelt jelentőségű, más régiókban megvalósuló beruházásokhoz szükséges, éves szinten megfelelő mennyiségű kavics-, és sóder rendelkezésre állásának 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megteremtése</a:t>
                      </a:r>
                      <a:r>
                        <a:rPr lang="hu-HU" sz="12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3019212"/>
                  </a:ext>
                </a:extLst>
              </a:tr>
              <a:tr h="134718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bányák megnyitásához kapcsolódó jogszabályi rendszer, hatósági eljárások felülvizsgálata, a hazai ásványi anyag vagyon megfelelő mennyiségben történő kitermelése 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érdekében.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3570035"/>
                  </a:ext>
                </a:extLst>
              </a:tr>
              <a:tr h="1091913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állam közvetlen szerepvállalásának növelése a lelőhelyek kutatásában és a kitermelésben, amennyiben a kitermelés gazdaságos.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6302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2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031960"/>
              </p:ext>
            </p:extLst>
          </p:nvPr>
        </p:nvGraphicFramePr>
        <p:xfrm>
          <a:off x="208279" y="200024"/>
          <a:ext cx="11227507" cy="6374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501">
                  <a:extLst>
                    <a:ext uri="{9D8B030D-6E8A-4147-A177-3AD203B41FA5}">
                      <a16:colId xmlns:a16="http://schemas.microsoft.com/office/drawing/2014/main" val="3788290648"/>
                    </a:ext>
                  </a:extLst>
                </a:gridCol>
                <a:gridCol w="2245501">
                  <a:extLst>
                    <a:ext uri="{9D8B030D-6E8A-4147-A177-3AD203B41FA5}">
                      <a16:colId xmlns:a16="http://schemas.microsoft.com/office/drawing/2014/main" val="1375581347"/>
                    </a:ext>
                  </a:extLst>
                </a:gridCol>
                <a:gridCol w="816458">
                  <a:extLst>
                    <a:ext uri="{9D8B030D-6E8A-4147-A177-3AD203B41FA5}">
                      <a16:colId xmlns:a16="http://schemas.microsoft.com/office/drawing/2014/main" val="178049224"/>
                    </a:ext>
                  </a:extLst>
                </a:gridCol>
                <a:gridCol w="2256181">
                  <a:extLst>
                    <a:ext uri="{9D8B030D-6E8A-4147-A177-3AD203B41FA5}">
                      <a16:colId xmlns:a16="http://schemas.microsoft.com/office/drawing/2014/main" val="3719978105"/>
                    </a:ext>
                  </a:extLst>
                </a:gridCol>
                <a:gridCol w="3663866">
                  <a:extLst>
                    <a:ext uri="{9D8B030D-6E8A-4147-A177-3AD203B41FA5}">
                      <a16:colId xmlns:a16="http://schemas.microsoft.com/office/drawing/2014/main" val="4190504437"/>
                    </a:ext>
                  </a:extLst>
                </a:gridCol>
              </a:tblGrid>
              <a:tr h="14092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Részágazati kihívás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Probléma meghatározása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Súlya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(1-5)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Beavatkozási terület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Javasolt</a:t>
                      </a:r>
                      <a:r>
                        <a:rPr lang="hu-HU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ntézkedés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81"/>
                  </a:ext>
                </a:extLst>
              </a:tr>
              <a:tr h="552880">
                <a:tc gridSpan="5">
                  <a:txBody>
                    <a:bodyPr/>
                    <a:lstStyle/>
                    <a:p>
                      <a:r>
                        <a:rPr lang="hu-HU" dirty="0" smtClean="0"/>
                        <a:t>Építőanyag és építési termék gyártás </a:t>
                      </a:r>
                      <a:r>
                        <a:rPr lang="hu-HU" sz="1800" b="0" dirty="0" smtClean="0"/>
                        <a:t>és kereskedelem </a:t>
                      </a:r>
                      <a:r>
                        <a:rPr lang="hu-HU" b="0" dirty="0" smtClean="0"/>
                        <a:t> </a:t>
                      </a:r>
                      <a:r>
                        <a:rPr lang="hu-HU" dirty="0" smtClean="0"/>
                        <a:t>problématérképe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8607"/>
                  </a:ext>
                </a:extLst>
              </a:tr>
              <a:tr h="1568987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Hazai helyettesítő termékek biztosítása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Hazai termelő kapacitás hiánya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kitermelő-helyek, cementipari termékek, fémipari termékek, szigetelőanyagok, építőkémiai termékek, szigetelőanyagok, nyílászárók gyártása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Forrás biztosítása az építőipar ágazati korszerűsítésére, hatékonyságának növelésére. Modern eszközök és gépek és eszközök beszerzésének, valamint anyaggyártó, tervező és kivitelező tevékenységet folytató vállalkozások együttes támogatása.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223924"/>
                  </a:ext>
                </a:extLst>
              </a:tr>
              <a:tr h="127425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építési hulladékok </a:t>
                      </a:r>
                      <a:r>
                        <a:rPr lang="hu-HU" sz="1200" b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újrafelhasználásának</a:t>
                      </a: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ösztönzése. Más iparágak melléktermékeinek alapanyagként </a:t>
                      </a:r>
                      <a:r>
                        <a:rPr lang="hu-HU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történő újrafeldolgozása.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3019212"/>
                  </a:ext>
                </a:extLst>
              </a:tr>
              <a:tr h="1568987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stratégiai jelentőségű építési alapanyagok, építőanyagok és építési termékek minőségbiztosítása érdekében kritikus a hazánkban forgalomba és beépítésre kerülő cement és mész termékek (mint stratégiai termékek) minőségellenőrzése és gyártástanúsítása.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357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7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883841"/>
              </p:ext>
            </p:extLst>
          </p:nvPr>
        </p:nvGraphicFramePr>
        <p:xfrm>
          <a:off x="208280" y="200026"/>
          <a:ext cx="10857117" cy="6657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423">
                  <a:extLst>
                    <a:ext uri="{9D8B030D-6E8A-4147-A177-3AD203B41FA5}">
                      <a16:colId xmlns:a16="http://schemas.microsoft.com/office/drawing/2014/main" val="3788290648"/>
                    </a:ext>
                  </a:extLst>
                </a:gridCol>
                <a:gridCol w="2171423">
                  <a:extLst>
                    <a:ext uri="{9D8B030D-6E8A-4147-A177-3AD203B41FA5}">
                      <a16:colId xmlns:a16="http://schemas.microsoft.com/office/drawing/2014/main" val="1375581347"/>
                    </a:ext>
                  </a:extLst>
                </a:gridCol>
                <a:gridCol w="789524">
                  <a:extLst>
                    <a:ext uri="{9D8B030D-6E8A-4147-A177-3AD203B41FA5}">
                      <a16:colId xmlns:a16="http://schemas.microsoft.com/office/drawing/2014/main" val="178049224"/>
                    </a:ext>
                  </a:extLst>
                </a:gridCol>
                <a:gridCol w="2181751">
                  <a:extLst>
                    <a:ext uri="{9D8B030D-6E8A-4147-A177-3AD203B41FA5}">
                      <a16:colId xmlns:a16="http://schemas.microsoft.com/office/drawing/2014/main" val="3719978105"/>
                    </a:ext>
                  </a:extLst>
                </a:gridCol>
                <a:gridCol w="3542996">
                  <a:extLst>
                    <a:ext uri="{9D8B030D-6E8A-4147-A177-3AD203B41FA5}">
                      <a16:colId xmlns:a16="http://schemas.microsoft.com/office/drawing/2014/main" val="4190504437"/>
                    </a:ext>
                  </a:extLst>
                </a:gridCol>
              </a:tblGrid>
              <a:tr h="5500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Részágazati kihívás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Probléma meghatározása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Súlya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(1-5)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Beavatkozási terület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Javasolt</a:t>
                      </a:r>
                      <a:r>
                        <a:rPr lang="hu-HU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ntézkedés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81"/>
                  </a:ext>
                </a:extLst>
              </a:tr>
              <a:tr h="387979">
                <a:tc gridSpan="5">
                  <a:txBody>
                    <a:bodyPr/>
                    <a:lstStyle/>
                    <a:p>
                      <a:r>
                        <a:rPr lang="hu-HU" dirty="0" smtClean="0"/>
                        <a:t>Építőanyag és építési termék gyártás és kereskedelem problématérképe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8607"/>
                  </a:ext>
                </a:extLst>
              </a:tr>
              <a:tr h="1658808"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szürke-importtal összefüggő ÁFA-elkerülés leszorítása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megfelelő teljesítmény nyilatkozat nélküli építési termékek forgalomba hozatala, termékek egységes nyilvántartása és </a:t>
                      </a:r>
                      <a:r>
                        <a:rPr lang="hu-HU" sz="1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nyomonkövetése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nem megoldott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termékek műszaki információi és elektronikus nyilvántartási rendszerek, adat- és információbázisok, építésügyi szabályozás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Értékesítési pontok célzott piacfelügyeleti és helyszíni ellenőrzése,  a kapcsolódó szankciórendszer felülvizsgálata.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223924"/>
                  </a:ext>
                </a:extLst>
              </a:tr>
              <a:tr h="60076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Ernyőszervezet kijelölése a kockázatértékelésen alapuló, koordinált ellenőrzés megvalósítása érdekében.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804402"/>
                  </a:ext>
                </a:extLst>
              </a:tr>
              <a:tr h="513270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Építési termékek piacfelügyeleti tevékenységének megerősítése.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1486162"/>
                  </a:ext>
                </a:extLst>
              </a:tr>
              <a:tr h="1454923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Teljesítménynyilatkozat adatbázis létrehozása, integrálása egy egységes műszaki információs </a:t>
                      </a: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adatbázisba.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Construction</a:t>
                      </a:r>
                      <a:r>
                        <a:rPr lang="hu-HU" sz="1200" b="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1200" b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</a:t>
                      </a:r>
                      <a:r>
                        <a:rPr lang="hu-HU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1200" b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Regulation</a:t>
                      </a:r>
                      <a:r>
                        <a:rPr lang="hu-HU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(Építési Termék</a:t>
                      </a:r>
                      <a:r>
                        <a:rPr lang="hu-HU" sz="1200" b="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Szabályozás)</a:t>
                      </a:r>
                      <a:r>
                        <a:rPr lang="hu-HU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rendelet </a:t>
                      </a:r>
                      <a:r>
                        <a:rPr lang="hu-HU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felülvizsgálatában</a:t>
                      </a:r>
                      <a:r>
                        <a:rPr lang="hu-HU" sz="1200" b="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történő részvétel és a 275/2013 (VII.16) Korm. rend. felülvizsgálata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2918863"/>
                  </a:ext>
                </a:extLst>
              </a:tr>
              <a:tr h="1492145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építési beruházásokhoz kapcsolódó fogyasztóvédelmi eljárások számának mérséklése, és az építési minőség javítása céljából szükséges az építőanyagok, építési termékek vizsgálati hátterének </a:t>
                      </a:r>
                      <a:r>
                        <a:rPr lang="hu-HU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megerősítése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7321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382064"/>
              </p:ext>
            </p:extLst>
          </p:nvPr>
        </p:nvGraphicFramePr>
        <p:xfrm>
          <a:off x="208279" y="91440"/>
          <a:ext cx="11181209" cy="676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242">
                  <a:extLst>
                    <a:ext uri="{9D8B030D-6E8A-4147-A177-3AD203B41FA5}">
                      <a16:colId xmlns:a16="http://schemas.microsoft.com/office/drawing/2014/main" val="3788290648"/>
                    </a:ext>
                  </a:extLst>
                </a:gridCol>
                <a:gridCol w="2236242">
                  <a:extLst>
                    <a:ext uri="{9D8B030D-6E8A-4147-A177-3AD203B41FA5}">
                      <a16:colId xmlns:a16="http://schemas.microsoft.com/office/drawing/2014/main" val="1375581347"/>
                    </a:ext>
                  </a:extLst>
                </a:gridCol>
                <a:gridCol w="813092">
                  <a:extLst>
                    <a:ext uri="{9D8B030D-6E8A-4147-A177-3AD203B41FA5}">
                      <a16:colId xmlns:a16="http://schemas.microsoft.com/office/drawing/2014/main" val="178049224"/>
                    </a:ext>
                  </a:extLst>
                </a:gridCol>
                <a:gridCol w="2246877">
                  <a:extLst>
                    <a:ext uri="{9D8B030D-6E8A-4147-A177-3AD203B41FA5}">
                      <a16:colId xmlns:a16="http://schemas.microsoft.com/office/drawing/2014/main" val="3719978105"/>
                    </a:ext>
                  </a:extLst>
                </a:gridCol>
                <a:gridCol w="3648756">
                  <a:extLst>
                    <a:ext uri="{9D8B030D-6E8A-4147-A177-3AD203B41FA5}">
                      <a16:colId xmlns:a16="http://schemas.microsoft.com/office/drawing/2014/main" val="4190504437"/>
                    </a:ext>
                  </a:extLst>
                </a:gridCol>
              </a:tblGrid>
              <a:tr h="4300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Részágazati kihívás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Probléma meghatározása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Súlya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(1-5)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Beavatkozási terület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Javasolt</a:t>
                      </a:r>
                      <a:r>
                        <a:rPr lang="hu-HU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ntézkedés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81"/>
                  </a:ext>
                </a:extLst>
              </a:tr>
              <a:tr h="412857">
                <a:tc gridSpan="5">
                  <a:txBody>
                    <a:bodyPr/>
                    <a:lstStyle/>
                    <a:p>
                      <a:r>
                        <a:rPr lang="hu-HU" dirty="0" smtClean="0"/>
                        <a:t>Építőanyag és építési termék gyártás és kereskedelem problématérképe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8607"/>
                  </a:ext>
                </a:extLst>
              </a:tr>
              <a:tr h="1379871"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innovatív termékek és </a:t>
                      </a: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szolgáltatások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technológiák </a:t>
                      </a:r>
                      <a:r>
                        <a:rPr lang="hu-HU" sz="1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piacosítása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Innovatív termékek, technológiák, </a:t>
                      </a:r>
                      <a:r>
                        <a:rPr lang="hu-HU" sz="1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digitalizációs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termékek/szolgáltatások alacsony penetrációja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szakmai szervezetek, gyártói piac, támogatási programok, edukáció, felnőttképzés, demonstráció, közműszolgáltatók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Kormányzati BIM-stratégia elkészítése. Az Ipar 4.0 platformhoz hasonlóan a hazai építőipari </a:t>
                      </a:r>
                      <a:r>
                        <a:rPr lang="hu-HU" sz="1200" b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digitalizáció</a:t>
                      </a: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elősegítésének, ösztönzésének első lépéseként „Modern Építésgazdaság Platform” létrehozása.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223924"/>
                  </a:ext>
                </a:extLst>
              </a:tr>
              <a:tr h="137987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Building </a:t>
                      </a:r>
                      <a:r>
                        <a:rPr lang="hu-HU" sz="1200" b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Information</a:t>
                      </a: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Modelling (BIM), azaz épületinformáció-modell </a:t>
                      </a:r>
                      <a:r>
                        <a:rPr lang="hu-HU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használatának kötelezővé </a:t>
                      </a: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tétele az állami magasépítési nagyberuházások tekintetében. Útvonalterv kialakítása.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804402"/>
                  </a:ext>
                </a:extLst>
              </a:tr>
              <a:tr h="1379871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BIM </a:t>
                      </a:r>
                      <a:r>
                        <a:rPr lang="hu-HU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„nemzeti </a:t>
                      </a: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útvonalterv </a:t>
                      </a:r>
                      <a:r>
                        <a:rPr lang="hu-HU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kialakítása” </a:t>
                      </a: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német minta alapján.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1486162"/>
                  </a:ext>
                </a:extLst>
              </a:tr>
              <a:tr h="1784029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energiaszektor szakirányú oktatás támogatásának érdekében kidolgozásra kerül egy részletes, beavatkozási pontokat rögzítő akcióterv. A rendszer módosítása során kiemelt szerepet kap az életciklus szemlélettel, </a:t>
                      </a:r>
                      <a:r>
                        <a:rPr lang="hu-HU" sz="1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digitalizációval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korszerű műszaki megoldásokkal kapcsolatos tudásbázis növelése. Ennek eredményeként a felülvizsgált oktatási rendszer elemeibe új tananyagok kerülnek kidolgozásra és integrálásra.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291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9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971465"/>
              </p:ext>
            </p:extLst>
          </p:nvPr>
        </p:nvGraphicFramePr>
        <p:xfrm>
          <a:off x="208279" y="274320"/>
          <a:ext cx="11146485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297">
                  <a:extLst>
                    <a:ext uri="{9D8B030D-6E8A-4147-A177-3AD203B41FA5}">
                      <a16:colId xmlns:a16="http://schemas.microsoft.com/office/drawing/2014/main" val="3788290648"/>
                    </a:ext>
                  </a:extLst>
                </a:gridCol>
                <a:gridCol w="2229297">
                  <a:extLst>
                    <a:ext uri="{9D8B030D-6E8A-4147-A177-3AD203B41FA5}">
                      <a16:colId xmlns:a16="http://schemas.microsoft.com/office/drawing/2014/main" val="1375581347"/>
                    </a:ext>
                  </a:extLst>
                </a:gridCol>
                <a:gridCol w="810566">
                  <a:extLst>
                    <a:ext uri="{9D8B030D-6E8A-4147-A177-3AD203B41FA5}">
                      <a16:colId xmlns:a16="http://schemas.microsoft.com/office/drawing/2014/main" val="178049224"/>
                    </a:ext>
                  </a:extLst>
                </a:gridCol>
                <a:gridCol w="2239899">
                  <a:extLst>
                    <a:ext uri="{9D8B030D-6E8A-4147-A177-3AD203B41FA5}">
                      <a16:colId xmlns:a16="http://schemas.microsoft.com/office/drawing/2014/main" val="3719978105"/>
                    </a:ext>
                  </a:extLst>
                </a:gridCol>
                <a:gridCol w="3637426">
                  <a:extLst>
                    <a:ext uri="{9D8B030D-6E8A-4147-A177-3AD203B41FA5}">
                      <a16:colId xmlns:a16="http://schemas.microsoft.com/office/drawing/2014/main" val="4190504437"/>
                    </a:ext>
                  </a:extLst>
                </a:gridCol>
              </a:tblGrid>
              <a:tr h="4989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Részágazati kihívás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Probléma meghatározása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Súlya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(1-5)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Beavatkozási terület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Javasolt</a:t>
                      </a:r>
                      <a:r>
                        <a:rPr lang="hu-HU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ntézkedés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81"/>
                  </a:ext>
                </a:extLst>
              </a:tr>
              <a:tr h="479022">
                <a:tc gridSpan="5">
                  <a:txBody>
                    <a:bodyPr/>
                    <a:lstStyle/>
                    <a:p>
                      <a:r>
                        <a:rPr lang="hu-HU" dirty="0" smtClean="0"/>
                        <a:t>Építőanyag és építési termék gyártás és kereskedelem problématérképe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8607"/>
                  </a:ext>
                </a:extLst>
              </a:tr>
              <a:tr h="14349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Innovatív termékek és szolgáltatások, technológiák </a:t>
                      </a:r>
                      <a:r>
                        <a:rPr lang="hu-HU" sz="12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piacosítása</a:t>
                      </a:r>
                      <a:endParaRPr lang="hu-HU" sz="12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Kevés innovatív hazai gyártó, alacsony innovációs potenciál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Szakmai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szervezetek, gyártói piac, támogatási programok, edukáció, felnőttképzés, demonstráció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Komplex támogatási rendszer kialakítása, melynek célja a hazai innovatív gyártók gyártói és K+F tevékenységének támogatása mellett az innovatív termékeket felhasználó tervező és kivitelező vállalkozások támogatása.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223924"/>
                  </a:ext>
                </a:extLst>
              </a:tr>
              <a:tr h="10873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Demonstrációs</a:t>
                      </a:r>
                      <a:r>
                        <a:rPr lang="hu-HU" sz="1200" b="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helyszín (Fenntartható Mintaház Park kialakítása) más tagállamokhoz hasonlóan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804402"/>
                  </a:ext>
                </a:extLst>
              </a:tr>
              <a:tr h="108739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Tereplogisztika </a:t>
                      </a:r>
                      <a:r>
                        <a:rPr lang="hu-HU" sz="12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optimalizációja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Naprakész és bárhol elérhető nyilvántartáson és műszaki információkon alapuló tereplogisztika, termelés- és beépítés menedzsment hiánya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Építésügyi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szabályozás, innováció, edukáció, műszaki információs és adatbázisok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digitális módszerek, 3D BIM-es folyamatok és ezen folyamatok megjelenítéséhez szükséges VR (Virtual Reality-Virtuális valóság) és AR (Augmented Reality-Kiterjesztett valóság) megoldások integrálása az oktatási rendszerbe.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2445684"/>
                  </a:ext>
                </a:extLst>
              </a:tr>
              <a:tr h="1995925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építéságazati </a:t>
                      </a:r>
                      <a:r>
                        <a:rPr lang="hu-HU" sz="1200" b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digitalizáció</a:t>
                      </a: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készlethatékonyság, a beépítésre kerülő termékek minőségbiztosítása és termék-életút követés céljából szállítói termékinformációs adatlap és a kapcsolódó egységes, intelligens és elektronikus szállítólevél bevezetése a termékek egységes azonosítása mellett. Teljesítménynyilatkozatok/termékinformációs adatlapok egységes, központi adatbázisának kialakítása.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5637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3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2120" y="464757"/>
            <a:ext cx="10515600" cy="624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Beavatkozási területek, azonosított problémák és intézkedési javaslatok</a:t>
            </a:r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1088510" y="1292924"/>
            <a:ext cx="7234224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>
                <a:solidFill>
                  <a:schemeClr val="dk1"/>
                </a:solidFill>
              </a:rPr>
              <a:t>Építőanyag és építési termék és kereskedelem gyártás problématérképe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400" b="1" dirty="0"/>
              <a:t>Építőipar problématérképe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chemeClr val="dk1"/>
                </a:solidFill>
              </a:rPr>
              <a:t>Az </a:t>
            </a:r>
            <a:r>
              <a:rPr lang="hu-HU" dirty="0">
                <a:solidFill>
                  <a:schemeClr val="dk1"/>
                </a:solidFill>
              </a:rPr>
              <a:t>ágazat kompetenciáinak és kapacitásainak problématérképe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605910" y="1818640"/>
            <a:ext cx="482600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2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126896"/>
              </p:ext>
            </p:extLst>
          </p:nvPr>
        </p:nvGraphicFramePr>
        <p:xfrm>
          <a:off x="208280" y="200024"/>
          <a:ext cx="11100187" cy="665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037">
                  <a:extLst>
                    <a:ext uri="{9D8B030D-6E8A-4147-A177-3AD203B41FA5}">
                      <a16:colId xmlns:a16="http://schemas.microsoft.com/office/drawing/2014/main" val="3788290648"/>
                    </a:ext>
                  </a:extLst>
                </a:gridCol>
                <a:gridCol w="2220037">
                  <a:extLst>
                    <a:ext uri="{9D8B030D-6E8A-4147-A177-3AD203B41FA5}">
                      <a16:colId xmlns:a16="http://schemas.microsoft.com/office/drawing/2014/main" val="1375581347"/>
                    </a:ext>
                  </a:extLst>
                </a:gridCol>
                <a:gridCol w="807200">
                  <a:extLst>
                    <a:ext uri="{9D8B030D-6E8A-4147-A177-3AD203B41FA5}">
                      <a16:colId xmlns:a16="http://schemas.microsoft.com/office/drawing/2014/main" val="178049224"/>
                    </a:ext>
                  </a:extLst>
                </a:gridCol>
                <a:gridCol w="2230596">
                  <a:extLst>
                    <a:ext uri="{9D8B030D-6E8A-4147-A177-3AD203B41FA5}">
                      <a16:colId xmlns:a16="http://schemas.microsoft.com/office/drawing/2014/main" val="3719978105"/>
                    </a:ext>
                  </a:extLst>
                </a:gridCol>
                <a:gridCol w="3622317">
                  <a:extLst>
                    <a:ext uri="{9D8B030D-6E8A-4147-A177-3AD203B41FA5}">
                      <a16:colId xmlns:a16="http://schemas.microsoft.com/office/drawing/2014/main" val="4190504437"/>
                    </a:ext>
                  </a:extLst>
                </a:gridCol>
              </a:tblGrid>
              <a:tr h="45656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Részágazati kihívás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Probléma meghatározása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Súlya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(1-5)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Beavatkozási terület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Javasolt intézkedés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81"/>
                  </a:ext>
                </a:extLst>
              </a:tr>
              <a:tr h="378332">
                <a:tc gridSpan="5"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Építőipar problématérképe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8607"/>
                  </a:ext>
                </a:extLst>
              </a:tr>
              <a:tr h="690213"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Termelékenység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tartós növelése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Megrendelésállomány nem tervezhető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beruházások hatékonysága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Folyamatos volumenbecslés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223924"/>
                  </a:ext>
                </a:extLst>
              </a:tr>
              <a:tr h="16854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Közberuházások költségkontrollját meg kell valósítani</a:t>
                      </a:r>
                      <a:r>
                        <a:rPr lang="hu-HU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(előzetes realitás-vizsgálat bevezetése)</a:t>
                      </a:r>
                      <a:endParaRPr lang="hu-HU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804402"/>
                  </a:ext>
                </a:extLst>
              </a:tr>
              <a:tr h="1608879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Kiszámíthatatlan piaci diszfunkciók miatt kevés az innováció és a saját fejlesztés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Innovációs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támogatások (hazai, EU-s)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Komplex támogatási rendszer kialakítása, melynek célja a hazai innovatív gyártók gyártói és K+F tevékenységének támogatása mellett az innovatív termékeket felhasználó tervező és kivitelező vállalkozások támogatása.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2445684"/>
                  </a:ext>
                </a:extLst>
              </a:tr>
              <a:tr h="1838547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Építésügyi-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munkaügyi-,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adóügyi szabályozások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munkaügyi és adóügyi, valamint munkavédelmi ellenőrzések erősítésével, hatékonyságának növelése: a célzott munkaügyi ellenőrzések számának növelése és az adóhatóságnál rendelkezésre álló adatok alapján a teljes munkaidőben alkalmazásban álló fizikai foglalkozású dolgozókat nemzetgazdasági szintű havi bruttó átlagkereset alatt foglalkoztató építőipari vállalkozások célzott 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ellenőrzése.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5637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534165"/>
              </p:ext>
            </p:extLst>
          </p:nvPr>
        </p:nvGraphicFramePr>
        <p:xfrm>
          <a:off x="208281" y="200025"/>
          <a:ext cx="10984437" cy="665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887">
                  <a:extLst>
                    <a:ext uri="{9D8B030D-6E8A-4147-A177-3AD203B41FA5}">
                      <a16:colId xmlns:a16="http://schemas.microsoft.com/office/drawing/2014/main" val="3788290648"/>
                    </a:ext>
                  </a:extLst>
                </a:gridCol>
                <a:gridCol w="2196887">
                  <a:extLst>
                    <a:ext uri="{9D8B030D-6E8A-4147-A177-3AD203B41FA5}">
                      <a16:colId xmlns:a16="http://schemas.microsoft.com/office/drawing/2014/main" val="1375581347"/>
                    </a:ext>
                  </a:extLst>
                </a:gridCol>
                <a:gridCol w="798781">
                  <a:extLst>
                    <a:ext uri="{9D8B030D-6E8A-4147-A177-3AD203B41FA5}">
                      <a16:colId xmlns:a16="http://schemas.microsoft.com/office/drawing/2014/main" val="178049224"/>
                    </a:ext>
                  </a:extLst>
                </a:gridCol>
                <a:gridCol w="2207336">
                  <a:extLst>
                    <a:ext uri="{9D8B030D-6E8A-4147-A177-3AD203B41FA5}">
                      <a16:colId xmlns:a16="http://schemas.microsoft.com/office/drawing/2014/main" val="3719978105"/>
                    </a:ext>
                  </a:extLst>
                </a:gridCol>
                <a:gridCol w="3584546">
                  <a:extLst>
                    <a:ext uri="{9D8B030D-6E8A-4147-A177-3AD203B41FA5}">
                      <a16:colId xmlns:a16="http://schemas.microsoft.com/office/drawing/2014/main" val="4190504437"/>
                    </a:ext>
                  </a:extLst>
                </a:gridCol>
              </a:tblGrid>
              <a:tr h="6030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Részágazati kihívás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Probléma meghatározása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Súlya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(1-5)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Beavatkozási terület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Javasolt</a:t>
                      </a:r>
                      <a:r>
                        <a:rPr lang="hu-HU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ntézkedés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81"/>
                  </a:ext>
                </a:extLst>
              </a:tr>
              <a:tr h="392489">
                <a:tc gridSpan="5"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Építőipar problématérképe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8607"/>
                  </a:ext>
                </a:extLst>
              </a:tr>
              <a:tr h="16902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Termelékenység tartós növelése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Közmegrendelések ütemezése és végrehajtása kiszámíthatatlan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Ágazati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volumen-becslés, állami </a:t>
                      </a: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megrendelések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ütemezése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Volumenbecslés készítése és folyamatos </a:t>
                      </a:r>
                      <a:r>
                        <a:rPr lang="hu-HU" sz="12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akutálizálása</a:t>
                      </a:r>
                      <a:r>
                        <a:rPr lang="hu-HU" sz="12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 2019-2023 közötti, illetve a 2030-ig tartó időszak vonatkozásában</a:t>
                      </a:r>
                      <a:r>
                        <a:rPr lang="hu-HU" sz="12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Beruházások Információs Rendszerének </a:t>
                      </a:r>
                      <a:r>
                        <a:rPr lang="hu-HU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létrehozása</a:t>
                      </a:r>
                      <a:r>
                        <a:rPr lang="hu-HU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223924"/>
                  </a:ext>
                </a:extLst>
              </a:tr>
              <a:tr h="951922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Építés magas minőségének biztosítása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Közberuházások előkészítése elnagyolt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BIM és MMT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közberuházások teljes életciklusában megvalósuló független minőség-ellenőrzés, biztosítás.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5484084"/>
                  </a:ext>
                </a:extLst>
              </a:tr>
              <a:tr h="133010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Building </a:t>
                      </a:r>
                      <a:r>
                        <a:rPr lang="hu-HU" sz="1200" b="0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Information</a:t>
                      </a:r>
                      <a:r>
                        <a:rPr lang="hu-HU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Modelling (BIM), azaz épületinformáció-modell kötelezővé tétele az állami magasépítési nagyberuházások tekintetében 2023. január 1-től. Útvonalterv kialakítása.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5060303"/>
                  </a:ext>
                </a:extLst>
              </a:tr>
              <a:tr h="169020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nettó 700 millió forint becsült kivitelezési értéket meghaladó állami magasépítési beruházások vonatkozásában kötelező, a közbeszerzési eljárások megindítását megelőző előzetes szakvélemény beszerzésének előírása a költségbecslések realitásának alátámasztása és biztosítása érdekében.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178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8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261165"/>
              </p:ext>
            </p:extLst>
          </p:nvPr>
        </p:nvGraphicFramePr>
        <p:xfrm>
          <a:off x="208280" y="200025"/>
          <a:ext cx="11077036" cy="657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407">
                  <a:extLst>
                    <a:ext uri="{9D8B030D-6E8A-4147-A177-3AD203B41FA5}">
                      <a16:colId xmlns:a16="http://schemas.microsoft.com/office/drawing/2014/main" val="3788290648"/>
                    </a:ext>
                  </a:extLst>
                </a:gridCol>
                <a:gridCol w="2215407">
                  <a:extLst>
                    <a:ext uri="{9D8B030D-6E8A-4147-A177-3AD203B41FA5}">
                      <a16:colId xmlns:a16="http://schemas.microsoft.com/office/drawing/2014/main" val="1375581347"/>
                    </a:ext>
                  </a:extLst>
                </a:gridCol>
                <a:gridCol w="805516">
                  <a:extLst>
                    <a:ext uri="{9D8B030D-6E8A-4147-A177-3AD203B41FA5}">
                      <a16:colId xmlns:a16="http://schemas.microsoft.com/office/drawing/2014/main" val="178049224"/>
                    </a:ext>
                  </a:extLst>
                </a:gridCol>
                <a:gridCol w="2225943">
                  <a:extLst>
                    <a:ext uri="{9D8B030D-6E8A-4147-A177-3AD203B41FA5}">
                      <a16:colId xmlns:a16="http://schemas.microsoft.com/office/drawing/2014/main" val="3719978105"/>
                    </a:ext>
                  </a:extLst>
                </a:gridCol>
                <a:gridCol w="3614763">
                  <a:extLst>
                    <a:ext uri="{9D8B030D-6E8A-4147-A177-3AD203B41FA5}">
                      <a16:colId xmlns:a16="http://schemas.microsoft.com/office/drawing/2014/main" val="4190504437"/>
                    </a:ext>
                  </a:extLst>
                </a:gridCol>
              </a:tblGrid>
              <a:tr h="5504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Részágazati kihívás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Probléma meghatározása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Súlya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(1-5)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Beavatkozási terület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Javasolt</a:t>
                      </a:r>
                      <a:r>
                        <a:rPr lang="hu-HU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ntézkedés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81"/>
                  </a:ext>
                </a:extLst>
              </a:tr>
              <a:tr h="377789">
                <a:tc gridSpan="5"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Építőipar problématérképe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8607"/>
                  </a:ext>
                </a:extLst>
              </a:tr>
              <a:tr h="154273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Építés magas minőségének biztosítása</a:t>
                      </a:r>
                      <a:endParaRPr lang="hu-HU" sz="12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Határidő csúszása, áremelkedés, minőségi problémák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MMT alkalmazásának és végrehajtásának ellenőrzése, költségkontroll, előkészítés ellenőrzés, építés-felügyelet, kivitelezői felelősségbiztosítás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nagyberuházások reális költségszerkezetének és költségbecslésének biztosítása érdekében a nemzetközi jó gyakorlatok tapasztalatait hasznosítva a 700 millió forint becsült kivitelezési értéket meghaladó beruházások esetén az Építőipari tételes referencia költség-adatbázis </a:t>
                      </a:r>
                      <a:r>
                        <a:rPr lang="hu-HU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bevezetésére.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223924"/>
                  </a:ext>
                </a:extLst>
              </a:tr>
              <a:tr h="1343418"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nettó 700 millió forint becsült kivitelezési értéket meghaladó állami magasépítési beruházások teljes folyamatában, a Mintavételi és Megfelelőségigazolási Terv (MMT) </a:t>
                      </a:r>
                      <a:r>
                        <a:rPr lang="hu-HU" sz="1200" b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kötelező alkalmazása.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5484084"/>
                  </a:ext>
                </a:extLst>
              </a:tr>
              <a:tr h="12140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Építési értéklánc minőségbiztosítása nem megfelelő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MMT alkalmazásának és végrehajtásának ellenőrzése, kivitelezői felelősségbiztosítás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építőipari kivitelezőkre és tervezőkre (műszaki ellenőrre, felelős műszaki vezetőre, a beruházás további résztvevőire) vonatkozó kötelező felelősségbiztosítási keretrendszer kiterjesztése.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5060303"/>
                  </a:ext>
                </a:extLst>
              </a:tr>
              <a:tr h="154273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tervezők, műszaki ellenőrök és felelős műszaki vezetők felelősségbiztosításának tevékenység gyakorlásához kötött általános bevezetése.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178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8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325570"/>
              </p:ext>
            </p:extLst>
          </p:nvPr>
        </p:nvGraphicFramePr>
        <p:xfrm>
          <a:off x="138832" y="9042"/>
          <a:ext cx="11285380" cy="684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076">
                  <a:extLst>
                    <a:ext uri="{9D8B030D-6E8A-4147-A177-3AD203B41FA5}">
                      <a16:colId xmlns:a16="http://schemas.microsoft.com/office/drawing/2014/main" val="3788290648"/>
                    </a:ext>
                  </a:extLst>
                </a:gridCol>
                <a:gridCol w="2257076">
                  <a:extLst>
                    <a:ext uri="{9D8B030D-6E8A-4147-A177-3AD203B41FA5}">
                      <a16:colId xmlns:a16="http://schemas.microsoft.com/office/drawing/2014/main" val="1375581347"/>
                    </a:ext>
                  </a:extLst>
                </a:gridCol>
                <a:gridCol w="820666">
                  <a:extLst>
                    <a:ext uri="{9D8B030D-6E8A-4147-A177-3AD203B41FA5}">
                      <a16:colId xmlns:a16="http://schemas.microsoft.com/office/drawing/2014/main" val="178049224"/>
                    </a:ext>
                  </a:extLst>
                </a:gridCol>
                <a:gridCol w="2267811">
                  <a:extLst>
                    <a:ext uri="{9D8B030D-6E8A-4147-A177-3AD203B41FA5}">
                      <a16:colId xmlns:a16="http://schemas.microsoft.com/office/drawing/2014/main" val="3719978105"/>
                    </a:ext>
                  </a:extLst>
                </a:gridCol>
                <a:gridCol w="3682751">
                  <a:extLst>
                    <a:ext uri="{9D8B030D-6E8A-4147-A177-3AD203B41FA5}">
                      <a16:colId xmlns:a16="http://schemas.microsoft.com/office/drawing/2014/main" val="4190504437"/>
                    </a:ext>
                  </a:extLst>
                </a:gridCol>
              </a:tblGrid>
              <a:tr h="5736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Részágazati kihívás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Probléma meghatározása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Súlya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(1-5)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Beavatkozási terület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Javasolt</a:t>
                      </a:r>
                      <a:r>
                        <a:rPr lang="hu-HU" sz="14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ntézkedés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81"/>
                  </a:ext>
                </a:extLst>
              </a:tr>
              <a:tr h="393760">
                <a:tc gridSpan="5"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Építőipar problématérképe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8607"/>
                  </a:ext>
                </a:extLst>
              </a:tr>
              <a:tr h="1607958"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Szabályozás és intézmény-rendszer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Több ezer normatív és egyéb szabályozó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Normatív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szabályozók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közbeszerzési eljárások felülvizsgálata, a közbeszerzés útján megvalósuló infrastrukturális beruházások esetében az előkészítési fázistól a kivitelezésen át az üzemeltetési időszakkal bezárólag a BIM alapú folyamatmenedzsment és </a:t>
                      </a:r>
                      <a:r>
                        <a:rPr lang="hu-HU" sz="1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Design&amp;Build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alapú költségtervezés megvalósítása.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223924"/>
                  </a:ext>
                </a:extLst>
              </a:tr>
              <a:tr h="140021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ingatlanfejlesztést, lakóházépítést megalapozó telekalakításokhoz kapcsolódó települési infrastrukturális feltételeket lehetővé tévő, forrást biztosító meglévő eszközrendszerek felülvizsgálata és </a:t>
                      </a: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kibővítése.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5484084"/>
                  </a:ext>
                </a:extLst>
              </a:tr>
              <a:tr h="126537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Nem normatív szabályozók, szabványok, műszaki előírások hozzáférésének módja elavult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Normatív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szabályozók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szabványok megismerését elősegítendő online szabványkönyvtár német és lengyel mintára történő korszerűsítése, a nemzeti nyelven nem elérhető szabványok szélesebb körének fordításához és a több, mint 3200 szabvány szakértők bevonásával történő korszerűsítésének felgyorsításához.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5060303"/>
                  </a:ext>
                </a:extLst>
              </a:tr>
              <a:tr h="16079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Szabályozók egyszerű megismerését és kapcsolódó konzultációt elősegítő digitális platform hiánya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Digitális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platform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szabványok megismerését elősegítendő online szabványkönyvtár német és lengyel mintára történő korszerűsítése, a nemzeti nyelven nem elérhető szabványok szélesebb körének fordításához és a több, mint 3200 szabvány szakértők bevonásával történő korszerűsítésének felgyorsításához.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178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3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9624" y="353632"/>
            <a:ext cx="8596668" cy="1320800"/>
          </a:xfrm>
        </p:spPr>
        <p:txBody>
          <a:bodyPr/>
          <a:lstStyle/>
          <a:p>
            <a:r>
              <a:rPr lang="hu-HU" dirty="0" smtClean="0"/>
              <a:t>Építésgazdaság a közgazdasági elméletekben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48144" y="1911927"/>
            <a:ext cx="66686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 - 	A fogalom (</a:t>
            </a:r>
            <a:r>
              <a:rPr lang="hu-HU" sz="2200" dirty="0" err="1" smtClean="0"/>
              <a:t>construction</a:t>
            </a:r>
            <a:r>
              <a:rPr lang="hu-HU" sz="2200" dirty="0" smtClean="0"/>
              <a:t> </a:t>
            </a:r>
            <a:r>
              <a:rPr lang="hu-HU" sz="2200" dirty="0" err="1" smtClean="0"/>
              <a:t>macroeconomics</a:t>
            </a:r>
            <a:r>
              <a:rPr lang="hu-HU" sz="2200" dirty="0" smtClean="0"/>
              <a:t>) a hetvenes évek elejétől (</a:t>
            </a:r>
            <a:r>
              <a:rPr lang="hu-HU" sz="2200" dirty="0" err="1" smtClean="0"/>
              <a:t>Hutcheon</a:t>
            </a:r>
            <a:r>
              <a:rPr lang="hu-HU" sz="2200" dirty="0" smtClean="0"/>
              <a:t> (1971) – „building is </a:t>
            </a:r>
            <a:r>
              <a:rPr lang="hu-HU" sz="2200" dirty="0" err="1" smtClean="0"/>
              <a:t>system</a:t>
            </a:r>
            <a:r>
              <a:rPr lang="hu-HU" sz="2200" dirty="0" smtClean="0"/>
              <a:t>”, Turin(1973), Wells (1986), Bon (1990), „</a:t>
            </a:r>
            <a:r>
              <a:rPr lang="hu-HU" sz="2200" dirty="0" err="1" smtClean="0"/>
              <a:t>architecture-engineering-construction</a:t>
            </a:r>
            <a:r>
              <a:rPr lang="hu-HU" sz="2200" dirty="0"/>
              <a:t>) </a:t>
            </a:r>
            <a:r>
              <a:rPr lang="hu-HU" sz="2200" dirty="0" smtClean="0"/>
              <a:t>sector”, Ted </a:t>
            </a:r>
            <a:r>
              <a:rPr lang="hu-HU" sz="2200" dirty="0"/>
              <a:t>J. </a:t>
            </a:r>
            <a:r>
              <a:rPr lang="hu-HU" sz="2200" dirty="0" err="1"/>
              <a:t>Kesik</a:t>
            </a:r>
            <a:r>
              <a:rPr lang="hu-HU" sz="2200" dirty="0"/>
              <a:t>, </a:t>
            </a:r>
            <a:r>
              <a:rPr lang="hu-HU" sz="2200" dirty="0" err="1"/>
              <a:t>Ph.D</a:t>
            </a:r>
            <a:r>
              <a:rPr lang="hu-HU" sz="2200" dirty="0"/>
              <a:t>., </a:t>
            </a:r>
            <a:r>
              <a:rPr lang="hu-HU" sz="2200" dirty="0" err="1"/>
              <a:t>P.Eng</a:t>
            </a:r>
            <a:r>
              <a:rPr lang="hu-HU" sz="2200" dirty="0" smtClean="0"/>
              <a:t>./ </a:t>
            </a:r>
            <a:r>
              <a:rPr lang="hu-HU" sz="2200" dirty="0"/>
              <a:t>University of </a:t>
            </a:r>
            <a:r>
              <a:rPr lang="hu-HU" sz="2200" dirty="0" smtClean="0"/>
              <a:t>Toronto(2019))</a:t>
            </a:r>
          </a:p>
          <a:p>
            <a:pPr marL="342900" indent="-342900">
              <a:buFontTx/>
              <a:buChar char="-"/>
            </a:pPr>
            <a:r>
              <a:rPr lang="hu-HU" sz="2200" dirty="0" smtClean="0"/>
              <a:t>Mérföldkövek a gazdaságstatisztikában (</a:t>
            </a:r>
            <a:r>
              <a:rPr lang="hu-HU" sz="2200" dirty="0"/>
              <a:t>ENSZ tanulmányok </a:t>
            </a:r>
            <a:r>
              <a:rPr lang="hu-HU" sz="2200" dirty="0" smtClean="0"/>
              <a:t>– SNA (1970/79), </a:t>
            </a:r>
            <a:r>
              <a:rPr lang="hu-HU" sz="2200" dirty="0" err="1"/>
              <a:t>Easterby</a:t>
            </a:r>
            <a:r>
              <a:rPr lang="hu-HU" sz="2200" dirty="0"/>
              <a:t>-Smith et </a:t>
            </a:r>
            <a:r>
              <a:rPr lang="hu-HU" sz="2200" dirty="0" err="1"/>
              <a:t>al</a:t>
            </a:r>
            <a:r>
              <a:rPr lang="hu-HU" sz="2200" dirty="0"/>
              <a:t> (1991) and </a:t>
            </a:r>
            <a:r>
              <a:rPr lang="hu-HU" sz="2200" dirty="0" err="1"/>
              <a:t>Bryman</a:t>
            </a:r>
            <a:r>
              <a:rPr lang="hu-HU" sz="2200" dirty="0"/>
              <a:t> (</a:t>
            </a:r>
            <a:r>
              <a:rPr lang="hu-HU" sz="2200" dirty="0" smtClean="0"/>
              <a:t>1993)….. European </a:t>
            </a:r>
            <a:r>
              <a:rPr lang="hu-HU" sz="2200" dirty="0" err="1" smtClean="0"/>
              <a:t>Construction</a:t>
            </a:r>
            <a:r>
              <a:rPr lang="hu-HU" sz="2200" dirty="0" smtClean="0"/>
              <a:t> </a:t>
            </a:r>
            <a:r>
              <a:rPr lang="hu-HU" sz="2200" dirty="0" err="1" smtClean="0"/>
              <a:t>Observatory</a:t>
            </a:r>
            <a:r>
              <a:rPr lang="hu-HU" sz="220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hu-HU" sz="2200" dirty="0" smtClean="0"/>
              <a:t>Növekedéselméletek</a:t>
            </a:r>
          </a:p>
          <a:p>
            <a:pPr marL="342900" indent="-342900">
              <a:buFontTx/>
              <a:buChar char="-"/>
            </a:pPr>
            <a:r>
              <a:rPr lang="hu-HU" sz="2200" dirty="0" smtClean="0"/>
              <a:t>Fenntarthatóság közgazdaságtana – „túllövés” </a:t>
            </a:r>
          </a:p>
          <a:p>
            <a:r>
              <a:rPr lang="hu-HU" sz="2200" dirty="0" smtClean="0"/>
              <a:t>(szintén már a hetvenes évektől, </a:t>
            </a:r>
            <a:r>
              <a:rPr lang="hu-HU" sz="2200" dirty="0" err="1" smtClean="0"/>
              <a:t>Limits</a:t>
            </a:r>
            <a:r>
              <a:rPr lang="hu-HU" sz="2200" dirty="0" smtClean="0"/>
              <a:t> </a:t>
            </a:r>
            <a:r>
              <a:rPr lang="hu-HU" sz="2200" dirty="0" err="1" smtClean="0"/>
              <a:t>to</a:t>
            </a:r>
            <a:r>
              <a:rPr lang="hu-HU" sz="2200" dirty="0" smtClean="0"/>
              <a:t> </a:t>
            </a:r>
            <a:r>
              <a:rPr lang="hu-HU" sz="2200" dirty="0" err="1" smtClean="0"/>
              <a:t>Growth</a:t>
            </a:r>
            <a:r>
              <a:rPr lang="hu-HU" sz="2200" dirty="0" smtClean="0"/>
              <a:t>, </a:t>
            </a:r>
            <a:r>
              <a:rPr lang="hu-HU" sz="2200" dirty="0" err="1" smtClean="0"/>
              <a:t>Meadows</a:t>
            </a:r>
            <a:r>
              <a:rPr lang="hu-HU" sz="2200" dirty="0" smtClean="0"/>
              <a:t> Team, MIT, 1972.)</a:t>
            </a:r>
            <a:endParaRPr lang="hu-HU" sz="2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51" y="2344717"/>
            <a:ext cx="1676400" cy="27241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917084" y="5393803"/>
            <a:ext cx="251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Braungart</a:t>
            </a:r>
            <a:r>
              <a:rPr lang="hu-HU" dirty="0" smtClean="0"/>
              <a:t>, </a:t>
            </a:r>
            <a:r>
              <a:rPr lang="hu-HU" dirty="0" err="1" smtClean="0"/>
              <a:t>McDonough</a:t>
            </a:r>
            <a:r>
              <a:rPr lang="hu-HU" dirty="0" smtClean="0"/>
              <a:t>, 2002.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02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295657" y="464757"/>
            <a:ext cx="10515600" cy="624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Beavatkozási területek, azonosított problémák és intézkedési javaslatok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088510" y="1292924"/>
            <a:ext cx="857856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>
                <a:solidFill>
                  <a:schemeClr val="dk1"/>
                </a:solidFill>
              </a:rPr>
              <a:t>Építőanyag és építési termék </a:t>
            </a:r>
            <a:r>
              <a:rPr lang="hu-HU" dirty="0" smtClean="0">
                <a:solidFill>
                  <a:schemeClr val="dk1"/>
                </a:solidFill>
              </a:rPr>
              <a:t>gyártás és kereskedelem </a:t>
            </a:r>
            <a:r>
              <a:rPr lang="hu-HU" dirty="0">
                <a:solidFill>
                  <a:schemeClr val="dk1"/>
                </a:solidFill>
              </a:rPr>
              <a:t>problématérképe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>
                <a:solidFill>
                  <a:schemeClr val="dk1"/>
                </a:solidFill>
              </a:rPr>
              <a:t>Építőipar problématérképe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400" b="1" dirty="0"/>
              <a:t>Az ágazat kompetenciáinak és kapacitásainak problématérképe</a:t>
            </a:r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585590" y="2225040"/>
            <a:ext cx="482600" cy="284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37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341041"/>
              </p:ext>
            </p:extLst>
          </p:nvPr>
        </p:nvGraphicFramePr>
        <p:xfrm>
          <a:off x="208280" y="200025"/>
          <a:ext cx="11366404" cy="665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281">
                  <a:extLst>
                    <a:ext uri="{9D8B030D-6E8A-4147-A177-3AD203B41FA5}">
                      <a16:colId xmlns:a16="http://schemas.microsoft.com/office/drawing/2014/main" val="3788290648"/>
                    </a:ext>
                  </a:extLst>
                </a:gridCol>
                <a:gridCol w="2273281">
                  <a:extLst>
                    <a:ext uri="{9D8B030D-6E8A-4147-A177-3AD203B41FA5}">
                      <a16:colId xmlns:a16="http://schemas.microsoft.com/office/drawing/2014/main" val="1375581347"/>
                    </a:ext>
                  </a:extLst>
                </a:gridCol>
                <a:gridCol w="826558">
                  <a:extLst>
                    <a:ext uri="{9D8B030D-6E8A-4147-A177-3AD203B41FA5}">
                      <a16:colId xmlns:a16="http://schemas.microsoft.com/office/drawing/2014/main" val="178049224"/>
                    </a:ext>
                  </a:extLst>
                </a:gridCol>
                <a:gridCol w="2284092">
                  <a:extLst>
                    <a:ext uri="{9D8B030D-6E8A-4147-A177-3AD203B41FA5}">
                      <a16:colId xmlns:a16="http://schemas.microsoft.com/office/drawing/2014/main" val="3719978105"/>
                    </a:ext>
                  </a:extLst>
                </a:gridCol>
                <a:gridCol w="3709192">
                  <a:extLst>
                    <a:ext uri="{9D8B030D-6E8A-4147-A177-3AD203B41FA5}">
                      <a16:colId xmlns:a16="http://schemas.microsoft.com/office/drawing/2014/main" val="4190504437"/>
                    </a:ext>
                  </a:extLst>
                </a:gridCol>
              </a:tblGrid>
              <a:tr h="53318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Részágazati kihívás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Probléma meghatározása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Súlya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(1-5)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Beavatkozási terület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Javasolt intézkedés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81"/>
                  </a:ext>
                </a:extLst>
              </a:tr>
              <a:tr h="375334">
                <a:tc gridSpan="5"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ágazat kompetenciáinak és kapacitásainak problématérképe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8607"/>
                  </a:ext>
                </a:extLst>
              </a:tr>
              <a:tr h="1373526"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Képzési struktúra kihívásai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Széttagolt, és kevésbé összehangolt képzési programok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Szak-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felnőttképzés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energetikai szektoron belül azonosításra kerülnek a szakemberhiánnyal küzdő területek. Majd a jelenlegi képzési struktúra átalakításával kialakításra kerül a hiányterületek feltöltésére vonatkozó képzési rendszer. A hiányterületeken a középfokú képzések ingyenesen elindításra kerülnek.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223924"/>
                  </a:ext>
                </a:extLst>
              </a:tr>
              <a:tr h="11257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Duális képzés nem valósul meg a szektor teljes vertikumában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Szak-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felnőttképzés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Szakképzési Centrumok jogszabályban meghatározottak szerint alkalmazott oktatási anyagainak, képzési rendszerének átalakítása, készítése a keresleti oldal által meghatározott igényeknek megfelelően, duális jellegű képzések szervezése.</a:t>
                      </a:r>
                      <a:endParaRPr lang="hu-HU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5484084"/>
                  </a:ext>
                </a:extLst>
              </a:tr>
              <a:tr h="137352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Egyes képzésekre történő jelentkezés eltérő, területi kiegyensúlyozatlanság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Szak-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felnőttképzés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energetikai szektoron belül azonosításra kerülnek a szakemberhiánnyal küzdő területek. Majd a jelenlegi képzési struktúra átalakításával kialakításra kerül a hiányterületek feltöltésére vonatkozó képzési rendszer. A hiányterületeken a középfokú képzések ingyenesen elindításra kerülnek.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5060303"/>
                  </a:ext>
                </a:extLst>
              </a:tr>
              <a:tr h="187667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Egyes piaci igények kielégítésére nincs vagy nincs elegendő számú képzés (hiányszakmák például: műemléki szakképesítéssel rendelkező szakmák, homlokzatépítő és –szerelő, nyílászáró és árnyékolástechnikai szerelő, kályhás, építőipari alpinista)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Szak-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felnőttképzés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legfejlettebb technológiákkal dolgozó hazai nagyvállalatok bevonásával a Szakképzési Centrumok keretein belül építőipari innovációs-, és képző központok kialakítása. a teljes építőipari folyamat bemutatásával, gyakorlati tapasztalat szerzésével a vállalati szektor igényeinek megfelelő képzettséggel rendelkező szakértők képzésének megvalósítása. Célzott képzések indítása, a </a:t>
                      </a:r>
                      <a:r>
                        <a:rPr lang="hu-HU" sz="12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hiányzazkmák</a:t>
                      </a: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számának csökkentésére.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178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9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688084"/>
              </p:ext>
            </p:extLst>
          </p:nvPr>
        </p:nvGraphicFramePr>
        <p:xfrm>
          <a:off x="208280" y="200024"/>
          <a:ext cx="10972865" cy="665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73">
                  <a:extLst>
                    <a:ext uri="{9D8B030D-6E8A-4147-A177-3AD203B41FA5}">
                      <a16:colId xmlns:a16="http://schemas.microsoft.com/office/drawing/2014/main" val="3788290648"/>
                    </a:ext>
                  </a:extLst>
                </a:gridCol>
                <a:gridCol w="2194573">
                  <a:extLst>
                    <a:ext uri="{9D8B030D-6E8A-4147-A177-3AD203B41FA5}">
                      <a16:colId xmlns:a16="http://schemas.microsoft.com/office/drawing/2014/main" val="1375581347"/>
                    </a:ext>
                  </a:extLst>
                </a:gridCol>
                <a:gridCol w="797941">
                  <a:extLst>
                    <a:ext uri="{9D8B030D-6E8A-4147-A177-3AD203B41FA5}">
                      <a16:colId xmlns:a16="http://schemas.microsoft.com/office/drawing/2014/main" val="178049224"/>
                    </a:ext>
                  </a:extLst>
                </a:gridCol>
                <a:gridCol w="2205010">
                  <a:extLst>
                    <a:ext uri="{9D8B030D-6E8A-4147-A177-3AD203B41FA5}">
                      <a16:colId xmlns:a16="http://schemas.microsoft.com/office/drawing/2014/main" val="3719978105"/>
                    </a:ext>
                  </a:extLst>
                </a:gridCol>
                <a:gridCol w="3580768">
                  <a:extLst>
                    <a:ext uri="{9D8B030D-6E8A-4147-A177-3AD203B41FA5}">
                      <a16:colId xmlns:a16="http://schemas.microsoft.com/office/drawing/2014/main" val="4190504437"/>
                    </a:ext>
                  </a:extLst>
                </a:gridCol>
              </a:tblGrid>
              <a:tr h="61877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Részágazati kihívás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Probléma meghatározása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Súlya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(1-5)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Beavatkozási terület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Javasolt intézkedés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81"/>
                  </a:ext>
                </a:extLst>
              </a:tr>
              <a:tr h="594020">
                <a:tc gridSpan="5"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ágazat kompetenciáinak és kapacitásainak problématérképe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8607"/>
                  </a:ext>
                </a:extLst>
              </a:tr>
              <a:tr h="24750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Képzési struktúra kihívásai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megszerzett képesítés nem felel meg a dinamikusan változó piaci igényeknek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Szak-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felnőttképzés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legfejlettebb technológiákkal dolgozó hazai nagyvállalatok bevonásával a Szakképzési Centrumok keretein belül építőipari innovációs-, és képző központok kialakítása. a teljes építőipari folyamat bemutatásával, gyakorlati tapasztalat szerzésével a vállalati szektor igényeinek megfelelő képzettséggel rendelkező szakértők képzésének megvalósítása.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223924"/>
                  </a:ext>
                </a:extLst>
              </a:tr>
              <a:tr h="29701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Képesítés vagy jogosultság nélkül dolgozó munkások jelenlétének megszüntetése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Szakképzési, felnőttképzési programok nem kereslet-vezéreltek, képzésben résztvevők száma alacsony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Szak- 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felnőttképzés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munkaügyi és adóügyi, valamint munkavédelmi ellenőrzések erősítésével, hatékonyságának növelése: a célzott munkaügyi ellenőrzések számának növelése és az adóhatóságnál rendelkezésre álló adatok alapján a teljes munkaidőben alkalmazásban álló fizikai foglalkozású dolgozókat nemzetgazdasági szintű havi bruttó átlagkereset alatt foglalkoztató építőipari vállalkozások célzott </a:t>
                      </a: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ellenőrzése.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195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166346"/>
              </p:ext>
            </p:extLst>
          </p:nvPr>
        </p:nvGraphicFramePr>
        <p:xfrm>
          <a:off x="208279" y="155449"/>
          <a:ext cx="11435853" cy="645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171">
                  <a:extLst>
                    <a:ext uri="{9D8B030D-6E8A-4147-A177-3AD203B41FA5}">
                      <a16:colId xmlns:a16="http://schemas.microsoft.com/office/drawing/2014/main" val="3788290648"/>
                    </a:ext>
                  </a:extLst>
                </a:gridCol>
                <a:gridCol w="2287171">
                  <a:extLst>
                    <a:ext uri="{9D8B030D-6E8A-4147-A177-3AD203B41FA5}">
                      <a16:colId xmlns:a16="http://schemas.microsoft.com/office/drawing/2014/main" val="1375581347"/>
                    </a:ext>
                  </a:extLst>
                </a:gridCol>
                <a:gridCol w="831610">
                  <a:extLst>
                    <a:ext uri="{9D8B030D-6E8A-4147-A177-3AD203B41FA5}">
                      <a16:colId xmlns:a16="http://schemas.microsoft.com/office/drawing/2014/main" val="178049224"/>
                    </a:ext>
                  </a:extLst>
                </a:gridCol>
                <a:gridCol w="2298047">
                  <a:extLst>
                    <a:ext uri="{9D8B030D-6E8A-4147-A177-3AD203B41FA5}">
                      <a16:colId xmlns:a16="http://schemas.microsoft.com/office/drawing/2014/main" val="3719978105"/>
                    </a:ext>
                  </a:extLst>
                </a:gridCol>
                <a:gridCol w="3731854">
                  <a:extLst>
                    <a:ext uri="{9D8B030D-6E8A-4147-A177-3AD203B41FA5}">
                      <a16:colId xmlns:a16="http://schemas.microsoft.com/office/drawing/2014/main" val="4190504437"/>
                    </a:ext>
                  </a:extLst>
                </a:gridCol>
              </a:tblGrid>
              <a:tr h="4372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Részágazati kihívás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Probléma meghatározása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Súlya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(1-5)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Beavatkozási terület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Javasolt intézkedés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81"/>
                  </a:ext>
                </a:extLst>
              </a:tr>
              <a:tr h="419751">
                <a:tc gridSpan="5"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ágazat kompetenciáinak és kapacitásainak problématérképe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8607"/>
                  </a:ext>
                </a:extLst>
              </a:tr>
              <a:tr h="1748969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Szakember-hiány megoldása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Termelésben és beépítésben jelentkező humánerőforrás kapacitáshiány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hu-H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Munkaerőpiac</a:t>
                      </a: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szak- és felnőttképzés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 építésgazdasági ágazatra vonatkozó vállalkozás- és menedzsment, a folyamat-menedzsment, a pénzügyi ismeretek és a modern technológiák oktatásának beiktatása az építőipari szakképzés rendszerébe.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223924"/>
                  </a:ext>
                </a:extLst>
              </a:tr>
              <a:tr h="174896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műszaki felsőoktatásban az építésberuházási, intelligens építészeti, építéstechnológiai ismeretek átadásának korszerűsítése, „okos technológiák”, környezetbarát építés / rehabilitáció, diagnosztika oktatása az egyetemek és a vállalatok közreműködésével.</a:t>
                      </a:r>
                      <a:endParaRPr lang="hu-H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9701320"/>
                  </a:ext>
                </a:extLst>
              </a:tr>
              <a:tr h="20987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Hazahívó Program az építőiparban dolgozók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számára.</a:t>
                      </a:r>
                      <a:endParaRPr lang="hu-HU" sz="1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195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8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357182"/>
            <a:ext cx="8920102" cy="5320023"/>
          </a:xfrm>
          <a:prstGeom prst="rect">
            <a:avLst/>
          </a:prstGeom>
        </p:spPr>
      </p:pic>
      <p:sp>
        <p:nvSpPr>
          <p:cNvPr id="3" name="Tartalom helye 2"/>
          <p:cNvSpPr txBox="1">
            <a:spLocks/>
          </p:cNvSpPr>
          <p:nvPr/>
        </p:nvSpPr>
        <p:spPr>
          <a:xfrm>
            <a:off x="178443" y="289356"/>
            <a:ext cx="10515600" cy="6249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u-HU" sz="2600" dirty="0" smtClean="0">
                <a:solidFill>
                  <a:schemeClr val="accent2"/>
                </a:solidFill>
              </a:rPr>
              <a:t>Kin múlik a jövő építésgazdaságának és </a:t>
            </a:r>
          </a:p>
          <a:p>
            <a:pPr marL="0" indent="0">
              <a:buFont typeface="Wingdings 3" charset="2"/>
              <a:buNone/>
            </a:pPr>
            <a:r>
              <a:rPr lang="hu-HU" sz="2600" dirty="0" smtClean="0">
                <a:solidFill>
                  <a:schemeClr val="accent2"/>
                </a:solidFill>
              </a:rPr>
              <a:t>épített környezetének fenntarthatósága?</a:t>
            </a:r>
            <a:endParaRPr lang="hu-HU" sz="2600" dirty="0">
              <a:solidFill>
                <a:schemeClr val="accent2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-61732" y="5919735"/>
            <a:ext cx="5497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Forrás: </a:t>
            </a:r>
            <a:r>
              <a:rPr lang="en-US" i="1" dirty="0"/>
              <a:t>The </a:t>
            </a:r>
            <a:r>
              <a:rPr lang="hu-HU" i="1" dirty="0" err="1" smtClean="0"/>
              <a:t>Modified</a:t>
            </a:r>
            <a:r>
              <a:rPr lang="hu-HU" i="1" dirty="0" smtClean="0"/>
              <a:t> </a:t>
            </a:r>
            <a:r>
              <a:rPr lang="en-US" i="1" dirty="0" smtClean="0"/>
              <a:t>Quintuple </a:t>
            </a:r>
            <a:r>
              <a:rPr lang="en-US" i="1" dirty="0"/>
              <a:t>Helix </a:t>
            </a:r>
            <a:r>
              <a:rPr lang="hu-HU" i="1" dirty="0" err="1" smtClean="0"/>
              <a:t>Model</a:t>
            </a:r>
            <a:r>
              <a:rPr lang="hu-HU" i="1" dirty="0" smtClean="0"/>
              <a:t>, </a:t>
            </a:r>
            <a:r>
              <a:rPr lang="en-US" i="1" dirty="0" err="1" smtClean="0"/>
              <a:t>Etzkowitz</a:t>
            </a:r>
            <a:r>
              <a:rPr lang="en-US" i="1" dirty="0" smtClean="0"/>
              <a:t> </a:t>
            </a:r>
            <a:r>
              <a:rPr lang="en-US" i="1" dirty="0"/>
              <a:t>and </a:t>
            </a:r>
            <a:r>
              <a:rPr lang="en-US" i="1" dirty="0" err="1"/>
              <a:t>Leydesdorff</a:t>
            </a:r>
            <a:r>
              <a:rPr lang="en-US" i="1" dirty="0"/>
              <a:t> (2000</a:t>
            </a:r>
            <a:r>
              <a:rPr lang="en-US" i="1" dirty="0" smtClean="0"/>
              <a:t>),</a:t>
            </a:r>
            <a:r>
              <a:rPr lang="en-US" i="1" dirty="0" err="1" smtClean="0"/>
              <a:t>Carayannis</a:t>
            </a:r>
            <a:r>
              <a:rPr lang="en-US" i="1" dirty="0" smtClean="0"/>
              <a:t> </a:t>
            </a:r>
            <a:r>
              <a:rPr lang="en-US" i="1" dirty="0"/>
              <a:t>and Campbell (2006, 2009, 2010), </a:t>
            </a:r>
            <a:r>
              <a:rPr lang="en-US" i="1" dirty="0" smtClean="0"/>
              <a:t>Barth </a:t>
            </a:r>
            <a:r>
              <a:rPr lang="en-US" i="1" dirty="0"/>
              <a:t>(</a:t>
            </a:r>
            <a:r>
              <a:rPr lang="en-US" i="1" dirty="0" smtClean="0"/>
              <a:t>2011)</a:t>
            </a:r>
            <a:endParaRPr lang="en-US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09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52" y="4842655"/>
            <a:ext cx="2696337" cy="180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854" y="263237"/>
            <a:ext cx="2696728" cy="180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52" y="2552946"/>
            <a:ext cx="2696337" cy="180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204" y="265201"/>
            <a:ext cx="2696337" cy="180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760" y="263237"/>
            <a:ext cx="2696272" cy="180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851" y="4835673"/>
            <a:ext cx="2696337" cy="180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651" y="4852528"/>
            <a:ext cx="2696030" cy="180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743" y="4835673"/>
            <a:ext cx="2696798" cy="180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854" y="2520055"/>
            <a:ext cx="2696337" cy="180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52" y="263237"/>
            <a:ext cx="2696337" cy="180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07524" y="6076809"/>
            <a:ext cx="675028" cy="47259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19252" y="4835673"/>
            <a:ext cx="2696337" cy="18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419252" y="2520055"/>
            <a:ext cx="2696337" cy="18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9107853" y="263237"/>
            <a:ext cx="2696337" cy="18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418860" y="263237"/>
            <a:ext cx="2696337" cy="18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6219274" y="263237"/>
            <a:ext cx="2696337" cy="18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9107852" y="2520055"/>
            <a:ext cx="2696337" cy="18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390759" y="2257554"/>
            <a:ext cx="5441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AZ Ún. 4/5-HELIX EGYÜTTMŰKÖDÉS a paradigmaváltás megvalósíthatóságának kulcsa…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33556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345595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KÖSZÖNÖM A FIGYELMET ÉS A </a:t>
            </a:r>
            <a:br>
              <a:rPr lang="hu-HU" dirty="0" smtClean="0"/>
            </a:br>
            <a:r>
              <a:rPr lang="hu-HU" dirty="0" smtClean="0"/>
              <a:t>MEGTISZTELŐ MEGHÍVÁST.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50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9624" y="353632"/>
            <a:ext cx="8596668" cy="1320800"/>
          </a:xfrm>
        </p:spPr>
        <p:txBody>
          <a:bodyPr/>
          <a:lstStyle/>
          <a:p>
            <a:r>
              <a:rPr lang="hu-HU" dirty="0" smtClean="0"/>
              <a:t>Az épített környezet történeti jelentősége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4432"/>
            <a:ext cx="7606145" cy="51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9624" y="353632"/>
            <a:ext cx="8596668" cy="1320800"/>
          </a:xfrm>
        </p:spPr>
        <p:txBody>
          <a:bodyPr/>
          <a:lstStyle/>
          <a:p>
            <a:r>
              <a:rPr lang="hu-HU" dirty="0" smtClean="0"/>
              <a:t>Az épített környezet társadalmi-gazdasági-környezeti jelentősége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49624" y="1687354"/>
            <a:ext cx="88853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 - Az </a:t>
            </a:r>
            <a:r>
              <a:rPr lang="hu-HU" sz="2200" b="1" dirty="0" smtClean="0"/>
              <a:t>épületeinkben</a:t>
            </a:r>
            <a:r>
              <a:rPr lang="hu-HU" sz="2200" dirty="0" smtClean="0"/>
              <a:t> töltjük az időnk 90%-át</a:t>
            </a:r>
          </a:p>
          <a:p>
            <a:pPr marL="285750" indent="-285750">
              <a:buFontTx/>
              <a:buChar char="-"/>
            </a:pPr>
            <a:r>
              <a:rPr lang="hu-HU" sz="2200" dirty="0" smtClean="0"/>
              <a:t>Az épületek felelősek az üvegházhatású gázok kibocsátásának </a:t>
            </a:r>
            <a:r>
              <a:rPr lang="hu-HU" sz="2200" dirty="0" err="1" smtClean="0"/>
              <a:t>kb</a:t>
            </a:r>
            <a:r>
              <a:rPr lang="hu-HU" sz="2200" dirty="0" smtClean="0"/>
              <a:t> 40%-</a:t>
            </a:r>
            <a:r>
              <a:rPr lang="hu-HU" sz="2200" dirty="0" err="1" smtClean="0"/>
              <a:t>áért</a:t>
            </a:r>
            <a:endParaRPr lang="hu-HU" sz="2200" dirty="0" smtClean="0"/>
          </a:p>
          <a:p>
            <a:pPr marL="285750" indent="-285750">
              <a:buFontTx/>
              <a:buChar char="-"/>
            </a:pPr>
            <a:r>
              <a:rPr lang="hu-HU" sz="2200" dirty="0" smtClean="0"/>
              <a:t>Az épületek részaránya a végső energiafogyasztásból szintén kb. 40% (ENSZ Global Status </a:t>
            </a:r>
            <a:r>
              <a:rPr lang="hu-HU" sz="2200" dirty="0" err="1" smtClean="0"/>
              <a:t>Report</a:t>
            </a:r>
            <a:r>
              <a:rPr lang="hu-HU" sz="2200" dirty="0" smtClean="0"/>
              <a:t>, 2019)</a:t>
            </a:r>
          </a:p>
          <a:p>
            <a:pPr marL="285750" indent="-285750">
              <a:buFontTx/>
              <a:buChar char="-"/>
            </a:pPr>
            <a:r>
              <a:rPr lang="hu-HU" sz="2200" dirty="0" smtClean="0"/>
              <a:t>A nyersanyag-kitermelés mintegy fele az építéságazathoz kapcsolódik</a:t>
            </a:r>
          </a:p>
          <a:p>
            <a:pPr marL="285750" indent="-285750">
              <a:buFontTx/>
              <a:buChar char="-"/>
            </a:pPr>
            <a:r>
              <a:rPr lang="hu-HU" sz="2200" dirty="0" smtClean="0"/>
              <a:t>Az összes vízfogyasztás kb. 1/3-a itt történik</a:t>
            </a:r>
          </a:p>
          <a:p>
            <a:pPr marL="285750" indent="-285750">
              <a:buFontTx/>
              <a:buChar char="-"/>
            </a:pPr>
            <a:endParaRPr lang="hu-HU" sz="2200" dirty="0"/>
          </a:p>
          <a:p>
            <a:pPr marL="285750" indent="-285750">
              <a:buFontTx/>
              <a:buChar char="-"/>
            </a:pPr>
            <a:r>
              <a:rPr lang="hu-HU" sz="2200" dirty="0" smtClean="0"/>
              <a:t>Az </a:t>
            </a:r>
            <a:r>
              <a:rPr lang="hu-HU" sz="2200" b="1" dirty="0" smtClean="0"/>
              <a:t>építésgazdaság </a:t>
            </a:r>
            <a:r>
              <a:rPr lang="hu-HU" sz="2200" dirty="0" smtClean="0"/>
              <a:t>(</a:t>
            </a:r>
            <a:r>
              <a:rPr lang="hu-HU" sz="2200" dirty="0" err="1" smtClean="0"/>
              <a:t>construction</a:t>
            </a:r>
            <a:r>
              <a:rPr lang="hu-HU" sz="2200" dirty="0" smtClean="0"/>
              <a:t> and building </a:t>
            </a:r>
            <a:r>
              <a:rPr lang="hu-HU" sz="2200" dirty="0" err="1" smtClean="0"/>
              <a:t>economy</a:t>
            </a:r>
            <a:r>
              <a:rPr lang="hu-HU" sz="2200" dirty="0" smtClean="0"/>
              <a:t>) fogalma egyelőre nem általános használatú, ugyanakkor</a:t>
            </a:r>
          </a:p>
          <a:p>
            <a:pPr marL="285750" indent="-285750">
              <a:buFontTx/>
              <a:buChar char="-"/>
            </a:pPr>
            <a:r>
              <a:rPr lang="hu-HU" sz="2200" dirty="0" smtClean="0"/>
              <a:t>A bővebb gazdasági </a:t>
            </a:r>
            <a:r>
              <a:rPr lang="hu-HU" sz="2200" dirty="0" err="1" smtClean="0"/>
              <a:t>alágazat</a:t>
            </a:r>
            <a:r>
              <a:rPr lang="hu-HU" sz="2200" dirty="0" smtClean="0"/>
              <a:t> GDP arányos hozzájárulása Európában mintegy 14%, </a:t>
            </a:r>
            <a:r>
              <a:rPr lang="hu-HU" sz="2200" b="1" dirty="0" smtClean="0"/>
              <a:t>Magyarországon 12-14% </a:t>
            </a:r>
            <a:r>
              <a:rPr lang="hu-HU" sz="2200" dirty="0" smtClean="0"/>
              <a:t>(az építőipari részkibocsátás aránya 6,5%(2020), a Világbank szerint a szektor GDP arányos összevont hozzájárulása 27,8% (2019)!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9277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9624" y="353632"/>
            <a:ext cx="8596668" cy="1320800"/>
          </a:xfrm>
        </p:spPr>
        <p:txBody>
          <a:bodyPr/>
          <a:lstStyle/>
          <a:p>
            <a:r>
              <a:rPr lang="hu-HU" dirty="0" smtClean="0"/>
              <a:t>KSH – a szűken vett építőipar gazdasági jelentősége (2019)</a:t>
            </a:r>
            <a:endParaRPr lang="hu-HU" dirty="0"/>
          </a:p>
        </p:txBody>
      </p:sp>
      <p:pic>
        <p:nvPicPr>
          <p:cNvPr id="4" name="Kép 3" descr="az-ptipar-rszesedse-az-o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0"/>
          <a:stretch>
            <a:fillRect/>
          </a:stretch>
        </p:blipFill>
        <p:spPr bwMode="auto">
          <a:xfrm>
            <a:off x="794328" y="1542473"/>
            <a:ext cx="7573818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5043056" y="2253673"/>
            <a:ext cx="304800" cy="3749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114473" y="6273225"/>
            <a:ext cx="327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Forrás: KSH, ÉVOSZ, saját szerkesztés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1142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9624" y="353632"/>
            <a:ext cx="8596668" cy="1320800"/>
          </a:xfrm>
        </p:spPr>
        <p:txBody>
          <a:bodyPr/>
          <a:lstStyle/>
          <a:p>
            <a:r>
              <a:rPr lang="hu-HU" dirty="0" smtClean="0"/>
              <a:t>Az építőipari termelés Magyarországon</a:t>
            </a:r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3237725"/>
              </p:ext>
            </p:extLst>
          </p:nvPr>
        </p:nvGraphicFramePr>
        <p:xfrm>
          <a:off x="803622" y="1141268"/>
          <a:ext cx="7712305" cy="442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5532582" y="5911273"/>
            <a:ext cx="327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/>
              <a:t>Forrás: KSH, ÉVOSZ, saját szerkesztés</a:t>
            </a:r>
            <a:endParaRPr lang="hu-HU" sz="1600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6797963" y="2092736"/>
            <a:ext cx="162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4430 Mrd HUF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50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491</TotalTime>
  <Words>5295</Words>
  <Application>Microsoft Office PowerPoint</Application>
  <PresentationFormat>Szélesvásznú</PresentationFormat>
  <Paragraphs>1229</Paragraphs>
  <Slides>56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64" baseType="lpstr">
      <vt:lpstr>Arial</vt:lpstr>
      <vt:lpstr>Calibri</vt:lpstr>
      <vt:lpstr>Taviraj</vt:lpstr>
      <vt:lpstr>Times New Roman</vt:lpstr>
      <vt:lpstr>Trebuchet MS</vt:lpstr>
      <vt:lpstr>Wingdings</vt:lpstr>
      <vt:lpstr>Wingdings 3</vt:lpstr>
      <vt:lpstr>Fazetta</vt:lpstr>
      <vt:lpstr>Az épített környezet jövőbeni kihívásai –paradigmaváltás és fenntarthatóság a magyar építésgazdaságban</vt:lpstr>
      <vt:lpstr>Bemutatkozás</vt:lpstr>
      <vt:lpstr>A kutatás háttere</vt:lpstr>
      <vt:lpstr>New paradigm and sustainability in the buildings and construction economy – opportunities and innovative instruments of the life-cycle theory in policy making</vt:lpstr>
      <vt:lpstr>Építésgazdaság a közgazdasági elméletekben</vt:lpstr>
      <vt:lpstr>Az épített környezet történeti jelentősége</vt:lpstr>
      <vt:lpstr>Az épített környezet társadalmi-gazdasági-környezeti jelentősége</vt:lpstr>
      <vt:lpstr>KSH – a szűken vett építőipar gazdasági jelentősége (2019)</vt:lpstr>
      <vt:lpstr>Az építőipari termelés Magyarországon</vt:lpstr>
      <vt:lpstr>Az építőipar gazdasági részarányának változása 2010-2020 (%)</vt:lpstr>
      <vt:lpstr>A magyar építésgazdaság helye az Európai Unióban</vt:lpstr>
      <vt:lpstr>Az építőipari termelés alakulása a vállalkozások létszám-kategóriája szerint</vt:lpstr>
      <vt:lpstr>A szakképzésben végzettek munkaszerzési mutatószáma  Magyarországon és az EU-ban</vt:lpstr>
      <vt:lpstr>Az építőipar és ingatlanhasznosítás K+F+I ráfordításainak  alakulása (Millió €) (2010-2017)</vt:lpstr>
      <vt:lpstr>A HATÉKONYSÁG ÉS A FENNTARTHATÓSÁG (A JÖVŐ!!!) 2 KULCSTÉNYEZŐJE (FŐ HIPOTÉZIS)</vt:lpstr>
      <vt:lpstr>Részkutatás 1 (2018) - Az építésgazdaság innovációs potenciál felmérése (100/114.000 vállalkozás!!!!)</vt:lpstr>
      <vt:lpstr>Az építésgazdaság innovációs potenciál felmérése</vt:lpstr>
      <vt:lpstr>Az építésgazdaság innovációs potenciál felmérése</vt:lpstr>
      <vt:lpstr>Az építésgazdaság innovációs potenciál felmérése</vt:lpstr>
      <vt:lpstr>Részkutatás 2 - Oktatás-képzés (2020 december-)</vt:lpstr>
      <vt:lpstr>PowerPoint-bemutató</vt:lpstr>
      <vt:lpstr>PowerPoint-bemutató</vt:lpstr>
      <vt:lpstr>A COVID-19 pandémia ágazati hatása</vt:lpstr>
      <vt:lpstr>A pandémia előtti építőipari volumenváltozás uniós összehasonlítás- ban (előző évhez képest), 2019</vt:lpstr>
      <vt:lpstr>Az építéságazat növekedése és helyreállítási mutatója európai összehasonlításban (szeptember/április 2020., április/február 2020.), </vt:lpstr>
      <vt:lpstr>A pandémia hatása az építőipar volumenváltozására uniós összehasonlításban (2020. szeptember/2019. szeptember)</vt:lpstr>
      <vt:lpstr>Építőipari termelői árak változása (előző év azonos időszakához képest)</vt:lpstr>
      <vt:lpstr>Építőanyagok belföldi értékesítési árindexei (előző év azonos időszaka=100)</vt:lpstr>
      <vt:lpstr>Az építőanyag-ipari termelés alakulása (2019)</vt:lpstr>
      <vt:lpstr>Körforgásosság és klímasemlegesség kérdései az ágazatban</vt:lpstr>
      <vt:lpstr>Építéstechnológiai innovációs trendek</vt:lpstr>
      <vt:lpstr>PowerPoint-bemutató</vt:lpstr>
      <vt:lpstr>PowerPoint-bemutató</vt:lpstr>
      <vt:lpstr>Az ágazati szereplők által megfogalmazott prioritások  (Szakmai Fórum - 2020.08.25)</vt:lpstr>
      <vt:lpstr>Megrendelők/beruházók által megfogalmazott prioritások  (Szakmai Fórum - 2020.08.25)</vt:lpstr>
      <vt:lpstr>A prioritások alapján meghatározott főbb beavatkozási területek  (Szakmai Fórum - 2020.08.25)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 ÉS A  MEGTISZTELŐ MEGHÍVÁST.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épített környezet jövőbeni kihívásai –paradigmaváltás és fenntarthatóság</dc:title>
  <dc:creator>Variházy Kinga</dc:creator>
  <cp:lastModifiedBy>Dr. Gubik Andrea</cp:lastModifiedBy>
  <cp:revision>44</cp:revision>
  <dcterms:created xsi:type="dcterms:W3CDTF">2021-04-08T08:32:05Z</dcterms:created>
  <dcterms:modified xsi:type="dcterms:W3CDTF">2021-05-10T13:42:43Z</dcterms:modified>
</cp:coreProperties>
</file>