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2" r:id="rId4"/>
    <p:sldId id="282" r:id="rId5"/>
    <p:sldId id="277" r:id="rId6"/>
    <p:sldId id="278" r:id="rId7"/>
    <p:sldId id="283" r:id="rId8"/>
    <p:sldId id="279" r:id="rId9"/>
    <p:sldId id="281" r:id="rId10"/>
    <p:sldId id="284" r:id="rId11"/>
    <p:sldId id="265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98"/>
    <p:restoredTop sz="94694"/>
  </p:normalViewPr>
  <p:slideViewPr>
    <p:cSldViewPr snapToGrid="0" snapToObjects="1">
      <p:cViewPr varScale="1">
        <p:scale>
          <a:sx n="106" d="100"/>
          <a:sy n="106" d="100"/>
        </p:scale>
        <p:origin x="10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51304-D6BE-5540-97BB-0302129BF053}" type="datetimeFigureOut">
              <a:rPr lang="hu-HU" smtClean="0"/>
              <a:t>2022. 01. 25.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2D9B7-CC64-084B-A5A7-7C3C1342A0D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6161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2D9B7-CC64-084B-A5A7-7C3C1342A0D8}" type="slidenum">
              <a:rPr lang="hu-HU" smtClean="0"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918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F93571-F8B8-F440-962A-637D78B8C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A447564E-017B-AB44-97AF-C4E513E65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C403709-E787-A946-893D-4EC818635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77BA-10C2-9F41-AE68-C045C1E822E9}" type="datetime1">
              <a:rPr lang="hu-HU" smtClean="0"/>
              <a:t>2022. 01. 25.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F41B035-7915-3243-9CE1-06573BA50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A4FC2ED-A71E-4C4E-A10F-3D8C864DB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4298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9A5D0A3-525E-A646-9734-4BD9CCCFE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2B72A11-62D4-6641-9946-7B5B038B5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92A11D8-D767-0D4F-A7FE-B6386CFEC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4D6D-7A5B-8D41-8ED0-A4572259EC05}" type="datetime1">
              <a:rPr lang="hu-HU" smtClean="0"/>
              <a:t>2022. 01. 25.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42D0DFF-084B-6144-82D3-CF98AF825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20C93B9-B259-4B4F-9C7D-66D3BF5F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73961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62DF70C9-0582-E843-97F8-379F08C32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8909C22-3ACE-DF46-85DD-F97A1B205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BDCC089-B88A-0A4E-ACC4-F037536C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E3F99-85E9-2F40-9577-1E9F8CC11E2F}" type="datetime1">
              <a:rPr lang="hu-HU" smtClean="0"/>
              <a:t>2022. 01. 25.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652D113-9C4D-5A47-97F2-3487A5C3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7A61D47-DA07-0543-8117-F27C70DF2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3072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78169E9-D2CF-FD4E-80B5-049954719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AC45BD8-67DD-B04D-9815-99570F093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EE7CDC0-D2DF-8A47-B899-63B9DC97C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64A3-541C-544A-BA25-6512E452F557}" type="datetime1">
              <a:rPr lang="hu-HU" smtClean="0"/>
              <a:t>2022. 01. 25.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4D2746E-E73D-334D-BC63-01283D62F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69DE214-514D-A741-95B6-A2FAC7E13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3566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DCBB53E-6F2C-1444-B1EE-5EE167E63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9763873-580F-3942-8605-E7023B8E9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4EC8692-CB29-4D4A-B3D2-274BE269E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92C2-1A11-144F-8BEA-EA7CE6E33507}" type="datetime1">
              <a:rPr lang="hu-HU" smtClean="0"/>
              <a:t>2022. 01. 25.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F8904EC-079E-8541-93EB-7CBF231E3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A5A8E3C-8ED8-2146-B7F5-030D4ECE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2451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97D8B3-97D5-6A4E-B3F1-AA002EC12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7CF1501-3D17-E049-B396-4E2676C81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3B927DE-6961-E54F-849E-444DEEF66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C0C8DE2-57A0-A149-9465-30C08B3F4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BE4-CE6A-FE4D-9856-D53B3FAF8DB6}" type="datetime1">
              <a:rPr lang="hu-HU" smtClean="0"/>
              <a:t>2022. 01. 25.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70D1238-75EF-1642-946A-0454E308E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897C658-2D2C-A54B-838D-47014572C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860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DAFB7A0-C740-394D-B72E-3A0383D08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034C6ED-839D-B046-816A-263E6EC79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8714DC3-A578-2F47-BADF-7595453B0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E8D8DE73-C239-794E-A46F-2E3E9B8439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04288ECE-0A9B-184F-A742-5DD384E8A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20DC09C3-3FC6-534F-80C6-F7C161296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1B92-4593-504F-A030-4C3D1C2715C1}" type="datetime1">
              <a:rPr lang="hu-HU" smtClean="0"/>
              <a:t>2022. 01. 25.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6221A37-61E3-944B-A2D4-36C21FFE2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A5A27611-1E95-4846-A719-020DDE8C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0858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3D58E8D-E722-0346-A133-16FB25F15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CD5CEB60-F473-104A-B80B-5F21B0555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AEC7-4A20-F148-9187-1AE99120A640}" type="datetime1">
              <a:rPr lang="hu-HU" smtClean="0"/>
              <a:t>2022. 01. 25.</a:t>
            </a:fld>
            <a:endParaRPr lang="hu-HU" dirty="0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CE343F08-5DEC-6641-AEF6-ACA058C96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735DAA4F-53FF-924F-933B-D38038E4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244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82FD1ACD-A746-1E49-90B5-6750C73CC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B29E-97E4-2A48-A53B-C8C325F64104}" type="datetime1">
              <a:rPr lang="hu-HU" smtClean="0"/>
              <a:t>2022. 01. 25.</a:t>
            </a:fld>
            <a:endParaRPr lang="hu-HU" dirty="0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B3483AE6-7FB7-1946-A98B-77E16F78B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EBA1D39E-4271-8A4C-A188-2A66601B8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2462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220928-393A-1940-9191-95DBC3CF5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E66E3E8-3983-B04F-82D0-46A618590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AEA53FB-CBB9-D54F-A883-98695FE01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F22AAA8-EA4F-8948-9C95-8045826CE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54B4-0BEE-8E4E-9E22-44236878FAFA}" type="datetime1">
              <a:rPr lang="hu-HU" smtClean="0"/>
              <a:t>2022. 01. 25.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42C547A-60BE-BC43-B219-8DFA4B5C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EBDBB95-CA38-7D43-9AAF-69DFF1583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499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DBCA7E4-AE80-6E48-8A8E-6DE3F0CAD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5B388E75-9191-6A42-AA68-45006283AC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48B70FE-4FAF-F945-8BA0-503BABC07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6077B34-B1B9-244C-A965-B8B1AB89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DB21-30F4-C84E-B527-7ECA9E612E4B}" type="datetime1">
              <a:rPr lang="hu-HU" smtClean="0"/>
              <a:t>2022. 01. 25.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0DDAFE9-D4C3-6D4F-9CA5-859576C39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EC75A95-06BD-D047-A7C0-7F11BC38F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0259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FC53E4B4-B70E-1745-B3A9-4F5B7263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639CBA9-5814-5845-A7AB-5149632E0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830C8FF-0ED8-3D44-A183-4B76006BB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272F4-C68F-C143-98C7-F07A12BDD983}" type="datetime1">
              <a:rPr lang="hu-HU" smtClean="0"/>
              <a:t>2022. 01. 25.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DB6FE96-50D2-764E-97FE-A9FDB51D3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243F63F-B94A-1749-99BD-FF05AAACB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5F6C8-7287-9B4F-A710-BB63CCBBF70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140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aki1979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4D152B-1DE2-AA49-9683-5D9AC749C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972" y="1919507"/>
            <a:ext cx="10520856" cy="2585545"/>
          </a:xfrm>
        </p:spPr>
        <p:txBody>
          <a:bodyPr anchor="ctr">
            <a:normAutofit fontScale="90000"/>
          </a:bodyPr>
          <a:lstStyle/>
          <a:p>
            <a:r>
              <a:rPr lang="hu-HU" sz="5300" b="1" dirty="0"/>
              <a:t>A kreatív városok szerepe a fenntarthatóság aspektusában. </a:t>
            </a:r>
            <a:r>
              <a:rPr lang="hu-HU" b="1" dirty="0"/>
              <a:t/>
            </a:r>
            <a:br>
              <a:rPr lang="hu-HU" b="1" dirty="0"/>
            </a:br>
            <a:r>
              <a:rPr lang="hu-HU" sz="3600" b="1" dirty="0"/>
              <a:t/>
            </a:r>
            <a:br>
              <a:rPr lang="hu-HU" sz="3600" b="1" dirty="0"/>
            </a:br>
            <a:r>
              <a:rPr lang="hu-HU" sz="3600" dirty="0"/>
              <a:t/>
            </a:r>
            <a:br>
              <a:rPr lang="hu-HU" sz="3600" dirty="0"/>
            </a:br>
            <a:endParaRPr lang="hu-HU" sz="3600" b="1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9DF7E48-5951-1F45-9CEC-2984CFEAAD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1000" y="4635063"/>
            <a:ext cx="9144000" cy="184982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hu-HU" sz="2000" dirty="0"/>
              <a:t>         Deák István</a:t>
            </a:r>
          </a:p>
          <a:p>
            <a:pPr algn="r"/>
            <a:r>
              <a:rPr lang="hu-HU" sz="2000" dirty="0"/>
              <a:t>PhD hallgató, SzE-RGDI,</a:t>
            </a:r>
          </a:p>
          <a:p>
            <a:pPr algn="r"/>
            <a:r>
              <a:rPr lang="hu-HU" sz="2000" dirty="0"/>
              <a:t>Okleveles közgazdász, </a:t>
            </a:r>
          </a:p>
          <a:p>
            <a:pPr algn="r"/>
            <a:r>
              <a:rPr lang="hu-HU" sz="2000" dirty="0"/>
              <a:t>Okleveles ellátásilánc menedzser,</a:t>
            </a:r>
          </a:p>
          <a:p>
            <a:pPr algn="r"/>
            <a:r>
              <a:rPr lang="hu-HU" sz="2000" dirty="0"/>
              <a:t>Ellátásilánc Igazgató, Mobilbox Kft.</a:t>
            </a:r>
          </a:p>
          <a:p>
            <a:pPr algn="r"/>
            <a:r>
              <a:rPr lang="hu-HU" sz="2000" dirty="0"/>
              <a:t>Tata, 2021.09.10.</a:t>
            </a:r>
          </a:p>
        </p:txBody>
      </p:sp>
      <p:pic>
        <p:nvPicPr>
          <p:cNvPr id="5" name="Kép 4" descr="A képen méter látható&#10;&#10;Automatikusan generált leírás">
            <a:extLst>
              <a:ext uri="{FF2B5EF4-FFF2-40B4-BE49-F238E27FC236}">
                <a16:creationId xmlns:a16="http://schemas.microsoft.com/office/drawing/2014/main" id="{F8510DC4-76DC-8F49-8194-CB8B87CA0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94400" cy="955040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CB9F5762-8E48-2041-A900-34EF6DFF8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1</a:t>
            </a:fld>
            <a:endParaRPr lang="hu-HU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CB65D793-CCB4-694A-9BF0-CA36AF840E74}"/>
              </a:ext>
            </a:extLst>
          </p:cNvPr>
          <p:cNvSpPr txBox="1"/>
          <p:nvPr/>
        </p:nvSpPr>
        <p:spPr>
          <a:xfrm>
            <a:off x="127000" y="5148130"/>
            <a:ext cx="71776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i="1" dirty="0"/>
              <a:t>MAGYAR TUDOMÁNYOS AKADÉMIA IX. OSZTÁLY</a:t>
            </a:r>
          </a:p>
          <a:p>
            <a:r>
              <a:rPr lang="hu-HU" i="1" dirty="0"/>
              <a:t>Statisztikai és Jövőkutatási Tudományos Bizottság</a:t>
            </a:r>
          </a:p>
          <a:p>
            <a:r>
              <a:rPr lang="hu-HU" i="1" dirty="0"/>
              <a:t>Jövőkutatási Tudományos Albizottsága </a:t>
            </a:r>
            <a:endParaRPr lang="hu-HU" dirty="0"/>
          </a:p>
          <a:p>
            <a:r>
              <a:rPr lang="hu-HU" i="1" dirty="0"/>
              <a:t>2021. szeptember 10. 11:00-13:30 </a:t>
            </a:r>
            <a:endParaRPr lang="hu-HU" dirty="0"/>
          </a:p>
          <a:p>
            <a:r>
              <a:rPr lang="hu-HU" i="1" dirty="0"/>
              <a:t>Online bizottsági ülés. </a:t>
            </a:r>
            <a:endParaRPr lang="hu-HU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2D95DB3D-04CB-DC41-9D95-DCACFD9E7BF0}"/>
              </a:ext>
            </a:extLst>
          </p:cNvPr>
          <p:cNvSpPr txBox="1"/>
          <p:nvPr/>
        </p:nvSpPr>
        <p:spPr>
          <a:xfrm>
            <a:off x="7714593" y="8303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4146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4D152B-1DE2-AA49-9683-5D9AC749C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23" y="1122363"/>
            <a:ext cx="11910646" cy="5599112"/>
          </a:xfrm>
        </p:spPr>
        <p:txBody>
          <a:bodyPr anchor="t">
            <a:normAutofit/>
          </a:bodyPr>
          <a:lstStyle/>
          <a:p>
            <a:pPr algn="l">
              <a:lnSpc>
                <a:spcPct val="100000"/>
              </a:lnSpc>
            </a:pPr>
            <a:r>
              <a:rPr lang="hu-HU" sz="4000" b="1" dirty="0"/>
              <a:t>5. A kreatív városok és a fenntarthatóság szerepe és jelentősége a jövőben 2/2</a:t>
            </a:r>
            <a:br>
              <a:rPr lang="hu-HU" sz="4000" b="1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/>
              <a:t>- Napjaink és a jövő (fenntarthatósági) kihívása -» Hogyan lehet a kreativitást a fenntartható városfejlődés funkcionális komponensévé tenni?</a:t>
            </a:r>
            <a:br>
              <a:rPr lang="hu-HU" sz="2800" dirty="0"/>
            </a:br>
            <a:r>
              <a:rPr lang="hu-HU" sz="2800" dirty="0"/>
              <a:t>- Jövőbeli fejlődési potenciál területek: </a:t>
            </a:r>
            <a:br>
              <a:rPr lang="hu-HU" sz="2800" dirty="0"/>
            </a:br>
            <a:r>
              <a:rPr lang="hu-HU" sz="2800" dirty="0"/>
              <a:t>1. városok technológiai infrastruktúrája, </a:t>
            </a:r>
            <a:br>
              <a:rPr lang="hu-HU" sz="2800" dirty="0"/>
            </a:br>
            <a:r>
              <a:rPr lang="hu-HU" sz="2800" dirty="0"/>
              <a:t>2. városok ökológiai fenntarthatósága (élhetőség), </a:t>
            </a:r>
            <a:br>
              <a:rPr lang="hu-HU" sz="2800" dirty="0"/>
            </a:br>
            <a:r>
              <a:rPr lang="hu-HU" sz="2800" dirty="0"/>
              <a:t>3. városok fejlesztése következtében bekövetkező társadalmi hatások</a:t>
            </a:r>
            <a:br>
              <a:rPr lang="hu-HU" sz="2800" dirty="0"/>
            </a:br>
            <a:r>
              <a:rPr lang="hu-HU" sz="2800" dirty="0"/>
              <a:t>---»»» A hálózat elve át fog alakulni -» éppen a fenntarthatóság miatt fogja az együttműködést felváltani a folyamatos segítségnyújtás     </a:t>
            </a:r>
            <a:r>
              <a:rPr lang="hu-HU" sz="2800" b="1" dirty="0"/>
              <a:t/>
            </a:r>
            <a:br>
              <a:rPr lang="hu-HU" sz="2800" b="1" dirty="0"/>
            </a:br>
            <a:endParaRPr lang="hu-HU" sz="2800" dirty="0"/>
          </a:p>
        </p:txBody>
      </p:sp>
      <p:pic>
        <p:nvPicPr>
          <p:cNvPr id="5" name="Kép 4" descr="A képen méter látható&#10;&#10;Automatikusan generált leírás">
            <a:extLst>
              <a:ext uri="{FF2B5EF4-FFF2-40B4-BE49-F238E27FC236}">
                <a16:creationId xmlns:a16="http://schemas.microsoft.com/office/drawing/2014/main" id="{F8510DC4-76DC-8F49-8194-CB8B87CA0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94400" cy="955040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FD19FF0-3661-A943-99A4-B73B4259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1503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>
            <a:extLst>
              <a:ext uri="{FF2B5EF4-FFF2-40B4-BE49-F238E27FC236}">
                <a16:creationId xmlns:a16="http://schemas.microsoft.com/office/drawing/2014/main" id="{D9DF7E48-5951-1F45-9CEC-2984CFEAAD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1655762"/>
          </a:xfrm>
        </p:spPr>
        <p:txBody>
          <a:bodyPr anchor="ctr">
            <a:noAutofit/>
          </a:bodyPr>
          <a:lstStyle/>
          <a:p>
            <a:r>
              <a:rPr lang="hu-HU" sz="6000" b="1" dirty="0"/>
              <a:t/>
            </a:r>
            <a:br>
              <a:rPr lang="hu-HU" sz="6000" b="1" dirty="0"/>
            </a:br>
            <a:endParaRPr lang="hu-HU" sz="6000" b="1" dirty="0"/>
          </a:p>
          <a:p>
            <a:r>
              <a:rPr lang="hu-HU" sz="6000" b="1" dirty="0"/>
              <a:t>Köszönöm a megtisztelő figyelmüket!</a:t>
            </a:r>
          </a:p>
          <a:p>
            <a:endParaRPr lang="hu-HU" sz="6000" b="1" dirty="0"/>
          </a:p>
          <a:p>
            <a:r>
              <a:rPr lang="hu-HU" sz="4000" b="1" dirty="0">
                <a:hlinkClick r:id="rId2"/>
              </a:rPr>
              <a:t>deaki1979@gmail.com</a:t>
            </a:r>
            <a:endParaRPr lang="hu-HU" sz="4000" b="1" dirty="0"/>
          </a:p>
          <a:p>
            <a:endParaRPr lang="hu-HU" sz="6000" dirty="0"/>
          </a:p>
        </p:txBody>
      </p:sp>
      <p:pic>
        <p:nvPicPr>
          <p:cNvPr id="5" name="Kép 4" descr="A képen méter látható&#10;&#10;Automatikusan generált leírás">
            <a:extLst>
              <a:ext uri="{FF2B5EF4-FFF2-40B4-BE49-F238E27FC236}">
                <a16:creationId xmlns:a16="http://schemas.microsoft.com/office/drawing/2014/main" id="{F8510DC4-76DC-8F49-8194-CB8B87CA0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994400" cy="955040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FD19FF0-3661-A943-99A4-B73B4259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691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4D152B-1DE2-AA49-9683-5D9AC749C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53" y="1122362"/>
            <a:ext cx="11899557" cy="5402005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hu-HU" sz="4400" b="1" dirty="0"/>
              <a:t>Áttekintésre kerülő területek / Tartalomjegyzék </a:t>
            </a:r>
            <a:r>
              <a:rPr lang="hu-HU" dirty="0"/>
              <a:t/>
            </a:r>
            <a:br>
              <a:rPr lang="hu-HU" dirty="0"/>
            </a:br>
            <a:r>
              <a:rPr lang="hu-HU" sz="3100" dirty="0"/>
              <a:t/>
            </a:r>
            <a:br>
              <a:rPr lang="hu-HU" sz="3100" dirty="0"/>
            </a:br>
            <a:r>
              <a:rPr lang="hu-HU" sz="3600" dirty="0"/>
              <a:t>1. A hálózatok jelentősége</a:t>
            </a:r>
            <a:br>
              <a:rPr lang="hu-HU" sz="3600" dirty="0"/>
            </a:br>
            <a:r>
              <a:rPr lang="hu-HU" sz="3600" dirty="0"/>
              <a:t>2. UNESCO - Kreatív Városok Hálózata</a:t>
            </a:r>
            <a:br>
              <a:rPr lang="hu-HU" sz="3600" dirty="0"/>
            </a:br>
            <a:r>
              <a:rPr lang="hu-HU" sz="3600" dirty="0"/>
              <a:t>3. A kreatív városok szerepe a fenntarthatóságban</a:t>
            </a:r>
            <a:br>
              <a:rPr lang="hu-HU" sz="3600" dirty="0"/>
            </a:br>
            <a:r>
              <a:rPr lang="hu-HU" sz="3600" dirty="0"/>
              <a:t>4. Magyarországi kreatív városok</a:t>
            </a:r>
            <a:br>
              <a:rPr lang="hu-HU" sz="3600" dirty="0"/>
            </a:br>
            <a:r>
              <a:rPr lang="hu-HU" sz="3600" dirty="0"/>
              <a:t>5. A kreatív városok és a fenntarthatóság szerepe és jelentősége a jövőben</a:t>
            </a:r>
            <a:br>
              <a:rPr lang="hu-HU" sz="3600" dirty="0"/>
            </a:br>
            <a:r>
              <a:rPr lang="hu-HU" sz="4000" dirty="0"/>
              <a:t/>
            </a:r>
            <a:br>
              <a:rPr lang="hu-HU" sz="4000" dirty="0"/>
            </a:br>
            <a:r>
              <a:rPr lang="hu-HU" sz="3100" dirty="0"/>
              <a:t> </a:t>
            </a:r>
            <a:br>
              <a:rPr lang="hu-HU" sz="3100" dirty="0"/>
            </a:br>
            <a:r>
              <a:rPr lang="hu-HU" sz="3100" dirty="0">
                <a:sym typeface="Symbol" pitchFamily="2" charset="2"/>
              </a:rPr>
              <a:t/>
            </a:r>
            <a:br>
              <a:rPr lang="hu-HU" sz="3100" dirty="0">
                <a:sym typeface="Symbol" pitchFamily="2" charset="2"/>
              </a:rPr>
            </a:br>
            <a:r>
              <a:rPr lang="hu-HU" sz="3200" dirty="0"/>
              <a:t> </a:t>
            </a:r>
            <a:endParaRPr lang="hu-HU" sz="3200" dirty="0">
              <a:latin typeface="+mn-lt"/>
            </a:endParaRPr>
          </a:p>
        </p:txBody>
      </p:sp>
      <p:pic>
        <p:nvPicPr>
          <p:cNvPr id="5" name="Kép 4" descr="A képen méter látható&#10;&#10;Automatikusan generált leírás">
            <a:extLst>
              <a:ext uri="{FF2B5EF4-FFF2-40B4-BE49-F238E27FC236}">
                <a16:creationId xmlns:a16="http://schemas.microsoft.com/office/drawing/2014/main" id="{F8510DC4-76DC-8F49-8194-CB8B87CA0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994400" cy="955040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7BAB4F0-41F4-7A4D-8C54-C1F21AD10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9880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4D152B-1DE2-AA49-9683-5D9AC749C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23" y="1122363"/>
            <a:ext cx="11910646" cy="5599112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hu-HU" sz="4400" b="1" dirty="0"/>
              <a:t>1. A hálózatok jelentősége 1/2</a:t>
            </a:r>
            <a:r>
              <a:rPr lang="hu-HU" sz="4000" b="1" dirty="0"/>
              <a:t/>
            </a:r>
            <a:br>
              <a:rPr lang="hu-HU" sz="4000" b="1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3100" dirty="0"/>
              <a:t>- Fő kérdés -» Hogyan lett a kapcsolatokból hálózati rendszer?</a:t>
            </a:r>
            <a:br>
              <a:rPr lang="hu-HU" sz="3100" dirty="0"/>
            </a:br>
            <a:r>
              <a:rPr lang="hu-HU" sz="3100" dirty="0"/>
              <a:t>- Bonyolult és komplex világ -» egyszerű kapcsolat helyett hálózat</a:t>
            </a:r>
            <a:br>
              <a:rPr lang="hu-HU" sz="3100" dirty="0"/>
            </a:br>
            <a:r>
              <a:rPr lang="hu-HU" sz="3100" dirty="0"/>
              <a:t>- Kapcsolat átnevezése hálózatra -» semmi nem működik kapcsolati rendszer nélkül -» tartalmi és területi bővülés!</a:t>
            </a:r>
            <a:br>
              <a:rPr lang="hu-HU" sz="3100" dirty="0"/>
            </a:br>
            <a:r>
              <a:rPr lang="hu-HU" sz="3100" dirty="0"/>
              <a:t>- Ma már semmit sem tehet egy ország, ember, vállalat, csoport stb. kapcsolatok, másokkal történő együttműködés nélkül (partnerkeresés, szövetségek)</a:t>
            </a:r>
            <a:br>
              <a:rPr lang="hu-HU" sz="3100" dirty="0"/>
            </a:br>
            <a:r>
              <a:rPr lang="hu-HU" sz="3100" dirty="0"/>
              <a:t>- Politikai hálózatra is elkerülhetetlenül szükség van (a periféria életveszélyes)</a:t>
            </a:r>
            <a:br>
              <a:rPr lang="hu-HU" sz="3100" dirty="0"/>
            </a:br>
            <a:r>
              <a:rPr lang="hu-HU" sz="3100" dirty="0"/>
              <a:t>- A kapcsolatok jelentősége régebben is világos volt -» mára létkérdéssé erősödött</a:t>
            </a:r>
            <a:br>
              <a:rPr lang="hu-HU" sz="3100" dirty="0"/>
            </a:br>
            <a:r>
              <a:rPr lang="hu-HU" sz="3100" dirty="0"/>
              <a:t>- A hálózatba tartozás -» védettség és kötöttség is egyben</a:t>
            </a:r>
            <a:br>
              <a:rPr lang="hu-HU" sz="3100" dirty="0"/>
            </a:br>
            <a:r>
              <a:rPr lang="hu-HU" sz="3100" dirty="0"/>
              <a:t>- Covid -» kölcsönös egymástól függőség -» a vakcina által vált a járvány hálózattá</a:t>
            </a:r>
            <a:br>
              <a:rPr lang="hu-HU" sz="3100" dirty="0"/>
            </a:br>
            <a:r>
              <a:rPr lang="hu-HU" sz="3100" dirty="0"/>
              <a:t> </a:t>
            </a:r>
            <a:r>
              <a:rPr lang="hu-HU" sz="3100" b="1" dirty="0"/>
              <a:t/>
            </a:r>
            <a:br>
              <a:rPr lang="hu-HU" sz="3100" b="1" dirty="0"/>
            </a:br>
            <a:endParaRPr lang="hu-HU" sz="3100" dirty="0"/>
          </a:p>
        </p:txBody>
      </p:sp>
      <p:pic>
        <p:nvPicPr>
          <p:cNvPr id="5" name="Kép 4" descr="A képen méter látható&#10;&#10;Automatikusan generált leírás">
            <a:extLst>
              <a:ext uri="{FF2B5EF4-FFF2-40B4-BE49-F238E27FC236}">
                <a16:creationId xmlns:a16="http://schemas.microsoft.com/office/drawing/2014/main" id="{F8510DC4-76DC-8F49-8194-CB8B87CA0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94400" cy="955040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FD19FF0-3661-A943-99A4-B73B4259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8503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4D152B-1DE2-AA49-9683-5D9AC749C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23" y="1122363"/>
            <a:ext cx="11910646" cy="5599112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hu-HU" sz="4400" b="1" dirty="0"/>
              <a:t>1. A hálózatok jelentősége 2/2</a:t>
            </a:r>
            <a:r>
              <a:rPr lang="hu-HU" sz="4000" b="1" dirty="0"/>
              <a:t/>
            </a:r>
            <a:br>
              <a:rPr lang="hu-HU" sz="4000" b="1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2900" dirty="0"/>
              <a:t>- Pandémia -» hálózatok negatív hatásai -» ellátási problémák (chiphiány - autóipar)</a:t>
            </a:r>
            <a:br>
              <a:rPr lang="hu-HU" sz="2900" dirty="0"/>
            </a:br>
            <a:r>
              <a:rPr lang="hu-HU" sz="2900" dirty="0"/>
              <a:t>- Parag Khanna: Konnektográfia – A globális civilizáció jövőjének feltérképezése (könyv) </a:t>
            </a:r>
            <a:br>
              <a:rPr lang="hu-HU" sz="2900" dirty="0"/>
            </a:br>
            <a:r>
              <a:rPr lang="hu-HU" sz="2900" dirty="0"/>
              <a:t>- Ha a kereskedelem megszűnik az egész világ és az összes résztvevő akadozik</a:t>
            </a:r>
            <a:br>
              <a:rPr lang="hu-HU" sz="2900" dirty="0"/>
            </a:br>
            <a:r>
              <a:rPr lang="hu-HU" sz="2900" dirty="0"/>
              <a:t>- A Covid igazolta Khanna elméletét  </a:t>
            </a:r>
            <a:br>
              <a:rPr lang="hu-HU" sz="2900" dirty="0"/>
            </a:br>
            <a:r>
              <a:rPr lang="hu-HU" sz="2900" dirty="0"/>
              <a:t>- Csak akkor működik a hálózat, ha mindenki működik és együttműködik</a:t>
            </a:r>
            <a:br>
              <a:rPr lang="hu-HU" sz="2900" dirty="0"/>
            </a:br>
            <a:r>
              <a:rPr lang="hu-HU" sz="2900" dirty="0"/>
              <a:t>- Az egész világ megérzi, ha Kína nem tud az országból kilépni (hajó, repülő, konténerhiány)</a:t>
            </a:r>
            <a:br>
              <a:rPr lang="hu-HU" sz="2900" dirty="0"/>
            </a:br>
            <a:r>
              <a:rPr lang="hu-HU" sz="2900" dirty="0"/>
              <a:t>- A fő kérdés nem a betegek és elhunytak száma -» hanem, hogy képesek vagyunk-e kapcsolatokat fenntartani, ill. kialakítani (ill. azok „minősége”)</a:t>
            </a:r>
            <a:br>
              <a:rPr lang="hu-HU" sz="2900" dirty="0"/>
            </a:br>
            <a:r>
              <a:rPr lang="hu-HU" sz="2900" dirty="0"/>
              <a:t>- Pl. az autógyártásnál már fontosabb a belső tartalom, mint a külső dizájn (szintlépés)</a:t>
            </a:r>
            <a:br>
              <a:rPr lang="hu-HU" sz="2900" dirty="0"/>
            </a:br>
            <a:r>
              <a:rPr lang="hu-HU" sz="2900" dirty="0"/>
              <a:t>- A hálózatban keletkező sérülés/törés nem egyenlítődik/simul ki -» előre gördül</a:t>
            </a: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/>
              <a:t> </a:t>
            </a:r>
            <a:br>
              <a:rPr lang="hu-HU" sz="2800" dirty="0"/>
            </a:br>
            <a:r>
              <a:rPr lang="hu-HU" sz="2800" dirty="0"/>
              <a:t> </a:t>
            </a:r>
            <a:r>
              <a:rPr lang="hu-HU" sz="2800" b="1" dirty="0"/>
              <a:t/>
            </a:r>
            <a:br>
              <a:rPr lang="hu-HU" sz="2800" b="1" dirty="0"/>
            </a:br>
            <a:endParaRPr lang="hu-HU" sz="2800" dirty="0"/>
          </a:p>
        </p:txBody>
      </p:sp>
      <p:pic>
        <p:nvPicPr>
          <p:cNvPr id="5" name="Kép 4" descr="A képen méter látható&#10;&#10;Automatikusan generált leírás">
            <a:extLst>
              <a:ext uri="{FF2B5EF4-FFF2-40B4-BE49-F238E27FC236}">
                <a16:creationId xmlns:a16="http://schemas.microsoft.com/office/drawing/2014/main" id="{F8510DC4-76DC-8F49-8194-CB8B87CA0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94400" cy="955040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FD19FF0-3661-A943-99A4-B73B4259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1651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4D152B-1DE2-AA49-9683-5D9AC749C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23" y="1122363"/>
            <a:ext cx="11910646" cy="5599112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hu-HU" sz="4400" b="1" dirty="0"/>
              <a:t>2. UNESCO – Kreatív Városok Hálózata</a:t>
            </a:r>
            <a:br>
              <a:rPr lang="hu-HU" sz="4400" b="1" dirty="0"/>
            </a:br>
            <a:r>
              <a:rPr lang="hu-HU" sz="4400" dirty="0"/>
              <a:t/>
            </a:r>
            <a:br>
              <a:rPr lang="hu-HU" sz="4400" dirty="0"/>
            </a:br>
            <a:r>
              <a:rPr lang="hu-HU" sz="3100" dirty="0"/>
              <a:t>- Előzőekben írtak felismerése -» UNESCO -» Kreatív Városok Hálózata (2004) </a:t>
            </a:r>
            <a:br>
              <a:rPr lang="hu-HU" sz="3100" dirty="0"/>
            </a:br>
            <a:r>
              <a:rPr lang="hu-HU" sz="3100" dirty="0"/>
              <a:t>- Cél: a városokkal, ill. városok közötti együttműködés megerősítése -» a kreativitás stratégiai tényező a fenntartható fejlődés szempontjából</a:t>
            </a:r>
            <a:br>
              <a:rPr lang="hu-HU" sz="3100" dirty="0"/>
            </a:br>
            <a:r>
              <a:rPr lang="hu-HU" sz="3100" dirty="0"/>
              <a:t>- Területei (irodalom, filmművészet, zene, design, népművészetek, médiaművészetek, gasztronómia) </a:t>
            </a:r>
            <a:br>
              <a:rPr lang="hu-HU" sz="3100" dirty="0"/>
            </a:br>
            <a:r>
              <a:rPr lang="hu-HU" sz="3100" dirty="0"/>
              <a:t>- Tudás és jól működő gyakorlat megosztás -» kultúra és kreativitás szerepe a mindennapi életben és szerepvállalása a városfejlesztési tervekben</a:t>
            </a:r>
            <a:br>
              <a:rPr lang="hu-HU" sz="3100" dirty="0"/>
            </a:br>
            <a:r>
              <a:rPr lang="hu-HU" sz="3100" dirty="0"/>
              <a:t>- New Urban Agenda és Transforming our World: the 2030 Agenda for Sustainable Development projekt -» elkötelezettség a tudomány, fejlesztés, oktatás, kultúra és kommunikáció irányában -» a városok fenntarthatóságának megerősítése </a:t>
            </a:r>
            <a:r>
              <a:rPr lang="hu-HU" sz="2800" b="1" dirty="0"/>
              <a:t/>
            </a:r>
            <a:br>
              <a:rPr lang="hu-HU" sz="2800" b="1" dirty="0"/>
            </a:br>
            <a:endParaRPr lang="hu-HU" sz="2800" dirty="0"/>
          </a:p>
        </p:txBody>
      </p:sp>
      <p:pic>
        <p:nvPicPr>
          <p:cNvPr id="5" name="Kép 4" descr="A képen méter látható&#10;&#10;Automatikusan generált leírás">
            <a:extLst>
              <a:ext uri="{FF2B5EF4-FFF2-40B4-BE49-F238E27FC236}">
                <a16:creationId xmlns:a16="http://schemas.microsoft.com/office/drawing/2014/main" id="{F8510DC4-76DC-8F49-8194-CB8B87CA0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94400" cy="955040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FD19FF0-3661-A943-99A4-B73B4259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0781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4D152B-1DE2-AA49-9683-5D9AC749C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23" y="1122363"/>
            <a:ext cx="11910646" cy="5599112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hu-HU" sz="4400" b="1" dirty="0"/>
              <a:t>3. A kreatív városok szerepe a fenntarthatóságban 2/1</a:t>
            </a:r>
            <a:br>
              <a:rPr lang="hu-HU" sz="4400" b="1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3100" dirty="0"/>
              <a:t>- Szintlépés az okosvároshoz képest -» „beledobja” magát mindenbe, ami a fenntarthatósággal összefügg (fejlett energiaellátás és hulladékgazdálkodás)</a:t>
            </a:r>
            <a:br>
              <a:rPr lang="hu-HU" sz="3100" dirty="0"/>
            </a:br>
            <a:r>
              <a:rPr lang="hu-HU" sz="3100" dirty="0"/>
              <a:t>- „Önjáró”, magasabb szintű tudás, egyedi megoldások (körforgásos gazdaság)</a:t>
            </a:r>
            <a:br>
              <a:rPr lang="hu-HU" sz="3100" dirty="0"/>
            </a:br>
            <a:r>
              <a:rPr lang="hu-HU" sz="3100" dirty="0"/>
              <a:t>- Eltérő problémák -» egyedi kihívások, ill. problémák megoldása (nincs egyforma)</a:t>
            </a:r>
            <a:br>
              <a:rPr lang="hu-HU" sz="3100" dirty="0"/>
            </a:br>
            <a:r>
              <a:rPr lang="hu-HU" sz="3100" dirty="0"/>
              <a:t>- Intelligens városok emberi tényezőjének a hangsúlyozása</a:t>
            </a:r>
            <a:br>
              <a:rPr lang="hu-HU" sz="3100" dirty="0"/>
            </a:br>
            <a:r>
              <a:rPr lang="hu-HU" sz="3100" dirty="0"/>
              <a:t>- Az intellektuális és a társadalmi tőke a meghatározó</a:t>
            </a:r>
            <a:br>
              <a:rPr lang="hu-HU" sz="3100" dirty="0"/>
            </a:br>
            <a:r>
              <a:rPr lang="hu-HU" sz="3100" dirty="0"/>
              <a:t>- Középpontban az oktatás és a kreatív értékek felszínre hozása -» emberi elme!</a:t>
            </a:r>
            <a:br>
              <a:rPr lang="hu-HU" sz="3100" dirty="0"/>
            </a:br>
            <a:r>
              <a:rPr lang="hu-HU" sz="3100" dirty="0"/>
              <a:t>- Gyors és innovatív válasz a gazdasági és társadalmi problémákra és kihívásokra (szaktudás vs. források allokálása, beruházások)</a:t>
            </a:r>
            <a:br>
              <a:rPr lang="hu-HU" sz="3100" dirty="0"/>
            </a:br>
            <a:r>
              <a:rPr lang="hu-HU" sz="3100" dirty="0"/>
              <a:t>- Hidak a jelen és a jövő generációk között</a:t>
            </a:r>
            <a:br>
              <a:rPr lang="hu-HU" sz="3100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/>
              <a:t> </a:t>
            </a:r>
            <a:r>
              <a:rPr lang="hu-HU" sz="2800" b="1" dirty="0"/>
              <a:t/>
            </a:r>
            <a:br>
              <a:rPr lang="hu-HU" sz="2800" b="1" dirty="0"/>
            </a:br>
            <a:endParaRPr lang="hu-HU" sz="2800" dirty="0"/>
          </a:p>
        </p:txBody>
      </p:sp>
      <p:pic>
        <p:nvPicPr>
          <p:cNvPr id="5" name="Kép 4" descr="A képen méter látható&#10;&#10;Automatikusan generált leírás">
            <a:extLst>
              <a:ext uri="{FF2B5EF4-FFF2-40B4-BE49-F238E27FC236}">
                <a16:creationId xmlns:a16="http://schemas.microsoft.com/office/drawing/2014/main" id="{F8510DC4-76DC-8F49-8194-CB8B87CA0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94400" cy="955040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FD19FF0-3661-A943-99A4-B73B4259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974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4D152B-1DE2-AA49-9683-5D9AC749C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23" y="1122363"/>
            <a:ext cx="11910646" cy="5599112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hu-HU" sz="4400" b="1" dirty="0"/>
              <a:t>3. A kreatív városok szerepe a fenntarthatóságban 2/2</a:t>
            </a:r>
            <a:br>
              <a:rPr lang="hu-HU" sz="4400" b="1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3000" dirty="0"/>
              <a:t>- Városi létforma népszerűsége töretlen -» ~4 Mrd. fő városlakó -» 2050-re 6,5 fő városlakó (Föld lakosság 70%-a) -» energiafelhasználás a teljes 75%-a </a:t>
            </a:r>
            <a:br>
              <a:rPr lang="hu-HU" sz="3000" dirty="0"/>
            </a:br>
            <a:r>
              <a:rPr lang="hu-HU" sz="3000" dirty="0"/>
              <a:t>- A városiasodás megállíthatatlan -» egyensúlyba kell hozni -» progresszív eszközök és módszerek -» környezetterhelés &amp; környezetszennyezés &amp; fenntarthatóság Szent3ság</a:t>
            </a:r>
            <a:br>
              <a:rPr lang="hu-HU" sz="3000" dirty="0"/>
            </a:br>
            <a:r>
              <a:rPr lang="hu-HU" sz="3000" dirty="0"/>
              <a:t>- A jelenlegi igények összeegyeztetése a jelen és a jövő lehetőségeivel</a:t>
            </a:r>
            <a:br>
              <a:rPr lang="hu-HU" sz="3000" dirty="0"/>
            </a:br>
            <a:r>
              <a:rPr lang="hu-HU" sz="3000" dirty="0"/>
              <a:t>- Amit a fenntarthatóság nem tud (akar) megválaszolni, azt a technológiának kell</a:t>
            </a:r>
            <a:br>
              <a:rPr lang="hu-HU" sz="3000" dirty="0"/>
            </a:br>
            <a:r>
              <a:rPr lang="hu-HU" sz="3000" dirty="0"/>
              <a:t>- A fenntarthatóság lelkiismeret, mindenhol és mindenhol meg kell neki felelni</a:t>
            </a:r>
            <a:br>
              <a:rPr lang="hu-HU" sz="3000" dirty="0"/>
            </a:br>
            <a:r>
              <a:rPr lang="hu-HU" sz="3000" dirty="0"/>
              <a:t>- Minden értelemben kreatívnak kell lenni (megsemmisítés/újrahasznosítás során is!) </a:t>
            </a:r>
            <a:br>
              <a:rPr lang="hu-HU" sz="3000" dirty="0"/>
            </a:br>
            <a:r>
              <a:rPr lang="hu-HU" sz="3000" dirty="0"/>
              <a:t>- A technológia, innováció, fenntarthatóság összeegyeztethetősége a politikai törekvésekkel</a:t>
            </a:r>
            <a:br>
              <a:rPr lang="hu-HU" sz="3000" dirty="0"/>
            </a:br>
            <a:r>
              <a:rPr lang="hu-HU" sz="3000" dirty="0"/>
              <a:t>- Folyamatos élenjárás kell az emberiséget érintő kérdésekben (a holnap a ma)</a:t>
            </a:r>
            <a:br>
              <a:rPr lang="hu-HU" sz="3000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/>
              <a:t> </a:t>
            </a:r>
            <a:r>
              <a:rPr lang="hu-HU" sz="2800" b="1" dirty="0"/>
              <a:t/>
            </a:r>
            <a:br>
              <a:rPr lang="hu-HU" sz="2800" b="1" dirty="0"/>
            </a:br>
            <a:endParaRPr lang="hu-HU" sz="2800" dirty="0"/>
          </a:p>
        </p:txBody>
      </p:sp>
      <p:pic>
        <p:nvPicPr>
          <p:cNvPr id="5" name="Kép 4" descr="A képen méter látható&#10;&#10;Automatikusan generált leírás">
            <a:extLst>
              <a:ext uri="{FF2B5EF4-FFF2-40B4-BE49-F238E27FC236}">
                <a16:creationId xmlns:a16="http://schemas.microsoft.com/office/drawing/2014/main" id="{F8510DC4-76DC-8F49-8194-CB8B87CA0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94400" cy="955040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FD19FF0-3661-A943-99A4-B73B4259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9753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4D152B-1DE2-AA49-9683-5D9AC749C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23" y="1122363"/>
            <a:ext cx="11910646" cy="5599112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hu-HU" sz="4400" b="1" dirty="0"/>
              <a:t>4. Magyarországi kreatív városok</a:t>
            </a:r>
            <a:r>
              <a:rPr lang="hu-HU" sz="4000" b="1" dirty="0"/>
              <a:t/>
            </a:r>
            <a:br>
              <a:rPr lang="hu-HU" sz="4000" b="1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3000" dirty="0"/>
              <a:t>- 30 európai ország, 190 legtöbb kreatív és kulturális lehetőséget rejtő város</a:t>
            </a:r>
            <a:br>
              <a:rPr lang="hu-HU" sz="3000" dirty="0"/>
            </a:br>
            <a:r>
              <a:rPr lang="hu-HU" sz="3000" dirty="0"/>
              <a:t>-  6 magyar város a hálózatban (Budapest (design kreatív város), Győr, Veszprém (kultúra és zene város), Pécs, Szeged, Debrecen) </a:t>
            </a:r>
            <a:br>
              <a:rPr lang="hu-HU" sz="3000" dirty="0"/>
            </a:br>
            <a:r>
              <a:rPr lang="hu-HU" sz="3000" dirty="0"/>
              <a:t>- Kulturális és Kreatív Városok Figyelője (2. kiadás) -» Budapest (1 M főnél nagyobb városok összehasonlítása) -» kreatív szektoron belüli munkahelyteremtés: 87,3% (EU átlag: 37%) -» kreatív gazdaság: 47,3% (EU átlag: 34,5%)</a:t>
            </a:r>
            <a:br>
              <a:rPr lang="hu-HU" sz="3000" dirty="0"/>
            </a:br>
            <a:r>
              <a:rPr lang="hu-HU" sz="3000" dirty="0"/>
              <a:t>- Győr -» gazdasági és ipari központ, dinamizmus és innováció (külön kiemelve)</a:t>
            </a:r>
            <a:br>
              <a:rPr lang="hu-HU" sz="3000" dirty="0"/>
            </a:br>
            <a:r>
              <a:rPr lang="hu-HU" sz="3000" dirty="0"/>
              <a:t>-  kulturális helyszínek átlagban 30 perc távolságra (kerékpárral 5 perc) a lakóövezetektől, kiváló megközelíthetőség tömegközlekedéssel</a:t>
            </a:r>
            <a:br>
              <a:rPr lang="hu-HU" sz="3000" dirty="0"/>
            </a:br>
            <a:r>
              <a:rPr lang="hu-HU" sz="3000" dirty="0"/>
              <a:t>- nagyobb jólét -» jelentős összefüggés a kreatív és kulturális mutatók és jövedelemszint között</a:t>
            </a:r>
          </a:p>
        </p:txBody>
      </p:sp>
      <p:pic>
        <p:nvPicPr>
          <p:cNvPr id="5" name="Kép 4" descr="A képen méter látható&#10;&#10;Automatikusan generált leírás">
            <a:extLst>
              <a:ext uri="{FF2B5EF4-FFF2-40B4-BE49-F238E27FC236}">
                <a16:creationId xmlns:a16="http://schemas.microsoft.com/office/drawing/2014/main" id="{F8510DC4-76DC-8F49-8194-CB8B87CA0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94400" cy="955040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FD19FF0-3661-A943-99A4-B73B4259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66619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4D152B-1DE2-AA49-9683-5D9AC749C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23" y="1122363"/>
            <a:ext cx="11910646" cy="5599112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hu-HU" sz="4400" b="1" dirty="0"/>
              <a:t>5. A kreatív városok és a fenntarthatóság szerepe és jelentősége a jövőben 2/1</a:t>
            </a:r>
            <a:r>
              <a:rPr lang="hu-HU" sz="4000" b="1" dirty="0"/>
              <a:t/>
            </a:r>
            <a:br>
              <a:rPr lang="hu-HU" sz="4000" b="1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3100" dirty="0"/>
              <a:t>- Kreatív város kötelező tulajdonságok: 3T (tehetség, tolerancia, technológia)(Halász, 2014.) -» kozmopolita társadalom és magas technológiai infrastruktúra megléte</a:t>
            </a:r>
            <a:br>
              <a:rPr lang="hu-HU" sz="3100" dirty="0"/>
            </a:br>
            <a:r>
              <a:rPr lang="hu-HU" sz="3100" dirty="0"/>
              <a:t>- KRAFT -» „Kreatív város – fenntartható vidék” innovatív fejlesztési koncepció -» a fejlesztések és beruházások sikerének a záloga az együttműködésben, a társadalmi, kulturális és kapcsolati tőkében rejlő szinergia</a:t>
            </a:r>
            <a:br>
              <a:rPr lang="hu-HU" sz="3100" dirty="0"/>
            </a:br>
            <a:r>
              <a:rPr lang="hu-HU" sz="3100" dirty="0"/>
              <a:t>- Szinergia területei: Kreativitás, Innováció, Kapcsolódások -» kapcsolódási pontok keresése a városhálózatok és a társadalmi energiák felszabadítása és összekapcsolódása között  </a:t>
            </a:r>
            <a:r>
              <a:rPr lang="hu-HU" sz="3100" b="1" dirty="0"/>
              <a:t/>
            </a:r>
            <a:br>
              <a:rPr lang="hu-HU" sz="3100" b="1" dirty="0"/>
            </a:br>
            <a:endParaRPr lang="hu-HU" sz="3100" dirty="0"/>
          </a:p>
        </p:txBody>
      </p:sp>
      <p:pic>
        <p:nvPicPr>
          <p:cNvPr id="5" name="Kép 4" descr="A képen méter látható&#10;&#10;Automatikusan generált leírás">
            <a:extLst>
              <a:ext uri="{FF2B5EF4-FFF2-40B4-BE49-F238E27FC236}">
                <a16:creationId xmlns:a16="http://schemas.microsoft.com/office/drawing/2014/main" id="{F8510DC4-76DC-8F49-8194-CB8B87CA0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94400" cy="955040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FD19FF0-3661-A943-99A4-B73B4259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F6C8-7287-9B4F-A710-BB63CCBBF708}" type="slidenum">
              <a:rPr lang="hu-HU" smtClean="0"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6421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144</Words>
  <Application>Microsoft Office PowerPoint</Application>
  <PresentationFormat>Szélesvásznú</PresentationFormat>
  <Paragraphs>37</Paragraphs>
  <Slides>11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Office-téma</vt:lpstr>
      <vt:lpstr>A kreatív városok szerepe a fenntarthatóság aspektusában.    </vt:lpstr>
      <vt:lpstr>Áttekintésre kerülő területek / Tartalomjegyzék   1. A hálózatok jelentősége 2. UNESCO - Kreatív Városok Hálózata 3. A kreatív városok szerepe a fenntarthatóságban 4. Magyarországi kreatív városok 5. A kreatív városok és a fenntarthatóság szerepe és jelentősége a jövőben      </vt:lpstr>
      <vt:lpstr>1. A hálózatok jelentősége 1/2  - Fő kérdés -» Hogyan lett a kapcsolatokból hálózati rendszer? - Bonyolult és komplex világ -» egyszerű kapcsolat helyett hálózat - Kapcsolat átnevezése hálózatra -» semmi nem működik kapcsolati rendszer nélkül -» tartalmi és területi bővülés! - Ma már semmit sem tehet egy ország, ember, vállalat, csoport stb. kapcsolatok, másokkal történő együttműködés nélkül (partnerkeresés, szövetségek) - Politikai hálózatra is elkerülhetetlenül szükség van (a periféria életveszélyes) - A kapcsolatok jelentősége régebben is világos volt -» mára létkérdéssé erősödött - A hálózatba tartozás -» védettség és kötöttség is egyben - Covid -» kölcsönös egymástól függőség -» a vakcina által vált a járvány hálózattá   </vt:lpstr>
      <vt:lpstr>1. A hálózatok jelentősége 2/2  - Pandémia -» hálózatok negatív hatásai -» ellátási problémák (chiphiány - autóipar) - Parag Khanna: Konnektográfia – A globális civilizáció jövőjének feltérképezése (könyv)  - Ha a kereskedelem megszűnik az egész világ és az összes résztvevő akadozik - A Covid igazolta Khanna elméletét   - Csak akkor működik a hálózat, ha mindenki működik és együttműködik - Az egész világ megérzi, ha Kína nem tud az országból kilépni (hajó, repülő, konténerhiány) - A fő kérdés nem a betegek és elhunytak száma -» hanem, hogy képesek vagyunk-e kapcsolatokat fenntartani, ill. kialakítani (ill. azok „minősége”) - Pl. az autógyártásnál már fontosabb a belső tartalom, mint a külső dizájn (szintlépés) - A hálózatban keletkező sérülés/törés nem egyenlítődik/simul ki -» előre gördül     </vt:lpstr>
      <vt:lpstr>2. UNESCO – Kreatív Városok Hálózata  - Előzőekben írtak felismerése -» UNESCO -» Kreatív Városok Hálózata (2004)  - Cél: a városokkal, ill. városok közötti együttműködés megerősítése -» a kreativitás stratégiai tényező a fenntartható fejlődés szempontjából - Területei (irodalom, filmművészet, zene, design, népművészetek, médiaművészetek, gasztronómia)  - Tudás és jól működő gyakorlat megosztás -» kultúra és kreativitás szerepe a mindennapi életben és szerepvállalása a városfejlesztési tervekben - New Urban Agenda és Transforming our World: the 2030 Agenda for Sustainable Development projekt -» elkötelezettség a tudomány, fejlesztés, oktatás, kultúra és kommunikáció irányában -» a városok fenntarthatóságának megerősítése  </vt:lpstr>
      <vt:lpstr>3. A kreatív városok szerepe a fenntarthatóságban 2/1  - Szintlépés az okosvároshoz képest -» „beledobja” magát mindenbe, ami a fenntarthatósággal összefügg (fejlett energiaellátás és hulladékgazdálkodás) - „Önjáró”, magasabb szintű tudás, egyedi megoldások (körforgásos gazdaság) - Eltérő problémák -» egyedi kihívások, ill. problémák megoldása (nincs egyforma) - Intelligens városok emberi tényezőjének a hangsúlyozása - Az intellektuális és a társadalmi tőke a meghatározó - Középpontban az oktatás és a kreatív értékek felszínre hozása -» emberi elme! - Gyors és innovatív válasz a gazdasági és társadalmi problémákra és kihívásokra (szaktudás vs. források allokálása, beruházások) - Hidak a jelen és a jövő generációk között    </vt:lpstr>
      <vt:lpstr>3. A kreatív városok szerepe a fenntarthatóságban 2/2  - Városi létforma népszerűsége töretlen -» ~4 Mrd. fő városlakó -» 2050-re 6,5 fő városlakó (Föld lakosság 70%-a) -» energiafelhasználás a teljes 75%-a  - A városiasodás megállíthatatlan -» egyensúlyba kell hozni -» progresszív eszközök és módszerek -» környezetterhelés &amp; környezetszennyezés &amp; fenntarthatóság Szent3ság - A jelenlegi igények összeegyeztetése a jelen és a jövő lehetőségeivel - Amit a fenntarthatóság nem tud (akar) megválaszolni, azt a technológiának kell - A fenntarthatóság lelkiismeret, mindenhol és mindenhol meg kell neki felelni - Minden értelemben kreatívnak kell lenni (megsemmisítés/újrahasznosítás során is!)  - A technológia, innováció, fenntarthatóság összeegyeztethetősége a politikai törekvésekkel - Folyamatos élenjárás kell az emberiséget érintő kérdésekben (a holnap a ma)      </vt:lpstr>
      <vt:lpstr>4. Magyarországi kreatív városok  - 30 európai ország, 190 legtöbb kreatív és kulturális lehetőséget rejtő város -  6 magyar város a hálózatban (Budapest (design kreatív város), Győr, Veszprém (kultúra és zene város), Pécs, Szeged, Debrecen)  - Kulturális és Kreatív Városok Figyelője (2. kiadás) -» Budapest (1 M főnél nagyobb városok összehasonlítása) -» kreatív szektoron belüli munkahelyteremtés: 87,3% (EU átlag: 37%) -» kreatív gazdaság: 47,3% (EU átlag: 34,5%) - Győr -» gazdasági és ipari központ, dinamizmus és innováció (külön kiemelve) -  kulturális helyszínek átlagban 30 perc távolságra (kerékpárral 5 perc) a lakóövezetektől, kiváló megközelíthetőség tömegközlekedéssel - nagyobb jólét -» jelentős összefüggés a kreatív és kulturális mutatók és jövedelemszint között</vt:lpstr>
      <vt:lpstr>5. A kreatív városok és a fenntarthatóság szerepe és jelentősége a jövőben 2/1  - Kreatív város kötelező tulajdonságok: 3T (tehetség, tolerancia, technológia)(Halász, 2014.) -» kozmopolita társadalom és magas technológiai infrastruktúra megléte - KRAFT -» „Kreatív város – fenntartható vidék” innovatív fejlesztési koncepció -» a fejlesztések és beruházások sikerének a záloga az együttműködésben, a társadalmi, kulturális és kapcsolati tőkében rejlő szinergia - Szinergia területei: Kreativitás, Innováció, Kapcsolódások -» kapcsolódási pontok keresése a városhálózatok és a társadalmi energiák felszabadítása és összekapcsolódása között   </vt:lpstr>
      <vt:lpstr>5. A kreatív városok és a fenntarthatóság szerepe és jelentősége a jövőben 2/2  - Napjaink és a jövő (fenntarthatósági) kihívása -» Hogyan lehet a kreativitást a fenntartható városfejlődés funkcionális komponensévé tenni? - Jövőbeli fejlődési potenciál területek:  1. városok technológiai infrastruktúrája,  2. városok ökológiai fenntarthatósága (élhetőség),  3. városok fejlesztése következtében bekövetkező társadalmi hatások ---»»» A hálózat elve át fog alakulni -» éppen a fenntarthatóság miatt fogja az együttműködést felváltani a folyamatos segítségnyújtás      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EDU_BIJW_0338@sulid.hu</dc:creator>
  <cp:lastModifiedBy>Dr. Gubik Andrea</cp:lastModifiedBy>
  <cp:revision>154</cp:revision>
  <dcterms:created xsi:type="dcterms:W3CDTF">2019-11-28T21:30:52Z</dcterms:created>
  <dcterms:modified xsi:type="dcterms:W3CDTF">2022-01-25T13:34:18Z</dcterms:modified>
</cp:coreProperties>
</file>