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308" r:id="rId4"/>
    <p:sldId id="309" r:id="rId5"/>
    <p:sldId id="310" r:id="rId6"/>
    <p:sldId id="312" r:id="rId7"/>
    <p:sldId id="314" r:id="rId8"/>
    <p:sldId id="313" r:id="rId9"/>
    <p:sldId id="315" r:id="rId10"/>
    <p:sldId id="316" r:id="rId11"/>
    <p:sldId id="317" r:id="rId12"/>
    <p:sldId id="319" r:id="rId13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8ABE6-F012-4219-A2BA-80E35DC665E2}" type="datetimeFigureOut">
              <a:rPr lang="hu-HU" smtClean="0"/>
              <a:t>2022. 01. 25.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B06A0-22B2-4B30-AC56-3CF8D4CADF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9402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07067" y="2395728"/>
            <a:ext cx="7766936" cy="2139696"/>
          </a:xfrm>
        </p:spPr>
        <p:txBody>
          <a:bodyPr/>
          <a:lstStyle/>
          <a:p>
            <a:pPr algn="ctr"/>
            <a:r>
              <a:rPr lang="hu-H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KÖRKÉP AZ ÉSZAK-AMERIKAI JÖVŐKUTATÁSRÓL </a:t>
            </a:r>
            <a:r>
              <a:rPr lang="hu-H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</a:t>
            </a:r>
            <a:r>
              <a:rPr lang="hu-H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Foresight</a:t>
            </a:r>
            <a:r>
              <a:rPr lang="hu-H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2020. 5-6. különszáma alapján)</a:t>
            </a:r>
            <a:br>
              <a:rPr lang="hu-H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31520" y="5404104"/>
            <a:ext cx="8778240" cy="941832"/>
          </a:xfrm>
        </p:spPr>
        <p:txBody>
          <a:bodyPr>
            <a:noAutofit/>
          </a:bodyPr>
          <a:lstStyle/>
          <a:p>
            <a:pPr algn="l"/>
            <a:r>
              <a:rPr lang="hu-H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MTA </a:t>
            </a:r>
            <a:r>
              <a:rPr lang="hu-H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Jövőkutatási </a:t>
            </a:r>
            <a:r>
              <a:rPr lang="hu-H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Tudományos </a:t>
            </a:r>
            <a:r>
              <a:rPr lang="hu-H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Albizottsága </a:t>
            </a:r>
            <a:r>
              <a:rPr lang="hu-H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munkaülése</a:t>
            </a:r>
          </a:p>
          <a:p>
            <a:pPr algn="ctr"/>
            <a:r>
              <a:rPr lang="hu-H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Budapest, </a:t>
            </a:r>
            <a:r>
              <a:rPr lang="hu-H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2021. szeptember 10.</a:t>
            </a:r>
            <a:endParaRPr lang="hu-H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24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731520" y="923544"/>
            <a:ext cx="90251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Hideg Éva</a:t>
            </a:r>
            <a:br>
              <a:rPr 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egyetemi tanár,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MTA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doktora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Budapesti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Corvinus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Egyetem, Gazdaságföldrajz,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Geoökonómia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Fenntartható Fejlődés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Tanszék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292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73152"/>
            <a:ext cx="8596668" cy="603504"/>
          </a:xfrm>
        </p:spPr>
        <p:txBody>
          <a:bodyPr>
            <a:normAutofit fontScale="90000"/>
          </a:bodyPr>
          <a:lstStyle/>
          <a:p>
            <a:r>
              <a:rPr lang="hu-H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Esettanulmányok (alkalmazások</a:t>
            </a:r>
            <a:r>
              <a:rPr lang="hu-H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822960"/>
            <a:ext cx="8596668" cy="5705855"/>
          </a:xfrm>
        </p:spPr>
        <p:txBody>
          <a:bodyPr>
            <a:noAutofit/>
          </a:bodyPr>
          <a:lstStyle/>
          <a:p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Bishop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cikk: </a:t>
            </a:r>
          </a:p>
          <a:p>
            <a:pPr marL="0" indent="0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Rákkutató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int. jövőjének előrejelzése az USA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előretekintési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módszertanának alkalmazásával</a:t>
            </a:r>
          </a:p>
          <a:p>
            <a:pPr marL="0" indent="0">
              <a:buNone/>
            </a:pP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Drakes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cikk: </a:t>
            </a:r>
          </a:p>
          <a:p>
            <a:pPr marL="0" indent="0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Globális – lokális kapcsolatok kölcsönhatásainak megjelenítése a forgatókönyvekben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vízigények minimalizálása érdekében a négy karibi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szigeten</a:t>
            </a:r>
          </a:p>
          <a:p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Bairagi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cikk:</a:t>
            </a:r>
          </a:p>
          <a:p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Haiti -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agrár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kutatóintézet létrehozhatóságának vizsgálata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előretekintéssel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11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694944"/>
          </a:xfrm>
        </p:spPr>
        <p:txBody>
          <a:bodyPr>
            <a:normAutofit fontScale="90000"/>
          </a:bodyPr>
          <a:lstStyle/>
          <a:p>
            <a:r>
              <a:rPr lang="hu-H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Elemző, fejlesztő és értékelő </a:t>
            </a:r>
            <a:r>
              <a:rPr lang="hu-HU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esettanulmányok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987552"/>
            <a:ext cx="8596668" cy="5632703"/>
          </a:xfrm>
        </p:spPr>
        <p:txBody>
          <a:bodyPr>
            <a:normAutofit/>
          </a:bodyPr>
          <a:lstStyle/>
          <a:p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Calof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cikk:</a:t>
            </a:r>
          </a:p>
          <a:p>
            <a:pPr marL="0" indent="0">
              <a:buNone/>
            </a:pP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Függ-e az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előretekintés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használata a vállalat nagyságtól?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empirikus vizsgálata szerint </a:t>
            </a:r>
            <a:r>
              <a:rPr lang="hu-H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de csak piacgazdaságban érdekes a jövő</a:t>
            </a:r>
          </a:p>
          <a:p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Freyn 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Fairley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cikk:</a:t>
            </a:r>
          </a:p>
          <a:p>
            <a:pPr marL="0" indent="0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kompetitív 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intelligencia és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előretekintés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kölcsönös kapcsolatának 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erősítése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egügy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menedzselése területén </a:t>
            </a:r>
          </a:p>
          <a:p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Fletcher cikk:</a:t>
            </a:r>
          </a:p>
          <a:p>
            <a:pPr marL="0" indent="0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Két </a:t>
            </a:r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smart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city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vizió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Montgomery és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Chattanooga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alkotásának összehasonlító elemzése: részvételi megújulás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nem csak technológia, hanem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társadalmi </a:t>
            </a:r>
            <a:r>
              <a:rPr lang="hu-H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technológia fejlesztése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</a:p>
          <a:p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Fleener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Barcinas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cikk:</a:t>
            </a:r>
          </a:p>
          <a:p>
            <a:pPr marL="0" indent="0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jövőkutató vélekedése a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szakmájáról: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jövőkutató =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ecosystem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builder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aki nem a jövőn dolgozik, hanem jövő iránt fogékony és elkötelezett közösséget épít és működtet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47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5" y="1371601"/>
            <a:ext cx="8596668" cy="1581911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KÖSZÖNÖM A FIGYELMET!</a:t>
            </a:r>
            <a:endParaRPr lang="hu-H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65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630936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Témakörök:</a:t>
            </a:r>
            <a:endParaRPr lang="hu-H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768096"/>
            <a:ext cx="8596668" cy="5852160"/>
          </a:xfrm>
        </p:spPr>
        <p:txBody>
          <a:bodyPr>
            <a:normAutofit/>
          </a:bodyPr>
          <a:lstStyle/>
          <a:p>
            <a:endParaRPr lang="hu-H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Miért érdemes ezt a különszámot elolvasni?</a:t>
            </a:r>
          </a:p>
          <a:p>
            <a:endParaRPr lang="hu-H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Elméleti kérdések</a:t>
            </a:r>
          </a:p>
          <a:p>
            <a:endParaRPr lang="hu-H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gyakorlati jövőkutatás módszertana</a:t>
            </a:r>
          </a:p>
          <a:p>
            <a:endParaRPr lang="hu-H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Esettanulmányok (alkalmazások)</a:t>
            </a:r>
          </a:p>
          <a:p>
            <a:endParaRPr lang="hu-H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Elemző, fejlesztő és értékelő esettanulmányok</a:t>
            </a:r>
            <a:endParaRPr lang="hu-H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400" dirty="0" smtClean="0"/>
          </a:p>
          <a:p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13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128016"/>
            <a:ext cx="8596668" cy="603504"/>
          </a:xfrm>
        </p:spPr>
        <p:txBody>
          <a:bodyPr>
            <a:noAutofit/>
          </a:bodyPr>
          <a:lstStyle/>
          <a:p>
            <a:r>
              <a:rPr lang="hu-H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Miért érdemes ezt a különszámot elolvasni</a:t>
            </a:r>
            <a:r>
              <a:rPr lang="hu-H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(1)</a:t>
            </a:r>
            <a:r>
              <a:rPr lang="hu-H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28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905257"/>
            <a:ext cx="8596668" cy="5136106"/>
          </a:xfrm>
        </p:spPr>
        <p:txBody>
          <a:bodyPr>
            <a:normAutofit lnSpcReduction="10000"/>
          </a:bodyPr>
          <a:lstStyle/>
          <a:p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Tartalmi gazdagság </a:t>
            </a:r>
          </a:p>
          <a:p>
            <a:pPr marL="0" indent="0">
              <a:buNone/>
            </a:pP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fogalmak, elméleti és módszertani kérdések, esettanulmányok (alkalmazások), valamint elemző és értékelő esettanulmányok</a:t>
            </a:r>
          </a:p>
          <a:p>
            <a:pPr marL="0" indent="0">
              <a:buNone/>
            </a:pPr>
            <a:endParaRPr lang="hu-H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 értenek Észak-Amerika alatt?</a:t>
            </a:r>
          </a:p>
          <a:p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USA, Kanada valamint a Karib-térség USA-hoz kapcsolódó kisállamai (Haiti + Barbados, </a:t>
            </a:r>
            <a:r>
              <a:rPr lang="hu-H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Jamaika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Trinidad és 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Tobago)</a:t>
            </a:r>
          </a:p>
          <a:p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különszám 1 + 12 tanulmányt tartalmaz</a:t>
            </a:r>
          </a:p>
          <a:p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Szerkesztők: J. </a:t>
            </a:r>
            <a:r>
              <a:rPr lang="hu-H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Calof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Ottawa </a:t>
            </a:r>
            <a:r>
              <a:rPr lang="hu-H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és P. </a:t>
            </a:r>
            <a:r>
              <a:rPr lang="hu-H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Bishop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(vállalkozó jövőkutató,  </a:t>
            </a:r>
            <a:r>
              <a:rPr lang="hu-H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Huston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– (Bírálóként én is részt vettem a szám véglegesítésében)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45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713232"/>
          </a:xfrm>
        </p:spPr>
        <p:txBody>
          <a:bodyPr>
            <a:normAutofit fontScale="90000"/>
          </a:bodyPr>
          <a:lstStyle/>
          <a:p>
            <a:r>
              <a:rPr lang="hu-H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Miért érdemes ezt a különszámot elolvasni? </a:t>
            </a:r>
            <a:r>
              <a:rPr lang="hu-HU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795529"/>
            <a:ext cx="8596668" cy="5245834"/>
          </a:xfrm>
        </p:spPr>
        <p:txBody>
          <a:bodyPr>
            <a:normAutofit/>
          </a:bodyPr>
          <a:lstStyle/>
          <a:p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Fogalmak tisztázása</a:t>
            </a:r>
          </a:p>
          <a:p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Kiinduló pont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Előretekintés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z </a:t>
            </a:r>
            <a:r>
              <a:rPr lang="hu-H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</a:t>
            </a:r>
            <a:r>
              <a:rPr lang="hu-H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Foresight</a:t>
            </a:r>
            <a:r>
              <a:rPr lang="hu-H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Platform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szerint:</a:t>
            </a:r>
          </a:p>
          <a:p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Foresight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systematic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participatory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future-intelligence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gathering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medium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vision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building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aimed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enabling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mobilizing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joint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actions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Calof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Bishop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p. 529</a:t>
            </a:r>
          </a:p>
          <a:p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Professional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Futurists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North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egyre több tagja van, oktatók, kutatók, vállalati szakemberek és jövőformálást segítő konzulensek (szolgáltatók), akik szerint</a:t>
            </a:r>
          </a:p>
          <a:p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DE: az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előretekintés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egyre több elemmel egészül ki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piackutatás, piacismeret,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competitív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intelligencia, környezetfigyelés, jó megérzés, akciók tervezése stb.</a:t>
            </a:r>
          </a:p>
          <a:p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Vagyis szerintük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az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előretekintés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részévé válik egy ún. ANTICIPÁCIÓS NAGYRENDSZERNEK</a:t>
            </a:r>
            <a:endParaRPr lang="hu-H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01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8264"/>
          </a:xfrm>
        </p:spPr>
        <p:txBody>
          <a:bodyPr>
            <a:noAutofit/>
          </a:bodyPr>
          <a:lstStyle/>
          <a:p>
            <a:r>
              <a:rPr lang="hu-H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Miért érdemes ezt a különszámot elolvasni? </a:t>
            </a:r>
            <a:r>
              <a:rPr lang="hu-H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hu-H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2285999"/>
            <a:ext cx="8596668" cy="3755363"/>
          </a:xfrm>
        </p:spPr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6" name="Kép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480" y="1655064"/>
            <a:ext cx="7421880" cy="363016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zövegdoboz 7"/>
          <p:cNvSpPr txBox="1"/>
          <p:nvPr/>
        </p:nvSpPr>
        <p:spPr>
          <a:xfrm>
            <a:off x="1636776" y="5550627"/>
            <a:ext cx="6967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ábra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Az anticipációs rendszer mint a nagyrendszer központi </a:t>
            </a: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ellenőre, Forrás:  i.m. p. 530</a:t>
            </a:r>
            <a:endParaRPr 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5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667512"/>
          </a:xfrm>
        </p:spPr>
        <p:txBody>
          <a:bodyPr>
            <a:normAutofit/>
          </a:bodyPr>
          <a:lstStyle/>
          <a:p>
            <a:r>
              <a:rPr lang="hu-H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Miért érdemes ezt a különszámot elolvasni? (4)</a:t>
            </a:r>
            <a:endParaRPr lang="hu-HU" sz="28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675878"/>
              </p:ext>
            </p:extLst>
          </p:nvPr>
        </p:nvGraphicFramePr>
        <p:xfrm>
          <a:off x="677863" y="1123950"/>
          <a:ext cx="8596312" cy="4374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val="1240164468"/>
                    </a:ext>
                  </a:extLst>
                </a:gridCol>
                <a:gridCol w="4298156">
                  <a:extLst>
                    <a:ext uri="{9D8B030D-6E8A-4147-A177-3AD203B41FA5}">
                      <a16:colId xmlns:a16="http://schemas.microsoft.com/office/drawing/2014/main" val="1269601874"/>
                    </a:ext>
                  </a:extLst>
                </a:gridCol>
              </a:tblGrid>
              <a:tr h="540093"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Témakörök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Cikkek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239898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r>
                        <a:rPr lang="hu-H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Elméleti kérdések</a:t>
                      </a:r>
                      <a:endParaRPr lang="hu-H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Clardy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hu-HU" sz="2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Kahan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hu-H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2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Klakulka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és </a:t>
                      </a:r>
                      <a:r>
                        <a:rPr lang="hu-HU" sz="2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Irwin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 3</a:t>
                      </a:r>
                      <a:r>
                        <a:rPr lang="hu-H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db</a:t>
                      </a:r>
                      <a:endParaRPr lang="hu-H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690594"/>
                  </a:ext>
                </a:extLst>
              </a:tr>
              <a:tr h="972168">
                <a:tc>
                  <a:txBody>
                    <a:bodyPr/>
                    <a:lstStyle/>
                    <a:p>
                      <a:r>
                        <a:rPr lang="hu-H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gyakorlati jövőkutatás módszertana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Hines</a:t>
                      </a:r>
                      <a:r>
                        <a:rPr lang="hu-H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hu-HU" sz="2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Wilner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és Roy  -  2 db</a:t>
                      </a:r>
                      <a:endParaRPr lang="hu-H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616980"/>
                  </a:ext>
                </a:extLst>
              </a:tr>
              <a:tr h="972168">
                <a:tc>
                  <a:txBody>
                    <a:bodyPr/>
                    <a:lstStyle/>
                    <a:p>
                      <a:r>
                        <a:rPr lang="hu-H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Esettanulmányok (alkalmazások)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Bishop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et </a:t>
                      </a:r>
                      <a:r>
                        <a:rPr lang="hu-HU" sz="2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., </a:t>
                      </a:r>
                      <a:r>
                        <a:rPr lang="hu-HU" sz="2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Drakes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et </a:t>
                      </a:r>
                      <a:r>
                        <a:rPr lang="hu-HU" sz="2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., </a:t>
                      </a:r>
                      <a:r>
                        <a:rPr lang="hu-HU" sz="2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Bairagi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et </a:t>
                      </a:r>
                      <a:r>
                        <a:rPr lang="hu-HU" sz="2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hu-H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- 3 db</a:t>
                      </a:r>
                      <a:endParaRPr lang="hu-H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602932"/>
                  </a:ext>
                </a:extLst>
              </a:tr>
              <a:tr h="972168">
                <a:tc>
                  <a:txBody>
                    <a:bodyPr/>
                    <a:lstStyle/>
                    <a:p>
                      <a:r>
                        <a:rPr lang="hu-HU" sz="2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Elemző, fejlesztő és értékelő esettanulmányok („visszacsatolások”)</a:t>
                      </a:r>
                      <a:r>
                        <a:rPr lang="hu-HU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hu-H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Calof</a:t>
                      </a:r>
                      <a:r>
                        <a:rPr lang="hu-H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Freyn és </a:t>
                      </a:r>
                      <a:r>
                        <a:rPr lang="hu-HU" sz="2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Fairley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hu-H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Fletcher,</a:t>
                      </a:r>
                      <a:r>
                        <a:rPr lang="hu-H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2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Fleener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és </a:t>
                      </a:r>
                      <a:r>
                        <a:rPr lang="hu-HU" sz="2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Barcinas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- 4 db</a:t>
                      </a:r>
                      <a:endParaRPr lang="hu-H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544745"/>
                  </a:ext>
                </a:extLst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749808" y="5715000"/>
            <a:ext cx="805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táblázat. A különszám cikkeinek </a:t>
            </a:r>
            <a:r>
              <a:rPr 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témakörönkénti</a:t>
            </a: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megoszlása, Forrás: saj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át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17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91440"/>
            <a:ext cx="8596668" cy="859536"/>
          </a:xfrm>
        </p:spPr>
        <p:txBody>
          <a:bodyPr/>
          <a:lstStyle/>
          <a:p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Elméleti kérdések </a:t>
            </a:r>
            <a:r>
              <a:rPr lang="hu-H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832104"/>
            <a:ext cx="8596668" cy="5843016"/>
          </a:xfrm>
        </p:spPr>
        <p:txBody>
          <a:bodyPr>
            <a:noAutofit/>
          </a:bodyPr>
          <a:lstStyle/>
          <a:p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Clardy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cikk</a:t>
            </a:r>
          </a:p>
          <a:p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Ontológiai alapok: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jövő: objektív realitás, nem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predeterminált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embertől is függő, a közösség formálja, nem ismétlődik, komplex és bizonytalan,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humán pszichológia és tudatosság egyik aspektusa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diskurzus tárgyává válik, tanulási folyamat,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emergens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és nyitott végű alkotás </a:t>
            </a:r>
          </a:p>
          <a:p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Kahan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cikk</a:t>
            </a:r>
          </a:p>
          <a:p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előretekintés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metadiszciplina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transzdiszciplináris kutatásokon alapul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ami azt jelenti, hogy sokféle tud. ismeretből, módszerből válogat, még nem önálló </a:t>
            </a:r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diszciplina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hanem csak afelé irányuló, gyakorlati kutatásokon keresztül fejlődik,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jövőkutató = karmester)</a:t>
            </a:r>
          </a:p>
          <a:p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Klakulka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Irwin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cikk</a:t>
            </a:r>
          </a:p>
          <a:p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„Management 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eating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sciences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akadémiai szférának alkalmazkodnia kell a változó gyakorlati igényekhez – a jövővel foglalkozás nyertese ennek a folyamatnak – holisztikus gondolkodási kapacitás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fejl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93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82296"/>
            <a:ext cx="8596668" cy="649224"/>
          </a:xfrm>
        </p:spPr>
        <p:txBody>
          <a:bodyPr>
            <a:normAutofit fontScale="90000"/>
          </a:bodyPr>
          <a:lstStyle/>
          <a:p>
            <a:r>
              <a:rPr lang="hu-H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gyakorlati jövőkutatás módszertana (1)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731521"/>
            <a:ext cx="8596668" cy="5309842"/>
          </a:xfrm>
        </p:spPr>
        <p:txBody>
          <a:bodyPr>
            <a:normAutofit lnSpcReduction="10000"/>
          </a:bodyPr>
          <a:lstStyle/>
          <a:p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Hines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cikk</a:t>
            </a:r>
          </a:p>
          <a:p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Framework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Foresight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(Folyamatba szervezett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előretekintési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módszertan) fejlesztése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egyik észak-amerikai irányzat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(Houstoni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Egyetemen szolgáltatás nyújtásra fejlesztett, részben </a:t>
            </a:r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participatív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eljárás – MA képzés alapja) 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előretekintés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szervezési keretének az egyes szakaszai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Framing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kutatási cél és kontextus meghatározása</a:t>
            </a:r>
          </a:p>
          <a:p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Scanning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helyzetelemzés és a környezeti változások felmérése</a:t>
            </a:r>
          </a:p>
          <a:p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Forecasting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folytatódó trendek és fordulópontok keresése – alternatív jövők felvázolása</a:t>
            </a:r>
          </a:p>
          <a:p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Visioning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jövőcélok meghatározása, a jövő jelenhez kapcsolása</a:t>
            </a:r>
          </a:p>
          <a:p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preferált stratégia megtalálása</a:t>
            </a:r>
          </a:p>
          <a:p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Acting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akciók tervezésének körvonalazása és </a:t>
            </a:r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monitorozás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89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813816"/>
          </a:xfrm>
        </p:spPr>
        <p:txBody>
          <a:bodyPr>
            <a:normAutofit fontScale="90000"/>
          </a:bodyPr>
          <a:lstStyle/>
          <a:p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gyakorlati jövőkutatás módszertana </a:t>
            </a:r>
            <a:r>
              <a:rPr lang="hu-H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813816"/>
            <a:ext cx="8596668" cy="5422392"/>
          </a:xfrm>
        </p:spPr>
        <p:txBody>
          <a:bodyPr>
            <a:normAutofit lnSpcReduction="10000"/>
          </a:bodyPr>
          <a:lstStyle/>
          <a:p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Wilner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Roy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cikk</a:t>
            </a:r>
          </a:p>
          <a:p>
            <a:pPr marL="0" indent="0">
              <a:buNone/>
            </a:pPr>
            <a:endParaRPr lang="hu-H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kanadai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Foresight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Ecosystem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Előretekintési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Ökoszisztéma) fejlesztése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másik 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észak-amerikai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kanadai irányzat (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Horizons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Canada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kezdeményezése és központi szerepe mellett + más intézményekkel együtt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</a:p>
          <a:p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Állami 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vezénylettel történő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terjesztés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főként a kormányzati szerveknél 2015 óta – belehelyezés az irányítási rendszerekbe akadémiai háttérrel együtt</a:t>
            </a:r>
          </a:p>
          <a:p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Stratégiai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előretekintés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alkalmazása mindenütt – magánszférában is, de ott állami ösztönzőkkel</a:t>
            </a:r>
          </a:p>
          <a:p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Legyen távol a napi irányítási problémáktól és feladatoktól!</a:t>
            </a:r>
          </a:p>
          <a:p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Kísérleti tevékenység – célja: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új stratégiai kontextusok megtalálása</a:t>
            </a: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Participatív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folyamat –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scanning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klubok és </a:t>
            </a:r>
            <a:r>
              <a:rPr lang="hu-H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network-ök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alakítása </a:t>
            </a:r>
          </a:p>
          <a:p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fantáziálás, hanem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gyakorlatorientált és output célú tevékenység</a:t>
            </a:r>
            <a:endParaRPr lang="hu-H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86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1244</TotalTime>
  <Words>762</Words>
  <Application>Microsoft Office PowerPoint</Application>
  <PresentationFormat>Szélesvásznú</PresentationFormat>
  <Paragraphs>102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Fazetta</vt:lpstr>
      <vt:lpstr>KÖRKÉP AZ ÉSZAK-AMERIKAI JÖVŐKUTATÁSRÓL  (a Foresight 2020. 5-6. különszáma alapján) </vt:lpstr>
      <vt:lpstr>Témakörök:</vt:lpstr>
      <vt:lpstr>Miért érdemes ezt a különszámot elolvasni? (1) </vt:lpstr>
      <vt:lpstr>Miért érdemes ezt a különszámot elolvasni? (2) </vt:lpstr>
      <vt:lpstr>Miért érdemes ezt a különszámot elolvasni? (3) </vt:lpstr>
      <vt:lpstr>Miért érdemes ezt a különszámot elolvasni? (4)</vt:lpstr>
      <vt:lpstr>Elméleti kérdések (2)</vt:lpstr>
      <vt:lpstr>A gyakorlati jövőkutatás módszertana (1) </vt:lpstr>
      <vt:lpstr>A gyakorlati jövőkutatás módszertana (2) </vt:lpstr>
      <vt:lpstr>Esettanulmányok (alkalmazások)  </vt:lpstr>
      <vt:lpstr>Elemző, fejlesztő és értékelő esettanulmányok  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ehideg</dc:creator>
  <cp:lastModifiedBy>Dr. Gubik Andrea</cp:lastModifiedBy>
  <cp:revision>175</cp:revision>
  <cp:lastPrinted>2019-05-07T14:19:35Z</cp:lastPrinted>
  <dcterms:created xsi:type="dcterms:W3CDTF">2017-12-16T16:37:11Z</dcterms:created>
  <dcterms:modified xsi:type="dcterms:W3CDTF">2022-01-25T13:34:44Z</dcterms:modified>
</cp:coreProperties>
</file>