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709" r:id="rId2"/>
    <p:sldMasterId id="2147483925" r:id="rId3"/>
  </p:sldMasterIdLst>
  <p:notesMasterIdLst>
    <p:notesMasterId r:id="rId29"/>
  </p:notesMasterIdLst>
  <p:handoutMasterIdLst>
    <p:handoutMasterId r:id="rId30"/>
  </p:handoutMasterIdLst>
  <p:sldIdLst>
    <p:sldId id="307" r:id="rId4"/>
    <p:sldId id="441" r:id="rId5"/>
    <p:sldId id="366" r:id="rId6"/>
    <p:sldId id="325" r:id="rId7"/>
    <p:sldId id="403" r:id="rId8"/>
    <p:sldId id="359" r:id="rId9"/>
    <p:sldId id="347" r:id="rId10"/>
    <p:sldId id="426" r:id="rId11"/>
    <p:sldId id="379" r:id="rId12"/>
    <p:sldId id="362" r:id="rId13"/>
    <p:sldId id="368" r:id="rId14"/>
    <p:sldId id="444" r:id="rId15"/>
    <p:sldId id="443" r:id="rId16"/>
    <p:sldId id="371" r:id="rId17"/>
    <p:sldId id="424" r:id="rId18"/>
    <p:sldId id="310" r:id="rId19"/>
    <p:sldId id="438" r:id="rId20"/>
    <p:sldId id="446" r:id="rId21"/>
    <p:sldId id="331" r:id="rId22"/>
    <p:sldId id="434" r:id="rId23"/>
    <p:sldId id="418" r:id="rId24"/>
    <p:sldId id="435" r:id="rId25"/>
    <p:sldId id="447" r:id="rId26"/>
    <p:sldId id="425" r:id="rId27"/>
    <p:sldId id="279" r:id="rId28"/>
  </p:sldIdLst>
  <p:sldSz cx="9144000" cy="6858000" type="screen4x3"/>
  <p:notesSz cx="9963150" cy="6832600"/>
  <p:defaultTextStyle>
    <a:defPPr>
      <a:defRPr lang="en-US"/>
    </a:defPPr>
    <a:lvl1pPr algn="l" rtl="0" eaLnBrk="0" fontAlgn="base" hangingPunct="0">
      <a:spcBef>
        <a:spcPct val="0"/>
      </a:spcBef>
      <a:spcAft>
        <a:spcPct val="0"/>
      </a:spcAft>
      <a:defRPr kern="1200">
        <a:solidFill>
          <a:srgbClr val="000000"/>
        </a:solidFill>
        <a:latin typeface="Lucida Grande" charset="0"/>
        <a:ea typeface="ヒラギノ角ゴ ProN W3"/>
        <a:cs typeface="ヒラギノ角ゴ ProN W3"/>
        <a:sym typeface="Gill Sans" charset="0"/>
      </a:defRPr>
    </a:lvl1pPr>
    <a:lvl2pPr marL="457200" algn="l" rtl="0" eaLnBrk="0" fontAlgn="base" hangingPunct="0">
      <a:spcBef>
        <a:spcPct val="0"/>
      </a:spcBef>
      <a:spcAft>
        <a:spcPct val="0"/>
      </a:spcAft>
      <a:defRPr kern="1200">
        <a:solidFill>
          <a:srgbClr val="000000"/>
        </a:solidFill>
        <a:latin typeface="Lucida Grande" charset="0"/>
        <a:ea typeface="ヒラギノ角ゴ ProN W3"/>
        <a:cs typeface="ヒラギノ角ゴ ProN W3"/>
        <a:sym typeface="Gill Sans" charset="0"/>
      </a:defRPr>
    </a:lvl2pPr>
    <a:lvl3pPr marL="914400" algn="l" rtl="0" eaLnBrk="0" fontAlgn="base" hangingPunct="0">
      <a:spcBef>
        <a:spcPct val="0"/>
      </a:spcBef>
      <a:spcAft>
        <a:spcPct val="0"/>
      </a:spcAft>
      <a:defRPr kern="1200">
        <a:solidFill>
          <a:srgbClr val="000000"/>
        </a:solidFill>
        <a:latin typeface="Lucida Grande" charset="0"/>
        <a:ea typeface="ヒラギノ角ゴ ProN W3"/>
        <a:cs typeface="ヒラギノ角ゴ ProN W3"/>
        <a:sym typeface="Gill Sans" charset="0"/>
      </a:defRPr>
    </a:lvl3pPr>
    <a:lvl4pPr marL="1371600" algn="l" rtl="0" eaLnBrk="0" fontAlgn="base" hangingPunct="0">
      <a:spcBef>
        <a:spcPct val="0"/>
      </a:spcBef>
      <a:spcAft>
        <a:spcPct val="0"/>
      </a:spcAft>
      <a:defRPr kern="1200">
        <a:solidFill>
          <a:srgbClr val="000000"/>
        </a:solidFill>
        <a:latin typeface="Lucida Grande" charset="0"/>
        <a:ea typeface="ヒラギノ角ゴ ProN W3"/>
        <a:cs typeface="ヒラギノ角ゴ ProN W3"/>
        <a:sym typeface="Gill Sans" charset="0"/>
      </a:defRPr>
    </a:lvl4pPr>
    <a:lvl5pPr marL="1828800" algn="l" rtl="0" eaLnBrk="0" fontAlgn="base" hangingPunct="0">
      <a:spcBef>
        <a:spcPct val="0"/>
      </a:spcBef>
      <a:spcAft>
        <a:spcPct val="0"/>
      </a:spcAft>
      <a:defRPr kern="1200">
        <a:solidFill>
          <a:srgbClr val="000000"/>
        </a:solidFill>
        <a:latin typeface="Lucida Grande" charset="0"/>
        <a:ea typeface="ヒラギノ角ゴ ProN W3"/>
        <a:cs typeface="ヒラギノ角ゴ ProN W3"/>
        <a:sym typeface="Gill Sans" charset="0"/>
      </a:defRPr>
    </a:lvl5pPr>
    <a:lvl6pPr marL="2286000" algn="l" defTabSz="914400" rtl="0" eaLnBrk="1" latinLnBrk="0" hangingPunct="1">
      <a:defRPr kern="1200">
        <a:solidFill>
          <a:srgbClr val="000000"/>
        </a:solidFill>
        <a:latin typeface="Lucida Grande" charset="0"/>
        <a:ea typeface="ヒラギノ角ゴ ProN W3"/>
        <a:cs typeface="ヒラギノ角ゴ ProN W3"/>
        <a:sym typeface="Gill Sans" charset="0"/>
      </a:defRPr>
    </a:lvl6pPr>
    <a:lvl7pPr marL="2743200" algn="l" defTabSz="914400" rtl="0" eaLnBrk="1" latinLnBrk="0" hangingPunct="1">
      <a:defRPr kern="1200">
        <a:solidFill>
          <a:srgbClr val="000000"/>
        </a:solidFill>
        <a:latin typeface="Lucida Grande" charset="0"/>
        <a:ea typeface="ヒラギノ角ゴ ProN W3"/>
        <a:cs typeface="ヒラギノ角ゴ ProN W3"/>
        <a:sym typeface="Gill Sans" charset="0"/>
      </a:defRPr>
    </a:lvl7pPr>
    <a:lvl8pPr marL="3200400" algn="l" defTabSz="914400" rtl="0" eaLnBrk="1" latinLnBrk="0" hangingPunct="1">
      <a:defRPr kern="1200">
        <a:solidFill>
          <a:srgbClr val="000000"/>
        </a:solidFill>
        <a:latin typeface="Lucida Grande" charset="0"/>
        <a:ea typeface="ヒラギノ角ゴ ProN W3"/>
        <a:cs typeface="ヒラギノ角ゴ ProN W3"/>
        <a:sym typeface="Gill Sans" charset="0"/>
      </a:defRPr>
    </a:lvl8pPr>
    <a:lvl9pPr marL="3657600" algn="l" defTabSz="914400" rtl="0" eaLnBrk="1" latinLnBrk="0" hangingPunct="1">
      <a:defRPr kern="1200">
        <a:solidFill>
          <a:srgbClr val="000000"/>
        </a:solidFill>
        <a:latin typeface="Lucida Grande" charset="0"/>
        <a:ea typeface="ヒラギノ角ゴ ProN W3"/>
        <a:cs typeface="ヒラギノ角ゴ ProN W3"/>
        <a:sym typeface="Gill Sans"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AA67"/>
    <a:srgbClr val="AA72D4"/>
    <a:srgbClr val="BAF4FC"/>
    <a:srgbClr val="BF95DF"/>
    <a:srgbClr val="CC0000"/>
    <a:srgbClr val="FFDB69"/>
    <a:srgbClr val="FFFFCC"/>
    <a:srgbClr val="E6E4B2"/>
    <a:srgbClr val="FFE48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Közepesen sötét stílus 1 – 1. jelölőszín">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Közepesen sötét stílus 1 – 5. jelölőszín">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90" autoAdjust="0"/>
    <p:restoredTop sz="90158" autoAdjust="0"/>
  </p:normalViewPr>
  <p:slideViewPr>
    <p:cSldViewPr>
      <p:cViewPr varScale="1">
        <p:scale>
          <a:sx n="67" d="100"/>
          <a:sy n="67" d="100"/>
        </p:scale>
        <p:origin x="-34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Ajna\Desktop\2017%200730%20Disszert&#225;ci&#243;\2017%2011%2002%20val&#243;sz&#237;n&#369;s&#233;gek%20becs-po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11528953414223"/>
          <c:y val="3.5543999307778837E-2"/>
          <c:w val="0.7527215073770277"/>
          <c:h val="0.73104975339621014"/>
        </c:manualLayout>
      </c:layout>
      <c:scatterChart>
        <c:scatterStyle val="lineMarker"/>
        <c:varyColors val="0"/>
        <c:ser>
          <c:idx val="0"/>
          <c:order val="0"/>
          <c:tx>
            <c:strRef>
              <c:f>Munka1!$E$13</c:f>
              <c:strCache>
                <c:ptCount val="1"/>
                <c:pt idx="0">
                  <c:v>Posterior P_10</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Munka1!$E$14:$E$23</c:f>
              <c:numCache>
                <c:formatCode>0%</c:formatCode>
                <c:ptCount val="10"/>
                <c:pt idx="0">
                  <c:v>0.06</c:v>
                </c:pt>
                <c:pt idx="1">
                  <c:v>0</c:v>
                </c:pt>
                <c:pt idx="2">
                  <c:v>0.06</c:v>
                </c:pt>
                <c:pt idx="3">
                  <c:v>0.5</c:v>
                </c:pt>
                <c:pt idx="4">
                  <c:v>0.2</c:v>
                </c:pt>
                <c:pt idx="5">
                  <c:v>0.8</c:v>
                </c:pt>
                <c:pt idx="6">
                  <c:v>0.5</c:v>
                </c:pt>
                <c:pt idx="7">
                  <c:v>1</c:v>
                </c:pt>
                <c:pt idx="8">
                  <c:v>0.94</c:v>
                </c:pt>
                <c:pt idx="9">
                  <c:v>0.94</c:v>
                </c:pt>
              </c:numCache>
            </c:numRef>
          </c:xVal>
          <c:yVal>
            <c:numRef>
              <c:f>Munka1!$E$14:$E$23</c:f>
              <c:numCache>
                <c:formatCode>0%</c:formatCode>
                <c:ptCount val="10"/>
                <c:pt idx="0">
                  <c:v>0.06</c:v>
                </c:pt>
                <c:pt idx="1">
                  <c:v>0</c:v>
                </c:pt>
                <c:pt idx="2">
                  <c:v>0.06</c:v>
                </c:pt>
                <c:pt idx="3">
                  <c:v>0.5</c:v>
                </c:pt>
                <c:pt idx="4">
                  <c:v>0.2</c:v>
                </c:pt>
                <c:pt idx="5">
                  <c:v>0.8</c:v>
                </c:pt>
                <c:pt idx="6">
                  <c:v>0.5</c:v>
                </c:pt>
                <c:pt idx="7">
                  <c:v>1</c:v>
                </c:pt>
                <c:pt idx="8">
                  <c:v>0.94</c:v>
                </c:pt>
                <c:pt idx="9">
                  <c:v>0.94</c:v>
                </c:pt>
              </c:numCache>
            </c:numRef>
          </c:yVal>
          <c:smooth val="0"/>
          <c:extLst xmlns:c16r2="http://schemas.microsoft.com/office/drawing/2015/06/chart">
            <c:ext xmlns:c16="http://schemas.microsoft.com/office/drawing/2014/chart" uri="{C3380CC4-5D6E-409C-BE32-E72D297353CC}">
              <c16:uniqueId val="{00000001-AEA5-47B0-8D39-A18390416315}"/>
            </c:ext>
          </c:extLst>
        </c:ser>
        <c:ser>
          <c:idx val="1"/>
          <c:order val="1"/>
          <c:tx>
            <c:strRef>
              <c:f>Munka1!$G$13</c:f>
              <c:strCache>
                <c:ptCount val="1"/>
                <c:pt idx="0">
                  <c:v>Becsült P_10 </c:v>
                </c:pt>
              </c:strCache>
            </c:strRef>
          </c:tx>
          <c:spPr>
            <a:ln w="19050" cap="rnd">
              <a:noFill/>
              <a:round/>
            </a:ln>
            <a:effectLst/>
          </c:spPr>
          <c:marker>
            <c:symbol val="circle"/>
            <c:size val="5"/>
            <c:spPr>
              <a:solidFill>
                <a:srgbClr val="00B050"/>
              </a:solidFill>
              <a:ln w="28575">
                <a:solidFill>
                  <a:srgbClr val="00B050"/>
                </a:solidFill>
              </a:ln>
              <a:effectLst/>
            </c:spPr>
          </c:marker>
          <c:trendline>
            <c:spPr>
              <a:ln w="19050" cap="rnd">
                <a:solidFill>
                  <a:srgbClr val="00B050"/>
                </a:solidFill>
                <a:prstDash val="sysDot"/>
              </a:ln>
              <a:effectLst/>
            </c:spPr>
            <c:trendlineType val="poly"/>
            <c:order val="3"/>
            <c:dispRSqr val="0"/>
            <c:dispEq val="0"/>
          </c:trendline>
          <c:xVal>
            <c:numRef>
              <c:f>Munka1!$E$14:$E$23</c:f>
              <c:numCache>
                <c:formatCode>0%</c:formatCode>
                <c:ptCount val="10"/>
                <c:pt idx="0">
                  <c:v>0.06</c:v>
                </c:pt>
                <c:pt idx="1">
                  <c:v>0</c:v>
                </c:pt>
                <c:pt idx="2">
                  <c:v>0.06</c:v>
                </c:pt>
                <c:pt idx="3">
                  <c:v>0.5</c:v>
                </c:pt>
                <c:pt idx="4">
                  <c:v>0.2</c:v>
                </c:pt>
                <c:pt idx="5">
                  <c:v>0.8</c:v>
                </c:pt>
                <c:pt idx="6">
                  <c:v>0.5</c:v>
                </c:pt>
                <c:pt idx="7">
                  <c:v>1</c:v>
                </c:pt>
                <c:pt idx="8">
                  <c:v>0.94</c:v>
                </c:pt>
                <c:pt idx="9">
                  <c:v>0.94</c:v>
                </c:pt>
              </c:numCache>
            </c:numRef>
          </c:xVal>
          <c:yVal>
            <c:numRef>
              <c:f>Munka1!$G$14:$G$23</c:f>
              <c:numCache>
                <c:formatCode>0%</c:formatCode>
                <c:ptCount val="10"/>
                <c:pt idx="0">
                  <c:v>0.1</c:v>
                </c:pt>
                <c:pt idx="1">
                  <c:v>0.04</c:v>
                </c:pt>
                <c:pt idx="2">
                  <c:v>0.11</c:v>
                </c:pt>
                <c:pt idx="3">
                  <c:v>0.38</c:v>
                </c:pt>
                <c:pt idx="4">
                  <c:v>0.2</c:v>
                </c:pt>
                <c:pt idx="5">
                  <c:v>0.71</c:v>
                </c:pt>
                <c:pt idx="6">
                  <c:v>0.45</c:v>
                </c:pt>
                <c:pt idx="7">
                  <c:v>0.94</c:v>
                </c:pt>
                <c:pt idx="8">
                  <c:v>0.87</c:v>
                </c:pt>
                <c:pt idx="9">
                  <c:v>0.86</c:v>
                </c:pt>
              </c:numCache>
            </c:numRef>
          </c:yVal>
          <c:smooth val="0"/>
          <c:extLst xmlns:c16r2="http://schemas.microsoft.com/office/drawing/2015/06/chart">
            <c:ext xmlns:c16="http://schemas.microsoft.com/office/drawing/2014/chart" uri="{C3380CC4-5D6E-409C-BE32-E72D297353CC}">
              <c16:uniqueId val="{00000003-AEA5-47B0-8D39-A18390416315}"/>
            </c:ext>
          </c:extLst>
        </c:ser>
        <c:dLbls>
          <c:showLegendKey val="0"/>
          <c:showVal val="0"/>
          <c:showCatName val="0"/>
          <c:showSerName val="0"/>
          <c:showPercent val="0"/>
          <c:showBubbleSize val="0"/>
        </c:dLbls>
        <c:axId val="196150016"/>
        <c:axId val="196151552"/>
      </c:scatterChart>
      <c:valAx>
        <c:axId val="196150016"/>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hu-HU"/>
          </a:p>
        </c:txPr>
        <c:crossAx val="196151552"/>
        <c:crosses val="autoZero"/>
        <c:crossBetween val="midCat"/>
      </c:valAx>
      <c:valAx>
        <c:axId val="1961515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hu-HU"/>
          </a:p>
        </c:txPr>
        <c:crossAx val="196150016"/>
        <c:crosses val="autoZero"/>
        <c:crossBetween val="midCat"/>
        <c:majorUnit val="0.2"/>
      </c:valAx>
      <c:spPr>
        <a:noFill/>
        <a:ln>
          <a:noFill/>
        </a:ln>
        <a:effectLst/>
      </c:spPr>
    </c:plotArea>
    <c:legend>
      <c:legendPos val="b"/>
      <c:legendEntry>
        <c:idx val="2"/>
        <c:delete val="1"/>
      </c:legendEntry>
      <c:legendEntry>
        <c:idx val="3"/>
        <c:delete val="1"/>
      </c:legendEntry>
      <c:layout>
        <c:manualLayout>
          <c:xMode val="edge"/>
          <c:yMode val="edge"/>
          <c:x val="0.18482105575792518"/>
          <c:y val="0.89297533962100906"/>
          <c:w val="0.63035771377656646"/>
          <c:h val="5.2079605433936145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hu-HU"/>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600"/>
      </a:pPr>
      <a:endParaRPr lang="hu-HU"/>
    </a:p>
  </c:txPr>
  <c:externalData r:id="rId1">
    <c:autoUpdate val="0"/>
  </c:externalData>
</c:chartSpac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F3D630-B64F-4D73-9562-3623B102595F}" type="doc">
      <dgm:prSet loTypeId="urn:microsoft.com/office/officeart/2009/3/layout/IncreasingArrowsProcess" loCatId="process" qsTypeId="urn:microsoft.com/office/officeart/2005/8/quickstyle/simple1" qsCatId="simple" csTypeId="urn:microsoft.com/office/officeart/2005/8/colors/colorful5" csCatId="colorful" phldr="1"/>
      <dgm:spPr/>
      <dgm:t>
        <a:bodyPr/>
        <a:lstStyle/>
        <a:p>
          <a:endParaRPr lang="hu-HU"/>
        </a:p>
      </dgm:t>
    </dgm:pt>
    <dgm:pt modelId="{E46B6B6F-D786-48A9-8579-56A46A4479E8}">
      <dgm:prSet phldrT="[Szöveg]" custT="1"/>
      <dgm:spPr>
        <a:solidFill>
          <a:srgbClr val="94AA67"/>
        </a:solidFill>
      </dgm:spPr>
      <dgm:t>
        <a:bodyPr/>
        <a:lstStyle/>
        <a:p>
          <a:r>
            <a:rPr lang="hu-HU" sz="2800" dirty="0" smtClean="0"/>
            <a:t>Kockázatészlelés</a:t>
          </a:r>
          <a:endParaRPr lang="hu-HU" sz="2200" dirty="0"/>
        </a:p>
      </dgm:t>
    </dgm:pt>
    <dgm:pt modelId="{7E4702A5-AAFB-436B-B833-0E3C3B609D05}" type="parTrans" cxnId="{ED2970C5-1190-4E80-98E6-0D559227C38A}">
      <dgm:prSet/>
      <dgm:spPr/>
      <dgm:t>
        <a:bodyPr/>
        <a:lstStyle/>
        <a:p>
          <a:endParaRPr lang="hu-HU"/>
        </a:p>
      </dgm:t>
    </dgm:pt>
    <dgm:pt modelId="{106B8007-4F37-4688-8D14-E6B1F73A6559}" type="sibTrans" cxnId="{ED2970C5-1190-4E80-98E6-0D559227C38A}">
      <dgm:prSet/>
      <dgm:spPr/>
      <dgm:t>
        <a:bodyPr/>
        <a:lstStyle/>
        <a:p>
          <a:endParaRPr lang="hu-HU"/>
        </a:p>
      </dgm:t>
    </dgm:pt>
    <dgm:pt modelId="{C07CFFD3-DC26-4ED1-A1F8-E996CD8BA499}">
      <dgm:prSet phldrT="[Szöveg]" custT="1"/>
      <dgm:spPr/>
      <dgm:t>
        <a:bodyPr/>
        <a:lstStyle/>
        <a:p>
          <a:r>
            <a:rPr lang="hu-HU" sz="2400" dirty="0">
              <a:solidFill>
                <a:schemeClr val="bg1">
                  <a:lumMod val="50000"/>
                </a:schemeClr>
              </a:solidFill>
            </a:rPr>
            <a:t>1. </a:t>
          </a:r>
          <a:r>
            <a:rPr lang="hu-HU" sz="2400" dirty="0" smtClean="0">
              <a:solidFill>
                <a:schemeClr val="bg1">
                  <a:lumMod val="50000"/>
                </a:schemeClr>
              </a:solidFill>
            </a:rPr>
            <a:t>Mit gondol róla?</a:t>
          </a:r>
        </a:p>
        <a:p>
          <a:r>
            <a:rPr lang="hu-HU" sz="2400" i="1" dirty="0" smtClean="0">
              <a:solidFill>
                <a:schemeClr val="bg1">
                  <a:lumMod val="50000"/>
                </a:schemeClr>
              </a:solidFill>
            </a:rPr>
            <a:t>Hogyan észleli a valószínűséget?</a:t>
          </a:r>
          <a:endParaRPr lang="hu-HU" sz="2400" i="1" dirty="0">
            <a:solidFill>
              <a:schemeClr val="bg1">
                <a:lumMod val="50000"/>
              </a:schemeClr>
            </a:solidFill>
          </a:endParaRPr>
        </a:p>
      </dgm:t>
    </dgm:pt>
    <dgm:pt modelId="{166AB87F-ED11-4AFC-A74B-58C64D187CB4}" type="parTrans" cxnId="{70F5E326-5D79-4990-8869-1E9B35CB7A0D}">
      <dgm:prSet/>
      <dgm:spPr/>
      <dgm:t>
        <a:bodyPr/>
        <a:lstStyle/>
        <a:p>
          <a:endParaRPr lang="hu-HU"/>
        </a:p>
      </dgm:t>
    </dgm:pt>
    <dgm:pt modelId="{67BB6378-F0E5-4F21-B382-84DD411E504F}" type="sibTrans" cxnId="{70F5E326-5D79-4990-8869-1E9B35CB7A0D}">
      <dgm:prSet/>
      <dgm:spPr/>
      <dgm:t>
        <a:bodyPr/>
        <a:lstStyle/>
        <a:p>
          <a:endParaRPr lang="hu-HU"/>
        </a:p>
      </dgm:t>
    </dgm:pt>
    <dgm:pt modelId="{FF6F330B-0DDD-4903-8688-ECB32580F378}">
      <dgm:prSet phldrT="[Szöveg]" custT="1"/>
      <dgm:spPr>
        <a:solidFill>
          <a:schemeClr val="bg1">
            <a:lumMod val="65000"/>
          </a:schemeClr>
        </a:solidFill>
      </dgm:spPr>
      <dgm:t>
        <a:bodyPr/>
        <a:lstStyle/>
        <a:p>
          <a:r>
            <a:rPr lang="hu-HU" sz="2800" dirty="0" smtClean="0"/>
            <a:t>Kockázatvállalás</a:t>
          </a:r>
          <a:endParaRPr lang="hu-HU" sz="2200" dirty="0"/>
        </a:p>
      </dgm:t>
    </dgm:pt>
    <dgm:pt modelId="{3CC9787C-D93F-41FD-BF5A-ADEA13F3613F}" type="parTrans" cxnId="{59C2F4E8-4E0F-4F05-B9B9-D0348AA5C21C}">
      <dgm:prSet/>
      <dgm:spPr/>
      <dgm:t>
        <a:bodyPr/>
        <a:lstStyle/>
        <a:p>
          <a:endParaRPr lang="hu-HU"/>
        </a:p>
      </dgm:t>
    </dgm:pt>
    <dgm:pt modelId="{6F2C1DF1-3B7B-4992-A1A1-8CB930FA47CC}" type="sibTrans" cxnId="{59C2F4E8-4E0F-4F05-B9B9-D0348AA5C21C}">
      <dgm:prSet/>
      <dgm:spPr/>
      <dgm:t>
        <a:bodyPr/>
        <a:lstStyle/>
        <a:p>
          <a:endParaRPr lang="hu-HU"/>
        </a:p>
      </dgm:t>
    </dgm:pt>
    <dgm:pt modelId="{A0E82DE8-BCD1-4821-886A-A3BD585F7B0B}">
      <dgm:prSet phldrT="[Szöveg]" custT="1"/>
      <dgm:spPr/>
      <dgm:t>
        <a:bodyPr/>
        <a:lstStyle/>
        <a:p>
          <a:r>
            <a:rPr lang="hu-HU" sz="2400" dirty="0">
              <a:solidFill>
                <a:schemeClr val="bg1">
                  <a:lumMod val="50000"/>
                </a:schemeClr>
              </a:solidFill>
            </a:rPr>
            <a:t>2. </a:t>
          </a:r>
          <a:r>
            <a:rPr lang="hu-HU" sz="2400" dirty="0" smtClean="0">
              <a:solidFill>
                <a:schemeClr val="bg1">
                  <a:lumMod val="50000"/>
                </a:schemeClr>
              </a:solidFill>
            </a:rPr>
            <a:t>Miként cselekszik?</a:t>
          </a:r>
        </a:p>
        <a:p>
          <a:r>
            <a:rPr lang="hu-HU" sz="2400" i="1" dirty="0" smtClean="0">
              <a:solidFill>
                <a:schemeClr val="bg1">
                  <a:lumMod val="50000"/>
                </a:schemeClr>
              </a:solidFill>
            </a:rPr>
            <a:t>Mennyit fektet be?</a:t>
          </a:r>
          <a:endParaRPr lang="hu-HU" sz="2400" i="1" dirty="0">
            <a:solidFill>
              <a:schemeClr val="bg1">
                <a:lumMod val="50000"/>
              </a:schemeClr>
            </a:solidFill>
          </a:endParaRPr>
        </a:p>
      </dgm:t>
    </dgm:pt>
    <dgm:pt modelId="{231D8B0D-1132-4B74-9AE9-1C8C5B0241DE}" type="parTrans" cxnId="{8B5F03D8-9DB7-4472-A203-B488109E5F80}">
      <dgm:prSet/>
      <dgm:spPr/>
      <dgm:t>
        <a:bodyPr/>
        <a:lstStyle/>
        <a:p>
          <a:endParaRPr lang="hu-HU"/>
        </a:p>
      </dgm:t>
    </dgm:pt>
    <dgm:pt modelId="{F80F6997-F160-4AB0-966C-FEF0F5D70392}" type="sibTrans" cxnId="{8B5F03D8-9DB7-4472-A203-B488109E5F80}">
      <dgm:prSet/>
      <dgm:spPr/>
      <dgm:t>
        <a:bodyPr/>
        <a:lstStyle/>
        <a:p>
          <a:endParaRPr lang="hu-HU"/>
        </a:p>
      </dgm:t>
    </dgm:pt>
    <dgm:pt modelId="{C5BF9C3F-518D-42E2-833D-964EF52D102F}" type="pres">
      <dgm:prSet presAssocID="{1FF3D630-B64F-4D73-9562-3623B102595F}" presName="Name0" presStyleCnt="0">
        <dgm:presLayoutVars>
          <dgm:chMax val="5"/>
          <dgm:chPref val="5"/>
          <dgm:dir/>
          <dgm:animLvl val="lvl"/>
        </dgm:presLayoutVars>
      </dgm:prSet>
      <dgm:spPr/>
      <dgm:t>
        <a:bodyPr/>
        <a:lstStyle/>
        <a:p>
          <a:endParaRPr lang="en-US"/>
        </a:p>
      </dgm:t>
    </dgm:pt>
    <dgm:pt modelId="{A80E0C88-5140-4163-BB08-89C638645FEA}" type="pres">
      <dgm:prSet presAssocID="{E46B6B6F-D786-48A9-8579-56A46A4479E8}" presName="parentText1" presStyleLbl="node1" presStyleIdx="0" presStyleCnt="2">
        <dgm:presLayoutVars>
          <dgm:chMax/>
          <dgm:chPref val="3"/>
          <dgm:bulletEnabled val="1"/>
        </dgm:presLayoutVars>
      </dgm:prSet>
      <dgm:spPr/>
      <dgm:t>
        <a:bodyPr/>
        <a:lstStyle/>
        <a:p>
          <a:endParaRPr lang="en-US"/>
        </a:p>
      </dgm:t>
    </dgm:pt>
    <dgm:pt modelId="{857A53C0-F46A-4FC4-A989-60AF3F23F40A}" type="pres">
      <dgm:prSet presAssocID="{E46B6B6F-D786-48A9-8579-56A46A4479E8}" presName="childText1" presStyleLbl="solidAlignAcc1" presStyleIdx="0" presStyleCnt="2">
        <dgm:presLayoutVars>
          <dgm:chMax val="0"/>
          <dgm:chPref val="0"/>
          <dgm:bulletEnabled val="1"/>
        </dgm:presLayoutVars>
      </dgm:prSet>
      <dgm:spPr/>
      <dgm:t>
        <a:bodyPr/>
        <a:lstStyle/>
        <a:p>
          <a:endParaRPr lang="en-US"/>
        </a:p>
      </dgm:t>
    </dgm:pt>
    <dgm:pt modelId="{72232082-71BD-4A8B-8F25-A68E3A09BDD0}" type="pres">
      <dgm:prSet presAssocID="{FF6F330B-0DDD-4903-8688-ECB32580F378}" presName="parentText2" presStyleLbl="node1" presStyleIdx="1" presStyleCnt="2">
        <dgm:presLayoutVars>
          <dgm:chMax/>
          <dgm:chPref val="3"/>
          <dgm:bulletEnabled val="1"/>
        </dgm:presLayoutVars>
      </dgm:prSet>
      <dgm:spPr/>
      <dgm:t>
        <a:bodyPr/>
        <a:lstStyle/>
        <a:p>
          <a:endParaRPr lang="en-US"/>
        </a:p>
      </dgm:t>
    </dgm:pt>
    <dgm:pt modelId="{CD56445F-917D-4E32-9461-3FEEF94A50C1}" type="pres">
      <dgm:prSet presAssocID="{FF6F330B-0DDD-4903-8688-ECB32580F378}" presName="childText2" presStyleLbl="solidAlignAcc1" presStyleIdx="1" presStyleCnt="2">
        <dgm:presLayoutVars>
          <dgm:chMax val="0"/>
          <dgm:chPref val="0"/>
          <dgm:bulletEnabled val="1"/>
        </dgm:presLayoutVars>
      </dgm:prSet>
      <dgm:spPr/>
      <dgm:t>
        <a:bodyPr/>
        <a:lstStyle/>
        <a:p>
          <a:endParaRPr lang="en-US"/>
        </a:p>
      </dgm:t>
    </dgm:pt>
  </dgm:ptLst>
  <dgm:cxnLst>
    <dgm:cxn modelId="{2C45299D-4C3B-4AC5-9EAD-1B3CE31646FC}" type="presOf" srcId="{C07CFFD3-DC26-4ED1-A1F8-E996CD8BA499}" destId="{857A53C0-F46A-4FC4-A989-60AF3F23F40A}" srcOrd="0" destOrd="0" presId="urn:microsoft.com/office/officeart/2009/3/layout/IncreasingArrowsProcess"/>
    <dgm:cxn modelId="{ED2970C5-1190-4E80-98E6-0D559227C38A}" srcId="{1FF3D630-B64F-4D73-9562-3623B102595F}" destId="{E46B6B6F-D786-48A9-8579-56A46A4479E8}" srcOrd="0" destOrd="0" parTransId="{7E4702A5-AAFB-436B-B833-0E3C3B609D05}" sibTransId="{106B8007-4F37-4688-8D14-E6B1F73A6559}"/>
    <dgm:cxn modelId="{C1CFDBC0-A426-4E72-8FDF-4FA2EE1E927F}" type="presOf" srcId="{1FF3D630-B64F-4D73-9562-3623B102595F}" destId="{C5BF9C3F-518D-42E2-833D-964EF52D102F}" srcOrd="0" destOrd="0" presId="urn:microsoft.com/office/officeart/2009/3/layout/IncreasingArrowsProcess"/>
    <dgm:cxn modelId="{61BFBAEA-222B-4E8D-9508-47E11C4588E6}" type="presOf" srcId="{FF6F330B-0DDD-4903-8688-ECB32580F378}" destId="{72232082-71BD-4A8B-8F25-A68E3A09BDD0}" srcOrd="0" destOrd="0" presId="urn:microsoft.com/office/officeart/2009/3/layout/IncreasingArrowsProcess"/>
    <dgm:cxn modelId="{59C2F4E8-4E0F-4F05-B9B9-D0348AA5C21C}" srcId="{1FF3D630-B64F-4D73-9562-3623B102595F}" destId="{FF6F330B-0DDD-4903-8688-ECB32580F378}" srcOrd="1" destOrd="0" parTransId="{3CC9787C-D93F-41FD-BF5A-ADEA13F3613F}" sibTransId="{6F2C1DF1-3B7B-4992-A1A1-8CB930FA47CC}"/>
    <dgm:cxn modelId="{70F5E326-5D79-4990-8869-1E9B35CB7A0D}" srcId="{E46B6B6F-D786-48A9-8579-56A46A4479E8}" destId="{C07CFFD3-DC26-4ED1-A1F8-E996CD8BA499}" srcOrd="0" destOrd="0" parTransId="{166AB87F-ED11-4AFC-A74B-58C64D187CB4}" sibTransId="{67BB6378-F0E5-4F21-B382-84DD411E504F}"/>
    <dgm:cxn modelId="{8B5F03D8-9DB7-4472-A203-B488109E5F80}" srcId="{FF6F330B-0DDD-4903-8688-ECB32580F378}" destId="{A0E82DE8-BCD1-4821-886A-A3BD585F7B0B}" srcOrd="0" destOrd="0" parTransId="{231D8B0D-1132-4B74-9AE9-1C8C5B0241DE}" sibTransId="{F80F6997-F160-4AB0-966C-FEF0F5D70392}"/>
    <dgm:cxn modelId="{13104E08-5568-4316-8EC9-A9CB41E49AE7}" type="presOf" srcId="{A0E82DE8-BCD1-4821-886A-A3BD585F7B0B}" destId="{CD56445F-917D-4E32-9461-3FEEF94A50C1}" srcOrd="0" destOrd="0" presId="urn:microsoft.com/office/officeart/2009/3/layout/IncreasingArrowsProcess"/>
    <dgm:cxn modelId="{1BE09179-7B9B-4D7C-BF16-EE1C02D50263}" type="presOf" srcId="{E46B6B6F-D786-48A9-8579-56A46A4479E8}" destId="{A80E0C88-5140-4163-BB08-89C638645FEA}" srcOrd="0" destOrd="0" presId="urn:microsoft.com/office/officeart/2009/3/layout/IncreasingArrowsProcess"/>
    <dgm:cxn modelId="{166A7B1B-D0D6-4F88-9EAE-966D4FB9A1DD}" type="presParOf" srcId="{C5BF9C3F-518D-42E2-833D-964EF52D102F}" destId="{A80E0C88-5140-4163-BB08-89C638645FEA}" srcOrd="0" destOrd="0" presId="urn:microsoft.com/office/officeart/2009/3/layout/IncreasingArrowsProcess"/>
    <dgm:cxn modelId="{9ACB8A9C-1109-4651-8A71-E6BA6D3B0143}" type="presParOf" srcId="{C5BF9C3F-518D-42E2-833D-964EF52D102F}" destId="{857A53C0-F46A-4FC4-A989-60AF3F23F40A}" srcOrd="1" destOrd="0" presId="urn:microsoft.com/office/officeart/2009/3/layout/IncreasingArrowsProcess"/>
    <dgm:cxn modelId="{B99BBDCC-6F82-4AE1-AF27-A7BBD8FD8E3C}" type="presParOf" srcId="{C5BF9C3F-518D-42E2-833D-964EF52D102F}" destId="{72232082-71BD-4A8B-8F25-A68E3A09BDD0}" srcOrd="2" destOrd="0" presId="urn:microsoft.com/office/officeart/2009/3/layout/IncreasingArrowsProcess"/>
    <dgm:cxn modelId="{C3AD1966-BB82-41FE-8495-C4C6A778149A}" type="presParOf" srcId="{C5BF9C3F-518D-42E2-833D-964EF52D102F}" destId="{CD56445F-917D-4E32-9461-3FEEF94A50C1}" srcOrd="3"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0E0C88-5140-4163-BB08-89C638645FEA}">
      <dsp:nvSpPr>
        <dsp:cNvPr id="0" name=""/>
        <dsp:cNvSpPr/>
      </dsp:nvSpPr>
      <dsp:spPr>
        <a:xfrm>
          <a:off x="0" y="1362115"/>
          <a:ext cx="7872535" cy="1146634"/>
        </a:xfrm>
        <a:prstGeom prst="rightArrow">
          <a:avLst>
            <a:gd name="adj1" fmla="val 50000"/>
            <a:gd name="adj2" fmla="val 50000"/>
          </a:avLst>
        </a:prstGeom>
        <a:solidFill>
          <a:srgbClr val="94AA6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182028" numCol="1" spcCol="1270" anchor="ctr" anchorCtr="0">
          <a:noAutofit/>
        </a:bodyPr>
        <a:lstStyle/>
        <a:p>
          <a:pPr lvl="0" algn="l" defTabSz="1244600">
            <a:lnSpc>
              <a:spcPct val="90000"/>
            </a:lnSpc>
            <a:spcBef>
              <a:spcPct val="0"/>
            </a:spcBef>
            <a:spcAft>
              <a:spcPct val="35000"/>
            </a:spcAft>
          </a:pPr>
          <a:r>
            <a:rPr lang="hu-HU" sz="2800" kern="1200" dirty="0" smtClean="0"/>
            <a:t>Kockázatészlelés</a:t>
          </a:r>
          <a:endParaRPr lang="hu-HU" sz="2200" kern="1200" dirty="0"/>
        </a:p>
      </dsp:txBody>
      <dsp:txXfrm>
        <a:off x="0" y="1648774"/>
        <a:ext cx="7585877" cy="573317"/>
      </dsp:txXfrm>
    </dsp:sp>
    <dsp:sp modelId="{857A53C0-F46A-4FC4-A989-60AF3F23F40A}">
      <dsp:nvSpPr>
        <dsp:cNvPr id="0" name=""/>
        <dsp:cNvSpPr/>
      </dsp:nvSpPr>
      <dsp:spPr>
        <a:xfrm>
          <a:off x="0" y="2249178"/>
          <a:ext cx="3637111" cy="2559349"/>
        </a:xfrm>
        <a:prstGeom prst="rect">
          <a:avLst/>
        </a:prstGeom>
        <a:solidFill>
          <a:schemeClr val="lt1">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hu-HU" sz="2400" kern="1200" dirty="0">
              <a:solidFill>
                <a:schemeClr val="bg1">
                  <a:lumMod val="50000"/>
                </a:schemeClr>
              </a:solidFill>
            </a:rPr>
            <a:t>1. </a:t>
          </a:r>
          <a:r>
            <a:rPr lang="hu-HU" sz="2400" kern="1200" dirty="0" smtClean="0">
              <a:solidFill>
                <a:schemeClr val="bg1">
                  <a:lumMod val="50000"/>
                </a:schemeClr>
              </a:solidFill>
            </a:rPr>
            <a:t>Mit gondol róla?</a:t>
          </a:r>
        </a:p>
        <a:p>
          <a:pPr lvl="0" algn="l" defTabSz="1066800">
            <a:lnSpc>
              <a:spcPct val="90000"/>
            </a:lnSpc>
            <a:spcBef>
              <a:spcPct val="0"/>
            </a:spcBef>
            <a:spcAft>
              <a:spcPct val="35000"/>
            </a:spcAft>
          </a:pPr>
          <a:r>
            <a:rPr lang="hu-HU" sz="2400" i="1" kern="1200" dirty="0" smtClean="0">
              <a:solidFill>
                <a:schemeClr val="bg1">
                  <a:lumMod val="50000"/>
                </a:schemeClr>
              </a:solidFill>
            </a:rPr>
            <a:t>Hogyan észleli a valószínűséget?</a:t>
          </a:r>
          <a:endParaRPr lang="hu-HU" sz="2400" i="1" kern="1200" dirty="0">
            <a:solidFill>
              <a:schemeClr val="bg1">
                <a:lumMod val="50000"/>
              </a:schemeClr>
            </a:solidFill>
          </a:endParaRPr>
        </a:p>
      </dsp:txBody>
      <dsp:txXfrm>
        <a:off x="0" y="2249178"/>
        <a:ext cx="3637111" cy="2559349"/>
      </dsp:txXfrm>
    </dsp:sp>
    <dsp:sp modelId="{72232082-71BD-4A8B-8F25-A68E3A09BDD0}">
      <dsp:nvSpPr>
        <dsp:cNvPr id="0" name=""/>
        <dsp:cNvSpPr/>
      </dsp:nvSpPr>
      <dsp:spPr>
        <a:xfrm>
          <a:off x="3637111" y="1744199"/>
          <a:ext cx="4235424" cy="1146634"/>
        </a:xfrm>
        <a:prstGeom prst="rightArrow">
          <a:avLst>
            <a:gd name="adj1" fmla="val 50000"/>
            <a:gd name="adj2" fmla="val 50000"/>
          </a:avLst>
        </a:prstGeom>
        <a:solidFill>
          <a:schemeClr val="bg1">
            <a:lumMod val="6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254000" bIns="182028" numCol="1" spcCol="1270" anchor="ctr" anchorCtr="0">
          <a:noAutofit/>
        </a:bodyPr>
        <a:lstStyle/>
        <a:p>
          <a:pPr lvl="0" algn="l" defTabSz="1244600">
            <a:lnSpc>
              <a:spcPct val="90000"/>
            </a:lnSpc>
            <a:spcBef>
              <a:spcPct val="0"/>
            </a:spcBef>
            <a:spcAft>
              <a:spcPct val="35000"/>
            </a:spcAft>
          </a:pPr>
          <a:r>
            <a:rPr lang="hu-HU" sz="2800" kern="1200" dirty="0" smtClean="0"/>
            <a:t>Kockázatvállalás</a:t>
          </a:r>
          <a:endParaRPr lang="hu-HU" sz="2200" kern="1200" dirty="0"/>
        </a:p>
      </dsp:txBody>
      <dsp:txXfrm>
        <a:off x="3637111" y="2030858"/>
        <a:ext cx="3948766" cy="573317"/>
      </dsp:txXfrm>
    </dsp:sp>
    <dsp:sp modelId="{CD56445F-917D-4E32-9461-3FEEF94A50C1}">
      <dsp:nvSpPr>
        <dsp:cNvPr id="0" name=""/>
        <dsp:cNvSpPr/>
      </dsp:nvSpPr>
      <dsp:spPr>
        <a:xfrm>
          <a:off x="3637111" y="2631261"/>
          <a:ext cx="3637111" cy="2559349"/>
        </a:xfrm>
        <a:prstGeom prst="rect">
          <a:avLst/>
        </a:prstGeom>
        <a:solidFill>
          <a:schemeClr val="lt1">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hu-HU" sz="2400" kern="1200" dirty="0">
              <a:solidFill>
                <a:schemeClr val="bg1">
                  <a:lumMod val="50000"/>
                </a:schemeClr>
              </a:solidFill>
            </a:rPr>
            <a:t>2. </a:t>
          </a:r>
          <a:r>
            <a:rPr lang="hu-HU" sz="2400" kern="1200" dirty="0" smtClean="0">
              <a:solidFill>
                <a:schemeClr val="bg1">
                  <a:lumMod val="50000"/>
                </a:schemeClr>
              </a:solidFill>
            </a:rPr>
            <a:t>Miként cselekszik?</a:t>
          </a:r>
        </a:p>
        <a:p>
          <a:pPr lvl="0" algn="l" defTabSz="1066800">
            <a:lnSpc>
              <a:spcPct val="90000"/>
            </a:lnSpc>
            <a:spcBef>
              <a:spcPct val="0"/>
            </a:spcBef>
            <a:spcAft>
              <a:spcPct val="35000"/>
            </a:spcAft>
          </a:pPr>
          <a:r>
            <a:rPr lang="hu-HU" sz="2400" i="1" kern="1200" dirty="0" smtClean="0">
              <a:solidFill>
                <a:schemeClr val="bg1">
                  <a:lumMod val="50000"/>
                </a:schemeClr>
              </a:solidFill>
            </a:rPr>
            <a:t>Mennyit fektet be?</a:t>
          </a:r>
          <a:endParaRPr lang="hu-HU" sz="2400" i="1" kern="1200" dirty="0">
            <a:solidFill>
              <a:schemeClr val="bg1">
                <a:lumMod val="50000"/>
              </a:schemeClr>
            </a:solidFill>
          </a:endParaRPr>
        </a:p>
      </dsp:txBody>
      <dsp:txXfrm>
        <a:off x="3637111" y="2631261"/>
        <a:ext cx="3637111" cy="2559349"/>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 xmlns:a16="http://schemas.microsoft.com/office/drawing/2014/main" id="{103869A4-B36F-408A-8503-A2EC04DFD14B}"/>
              </a:ext>
            </a:extLst>
          </p:cNvPr>
          <p:cNvSpPr>
            <a:spLocks noGrp="1" noChangeArrowheads="1"/>
          </p:cNvSpPr>
          <p:nvPr>
            <p:ph type="hdr" sz="quarter"/>
          </p:nvPr>
        </p:nvSpPr>
        <p:spPr bwMode="auto">
          <a:xfrm>
            <a:off x="1" y="2"/>
            <a:ext cx="4317980" cy="341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63" tIns="45532" rIns="91063" bIns="45532" numCol="1" anchor="t" anchorCtr="0" compatLnSpc="1">
            <a:prstTxWarp prst="textNoShape">
              <a:avLst/>
            </a:prstTxWarp>
          </a:bodyPr>
          <a:lstStyle>
            <a:lvl1pPr algn="l" eaLnBrk="0" hangingPunct="0">
              <a:defRPr sz="1200">
                <a:latin typeface="Gill Sans" charset="0"/>
                <a:ea typeface="+mn-ea"/>
                <a:cs typeface="+mn-cs"/>
              </a:defRPr>
            </a:lvl1pPr>
          </a:lstStyle>
          <a:p>
            <a:pPr>
              <a:defRPr/>
            </a:pPr>
            <a:endParaRPr lang="hu-HU" altLang="hu-HU"/>
          </a:p>
        </p:txBody>
      </p:sp>
      <p:sp>
        <p:nvSpPr>
          <p:cNvPr id="83971" name="Rectangle 3">
            <a:extLst>
              <a:ext uri="{FF2B5EF4-FFF2-40B4-BE49-F238E27FC236}">
                <a16:creationId xmlns="" xmlns:a16="http://schemas.microsoft.com/office/drawing/2014/main" id="{2B6F02F7-0F2B-4691-A5FE-DD5F7876D8B2}"/>
              </a:ext>
            </a:extLst>
          </p:cNvPr>
          <p:cNvSpPr>
            <a:spLocks noGrp="1" noChangeArrowheads="1"/>
          </p:cNvSpPr>
          <p:nvPr>
            <p:ph type="dt" sz="quarter" idx="1"/>
          </p:nvPr>
        </p:nvSpPr>
        <p:spPr bwMode="auto">
          <a:xfrm>
            <a:off x="5642868" y="2"/>
            <a:ext cx="4317980" cy="341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63" tIns="45532" rIns="91063" bIns="45532" numCol="1" anchor="t" anchorCtr="0" compatLnSpc="1">
            <a:prstTxWarp prst="textNoShape">
              <a:avLst/>
            </a:prstTxWarp>
          </a:bodyPr>
          <a:lstStyle>
            <a:lvl1pPr algn="r" eaLnBrk="0" hangingPunct="0">
              <a:defRPr sz="1200">
                <a:latin typeface="Gill Sans" charset="0"/>
                <a:ea typeface="+mn-ea"/>
                <a:cs typeface="+mn-cs"/>
              </a:defRPr>
            </a:lvl1pPr>
          </a:lstStyle>
          <a:p>
            <a:pPr>
              <a:defRPr/>
            </a:pPr>
            <a:fld id="{39A37F93-5B71-4F0C-9797-C57CF053A7DC}" type="datetimeFigureOut">
              <a:rPr lang="hu-HU" altLang="hu-HU"/>
              <a:pPr>
                <a:defRPr/>
              </a:pPr>
              <a:t>2018. 11. 16.</a:t>
            </a:fld>
            <a:endParaRPr lang="hu-HU" altLang="hu-HU"/>
          </a:p>
        </p:txBody>
      </p:sp>
      <p:sp>
        <p:nvSpPr>
          <p:cNvPr id="83972" name="Rectangle 4">
            <a:extLst>
              <a:ext uri="{FF2B5EF4-FFF2-40B4-BE49-F238E27FC236}">
                <a16:creationId xmlns="" xmlns:a16="http://schemas.microsoft.com/office/drawing/2014/main" id="{1E9DF333-47A5-4D1F-B1DD-9B3C2CB4336B}"/>
              </a:ext>
            </a:extLst>
          </p:cNvPr>
          <p:cNvSpPr>
            <a:spLocks noGrp="1" noChangeArrowheads="1"/>
          </p:cNvSpPr>
          <p:nvPr>
            <p:ph type="ftr" sz="quarter" idx="2"/>
          </p:nvPr>
        </p:nvSpPr>
        <p:spPr bwMode="auto">
          <a:xfrm>
            <a:off x="1" y="6489723"/>
            <a:ext cx="4317980" cy="341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63" tIns="45532" rIns="91063" bIns="45532" numCol="1" anchor="b" anchorCtr="0" compatLnSpc="1">
            <a:prstTxWarp prst="textNoShape">
              <a:avLst/>
            </a:prstTxWarp>
          </a:bodyPr>
          <a:lstStyle>
            <a:lvl1pPr algn="l" eaLnBrk="0" hangingPunct="0">
              <a:defRPr sz="1200">
                <a:latin typeface="Gill Sans" charset="0"/>
                <a:ea typeface="+mn-ea"/>
                <a:cs typeface="+mn-cs"/>
              </a:defRPr>
            </a:lvl1pPr>
          </a:lstStyle>
          <a:p>
            <a:pPr>
              <a:defRPr/>
            </a:pPr>
            <a:endParaRPr lang="hu-HU" altLang="hu-HU"/>
          </a:p>
        </p:txBody>
      </p:sp>
      <p:sp>
        <p:nvSpPr>
          <p:cNvPr id="83973" name="Rectangle 5">
            <a:extLst>
              <a:ext uri="{FF2B5EF4-FFF2-40B4-BE49-F238E27FC236}">
                <a16:creationId xmlns="" xmlns:a16="http://schemas.microsoft.com/office/drawing/2014/main" id="{1E1B5198-456F-4A23-BD58-A373DD2D1F1E}"/>
              </a:ext>
            </a:extLst>
          </p:cNvPr>
          <p:cNvSpPr>
            <a:spLocks noGrp="1" noChangeArrowheads="1"/>
          </p:cNvSpPr>
          <p:nvPr>
            <p:ph type="sldNum" sz="quarter" idx="3"/>
          </p:nvPr>
        </p:nvSpPr>
        <p:spPr bwMode="auto">
          <a:xfrm>
            <a:off x="5642868" y="6489723"/>
            <a:ext cx="4317980" cy="341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63" tIns="45532" rIns="91063" bIns="45532" numCol="1" anchor="b" anchorCtr="0" compatLnSpc="1">
            <a:prstTxWarp prst="textNoShape">
              <a:avLst/>
            </a:prstTxWarp>
          </a:bodyPr>
          <a:lstStyle>
            <a:lvl1pPr algn="r" eaLnBrk="0" hangingPunct="0">
              <a:defRPr sz="1200">
                <a:latin typeface="Gill Sans" charset="0"/>
              </a:defRPr>
            </a:lvl1pPr>
          </a:lstStyle>
          <a:p>
            <a:pPr>
              <a:defRPr/>
            </a:pPr>
            <a:fld id="{E1582987-60F4-46CA-A8EF-2820E9B23CA4}" type="slidenum">
              <a:rPr lang="hu-HU" altLang="hu-HU"/>
              <a:pPr>
                <a:defRPr/>
              </a:pPr>
              <a:t>‹#›</a:t>
            </a:fld>
            <a:endParaRPr lang="hu-HU" altLang="hu-HU"/>
          </a:p>
        </p:txBody>
      </p:sp>
    </p:spTree>
    <p:extLst>
      <p:ext uri="{BB962C8B-B14F-4D97-AF65-F5344CB8AC3E}">
        <p14:creationId xmlns:p14="http://schemas.microsoft.com/office/powerpoint/2010/main" val="4028682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a:extLst>
              <a:ext uri="{FF2B5EF4-FFF2-40B4-BE49-F238E27FC236}">
                <a16:creationId xmlns="" xmlns:a16="http://schemas.microsoft.com/office/drawing/2014/main" id="{30BE140D-EBE3-4916-B83D-6241A2B54A06}"/>
              </a:ext>
            </a:extLst>
          </p:cNvPr>
          <p:cNvSpPr>
            <a:spLocks noGrp="1"/>
          </p:cNvSpPr>
          <p:nvPr>
            <p:ph type="hdr" sz="quarter"/>
          </p:nvPr>
        </p:nvSpPr>
        <p:spPr bwMode="auto">
          <a:xfrm>
            <a:off x="1" y="2"/>
            <a:ext cx="4317980" cy="341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944" tIns="47973" rIns="95944" bIns="47973" numCol="1" anchor="t" anchorCtr="0" compatLnSpc="1">
            <a:prstTxWarp prst="textNoShape">
              <a:avLst/>
            </a:prstTxWarp>
          </a:bodyPr>
          <a:lstStyle>
            <a:lvl1pPr algn="l" defTabSz="959643" eaLnBrk="1" hangingPunct="1">
              <a:defRPr sz="1300">
                <a:latin typeface="Gill Sans" charset="0"/>
                <a:ea typeface="+mn-ea"/>
                <a:cs typeface="+mn-cs"/>
              </a:defRPr>
            </a:lvl1pPr>
          </a:lstStyle>
          <a:p>
            <a:pPr>
              <a:defRPr/>
            </a:pPr>
            <a:endParaRPr lang="hu-HU" altLang="hu-HU"/>
          </a:p>
        </p:txBody>
      </p:sp>
      <p:sp>
        <p:nvSpPr>
          <p:cNvPr id="3" name="Dátum helye 2">
            <a:extLst>
              <a:ext uri="{FF2B5EF4-FFF2-40B4-BE49-F238E27FC236}">
                <a16:creationId xmlns="" xmlns:a16="http://schemas.microsoft.com/office/drawing/2014/main" id="{DD7B4AF4-BF65-4934-9FDF-64FE35BB62AC}"/>
              </a:ext>
            </a:extLst>
          </p:cNvPr>
          <p:cNvSpPr>
            <a:spLocks noGrp="1"/>
          </p:cNvSpPr>
          <p:nvPr>
            <p:ph type="dt" idx="1"/>
          </p:nvPr>
        </p:nvSpPr>
        <p:spPr bwMode="auto">
          <a:xfrm>
            <a:off x="5642868" y="2"/>
            <a:ext cx="4317980" cy="341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944" tIns="47973" rIns="95944" bIns="47973" numCol="1" anchor="t" anchorCtr="0" compatLnSpc="1">
            <a:prstTxWarp prst="textNoShape">
              <a:avLst/>
            </a:prstTxWarp>
          </a:bodyPr>
          <a:lstStyle>
            <a:lvl1pPr algn="r" defTabSz="959643" eaLnBrk="1" hangingPunct="1">
              <a:defRPr sz="1300">
                <a:latin typeface="Gill Sans" charset="0"/>
                <a:ea typeface="+mn-ea"/>
                <a:cs typeface="+mn-cs"/>
              </a:defRPr>
            </a:lvl1pPr>
          </a:lstStyle>
          <a:p>
            <a:pPr>
              <a:defRPr/>
            </a:pPr>
            <a:fld id="{4E1906AC-355A-4AE2-B96C-A5372982BAEB}" type="datetimeFigureOut">
              <a:rPr lang="hu-HU" altLang="hu-HU"/>
              <a:pPr>
                <a:defRPr/>
              </a:pPr>
              <a:t>2018. 11. 16.</a:t>
            </a:fld>
            <a:endParaRPr lang="hu-HU" altLang="hu-HU"/>
          </a:p>
        </p:txBody>
      </p:sp>
      <p:sp>
        <p:nvSpPr>
          <p:cNvPr id="4" name="Diakép helye 3">
            <a:extLst>
              <a:ext uri="{FF2B5EF4-FFF2-40B4-BE49-F238E27FC236}">
                <a16:creationId xmlns="" xmlns:a16="http://schemas.microsoft.com/office/drawing/2014/main" id="{83787A5B-BA62-4D4F-8B7F-309B9FCA6F4A}"/>
              </a:ext>
            </a:extLst>
          </p:cNvPr>
          <p:cNvSpPr>
            <a:spLocks noGrp="1" noRot="1" noChangeAspect="1"/>
          </p:cNvSpPr>
          <p:nvPr>
            <p:ph type="sldImg" idx="2"/>
          </p:nvPr>
        </p:nvSpPr>
        <p:spPr>
          <a:xfrm>
            <a:off x="3273425" y="512763"/>
            <a:ext cx="3414713" cy="2562225"/>
          </a:xfrm>
          <a:prstGeom prst="rect">
            <a:avLst/>
          </a:prstGeom>
          <a:noFill/>
          <a:ln w="12700">
            <a:solidFill>
              <a:prstClr val="black"/>
            </a:solidFill>
          </a:ln>
        </p:spPr>
        <p:txBody>
          <a:bodyPr vert="horz" lIns="91063" tIns="45532" rIns="91063" bIns="45532" rtlCol="0" anchor="ctr"/>
          <a:lstStyle/>
          <a:p>
            <a:pPr lvl="0"/>
            <a:endParaRPr lang="hu-HU" noProof="0"/>
          </a:p>
        </p:txBody>
      </p:sp>
      <p:sp>
        <p:nvSpPr>
          <p:cNvPr id="5" name="Jegyzetek helye 4">
            <a:extLst>
              <a:ext uri="{FF2B5EF4-FFF2-40B4-BE49-F238E27FC236}">
                <a16:creationId xmlns="" xmlns:a16="http://schemas.microsoft.com/office/drawing/2014/main" id="{A2A13A4A-51D2-43D4-8C99-F09F0CF4DA60}"/>
              </a:ext>
            </a:extLst>
          </p:cNvPr>
          <p:cNvSpPr>
            <a:spLocks noGrp="1"/>
          </p:cNvSpPr>
          <p:nvPr>
            <p:ph type="body" sz="quarter" idx="3"/>
          </p:nvPr>
        </p:nvSpPr>
        <p:spPr bwMode="auto">
          <a:xfrm>
            <a:off x="995394" y="3245404"/>
            <a:ext cx="7972364" cy="30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944" tIns="47973" rIns="95944" bIns="47973" numCol="1" anchor="t" anchorCtr="0" compatLnSpc="1">
            <a:prstTxWarp prst="textNoShape">
              <a:avLst/>
            </a:prstTxWarp>
          </a:bodyPr>
          <a:lstStyle/>
          <a:p>
            <a:pPr lvl="0"/>
            <a:r>
              <a:rPr lang="hu-HU" noProof="0"/>
              <a:t>Mintaszöveg szerkesztése</a:t>
            </a:r>
          </a:p>
          <a:p>
            <a:pPr lvl="1"/>
            <a:r>
              <a:rPr lang="hu-HU" noProof="0"/>
              <a:t>Második szint</a:t>
            </a:r>
          </a:p>
          <a:p>
            <a:pPr lvl="2"/>
            <a:r>
              <a:rPr lang="hu-HU" noProof="0"/>
              <a:t>Harmadik szint</a:t>
            </a:r>
          </a:p>
          <a:p>
            <a:pPr lvl="3"/>
            <a:r>
              <a:rPr lang="hu-HU" noProof="0"/>
              <a:t>Negyedik szint</a:t>
            </a:r>
          </a:p>
          <a:p>
            <a:pPr lvl="4"/>
            <a:r>
              <a:rPr lang="hu-HU" noProof="0"/>
              <a:t>Ötödik szint</a:t>
            </a:r>
          </a:p>
        </p:txBody>
      </p:sp>
      <p:sp>
        <p:nvSpPr>
          <p:cNvPr id="6" name="Élőláb helye 5">
            <a:extLst>
              <a:ext uri="{FF2B5EF4-FFF2-40B4-BE49-F238E27FC236}">
                <a16:creationId xmlns="" xmlns:a16="http://schemas.microsoft.com/office/drawing/2014/main" id="{9B77A40E-AF81-4E0A-9CF3-66E5CFB5C8E5}"/>
              </a:ext>
            </a:extLst>
          </p:cNvPr>
          <p:cNvSpPr>
            <a:spLocks noGrp="1"/>
          </p:cNvSpPr>
          <p:nvPr>
            <p:ph type="ftr" sz="quarter" idx="4"/>
          </p:nvPr>
        </p:nvSpPr>
        <p:spPr bwMode="auto">
          <a:xfrm>
            <a:off x="1" y="6489723"/>
            <a:ext cx="4317980" cy="341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944" tIns="47973" rIns="95944" bIns="47973" numCol="1" anchor="b" anchorCtr="0" compatLnSpc="1">
            <a:prstTxWarp prst="textNoShape">
              <a:avLst/>
            </a:prstTxWarp>
          </a:bodyPr>
          <a:lstStyle>
            <a:lvl1pPr algn="l" defTabSz="959643" eaLnBrk="1" hangingPunct="1">
              <a:defRPr sz="1300">
                <a:latin typeface="Gill Sans" charset="0"/>
                <a:ea typeface="+mn-ea"/>
                <a:cs typeface="+mn-cs"/>
              </a:defRPr>
            </a:lvl1pPr>
          </a:lstStyle>
          <a:p>
            <a:pPr>
              <a:defRPr/>
            </a:pPr>
            <a:endParaRPr lang="hu-HU" altLang="hu-HU"/>
          </a:p>
        </p:txBody>
      </p:sp>
      <p:sp>
        <p:nvSpPr>
          <p:cNvPr id="7" name="Dia számának helye 6">
            <a:extLst>
              <a:ext uri="{FF2B5EF4-FFF2-40B4-BE49-F238E27FC236}">
                <a16:creationId xmlns="" xmlns:a16="http://schemas.microsoft.com/office/drawing/2014/main" id="{83913CA2-CFA2-427C-978E-F211014F84F1}"/>
              </a:ext>
            </a:extLst>
          </p:cNvPr>
          <p:cNvSpPr>
            <a:spLocks noGrp="1"/>
          </p:cNvSpPr>
          <p:nvPr>
            <p:ph type="sldNum" sz="quarter" idx="5"/>
          </p:nvPr>
        </p:nvSpPr>
        <p:spPr bwMode="auto">
          <a:xfrm>
            <a:off x="5642868" y="6489723"/>
            <a:ext cx="4317980" cy="341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944" tIns="47973" rIns="95944" bIns="47973" numCol="1" anchor="b" anchorCtr="0" compatLnSpc="1">
            <a:prstTxWarp prst="textNoShape">
              <a:avLst/>
            </a:prstTxWarp>
          </a:bodyPr>
          <a:lstStyle>
            <a:lvl1pPr algn="r" defTabSz="959643" eaLnBrk="1" hangingPunct="1">
              <a:defRPr sz="1300">
                <a:latin typeface="Gill Sans" charset="0"/>
              </a:defRPr>
            </a:lvl1pPr>
          </a:lstStyle>
          <a:p>
            <a:pPr>
              <a:defRPr/>
            </a:pPr>
            <a:fld id="{166E2CC2-BA88-4DE6-8CE2-52C0274F803C}" type="slidenum">
              <a:rPr lang="hu-HU" altLang="hu-HU"/>
              <a:pPr>
                <a:defRPr/>
              </a:pPr>
              <a:t>‹#›</a:t>
            </a:fld>
            <a:endParaRPr lang="hu-HU" altLang="hu-HU"/>
          </a:p>
        </p:txBody>
      </p:sp>
    </p:spTree>
    <p:extLst>
      <p:ext uri="{BB962C8B-B14F-4D97-AF65-F5344CB8AC3E}">
        <p14:creationId xmlns:p14="http://schemas.microsoft.com/office/powerpoint/2010/main" val="3471834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iakép helye 1">
            <a:extLst>
              <a:ext uri="{FF2B5EF4-FFF2-40B4-BE49-F238E27FC236}">
                <a16:creationId xmlns="" xmlns:a16="http://schemas.microsoft.com/office/drawing/2014/main" id="{B15990D1-C078-434D-8D18-5C0A020EC7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Jegyzetek helye 2">
            <a:extLst>
              <a:ext uri="{FF2B5EF4-FFF2-40B4-BE49-F238E27FC236}">
                <a16:creationId xmlns="" xmlns:a16="http://schemas.microsoft.com/office/drawing/2014/main" id="{A0D1E29D-80F7-4829-88B0-3E41BEED6205}"/>
              </a:ext>
            </a:extLst>
          </p:cNvPr>
          <p:cNvSpPr>
            <a:spLocks noGrp="1"/>
          </p:cNvSpPr>
          <p:nvPr>
            <p:ph type="body" idx="1"/>
          </p:nvPr>
        </p:nvSpPr>
        <p:spPr>
          <a:noFill/>
        </p:spPr>
        <p:txBody>
          <a:bodyPr/>
          <a:lstStyle/>
          <a:p>
            <a:endParaRPr lang="hu-HU" altLang="hu-HU" dirty="0"/>
          </a:p>
        </p:txBody>
      </p:sp>
      <p:sp>
        <p:nvSpPr>
          <p:cNvPr id="29700" name="Dia számának helye 3">
            <a:extLst>
              <a:ext uri="{FF2B5EF4-FFF2-40B4-BE49-F238E27FC236}">
                <a16:creationId xmlns="" xmlns:a16="http://schemas.microsoft.com/office/drawing/2014/main" id="{B9FA7E58-306C-4682-B25F-802F6B020095}"/>
              </a:ext>
            </a:extLst>
          </p:cNvPr>
          <p:cNvSpPr>
            <a:spLocks noGrp="1"/>
          </p:cNvSpPr>
          <p:nvPr>
            <p:ph type="sldNum" sz="quarter" idx="5"/>
          </p:nvPr>
        </p:nvSpPr>
        <p:spPr>
          <a:noFill/>
        </p:spPr>
        <p:txBody>
          <a:bodyPr/>
          <a:lstStyle>
            <a:lvl1pPr defTabSz="959643">
              <a:defRPr>
                <a:solidFill>
                  <a:srgbClr val="000000"/>
                </a:solidFill>
                <a:latin typeface="Lucida Grande" charset="0"/>
                <a:ea typeface="ヒラギノ角ゴ ProN W3"/>
                <a:cs typeface="ヒラギノ角ゴ ProN W3"/>
                <a:sym typeface="Gill Sans" charset="0"/>
              </a:defRPr>
            </a:lvl1pPr>
            <a:lvl2pPr marL="739889" indent="-284572" defTabSz="959643">
              <a:defRPr>
                <a:solidFill>
                  <a:srgbClr val="000000"/>
                </a:solidFill>
                <a:latin typeface="Lucida Grande" charset="0"/>
                <a:ea typeface="ヒラギノ角ゴ ProN W3"/>
                <a:cs typeface="ヒラギノ角ゴ ProN W3"/>
                <a:sym typeface="Gill Sans" charset="0"/>
              </a:defRPr>
            </a:lvl2pPr>
            <a:lvl3pPr marL="1138292" indent="-227658" defTabSz="959643">
              <a:defRPr>
                <a:solidFill>
                  <a:srgbClr val="000000"/>
                </a:solidFill>
                <a:latin typeface="Lucida Grande" charset="0"/>
                <a:ea typeface="ヒラギノ角ゴ ProN W3"/>
                <a:cs typeface="ヒラギノ角ゴ ProN W3"/>
                <a:sym typeface="Gill Sans" charset="0"/>
              </a:defRPr>
            </a:lvl3pPr>
            <a:lvl4pPr marL="1593608" indent="-227658" defTabSz="959643">
              <a:defRPr>
                <a:solidFill>
                  <a:srgbClr val="000000"/>
                </a:solidFill>
                <a:latin typeface="Lucida Grande" charset="0"/>
                <a:ea typeface="ヒラギノ角ゴ ProN W3"/>
                <a:cs typeface="ヒラギノ角ゴ ProN W3"/>
                <a:sym typeface="Gill Sans" charset="0"/>
              </a:defRPr>
            </a:lvl4pPr>
            <a:lvl5pPr marL="2048924" indent="-227658" defTabSz="959643">
              <a:defRPr>
                <a:solidFill>
                  <a:srgbClr val="000000"/>
                </a:solidFill>
                <a:latin typeface="Lucida Grande" charset="0"/>
                <a:ea typeface="ヒラギノ角ゴ ProN W3"/>
                <a:cs typeface="ヒラギノ角ゴ ProN W3"/>
                <a:sym typeface="Gill Sans" charset="0"/>
              </a:defRPr>
            </a:lvl5pPr>
            <a:lvl6pPr marL="250424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59557"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14874"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7019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36618F1C-2AF4-471A-8FD9-A73D881B5C17}" type="slidenum">
              <a:rPr lang="hu-HU" altLang="hu-HU" smtClean="0">
                <a:latin typeface="Gill Sans" charset="0"/>
              </a:rPr>
              <a:pPr/>
              <a:t>1</a:t>
            </a:fld>
            <a:endParaRPr lang="hu-HU" altLang="hu-HU">
              <a:latin typeface="Gill Sans"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iakép helye 1">
            <a:extLst>
              <a:ext uri="{FF2B5EF4-FFF2-40B4-BE49-F238E27FC236}">
                <a16:creationId xmlns="" xmlns:a16="http://schemas.microsoft.com/office/drawing/2014/main" id="{F329C377-8981-44BE-8984-F0CFE3DBB3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Jegyzetek helye 2">
            <a:extLst>
              <a:ext uri="{FF2B5EF4-FFF2-40B4-BE49-F238E27FC236}">
                <a16:creationId xmlns="" xmlns:a16="http://schemas.microsoft.com/office/drawing/2014/main" id="{53D50360-59E1-4646-BCB2-431BA8837D5C}"/>
              </a:ext>
            </a:extLst>
          </p:cNvPr>
          <p:cNvSpPr>
            <a:spLocks noGrp="1"/>
          </p:cNvSpPr>
          <p:nvPr>
            <p:ph type="body" idx="1"/>
          </p:nvPr>
        </p:nvSpPr>
        <p:spPr/>
        <p:txBody>
          <a:bodyPr/>
          <a:lstStyle/>
          <a:p>
            <a:pPr defTabSz="910633">
              <a:defRPr/>
            </a:pPr>
            <a:r>
              <a:rPr lang="hu-HU" altLang="hu-HU" dirty="0">
                <a:solidFill>
                  <a:schemeClr val="bg1">
                    <a:lumMod val="50000"/>
                  </a:schemeClr>
                </a:solidFill>
                <a:latin typeface="Calibri" panose="020F0502020204030204" pitchFamily="34" charset="0"/>
              </a:rPr>
              <a:t>A </a:t>
            </a:r>
            <a:r>
              <a:rPr lang="hu-HU" altLang="hu-HU" dirty="0" err="1">
                <a:solidFill>
                  <a:schemeClr val="bg1">
                    <a:lumMod val="50000"/>
                  </a:schemeClr>
                </a:solidFill>
                <a:latin typeface="Calibri" panose="020F0502020204030204" pitchFamily="34" charset="0"/>
              </a:rPr>
              <a:t>posteriori</a:t>
            </a:r>
            <a:r>
              <a:rPr lang="hu-HU" altLang="hu-HU" dirty="0">
                <a:solidFill>
                  <a:schemeClr val="bg1">
                    <a:lumMod val="50000"/>
                  </a:schemeClr>
                </a:solidFill>
                <a:latin typeface="Calibri" panose="020F0502020204030204" pitchFamily="34" charset="0"/>
              </a:rPr>
              <a:t> valószínűség (p) </a:t>
            </a:r>
            <a:r>
              <a:rPr lang="hu-HU" altLang="hu-HU" dirty="0" err="1">
                <a:solidFill>
                  <a:schemeClr val="bg1">
                    <a:lumMod val="50000"/>
                  </a:schemeClr>
                </a:solidFill>
                <a:latin typeface="Calibri" panose="020F0502020204030204" pitchFamily="34" charset="0"/>
              </a:rPr>
              <a:t>Bayes</a:t>
            </a:r>
            <a:r>
              <a:rPr lang="hu-HU" altLang="hu-HU" dirty="0">
                <a:solidFill>
                  <a:schemeClr val="bg1">
                    <a:lumMod val="50000"/>
                  </a:schemeClr>
                </a:solidFill>
                <a:latin typeface="Calibri" panose="020F0502020204030204" pitchFamily="34" charset="0"/>
              </a:rPr>
              <a:t> tétele szerint kiszámolható minden döntési helyzetre az előző kimenetelek (árfolyam növekedés ill. csökkenés száma) alapján.</a:t>
            </a:r>
          </a:p>
        </p:txBody>
      </p:sp>
      <p:sp>
        <p:nvSpPr>
          <p:cNvPr id="53252" name="Dia számának helye 3">
            <a:extLst>
              <a:ext uri="{FF2B5EF4-FFF2-40B4-BE49-F238E27FC236}">
                <a16:creationId xmlns="" xmlns:a16="http://schemas.microsoft.com/office/drawing/2014/main" id="{2A20CA2B-82A8-46A6-BF37-A507E629937D}"/>
              </a:ext>
            </a:extLst>
          </p:cNvPr>
          <p:cNvSpPr>
            <a:spLocks noGrp="1"/>
          </p:cNvSpPr>
          <p:nvPr>
            <p:ph type="sldNum" sz="quarter" idx="5"/>
          </p:nvPr>
        </p:nvSpPr>
        <p:spPr>
          <a:noFill/>
        </p:spPr>
        <p:txBody>
          <a:bodyPr/>
          <a:lstStyle>
            <a:lvl1pPr defTabSz="959643">
              <a:spcBef>
                <a:spcPct val="30000"/>
              </a:spcBef>
              <a:defRPr sz="1200">
                <a:solidFill>
                  <a:schemeClr val="tx1"/>
                </a:solidFill>
                <a:latin typeface="Calibri" panose="020F0502020204030204" pitchFamily="34" charset="0"/>
              </a:defRPr>
            </a:lvl1pPr>
            <a:lvl2pPr marL="739889" indent="-284572" defTabSz="959643">
              <a:spcBef>
                <a:spcPct val="30000"/>
              </a:spcBef>
              <a:defRPr sz="1200">
                <a:solidFill>
                  <a:schemeClr val="tx1"/>
                </a:solidFill>
                <a:latin typeface="Calibri" panose="020F0502020204030204" pitchFamily="34" charset="0"/>
              </a:defRPr>
            </a:lvl2pPr>
            <a:lvl3pPr marL="1138292" indent="-227658" defTabSz="959643">
              <a:spcBef>
                <a:spcPct val="30000"/>
              </a:spcBef>
              <a:defRPr sz="1200">
                <a:solidFill>
                  <a:schemeClr val="tx1"/>
                </a:solidFill>
                <a:latin typeface="Calibri" panose="020F0502020204030204" pitchFamily="34" charset="0"/>
              </a:defRPr>
            </a:lvl3pPr>
            <a:lvl4pPr marL="1593608" indent="-227658" defTabSz="959643">
              <a:spcBef>
                <a:spcPct val="30000"/>
              </a:spcBef>
              <a:defRPr sz="1200">
                <a:solidFill>
                  <a:schemeClr val="tx1"/>
                </a:solidFill>
                <a:latin typeface="Calibri" panose="020F0502020204030204" pitchFamily="34" charset="0"/>
              </a:defRPr>
            </a:lvl4pPr>
            <a:lvl5pPr marL="2048924" indent="-227658" defTabSz="959643">
              <a:spcBef>
                <a:spcPct val="30000"/>
              </a:spcBef>
              <a:defRPr sz="1200">
                <a:solidFill>
                  <a:schemeClr val="tx1"/>
                </a:solidFill>
                <a:latin typeface="Calibri" panose="020F0502020204030204" pitchFamily="34" charset="0"/>
              </a:defRPr>
            </a:lvl5pPr>
            <a:lvl6pPr marL="2504241" indent="-227658" defTabSz="959643" eaLnBrk="0" fontAlgn="base" hangingPunct="0">
              <a:spcBef>
                <a:spcPct val="30000"/>
              </a:spcBef>
              <a:spcAft>
                <a:spcPct val="0"/>
              </a:spcAft>
              <a:defRPr sz="1200">
                <a:solidFill>
                  <a:schemeClr val="tx1"/>
                </a:solidFill>
                <a:latin typeface="Calibri" panose="020F0502020204030204" pitchFamily="34" charset="0"/>
              </a:defRPr>
            </a:lvl6pPr>
            <a:lvl7pPr marL="2959557" indent="-227658" defTabSz="959643" eaLnBrk="0" fontAlgn="base" hangingPunct="0">
              <a:spcBef>
                <a:spcPct val="30000"/>
              </a:spcBef>
              <a:spcAft>
                <a:spcPct val="0"/>
              </a:spcAft>
              <a:defRPr sz="1200">
                <a:solidFill>
                  <a:schemeClr val="tx1"/>
                </a:solidFill>
                <a:latin typeface="Calibri" panose="020F0502020204030204" pitchFamily="34" charset="0"/>
              </a:defRPr>
            </a:lvl7pPr>
            <a:lvl8pPr marL="3414874" indent="-227658" defTabSz="959643" eaLnBrk="0" fontAlgn="base" hangingPunct="0">
              <a:spcBef>
                <a:spcPct val="30000"/>
              </a:spcBef>
              <a:spcAft>
                <a:spcPct val="0"/>
              </a:spcAft>
              <a:defRPr sz="1200">
                <a:solidFill>
                  <a:schemeClr val="tx1"/>
                </a:solidFill>
                <a:latin typeface="Calibri" panose="020F0502020204030204" pitchFamily="34" charset="0"/>
              </a:defRPr>
            </a:lvl8pPr>
            <a:lvl9pPr marL="3870191" indent="-227658" defTabSz="9596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2E2923-F6A8-4E0D-9ECB-76C398DB9499}" type="slidenum">
              <a:rPr lang="hu-HU" altLang="hu-HU" sz="1300">
                <a:solidFill>
                  <a:srgbClr val="000000"/>
                </a:solidFill>
                <a:latin typeface="Gill Sans" charset="0"/>
              </a:rPr>
              <a:pPr>
                <a:spcBef>
                  <a:spcPct val="0"/>
                </a:spcBef>
              </a:pPr>
              <a:t>10</a:t>
            </a:fld>
            <a:endParaRPr lang="hu-HU" altLang="hu-HU" sz="1300">
              <a:solidFill>
                <a:srgbClr val="000000"/>
              </a:solidFill>
              <a:latin typeface="Gill Sans" charset="0"/>
            </a:endParaRPr>
          </a:p>
        </p:txBody>
      </p:sp>
    </p:spTree>
    <p:extLst>
      <p:ext uri="{BB962C8B-B14F-4D97-AF65-F5344CB8AC3E}">
        <p14:creationId xmlns:p14="http://schemas.microsoft.com/office/powerpoint/2010/main" val="1953781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21822">
              <a:defRPr/>
            </a:pPr>
            <a:r>
              <a:rPr lang="en-US" dirty="0"/>
              <a:t>We compared participants’ assessment of the probability of trading with the winner share (subjective, perceived probability) to the posterior probabilities</a:t>
            </a:r>
            <a:r>
              <a:rPr lang="hu-HU" dirty="0"/>
              <a:t>.</a:t>
            </a:r>
            <a:endParaRPr lang="hu-HU" altLang="hu-HU" dirty="0">
              <a:solidFill>
                <a:schemeClr val="bg1">
                  <a:lumMod val="50000"/>
                </a:schemeClr>
              </a:solidFill>
            </a:endParaRPr>
          </a:p>
          <a:p>
            <a:endParaRPr lang="hu-HU" dirty="0"/>
          </a:p>
        </p:txBody>
      </p:sp>
      <p:sp>
        <p:nvSpPr>
          <p:cNvPr id="4" name="Dia számának helye 3"/>
          <p:cNvSpPr>
            <a:spLocks noGrp="1"/>
          </p:cNvSpPr>
          <p:nvPr>
            <p:ph type="sldNum" sz="quarter" idx="5"/>
          </p:nvPr>
        </p:nvSpPr>
        <p:spPr/>
        <p:txBody>
          <a:bodyPr/>
          <a:lstStyle/>
          <a:p>
            <a:pPr>
              <a:defRPr/>
            </a:pPr>
            <a:fld id="{166E2CC2-BA88-4DE6-8CE2-52C0274F803C}" type="slidenum">
              <a:rPr lang="hu-HU" altLang="hu-HU" smtClean="0"/>
              <a:pPr>
                <a:defRPr/>
              </a:pPr>
              <a:t>12</a:t>
            </a:fld>
            <a:endParaRPr lang="hu-HU" altLang="hu-HU"/>
          </a:p>
        </p:txBody>
      </p:sp>
    </p:spTree>
    <p:extLst>
      <p:ext uri="{BB962C8B-B14F-4D97-AF65-F5344CB8AC3E}">
        <p14:creationId xmlns:p14="http://schemas.microsoft.com/office/powerpoint/2010/main" val="1184261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21822">
              <a:defRPr/>
            </a:pPr>
            <a:r>
              <a:rPr lang="en-US" dirty="0"/>
              <a:t>We compared participants’ assessment of the probability of trading with the winner share (subjective, perceived probability) to the posterior probabilities</a:t>
            </a:r>
            <a:r>
              <a:rPr lang="hu-HU" dirty="0"/>
              <a:t>.</a:t>
            </a:r>
            <a:endParaRPr lang="hu-HU" altLang="hu-HU" dirty="0">
              <a:solidFill>
                <a:schemeClr val="bg1">
                  <a:lumMod val="50000"/>
                </a:schemeClr>
              </a:solidFill>
            </a:endParaRPr>
          </a:p>
          <a:p>
            <a:endParaRPr lang="hu-HU" dirty="0"/>
          </a:p>
        </p:txBody>
      </p:sp>
      <p:sp>
        <p:nvSpPr>
          <p:cNvPr id="4" name="Dia számának helye 3"/>
          <p:cNvSpPr>
            <a:spLocks noGrp="1"/>
          </p:cNvSpPr>
          <p:nvPr>
            <p:ph type="sldNum" sz="quarter" idx="5"/>
          </p:nvPr>
        </p:nvSpPr>
        <p:spPr/>
        <p:txBody>
          <a:bodyPr/>
          <a:lstStyle/>
          <a:p>
            <a:pPr>
              <a:defRPr/>
            </a:pPr>
            <a:fld id="{166E2CC2-BA88-4DE6-8CE2-52C0274F803C}" type="slidenum">
              <a:rPr lang="hu-HU" altLang="hu-HU" smtClean="0"/>
              <a:pPr>
                <a:defRPr/>
              </a:pPr>
              <a:t>13</a:t>
            </a:fld>
            <a:endParaRPr lang="hu-HU" altLang="hu-HU"/>
          </a:p>
        </p:txBody>
      </p:sp>
    </p:spTree>
    <p:extLst>
      <p:ext uri="{BB962C8B-B14F-4D97-AF65-F5344CB8AC3E}">
        <p14:creationId xmlns:p14="http://schemas.microsoft.com/office/powerpoint/2010/main" val="3703634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pPr>
              <a:defRPr/>
            </a:pPr>
            <a:fld id="{166E2CC2-BA88-4DE6-8CE2-52C0274F803C}" type="slidenum">
              <a:rPr lang="hu-HU" altLang="hu-HU" smtClean="0"/>
              <a:pPr>
                <a:defRPr/>
              </a:pPr>
              <a:t>14</a:t>
            </a:fld>
            <a:endParaRPr lang="hu-HU" altLang="hu-HU"/>
          </a:p>
        </p:txBody>
      </p:sp>
    </p:spTree>
    <p:extLst>
      <p:ext uri="{BB962C8B-B14F-4D97-AF65-F5344CB8AC3E}">
        <p14:creationId xmlns:p14="http://schemas.microsoft.com/office/powerpoint/2010/main" val="1669747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Jegyzetek helye 2">
            <a:extLst>
              <a:ext uri="{FF2B5EF4-FFF2-40B4-BE49-F238E27FC236}">
                <a16:creationId xmlns="" xmlns:a16="http://schemas.microsoft.com/office/drawing/2014/main" id="{1B67E85C-DB83-4258-8A21-FB5A4D0C30C9}"/>
              </a:ext>
            </a:extLst>
          </p:cNvPr>
          <p:cNvSpPr>
            <a:spLocks noGrp="1"/>
          </p:cNvSpPr>
          <p:nvPr>
            <p:ph type="body" idx="1"/>
          </p:nvPr>
        </p:nvSpPr>
        <p:spPr/>
        <p:txBody>
          <a:bodyPr/>
          <a:lstStyle/>
          <a:p>
            <a:pPr>
              <a:defRPr/>
            </a:pPr>
            <a:endParaRPr lang="hu-HU" altLang="hu-HU" dirty="0">
              <a:solidFill>
                <a:schemeClr val="bg1">
                  <a:lumMod val="50000"/>
                </a:schemeClr>
              </a:solidFill>
            </a:endParaRPr>
          </a:p>
          <a:p>
            <a:pPr>
              <a:defRPr/>
            </a:pPr>
            <a:endParaRPr lang="hu-HU" altLang="hu-HU" dirty="0">
              <a:solidFill>
                <a:schemeClr val="bg1">
                  <a:lumMod val="50000"/>
                </a:schemeClr>
              </a:solidFill>
            </a:endParaRPr>
          </a:p>
          <a:p>
            <a:pPr>
              <a:defRPr/>
            </a:pPr>
            <a:endParaRPr lang="hu-HU" dirty="0"/>
          </a:p>
        </p:txBody>
      </p:sp>
      <p:sp>
        <p:nvSpPr>
          <p:cNvPr id="62468" name="Dia számának helye 3"/>
          <p:cNvSpPr>
            <a:spLocks noGrp="1"/>
          </p:cNvSpPr>
          <p:nvPr>
            <p:ph type="sldNum" sz="quarter" idx="5"/>
          </p:nvPr>
        </p:nvSpPr>
        <p:spPr>
          <a:noFill/>
        </p:spPr>
        <p:txBody>
          <a:bodyPr/>
          <a:lstStyle>
            <a:lvl1pPr defTabSz="959643">
              <a:defRPr sz="1200">
                <a:solidFill>
                  <a:schemeClr val="tx1"/>
                </a:solidFill>
                <a:latin typeface="Calibri" pitchFamily="34" charset="0"/>
              </a:defRPr>
            </a:lvl1pPr>
            <a:lvl2pPr marL="739889" indent="-284572" defTabSz="959643">
              <a:defRPr sz="1200">
                <a:solidFill>
                  <a:schemeClr val="tx1"/>
                </a:solidFill>
                <a:latin typeface="Calibri" pitchFamily="34" charset="0"/>
              </a:defRPr>
            </a:lvl2pPr>
            <a:lvl3pPr marL="1138292" indent="-227658" defTabSz="959643">
              <a:defRPr sz="1200">
                <a:solidFill>
                  <a:schemeClr val="tx1"/>
                </a:solidFill>
                <a:latin typeface="Calibri" pitchFamily="34" charset="0"/>
              </a:defRPr>
            </a:lvl3pPr>
            <a:lvl4pPr marL="1593608" indent="-227658" defTabSz="959643">
              <a:defRPr sz="1200">
                <a:solidFill>
                  <a:schemeClr val="tx1"/>
                </a:solidFill>
                <a:latin typeface="Calibri" pitchFamily="34" charset="0"/>
              </a:defRPr>
            </a:lvl4pPr>
            <a:lvl5pPr marL="2048924" indent="-227658" defTabSz="959643">
              <a:defRPr sz="1200">
                <a:solidFill>
                  <a:schemeClr val="tx1"/>
                </a:solidFill>
                <a:latin typeface="Calibri" pitchFamily="34" charset="0"/>
              </a:defRPr>
            </a:lvl5pPr>
            <a:lvl6pPr marL="2504241" indent="-227658" defTabSz="959643" eaLnBrk="0" fontAlgn="base" hangingPunct="0">
              <a:spcBef>
                <a:spcPct val="30000"/>
              </a:spcBef>
              <a:spcAft>
                <a:spcPct val="0"/>
              </a:spcAft>
              <a:defRPr sz="1200">
                <a:solidFill>
                  <a:schemeClr val="tx1"/>
                </a:solidFill>
                <a:latin typeface="Calibri" pitchFamily="34" charset="0"/>
              </a:defRPr>
            </a:lvl6pPr>
            <a:lvl7pPr marL="2959557" indent="-227658" defTabSz="959643" eaLnBrk="0" fontAlgn="base" hangingPunct="0">
              <a:spcBef>
                <a:spcPct val="30000"/>
              </a:spcBef>
              <a:spcAft>
                <a:spcPct val="0"/>
              </a:spcAft>
              <a:defRPr sz="1200">
                <a:solidFill>
                  <a:schemeClr val="tx1"/>
                </a:solidFill>
                <a:latin typeface="Calibri" pitchFamily="34" charset="0"/>
              </a:defRPr>
            </a:lvl7pPr>
            <a:lvl8pPr marL="3414874" indent="-227658" defTabSz="959643" eaLnBrk="0" fontAlgn="base" hangingPunct="0">
              <a:spcBef>
                <a:spcPct val="30000"/>
              </a:spcBef>
              <a:spcAft>
                <a:spcPct val="0"/>
              </a:spcAft>
              <a:defRPr sz="1200">
                <a:solidFill>
                  <a:schemeClr val="tx1"/>
                </a:solidFill>
                <a:latin typeface="Calibri" pitchFamily="34" charset="0"/>
              </a:defRPr>
            </a:lvl8pPr>
            <a:lvl9pPr marL="3870191" indent="-227658" defTabSz="959643" eaLnBrk="0" fontAlgn="base" hangingPunct="0">
              <a:spcBef>
                <a:spcPct val="30000"/>
              </a:spcBef>
              <a:spcAft>
                <a:spcPct val="0"/>
              </a:spcAft>
              <a:defRPr sz="1200">
                <a:solidFill>
                  <a:schemeClr val="tx1"/>
                </a:solidFill>
                <a:latin typeface="Calibri" pitchFamily="34" charset="0"/>
              </a:defRPr>
            </a:lvl9pPr>
          </a:lstStyle>
          <a:p>
            <a:fld id="{3BC83422-FFD4-46BD-B668-EBE0B5A92500}" type="slidenum">
              <a:rPr lang="hu-HU" altLang="hu-HU" sz="1300">
                <a:solidFill>
                  <a:srgbClr val="000000"/>
                </a:solidFill>
                <a:latin typeface="Gill Sans" charset="0"/>
              </a:rPr>
              <a:pPr/>
              <a:t>15</a:t>
            </a:fld>
            <a:endParaRPr lang="hu-HU" altLang="hu-HU" sz="1300">
              <a:solidFill>
                <a:srgbClr val="000000"/>
              </a:solidFill>
              <a:latin typeface="Gill Sans"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 xmlns:a16="http://schemas.microsoft.com/office/drawing/2014/main" id="{CF89804A-D03E-4737-ACC8-0A3945FDBB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 xmlns:a16="http://schemas.microsoft.com/office/drawing/2014/main" id="{426185AD-E97C-4209-82FF-ABDFCA7A479F}"/>
              </a:ext>
            </a:extLst>
          </p:cNvPr>
          <p:cNvSpPr>
            <a:spLocks noGrp="1"/>
          </p:cNvSpPr>
          <p:nvPr>
            <p:ph type="body" idx="1"/>
          </p:nvPr>
        </p:nvSpPr>
        <p:spPr>
          <a:noFill/>
        </p:spPr>
        <p:txBody>
          <a:bodyPr/>
          <a:lstStyle/>
          <a:p>
            <a:pPr defTabSz="910633">
              <a:defRPr/>
            </a:pPr>
            <a:r>
              <a:rPr lang="hu-HU" i="1" dirty="0"/>
              <a:t>Az előző kimenetelek hogyan befolyásolják a következő időszaki kockázatvállalást? </a:t>
            </a:r>
          </a:p>
          <a:p>
            <a:pPr defTabSz="910633">
              <a:defRPr/>
            </a:pPr>
            <a:r>
              <a:rPr lang="hu-HU" dirty="0"/>
              <a:t>Kockázatészlelés a megszerzett információ függvényében, </a:t>
            </a:r>
          </a:p>
          <a:p>
            <a:pPr defTabSz="910633">
              <a:defRPr/>
            </a:pPr>
            <a:endParaRPr lang="hu-HU" dirty="0"/>
          </a:p>
          <a:p>
            <a:pPr defTabSz="910633">
              <a:defRPr/>
            </a:pPr>
            <a:r>
              <a:rPr lang="hu-HU" dirty="0"/>
              <a:t>gazdaságilag racionális döntéshozás; </a:t>
            </a:r>
          </a:p>
          <a:p>
            <a:pPr defTabSz="910633">
              <a:defRPr/>
            </a:pPr>
            <a:r>
              <a:rPr lang="hu-HU" dirty="0"/>
              <a:t>alkalmazott heurisztikák (szerencsejátékos tévedése).</a:t>
            </a:r>
          </a:p>
          <a:p>
            <a:pPr defTabSz="910633">
              <a:defRPr/>
            </a:pPr>
            <a:r>
              <a:rPr lang="hu-HU" dirty="0"/>
              <a:t>Sorozatokról való gondolkodás!</a:t>
            </a:r>
          </a:p>
          <a:p>
            <a:pPr defTabSz="910633">
              <a:defRPr/>
            </a:pPr>
            <a:endParaRPr lang="hu-HU" dirty="0"/>
          </a:p>
          <a:p>
            <a:endParaRPr lang="hu-HU" altLang="hu-HU" dirty="0"/>
          </a:p>
          <a:p>
            <a:endParaRPr lang="hu-HU" altLang="hu-HU" dirty="0"/>
          </a:p>
        </p:txBody>
      </p:sp>
      <p:sp>
        <p:nvSpPr>
          <p:cNvPr id="45060" name="Slide Number Placeholder 3">
            <a:extLst>
              <a:ext uri="{FF2B5EF4-FFF2-40B4-BE49-F238E27FC236}">
                <a16:creationId xmlns="" xmlns:a16="http://schemas.microsoft.com/office/drawing/2014/main" id="{EC44E4E6-CA44-4FC7-962E-B7A4B3B28503}"/>
              </a:ext>
            </a:extLst>
          </p:cNvPr>
          <p:cNvSpPr>
            <a:spLocks noGrp="1"/>
          </p:cNvSpPr>
          <p:nvPr>
            <p:ph type="sldNum" sz="quarter" idx="5"/>
          </p:nvPr>
        </p:nvSpPr>
        <p:spPr>
          <a:noFill/>
        </p:spPr>
        <p:txBody>
          <a:bodyPr/>
          <a:lstStyle>
            <a:lvl1pPr defTabSz="959643">
              <a:defRPr>
                <a:solidFill>
                  <a:srgbClr val="000000"/>
                </a:solidFill>
                <a:latin typeface="Lucida Grande" charset="0"/>
                <a:ea typeface="ヒラギノ角ゴ ProN W3"/>
                <a:cs typeface="ヒラギノ角ゴ ProN W3"/>
                <a:sym typeface="Gill Sans" charset="0"/>
              </a:defRPr>
            </a:lvl1pPr>
            <a:lvl2pPr marL="739889" indent="-284572" defTabSz="959643">
              <a:defRPr>
                <a:solidFill>
                  <a:srgbClr val="000000"/>
                </a:solidFill>
                <a:latin typeface="Lucida Grande" charset="0"/>
                <a:ea typeface="ヒラギノ角ゴ ProN W3"/>
                <a:cs typeface="ヒラギノ角ゴ ProN W3"/>
                <a:sym typeface="Gill Sans" charset="0"/>
              </a:defRPr>
            </a:lvl2pPr>
            <a:lvl3pPr marL="1138292" indent="-227658" defTabSz="959643">
              <a:defRPr>
                <a:solidFill>
                  <a:srgbClr val="000000"/>
                </a:solidFill>
                <a:latin typeface="Lucida Grande" charset="0"/>
                <a:ea typeface="ヒラギノ角ゴ ProN W3"/>
                <a:cs typeface="ヒラギノ角ゴ ProN W3"/>
                <a:sym typeface="Gill Sans" charset="0"/>
              </a:defRPr>
            </a:lvl3pPr>
            <a:lvl4pPr marL="1593608" indent="-227658" defTabSz="959643">
              <a:defRPr>
                <a:solidFill>
                  <a:srgbClr val="000000"/>
                </a:solidFill>
                <a:latin typeface="Lucida Grande" charset="0"/>
                <a:ea typeface="ヒラギノ角ゴ ProN W3"/>
                <a:cs typeface="ヒラギノ角ゴ ProN W3"/>
                <a:sym typeface="Gill Sans" charset="0"/>
              </a:defRPr>
            </a:lvl4pPr>
            <a:lvl5pPr marL="2048924" indent="-227658" defTabSz="959643">
              <a:defRPr>
                <a:solidFill>
                  <a:srgbClr val="000000"/>
                </a:solidFill>
                <a:latin typeface="Lucida Grande" charset="0"/>
                <a:ea typeface="ヒラギノ角ゴ ProN W3"/>
                <a:cs typeface="ヒラギノ角ゴ ProN W3"/>
                <a:sym typeface="Gill Sans" charset="0"/>
              </a:defRPr>
            </a:lvl5pPr>
            <a:lvl6pPr marL="250424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59557"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14874"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7019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872B7A3F-E918-4D47-8715-B717C7D8338C}" type="slidenum">
              <a:rPr lang="hu-HU" altLang="hu-HU" smtClean="0">
                <a:latin typeface="Gill Sans" charset="0"/>
              </a:rPr>
              <a:pPr/>
              <a:t>16</a:t>
            </a:fld>
            <a:endParaRPr lang="hu-HU" altLang="hu-HU">
              <a:latin typeface="Gill Sans" charset="0"/>
            </a:endParaRPr>
          </a:p>
        </p:txBody>
      </p:sp>
    </p:spTree>
    <p:extLst>
      <p:ext uri="{BB962C8B-B14F-4D97-AF65-F5344CB8AC3E}">
        <p14:creationId xmlns:p14="http://schemas.microsoft.com/office/powerpoint/2010/main" val="3714672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kép helye 1">
            <a:extLst>
              <a:ext uri="{FF2B5EF4-FFF2-40B4-BE49-F238E27FC236}">
                <a16:creationId xmlns="" xmlns:a16="http://schemas.microsoft.com/office/drawing/2014/main" id="{FF56ECE9-D9D6-4C52-BCB7-C9ED21EF3F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Jegyzetek helye 2">
            <a:extLst>
              <a:ext uri="{FF2B5EF4-FFF2-40B4-BE49-F238E27FC236}">
                <a16:creationId xmlns="" xmlns:a16="http://schemas.microsoft.com/office/drawing/2014/main" id="{BB6EDCC7-3CD0-416C-8327-130B7C439F1B}"/>
              </a:ext>
            </a:extLst>
          </p:cNvPr>
          <p:cNvSpPr>
            <a:spLocks noGrp="1"/>
          </p:cNvSpPr>
          <p:nvPr>
            <p:ph type="body" idx="1"/>
          </p:nvPr>
        </p:nvSpPr>
        <p:spPr/>
        <p:txBody>
          <a:bodyPr/>
          <a:lstStyle/>
          <a:p>
            <a:pPr defTabSz="910633">
              <a:defRPr/>
            </a:pPr>
            <a:r>
              <a:rPr lang="hu-HU" altLang="hu-HU" dirty="0">
                <a:solidFill>
                  <a:schemeClr val="bg1">
                    <a:lumMod val="50000"/>
                  </a:schemeClr>
                </a:solidFill>
              </a:rPr>
              <a:t>mi most </a:t>
            </a:r>
            <a:r>
              <a:rPr lang="hu-HU" altLang="hu-HU" dirty="0" err="1">
                <a:solidFill>
                  <a:schemeClr val="bg1">
                    <a:lumMod val="50000"/>
                  </a:schemeClr>
                </a:solidFill>
              </a:rPr>
              <a:t>kockázatsemlegesnek</a:t>
            </a:r>
            <a:r>
              <a:rPr lang="hu-HU" altLang="hu-HU" dirty="0">
                <a:solidFill>
                  <a:schemeClr val="bg1">
                    <a:lumMod val="50000"/>
                  </a:schemeClr>
                </a:solidFill>
              </a:rPr>
              <a:t> feltételezzük mindenkire</a:t>
            </a:r>
          </a:p>
          <a:p>
            <a:pPr defTabSz="910633">
              <a:defRPr/>
            </a:pPr>
            <a:r>
              <a:rPr lang="hu-HU" altLang="hu-HU" b="1" kern="0" dirty="0">
                <a:solidFill>
                  <a:schemeClr val="bg1">
                    <a:lumMod val="50000"/>
                  </a:schemeClr>
                </a:solidFill>
                <a:latin typeface="Calibri" panose="020F0502020204030204" pitchFamily="34" charset="0"/>
              </a:rPr>
              <a:t>Így csak a posteriori valószínűségektől függ </a:t>
            </a:r>
            <a:r>
              <a:rPr lang="hu-HU" altLang="hu-HU" kern="0" dirty="0">
                <a:solidFill>
                  <a:schemeClr val="bg1">
                    <a:lumMod val="50000"/>
                  </a:schemeClr>
                </a:solidFill>
                <a:latin typeface="Calibri" panose="020F0502020204030204" pitchFamily="34" charset="0"/>
              </a:rPr>
              <a:t>és a következő eredményt adja </a:t>
            </a:r>
          </a:p>
          <a:p>
            <a:pPr defTabSz="910633">
              <a:defRPr/>
            </a:pPr>
            <a:r>
              <a:rPr lang="hu-HU" altLang="hu-HU" kern="0" dirty="0">
                <a:solidFill>
                  <a:schemeClr val="bg1">
                    <a:lumMod val="50000"/>
                  </a:schemeClr>
                </a:solidFill>
                <a:latin typeface="Calibri" panose="020F0502020204030204" pitchFamily="34" charset="0"/>
              </a:rPr>
              <a:t>r=1 tökéletesen racionális </a:t>
            </a:r>
            <a:r>
              <a:rPr lang="hu-HU" altLang="hu-HU" kern="0" dirty="0" err="1">
                <a:solidFill>
                  <a:schemeClr val="bg1">
                    <a:lumMod val="50000"/>
                  </a:schemeClr>
                </a:solidFill>
                <a:latin typeface="Calibri" panose="020F0502020204030204" pitchFamily="34" charset="0"/>
              </a:rPr>
              <a:t>kockázatsemleges</a:t>
            </a:r>
            <a:r>
              <a:rPr lang="hu-HU" altLang="hu-HU" kern="0" dirty="0">
                <a:solidFill>
                  <a:schemeClr val="bg1">
                    <a:lumMod val="50000"/>
                  </a:schemeClr>
                </a:solidFill>
                <a:latin typeface="Calibri" panose="020F0502020204030204" pitchFamily="34" charset="0"/>
              </a:rPr>
              <a:t> döntéshozó</a:t>
            </a:r>
          </a:p>
          <a:p>
            <a:pPr defTabSz="910633">
              <a:defRPr/>
            </a:pPr>
            <a:endParaRPr lang="hu-HU" altLang="hu-HU" dirty="0"/>
          </a:p>
        </p:txBody>
      </p:sp>
      <p:sp>
        <p:nvSpPr>
          <p:cNvPr id="51204" name="Dia számának helye 3">
            <a:extLst>
              <a:ext uri="{FF2B5EF4-FFF2-40B4-BE49-F238E27FC236}">
                <a16:creationId xmlns="" xmlns:a16="http://schemas.microsoft.com/office/drawing/2014/main" id="{95F22546-F7D8-45EF-B733-DED79A6D2C93}"/>
              </a:ext>
            </a:extLst>
          </p:cNvPr>
          <p:cNvSpPr>
            <a:spLocks noGrp="1"/>
          </p:cNvSpPr>
          <p:nvPr>
            <p:ph type="sldNum" sz="quarter" idx="5"/>
          </p:nvPr>
        </p:nvSpPr>
        <p:spPr>
          <a:noFill/>
        </p:spPr>
        <p:txBody>
          <a:bodyPr/>
          <a:lstStyle>
            <a:lvl1pPr defTabSz="959643">
              <a:spcBef>
                <a:spcPct val="30000"/>
              </a:spcBef>
              <a:defRPr sz="1200">
                <a:solidFill>
                  <a:schemeClr val="tx1"/>
                </a:solidFill>
                <a:latin typeface="Calibri" panose="020F0502020204030204" pitchFamily="34" charset="0"/>
              </a:defRPr>
            </a:lvl1pPr>
            <a:lvl2pPr marL="739889" indent="-284572" defTabSz="959643">
              <a:spcBef>
                <a:spcPct val="30000"/>
              </a:spcBef>
              <a:defRPr sz="1200">
                <a:solidFill>
                  <a:schemeClr val="tx1"/>
                </a:solidFill>
                <a:latin typeface="Calibri" panose="020F0502020204030204" pitchFamily="34" charset="0"/>
              </a:defRPr>
            </a:lvl2pPr>
            <a:lvl3pPr marL="1138292" indent="-227658" defTabSz="959643">
              <a:spcBef>
                <a:spcPct val="30000"/>
              </a:spcBef>
              <a:defRPr sz="1200">
                <a:solidFill>
                  <a:schemeClr val="tx1"/>
                </a:solidFill>
                <a:latin typeface="Calibri" panose="020F0502020204030204" pitchFamily="34" charset="0"/>
              </a:defRPr>
            </a:lvl3pPr>
            <a:lvl4pPr marL="1593608" indent="-227658" defTabSz="959643">
              <a:spcBef>
                <a:spcPct val="30000"/>
              </a:spcBef>
              <a:defRPr sz="1200">
                <a:solidFill>
                  <a:schemeClr val="tx1"/>
                </a:solidFill>
                <a:latin typeface="Calibri" panose="020F0502020204030204" pitchFamily="34" charset="0"/>
              </a:defRPr>
            </a:lvl4pPr>
            <a:lvl5pPr marL="2048924" indent="-227658" defTabSz="959643">
              <a:spcBef>
                <a:spcPct val="30000"/>
              </a:spcBef>
              <a:defRPr sz="1200">
                <a:solidFill>
                  <a:schemeClr val="tx1"/>
                </a:solidFill>
                <a:latin typeface="Calibri" panose="020F0502020204030204" pitchFamily="34" charset="0"/>
              </a:defRPr>
            </a:lvl5pPr>
            <a:lvl6pPr marL="2504241" indent="-227658" defTabSz="959643" eaLnBrk="0" fontAlgn="base" hangingPunct="0">
              <a:spcBef>
                <a:spcPct val="30000"/>
              </a:spcBef>
              <a:spcAft>
                <a:spcPct val="0"/>
              </a:spcAft>
              <a:defRPr sz="1200">
                <a:solidFill>
                  <a:schemeClr val="tx1"/>
                </a:solidFill>
                <a:latin typeface="Calibri" panose="020F0502020204030204" pitchFamily="34" charset="0"/>
              </a:defRPr>
            </a:lvl6pPr>
            <a:lvl7pPr marL="2959557" indent="-227658" defTabSz="959643" eaLnBrk="0" fontAlgn="base" hangingPunct="0">
              <a:spcBef>
                <a:spcPct val="30000"/>
              </a:spcBef>
              <a:spcAft>
                <a:spcPct val="0"/>
              </a:spcAft>
              <a:defRPr sz="1200">
                <a:solidFill>
                  <a:schemeClr val="tx1"/>
                </a:solidFill>
                <a:latin typeface="Calibri" panose="020F0502020204030204" pitchFamily="34" charset="0"/>
              </a:defRPr>
            </a:lvl7pPr>
            <a:lvl8pPr marL="3414874" indent="-227658" defTabSz="959643" eaLnBrk="0" fontAlgn="base" hangingPunct="0">
              <a:spcBef>
                <a:spcPct val="30000"/>
              </a:spcBef>
              <a:spcAft>
                <a:spcPct val="0"/>
              </a:spcAft>
              <a:defRPr sz="1200">
                <a:solidFill>
                  <a:schemeClr val="tx1"/>
                </a:solidFill>
                <a:latin typeface="Calibri" panose="020F0502020204030204" pitchFamily="34" charset="0"/>
              </a:defRPr>
            </a:lvl8pPr>
            <a:lvl9pPr marL="3870191" indent="-227658" defTabSz="9596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4D6D79-5E06-47E3-962E-FDE3BA705A75}" type="slidenum">
              <a:rPr lang="hu-HU" altLang="hu-HU" sz="1300">
                <a:solidFill>
                  <a:srgbClr val="000000"/>
                </a:solidFill>
                <a:latin typeface="Gill Sans" charset="0"/>
              </a:rPr>
              <a:pPr>
                <a:spcBef>
                  <a:spcPct val="0"/>
                </a:spcBef>
              </a:pPr>
              <a:t>17</a:t>
            </a:fld>
            <a:endParaRPr lang="hu-HU" altLang="hu-HU" sz="1300">
              <a:solidFill>
                <a:srgbClr val="000000"/>
              </a:solidFill>
              <a:latin typeface="Gill Sans" charset="0"/>
            </a:endParaRPr>
          </a:p>
        </p:txBody>
      </p:sp>
    </p:spTree>
    <p:extLst>
      <p:ext uri="{BB962C8B-B14F-4D97-AF65-F5344CB8AC3E}">
        <p14:creationId xmlns:p14="http://schemas.microsoft.com/office/powerpoint/2010/main" val="2405043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iakép helye 1">
            <a:extLst>
              <a:ext uri="{FF2B5EF4-FFF2-40B4-BE49-F238E27FC236}">
                <a16:creationId xmlns="" xmlns:a16="http://schemas.microsoft.com/office/drawing/2014/main" id="{22A08971-2708-4447-B36D-DC510E6228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Jegyzetek helye 2">
            <a:extLst>
              <a:ext uri="{FF2B5EF4-FFF2-40B4-BE49-F238E27FC236}">
                <a16:creationId xmlns="" xmlns:a16="http://schemas.microsoft.com/office/drawing/2014/main" id="{7BBBA665-4101-4178-8B09-416DF22898DA}"/>
              </a:ext>
            </a:extLst>
          </p:cNvPr>
          <p:cNvSpPr>
            <a:spLocks noGrp="1"/>
          </p:cNvSpPr>
          <p:nvPr>
            <p:ph type="body" idx="1"/>
          </p:nvPr>
        </p:nvSpPr>
        <p:spPr>
          <a:noFill/>
        </p:spPr>
        <p:txBody>
          <a:bodyPr/>
          <a:lstStyle/>
          <a:p>
            <a:r>
              <a:rPr lang="de-DE" altLang="hu-HU" dirty="0" err="1"/>
              <a:t>Amikor</a:t>
            </a:r>
            <a:r>
              <a:rPr lang="de-DE" altLang="hu-HU" dirty="0"/>
              <a:t> </a:t>
            </a:r>
            <a:r>
              <a:rPr lang="de-DE" altLang="hu-HU" dirty="0" err="1"/>
              <a:t>hosszabb</a:t>
            </a:r>
            <a:r>
              <a:rPr lang="de-DE" altLang="hu-HU" dirty="0"/>
              <a:t> </a:t>
            </a:r>
            <a:r>
              <a:rPr lang="de-DE" altLang="hu-HU" dirty="0" err="1"/>
              <a:t>sikersorosat</a:t>
            </a:r>
            <a:r>
              <a:rPr lang="de-DE" altLang="hu-HU" dirty="0"/>
              <a:t> </a:t>
            </a:r>
            <a:r>
              <a:rPr lang="de-DE" altLang="hu-HU" dirty="0" err="1"/>
              <a:t>után</a:t>
            </a:r>
            <a:r>
              <a:rPr lang="de-DE" altLang="hu-HU" dirty="0"/>
              <a:t> </a:t>
            </a:r>
            <a:r>
              <a:rPr lang="de-DE" altLang="hu-HU" dirty="0" err="1"/>
              <a:t>egyre</a:t>
            </a:r>
            <a:r>
              <a:rPr lang="de-DE" altLang="hu-HU" dirty="0"/>
              <a:t> </a:t>
            </a:r>
            <a:r>
              <a:rPr lang="de-DE" altLang="hu-HU" dirty="0" err="1"/>
              <a:t>jobban</a:t>
            </a:r>
            <a:r>
              <a:rPr lang="de-DE" altLang="hu-HU" dirty="0"/>
              <a:t> </a:t>
            </a:r>
            <a:r>
              <a:rPr lang="de-DE" altLang="hu-HU" dirty="0" err="1"/>
              <a:t>hiszünk</a:t>
            </a:r>
            <a:r>
              <a:rPr lang="de-DE" altLang="hu-HU" dirty="0"/>
              <a:t> </a:t>
            </a:r>
            <a:r>
              <a:rPr lang="de-DE" altLang="hu-HU" dirty="0" err="1"/>
              <a:t>sikereink</a:t>
            </a:r>
            <a:r>
              <a:rPr lang="de-DE" altLang="hu-HU" dirty="0"/>
              <a:t> </a:t>
            </a:r>
            <a:r>
              <a:rPr lang="de-DE" altLang="hu-HU" dirty="0" err="1"/>
              <a:t>folytatódásában</a:t>
            </a:r>
            <a:r>
              <a:rPr lang="de-DE" altLang="hu-HU" dirty="0"/>
              <a:t>. </a:t>
            </a:r>
            <a:r>
              <a:rPr lang="de-DE" altLang="hu-HU" dirty="0" err="1"/>
              <a:t>Ennek</a:t>
            </a:r>
            <a:r>
              <a:rPr lang="de-DE" altLang="hu-HU" dirty="0"/>
              <a:t> </a:t>
            </a:r>
            <a:r>
              <a:rPr lang="de-DE" altLang="hu-HU" dirty="0" err="1"/>
              <a:t>ellentétje</a:t>
            </a:r>
            <a:r>
              <a:rPr lang="de-DE" altLang="hu-HU" dirty="0"/>
              <a:t> a „</a:t>
            </a:r>
            <a:r>
              <a:rPr lang="de-DE" altLang="hu-HU" dirty="0" err="1"/>
              <a:t>szerencse</a:t>
            </a:r>
            <a:r>
              <a:rPr lang="de-DE" altLang="hu-HU" dirty="0"/>
              <a:t> </a:t>
            </a:r>
            <a:r>
              <a:rPr lang="de-DE" altLang="hu-HU" dirty="0" err="1"/>
              <a:t>forgandó</a:t>
            </a:r>
            <a:r>
              <a:rPr lang="de-DE" altLang="hu-HU" dirty="0"/>
              <a:t>“, </a:t>
            </a:r>
            <a:r>
              <a:rPr lang="de-DE" altLang="hu-HU" dirty="0" err="1"/>
              <a:t>amikor</a:t>
            </a:r>
            <a:r>
              <a:rPr lang="de-DE" altLang="hu-HU" dirty="0"/>
              <a:t> </a:t>
            </a:r>
            <a:r>
              <a:rPr lang="de-DE" altLang="hu-HU" dirty="0" err="1"/>
              <a:t>várjuk</a:t>
            </a:r>
            <a:r>
              <a:rPr lang="de-DE" altLang="hu-HU" dirty="0"/>
              <a:t> </a:t>
            </a:r>
            <a:r>
              <a:rPr lang="de-DE" altLang="hu-HU" dirty="0" err="1"/>
              <a:t>szerencsénk</a:t>
            </a:r>
            <a:r>
              <a:rPr lang="de-DE" altLang="hu-HU" dirty="0"/>
              <a:t> </a:t>
            </a:r>
            <a:r>
              <a:rPr lang="de-DE" altLang="hu-HU" dirty="0" err="1"/>
              <a:t>fordulását</a:t>
            </a:r>
            <a:r>
              <a:rPr lang="de-DE" altLang="hu-HU" dirty="0"/>
              <a:t>, </a:t>
            </a:r>
            <a:r>
              <a:rPr lang="de-DE" altLang="hu-HU" dirty="0" err="1"/>
              <a:t>hogy</a:t>
            </a:r>
            <a:r>
              <a:rPr lang="de-DE" altLang="hu-HU" dirty="0"/>
              <a:t> a </a:t>
            </a:r>
            <a:r>
              <a:rPr lang="de-DE" altLang="hu-HU" dirty="0" err="1"/>
              <a:t>sikersorozat</a:t>
            </a:r>
            <a:r>
              <a:rPr lang="de-DE" altLang="hu-HU" dirty="0"/>
              <a:t> </a:t>
            </a:r>
            <a:r>
              <a:rPr lang="de-DE" altLang="hu-HU" dirty="0" err="1"/>
              <a:t>meg</a:t>
            </a:r>
            <a:r>
              <a:rPr lang="de-DE" altLang="hu-HU" dirty="0"/>
              <a:t> </a:t>
            </a:r>
            <a:r>
              <a:rPr lang="de-DE" altLang="hu-HU" dirty="0" err="1"/>
              <a:t>kell</a:t>
            </a:r>
            <a:r>
              <a:rPr lang="de-DE" altLang="hu-HU" dirty="0"/>
              <a:t>, </a:t>
            </a:r>
            <a:r>
              <a:rPr lang="de-DE" altLang="hu-HU" dirty="0" err="1"/>
              <a:t>hogy</a:t>
            </a:r>
            <a:r>
              <a:rPr lang="de-DE" altLang="hu-HU" dirty="0"/>
              <a:t> </a:t>
            </a:r>
            <a:r>
              <a:rPr lang="de-DE" altLang="hu-HU" dirty="0" err="1"/>
              <a:t>szakadjon</a:t>
            </a:r>
            <a:r>
              <a:rPr lang="de-DE" altLang="hu-HU" dirty="0"/>
              <a:t>. A </a:t>
            </a:r>
            <a:r>
              <a:rPr lang="de-DE" altLang="hu-HU" dirty="0" err="1"/>
              <a:t>két</a:t>
            </a:r>
            <a:r>
              <a:rPr lang="de-DE" altLang="hu-HU" dirty="0"/>
              <a:t> </a:t>
            </a:r>
            <a:r>
              <a:rPr lang="de-DE" altLang="hu-HU" dirty="0" err="1"/>
              <a:t>hiedelem</a:t>
            </a:r>
            <a:r>
              <a:rPr lang="de-DE" altLang="hu-HU" dirty="0"/>
              <a:t> </a:t>
            </a:r>
            <a:r>
              <a:rPr lang="de-DE" altLang="hu-HU" dirty="0" err="1"/>
              <a:t>vetélkedése</a:t>
            </a:r>
            <a:r>
              <a:rPr lang="de-DE" altLang="hu-HU" dirty="0"/>
              <a:t> </a:t>
            </a:r>
            <a:r>
              <a:rPr lang="de-DE" altLang="hu-HU" dirty="0" err="1"/>
              <a:t>és</a:t>
            </a:r>
            <a:r>
              <a:rPr lang="de-DE" altLang="hu-HU" dirty="0"/>
              <a:t> </a:t>
            </a:r>
            <a:r>
              <a:rPr lang="de-DE" altLang="hu-HU" dirty="0" err="1"/>
              <a:t>váltakozása</a:t>
            </a:r>
            <a:r>
              <a:rPr lang="de-DE" altLang="hu-HU" dirty="0"/>
              <a:t> </a:t>
            </a:r>
            <a:r>
              <a:rPr lang="de-DE" altLang="hu-HU" dirty="0" err="1"/>
              <a:t>okozhatja</a:t>
            </a:r>
            <a:r>
              <a:rPr lang="de-DE" altLang="hu-HU" dirty="0"/>
              <a:t> a </a:t>
            </a:r>
            <a:r>
              <a:rPr lang="de-DE" altLang="hu-HU" dirty="0" err="1"/>
              <a:t>kockázai</a:t>
            </a:r>
            <a:r>
              <a:rPr lang="de-DE" altLang="hu-HU" dirty="0"/>
              <a:t> </a:t>
            </a:r>
            <a:r>
              <a:rPr lang="de-DE" altLang="hu-HU" dirty="0" err="1"/>
              <a:t>stratégia</a:t>
            </a:r>
            <a:r>
              <a:rPr lang="de-DE" altLang="hu-HU" dirty="0"/>
              <a:t> </a:t>
            </a:r>
            <a:r>
              <a:rPr lang="de-DE" altLang="hu-HU" dirty="0" err="1"/>
              <a:t>nem</a:t>
            </a:r>
            <a:r>
              <a:rPr lang="de-DE" altLang="hu-HU" dirty="0"/>
              <a:t> </a:t>
            </a:r>
            <a:r>
              <a:rPr lang="de-DE" altLang="hu-HU" dirty="0" err="1"/>
              <a:t>lineáris</a:t>
            </a:r>
            <a:r>
              <a:rPr lang="de-DE" altLang="hu-HU" dirty="0"/>
              <a:t> </a:t>
            </a:r>
            <a:r>
              <a:rPr lang="de-DE" altLang="hu-HU" dirty="0" err="1"/>
              <a:t>mintázatát</a:t>
            </a:r>
            <a:r>
              <a:rPr lang="de-DE" altLang="hu-HU" dirty="0"/>
              <a:t>.</a:t>
            </a:r>
            <a:endParaRPr lang="hu-HU" altLang="hu-HU" dirty="0"/>
          </a:p>
          <a:p>
            <a:r>
              <a:rPr lang="de-DE" altLang="hu-HU" dirty="0" err="1"/>
              <a:t>Az</a:t>
            </a:r>
            <a:r>
              <a:rPr lang="de-DE" altLang="hu-HU" dirty="0"/>
              <a:t> </a:t>
            </a:r>
            <a:r>
              <a:rPr lang="de-DE" altLang="hu-HU" dirty="0" err="1"/>
              <a:t>azonos</a:t>
            </a:r>
            <a:r>
              <a:rPr lang="de-DE" altLang="hu-HU" dirty="0"/>
              <a:t> </a:t>
            </a:r>
            <a:r>
              <a:rPr lang="de-DE" altLang="hu-HU" dirty="0" err="1"/>
              <a:t>kimenetelek</a:t>
            </a:r>
            <a:r>
              <a:rPr lang="de-DE" altLang="hu-HU" dirty="0"/>
              <a:t> </a:t>
            </a:r>
            <a:r>
              <a:rPr lang="de-DE" altLang="hu-HU" dirty="0" err="1"/>
              <a:t>érzékelése</a:t>
            </a:r>
            <a:r>
              <a:rPr lang="de-DE" altLang="hu-HU" dirty="0"/>
              <a:t> </a:t>
            </a:r>
            <a:r>
              <a:rPr lang="de-DE" altLang="hu-HU" dirty="0" err="1"/>
              <a:t>nem</a:t>
            </a:r>
            <a:r>
              <a:rPr lang="de-DE" altLang="hu-HU" dirty="0"/>
              <a:t> </a:t>
            </a:r>
            <a:r>
              <a:rPr lang="de-DE" altLang="hu-HU" dirty="0" err="1"/>
              <a:t>feltétlenül</a:t>
            </a:r>
            <a:r>
              <a:rPr lang="de-DE" altLang="hu-HU" dirty="0"/>
              <a:t>  </a:t>
            </a:r>
            <a:r>
              <a:rPr lang="de-DE" altLang="hu-HU" dirty="0" err="1"/>
              <a:t>lineárisan</a:t>
            </a:r>
            <a:r>
              <a:rPr lang="de-DE" altLang="hu-HU" dirty="0"/>
              <a:t> </a:t>
            </a:r>
            <a:r>
              <a:rPr lang="de-DE" altLang="hu-HU" dirty="0" err="1"/>
              <a:t>függ</a:t>
            </a:r>
            <a:r>
              <a:rPr lang="de-DE" altLang="hu-HU" dirty="0"/>
              <a:t> </a:t>
            </a:r>
            <a:r>
              <a:rPr lang="de-DE" altLang="hu-HU" dirty="0" err="1"/>
              <a:t>az</a:t>
            </a:r>
            <a:r>
              <a:rPr lang="de-DE" altLang="hu-HU" dirty="0"/>
              <a:t> </a:t>
            </a:r>
            <a:r>
              <a:rPr lang="de-DE" altLang="hu-HU" dirty="0" err="1"/>
              <a:t>egymás</a:t>
            </a:r>
            <a:r>
              <a:rPr lang="de-DE" altLang="hu-HU" dirty="0"/>
              <a:t> </a:t>
            </a:r>
            <a:r>
              <a:rPr lang="de-DE" altLang="hu-HU" dirty="0" err="1"/>
              <a:t>utáni</a:t>
            </a:r>
            <a:r>
              <a:rPr lang="de-DE" altLang="hu-HU" dirty="0"/>
              <a:t> </a:t>
            </a:r>
            <a:r>
              <a:rPr lang="de-DE" altLang="hu-HU" dirty="0" err="1"/>
              <a:t>előfordulások</a:t>
            </a:r>
            <a:r>
              <a:rPr lang="de-DE" altLang="hu-HU" dirty="0"/>
              <a:t> </a:t>
            </a:r>
            <a:r>
              <a:rPr lang="de-DE" altLang="hu-HU" dirty="0" err="1"/>
              <a:t>számától</a:t>
            </a:r>
            <a:r>
              <a:rPr lang="de-DE" altLang="hu-HU" dirty="0"/>
              <a:t>.</a:t>
            </a:r>
            <a:endParaRPr lang="hu-HU" altLang="hu-HU" dirty="0"/>
          </a:p>
          <a:p>
            <a:r>
              <a:rPr lang="hu-HU" altLang="hu-HU" dirty="0"/>
              <a:t>A kis mintákra nem feltétlenül teljesül a nagy minták törvénye, ez előbbiek sokkal változékonyabbak. Ezért lehet, hogy csupán a véletlen mögött vélünk felfedezni oksági kapcsolatot. </a:t>
            </a:r>
          </a:p>
          <a:p>
            <a:r>
              <a:rPr lang="hu-HU" altLang="hu-HU" dirty="0"/>
              <a:t>Azt a téveszmét, amikor a nagy számok törvényét kis mintákra is érvényesnek tartják, kis számok törvényének nevezzük. A reprezentativitás</a:t>
            </a:r>
            <a:r>
              <a:rPr lang="hu-HU" altLang="hu-HU" baseline="0" dirty="0"/>
              <a:t> elmélete</a:t>
            </a:r>
            <a:r>
              <a:rPr lang="hu-HU" altLang="hu-HU" dirty="0"/>
              <a:t> szerint az emberek a kis mintákat túlzottan hasonlónak vélik egymáshoz és az </a:t>
            </a:r>
            <a:r>
              <a:rPr lang="hu-HU" altLang="hu-HU" dirty="0" err="1"/>
              <a:t>összpopulációhoz</a:t>
            </a:r>
            <a:r>
              <a:rPr lang="hu-HU" altLang="hu-HU" dirty="0"/>
              <a:t> mérten is, amikből származnak. Valamint feltételezik, hogy a kis mintákban az átlagtól való esetleges kiugró eltérések kiegyenlítik egymást. Ez a téves feltételezés attól függetlenül fennáll, hogy az alanynak mennyi előismerete van a jelenséggel kapcsolatban.</a:t>
            </a:r>
          </a:p>
          <a:p>
            <a:endParaRPr lang="hu-HU" altLang="hu-HU" dirty="0"/>
          </a:p>
        </p:txBody>
      </p:sp>
      <p:sp>
        <p:nvSpPr>
          <p:cNvPr id="39940" name="Dia számának helye 3">
            <a:extLst>
              <a:ext uri="{FF2B5EF4-FFF2-40B4-BE49-F238E27FC236}">
                <a16:creationId xmlns="" xmlns:a16="http://schemas.microsoft.com/office/drawing/2014/main" id="{C42F71FA-D0B9-4386-9E52-D86EAE9B7F67}"/>
              </a:ext>
            </a:extLst>
          </p:cNvPr>
          <p:cNvSpPr txBox="1">
            <a:spLocks noGrp="1"/>
          </p:cNvSpPr>
          <p:nvPr/>
        </p:nvSpPr>
        <p:spPr bwMode="auto">
          <a:xfrm>
            <a:off x="5642868" y="6489723"/>
            <a:ext cx="4317980" cy="341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944" tIns="47973" rIns="95944" bIns="47973" anchor="b"/>
          <a:lstStyle>
            <a:lvl1pPr defTabSz="963613">
              <a:spcBef>
                <a:spcPct val="30000"/>
              </a:spcBef>
              <a:defRPr sz="1200">
                <a:solidFill>
                  <a:schemeClr val="tx1"/>
                </a:solidFill>
                <a:latin typeface="Calibri" panose="020F0502020204030204" pitchFamily="34" charset="0"/>
              </a:defRPr>
            </a:lvl1pPr>
            <a:lvl2pPr marL="782638" indent="-301625" defTabSz="963613">
              <a:spcBef>
                <a:spcPct val="30000"/>
              </a:spcBef>
              <a:defRPr sz="1200">
                <a:solidFill>
                  <a:schemeClr val="tx1"/>
                </a:solidFill>
                <a:latin typeface="Calibri" panose="020F0502020204030204" pitchFamily="34" charset="0"/>
              </a:defRPr>
            </a:lvl2pPr>
            <a:lvl3pPr marL="1204913" indent="-241300" defTabSz="963613">
              <a:spcBef>
                <a:spcPct val="30000"/>
              </a:spcBef>
              <a:defRPr sz="1200">
                <a:solidFill>
                  <a:schemeClr val="tx1"/>
                </a:solidFill>
                <a:latin typeface="Calibri" panose="020F0502020204030204" pitchFamily="34" charset="0"/>
              </a:defRPr>
            </a:lvl3pPr>
            <a:lvl4pPr marL="1685925" indent="-241300" defTabSz="963613">
              <a:spcBef>
                <a:spcPct val="30000"/>
              </a:spcBef>
              <a:defRPr sz="1200">
                <a:solidFill>
                  <a:schemeClr val="tx1"/>
                </a:solidFill>
                <a:latin typeface="Calibri" panose="020F0502020204030204" pitchFamily="34" charset="0"/>
              </a:defRPr>
            </a:lvl4pPr>
            <a:lvl5pPr marL="2166938" indent="-239713" defTabSz="963613">
              <a:spcBef>
                <a:spcPct val="30000"/>
              </a:spcBef>
              <a:defRPr sz="1200">
                <a:solidFill>
                  <a:schemeClr val="tx1"/>
                </a:solidFill>
                <a:latin typeface="Calibri" panose="020F0502020204030204" pitchFamily="34" charset="0"/>
              </a:defRPr>
            </a:lvl5pPr>
            <a:lvl6pPr marL="2624138" indent="-239713" defTabSz="963613" eaLnBrk="0" fontAlgn="base" hangingPunct="0">
              <a:spcBef>
                <a:spcPct val="30000"/>
              </a:spcBef>
              <a:spcAft>
                <a:spcPct val="0"/>
              </a:spcAft>
              <a:defRPr sz="1200">
                <a:solidFill>
                  <a:schemeClr val="tx1"/>
                </a:solidFill>
                <a:latin typeface="Calibri" panose="020F0502020204030204" pitchFamily="34" charset="0"/>
              </a:defRPr>
            </a:lvl6pPr>
            <a:lvl7pPr marL="3081338" indent="-239713" defTabSz="963613" eaLnBrk="0" fontAlgn="base" hangingPunct="0">
              <a:spcBef>
                <a:spcPct val="30000"/>
              </a:spcBef>
              <a:spcAft>
                <a:spcPct val="0"/>
              </a:spcAft>
              <a:defRPr sz="1200">
                <a:solidFill>
                  <a:schemeClr val="tx1"/>
                </a:solidFill>
                <a:latin typeface="Calibri" panose="020F0502020204030204" pitchFamily="34" charset="0"/>
              </a:defRPr>
            </a:lvl7pPr>
            <a:lvl8pPr marL="3538538" indent="-239713" defTabSz="963613" eaLnBrk="0" fontAlgn="base" hangingPunct="0">
              <a:spcBef>
                <a:spcPct val="30000"/>
              </a:spcBef>
              <a:spcAft>
                <a:spcPct val="0"/>
              </a:spcAft>
              <a:defRPr sz="1200">
                <a:solidFill>
                  <a:schemeClr val="tx1"/>
                </a:solidFill>
                <a:latin typeface="Calibri" panose="020F0502020204030204" pitchFamily="34" charset="0"/>
              </a:defRPr>
            </a:lvl8pPr>
            <a:lvl9pPr marL="3995738" indent="-239713" defTabSz="963613" eaLnBrk="0" fontAlgn="base" hangingPunct="0">
              <a:spcBef>
                <a:spcPct val="30000"/>
              </a:spcBef>
              <a:spcAft>
                <a:spcPct val="0"/>
              </a:spcAft>
              <a:defRPr sz="1200">
                <a:solidFill>
                  <a:schemeClr val="tx1"/>
                </a:solidFill>
                <a:latin typeface="Calibri" panose="020F0502020204030204" pitchFamily="34" charset="0"/>
              </a:defRPr>
            </a:lvl9pPr>
          </a:lstStyle>
          <a:p>
            <a:pPr algn="r" defTabSz="959643" eaLnBrk="1" hangingPunct="1">
              <a:spcBef>
                <a:spcPct val="0"/>
              </a:spcBef>
              <a:defRPr/>
            </a:pPr>
            <a:fld id="{F83C742A-6CE9-4902-84C2-F2DFB0A93277}" type="slidenum">
              <a:rPr lang="hu-HU" altLang="hu-HU" sz="1300">
                <a:solidFill>
                  <a:prstClr val="black"/>
                </a:solidFill>
              </a:rPr>
              <a:pPr algn="r" defTabSz="959643" eaLnBrk="1" hangingPunct="1">
                <a:spcBef>
                  <a:spcPct val="0"/>
                </a:spcBef>
                <a:defRPr/>
              </a:pPr>
              <a:t>19</a:t>
            </a:fld>
            <a:endParaRPr lang="hu-HU" altLang="hu-HU" sz="1300">
              <a:solidFill>
                <a:prstClr val="black"/>
              </a:solidFill>
            </a:endParaRPr>
          </a:p>
        </p:txBody>
      </p:sp>
    </p:spTree>
    <p:extLst>
      <p:ext uri="{BB962C8B-B14F-4D97-AF65-F5344CB8AC3E}">
        <p14:creationId xmlns:p14="http://schemas.microsoft.com/office/powerpoint/2010/main" val="25361535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kép helye 1">
            <a:extLst>
              <a:ext uri="{FF2B5EF4-FFF2-40B4-BE49-F238E27FC236}">
                <a16:creationId xmlns="" xmlns:a16="http://schemas.microsoft.com/office/drawing/2014/main" id="{FF56ECE9-D9D6-4C52-BCB7-C9ED21EF3F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Jegyzetek helye 2">
            <a:extLst>
              <a:ext uri="{FF2B5EF4-FFF2-40B4-BE49-F238E27FC236}">
                <a16:creationId xmlns="" xmlns:a16="http://schemas.microsoft.com/office/drawing/2014/main" id="{BB6EDCC7-3CD0-416C-8327-130B7C439F1B}"/>
              </a:ext>
            </a:extLst>
          </p:cNvPr>
          <p:cNvSpPr>
            <a:spLocks noGrp="1"/>
          </p:cNvSpPr>
          <p:nvPr>
            <p:ph type="body" idx="1"/>
          </p:nvPr>
        </p:nvSpPr>
        <p:spPr/>
        <p:txBody>
          <a:bodyPr/>
          <a:lstStyle/>
          <a:p>
            <a:pPr defTabSz="910633">
              <a:defRPr/>
            </a:pPr>
            <a:r>
              <a:rPr lang="hu-HU" altLang="hu-HU" dirty="0">
                <a:solidFill>
                  <a:schemeClr val="bg1">
                    <a:lumMod val="50000"/>
                  </a:schemeClr>
                </a:solidFill>
              </a:rPr>
              <a:t>mi most </a:t>
            </a:r>
            <a:r>
              <a:rPr lang="hu-HU" altLang="hu-HU" dirty="0" err="1">
                <a:solidFill>
                  <a:schemeClr val="bg1">
                    <a:lumMod val="50000"/>
                  </a:schemeClr>
                </a:solidFill>
              </a:rPr>
              <a:t>kockázatsemlegesnek</a:t>
            </a:r>
            <a:r>
              <a:rPr lang="hu-HU" altLang="hu-HU" dirty="0">
                <a:solidFill>
                  <a:schemeClr val="bg1">
                    <a:lumMod val="50000"/>
                  </a:schemeClr>
                </a:solidFill>
              </a:rPr>
              <a:t> feltételezzük mindenkire</a:t>
            </a:r>
          </a:p>
          <a:p>
            <a:pPr defTabSz="910633">
              <a:defRPr/>
            </a:pPr>
            <a:r>
              <a:rPr lang="hu-HU" altLang="hu-HU" b="1" kern="0" dirty="0">
                <a:solidFill>
                  <a:schemeClr val="bg1">
                    <a:lumMod val="50000"/>
                  </a:schemeClr>
                </a:solidFill>
                <a:latin typeface="Calibri" panose="020F0502020204030204" pitchFamily="34" charset="0"/>
              </a:rPr>
              <a:t>Így csak a posteriori valószínűségektől függ </a:t>
            </a:r>
            <a:r>
              <a:rPr lang="hu-HU" altLang="hu-HU" kern="0" dirty="0">
                <a:solidFill>
                  <a:schemeClr val="bg1">
                    <a:lumMod val="50000"/>
                  </a:schemeClr>
                </a:solidFill>
                <a:latin typeface="Calibri" panose="020F0502020204030204" pitchFamily="34" charset="0"/>
              </a:rPr>
              <a:t>és a következő eredményt adja </a:t>
            </a:r>
            <a:endParaRPr lang="hu-HU" altLang="hu-HU" dirty="0"/>
          </a:p>
        </p:txBody>
      </p:sp>
      <p:sp>
        <p:nvSpPr>
          <p:cNvPr id="51204" name="Dia számának helye 3">
            <a:extLst>
              <a:ext uri="{FF2B5EF4-FFF2-40B4-BE49-F238E27FC236}">
                <a16:creationId xmlns="" xmlns:a16="http://schemas.microsoft.com/office/drawing/2014/main" id="{95F22546-F7D8-45EF-B733-DED79A6D2C93}"/>
              </a:ext>
            </a:extLst>
          </p:cNvPr>
          <p:cNvSpPr>
            <a:spLocks noGrp="1"/>
          </p:cNvSpPr>
          <p:nvPr>
            <p:ph type="sldNum" sz="quarter" idx="5"/>
          </p:nvPr>
        </p:nvSpPr>
        <p:spPr>
          <a:noFill/>
        </p:spPr>
        <p:txBody>
          <a:bodyPr/>
          <a:lstStyle>
            <a:lvl1pPr defTabSz="959643">
              <a:spcBef>
                <a:spcPct val="30000"/>
              </a:spcBef>
              <a:defRPr sz="1200">
                <a:solidFill>
                  <a:schemeClr val="tx1"/>
                </a:solidFill>
                <a:latin typeface="Calibri" panose="020F0502020204030204" pitchFamily="34" charset="0"/>
              </a:defRPr>
            </a:lvl1pPr>
            <a:lvl2pPr marL="739889" indent="-284572" defTabSz="959643">
              <a:spcBef>
                <a:spcPct val="30000"/>
              </a:spcBef>
              <a:defRPr sz="1200">
                <a:solidFill>
                  <a:schemeClr val="tx1"/>
                </a:solidFill>
                <a:latin typeface="Calibri" panose="020F0502020204030204" pitchFamily="34" charset="0"/>
              </a:defRPr>
            </a:lvl2pPr>
            <a:lvl3pPr marL="1138292" indent="-227658" defTabSz="959643">
              <a:spcBef>
                <a:spcPct val="30000"/>
              </a:spcBef>
              <a:defRPr sz="1200">
                <a:solidFill>
                  <a:schemeClr val="tx1"/>
                </a:solidFill>
                <a:latin typeface="Calibri" panose="020F0502020204030204" pitchFamily="34" charset="0"/>
              </a:defRPr>
            </a:lvl3pPr>
            <a:lvl4pPr marL="1593608" indent="-227658" defTabSz="959643">
              <a:spcBef>
                <a:spcPct val="30000"/>
              </a:spcBef>
              <a:defRPr sz="1200">
                <a:solidFill>
                  <a:schemeClr val="tx1"/>
                </a:solidFill>
                <a:latin typeface="Calibri" panose="020F0502020204030204" pitchFamily="34" charset="0"/>
              </a:defRPr>
            </a:lvl4pPr>
            <a:lvl5pPr marL="2048924" indent="-227658" defTabSz="959643">
              <a:spcBef>
                <a:spcPct val="30000"/>
              </a:spcBef>
              <a:defRPr sz="1200">
                <a:solidFill>
                  <a:schemeClr val="tx1"/>
                </a:solidFill>
                <a:latin typeface="Calibri" panose="020F0502020204030204" pitchFamily="34" charset="0"/>
              </a:defRPr>
            </a:lvl5pPr>
            <a:lvl6pPr marL="2504241" indent="-227658" defTabSz="959643" eaLnBrk="0" fontAlgn="base" hangingPunct="0">
              <a:spcBef>
                <a:spcPct val="30000"/>
              </a:spcBef>
              <a:spcAft>
                <a:spcPct val="0"/>
              </a:spcAft>
              <a:defRPr sz="1200">
                <a:solidFill>
                  <a:schemeClr val="tx1"/>
                </a:solidFill>
                <a:latin typeface="Calibri" panose="020F0502020204030204" pitchFamily="34" charset="0"/>
              </a:defRPr>
            </a:lvl6pPr>
            <a:lvl7pPr marL="2959557" indent="-227658" defTabSz="959643" eaLnBrk="0" fontAlgn="base" hangingPunct="0">
              <a:spcBef>
                <a:spcPct val="30000"/>
              </a:spcBef>
              <a:spcAft>
                <a:spcPct val="0"/>
              </a:spcAft>
              <a:defRPr sz="1200">
                <a:solidFill>
                  <a:schemeClr val="tx1"/>
                </a:solidFill>
                <a:latin typeface="Calibri" panose="020F0502020204030204" pitchFamily="34" charset="0"/>
              </a:defRPr>
            </a:lvl7pPr>
            <a:lvl8pPr marL="3414874" indent="-227658" defTabSz="959643" eaLnBrk="0" fontAlgn="base" hangingPunct="0">
              <a:spcBef>
                <a:spcPct val="30000"/>
              </a:spcBef>
              <a:spcAft>
                <a:spcPct val="0"/>
              </a:spcAft>
              <a:defRPr sz="1200">
                <a:solidFill>
                  <a:schemeClr val="tx1"/>
                </a:solidFill>
                <a:latin typeface="Calibri" panose="020F0502020204030204" pitchFamily="34" charset="0"/>
              </a:defRPr>
            </a:lvl8pPr>
            <a:lvl9pPr marL="3870191" indent="-227658" defTabSz="9596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4D6D79-5E06-47E3-962E-FDE3BA705A75}" type="slidenum">
              <a:rPr lang="hu-HU" altLang="hu-HU" sz="1300">
                <a:solidFill>
                  <a:srgbClr val="000000"/>
                </a:solidFill>
                <a:latin typeface="Gill Sans" charset="0"/>
              </a:rPr>
              <a:pPr>
                <a:spcBef>
                  <a:spcPct val="0"/>
                </a:spcBef>
              </a:pPr>
              <a:t>20</a:t>
            </a:fld>
            <a:endParaRPr lang="hu-HU" altLang="hu-HU" sz="1300">
              <a:solidFill>
                <a:srgbClr val="000000"/>
              </a:solidFill>
              <a:latin typeface="Gill Sans" charset="0"/>
            </a:endParaRPr>
          </a:p>
        </p:txBody>
      </p:sp>
    </p:spTree>
    <p:extLst>
      <p:ext uri="{BB962C8B-B14F-4D97-AF65-F5344CB8AC3E}">
        <p14:creationId xmlns:p14="http://schemas.microsoft.com/office/powerpoint/2010/main" val="756567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Jegyzetek helye 2">
            <a:extLst>
              <a:ext uri="{FF2B5EF4-FFF2-40B4-BE49-F238E27FC236}">
                <a16:creationId xmlns="" xmlns:a16="http://schemas.microsoft.com/office/drawing/2014/main" id="{1B67E85C-DB83-4258-8A21-FB5A4D0C30C9}"/>
              </a:ext>
            </a:extLst>
          </p:cNvPr>
          <p:cNvSpPr>
            <a:spLocks noGrp="1"/>
          </p:cNvSpPr>
          <p:nvPr>
            <p:ph type="body" idx="1"/>
          </p:nvPr>
        </p:nvSpPr>
        <p:spPr/>
        <p:txBody>
          <a:bodyPr/>
          <a:lstStyle/>
          <a:p>
            <a:r>
              <a:rPr lang="hu-HU" dirty="0"/>
              <a:t>50% +</a:t>
            </a:r>
          </a:p>
          <a:p>
            <a:r>
              <a:rPr lang="hu-HU" dirty="0"/>
              <a:t>29% &gt;0,5</a:t>
            </a:r>
          </a:p>
          <a:p>
            <a:r>
              <a:rPr lang="hu-HU" dirty="0"/>
              <a:t>1%&gt;0,8</a:t>
            </a:r>
          </a:p>
          <a:p>
            <a:endParaRPr lang="hu-HU" dirty="0"/>
          </a:p>
          <a:p>
            <a:r>
              <a:rPr lang="hu-HU" dirty="0"/>
              <a:t>Motiváció hiánya?</a:t>
            </a:r>
          </a:p>
          <a:p>
            <a:r>
              <a:rPr lang="hu-HU" dirty="0"/>
              <a:t>Talán (nem vette figyelembe életkörülményeit, ház pénze)</a:t>
            </a:r>
          </a:p>
          <a:p>
            <a:endParaRPr lang="hu-HU" dirty="0"/>
          </a:p>
          <a:p>
            <a:r>
              <a:rPr lang="hu-HU" dirty="0"/>
              <a:t>Szerencsejátékos hajlam?</a:t>
            </a:r>
          </a:p>
          <a:p>
            <a:r>
              <a:rPr lang="hu-HU" dirty="0"/>
              <a:t>Többet pókerezik, sportfogad.</a:t>
            </a:r>
          </a:p>
          <a:p>
            <a:r>
              <a:rPr lang="hu-HU" dirty="0"/>
              <a:t>Instrumentális vs. </a:t>
            </a:r>
            <a:r>
              <a:rPr lang="hu-HU" dirty="0" err="1"/>
              <a:t>Stimulatív</a:t>
            </a:r>
            <a:r>
              <a:rPr lang="hu-HU" dirty="0"/>
              <a:t> kockázatvállalás?</a:t>
            </a:r>
          </a:p>
          <a:p>
            <a:r>
              <a:rPr lang="hu-HU" dirty="0"/>
              <a:t>MAO-B és sikertelen gátlófunkciók?</a:t>
            </a:r>
          </a:p>
          <a:p>
            <a:endParaRPr lang="hu-HU" dirty="0"/>
          </a:p>
          <a:p>
            <a:pPr marL="0" lvl="1" defTabSz="918069">
              <a:defRPr/>
            </a:pPr>
            <a:r>
              <a:rPr lang="hu-HU" altLang="hu-HU" sz="2400" dirty="0">
                <a:latin typeface="Calibri" panose="020F0502020204030204" pitchFamily="34" charset="0"/>
              </a:rPr>
              <a:t>Több, mint a fele elvesztette teljes vagyonát!</a:t>
            </a:r>
          </a:p>
          <a:p>
            <a:pPr marL="0" lvl="1" defTabSz="918069">
              <a:defRPr/>
            </a:pPr>
            <a:endParaRPr lang="hu-HU" altLang="hu-HU" sz="2400" dirty="0">
              <a:latin typeface="Calibri" panose="020F0502020204030204" pitchFamily="34" charset="0"/>
            </a:endParaRPr>
          </a:p>
          <a:p>
            <a:endParaRPr lang="hu-HU" dirty="0"/>
          </a:p>
          <a:p>
            <a:pPr>
              <a:defRPr/>
            </a:pPr>
            <a:endParaRPr lang="hu-HU" dirty="0"/>
          </a:p>
        </p:txBody>
      </p:sp>
      <p:sp>
        <p:nvSpPr>
          <p:cNvPr id="62468" name="Dia számának helye 3"/>
          <p:cNvSpPr>
            <a:spLocks noGrp="1"/>
          </p:cNvSpPr>
          <p:nvPr>
            <p:ph type="sldNum" sz="quarter" idx="5"/>
          </p:nvPr>
        </p:nvSpPr>
        <p:spPr>
          <a:noFill/>
        </p:spPr>
        <p:txBody>
          <a:bodyPr/>
          <a:lstStyle>
            <a:lvl1pPr defTabSz="959643">
              <a:defRPr sz="1200">
                <a:solidFill>
                  <a:schemeClr val="tx1"/>
                </a:solidFill>
                <a:latin typeface="Calibri" pitchFamily="34" charset="0"/>
              </a:defRPr>
            </a:lvl1pPr>
            <a:lvl2pPr marL="739889" indent="-284572" defTabSz="959643">
              <a:defRPr sz="1200">
                <a:solidFill>
                  <a:schemeClr val="tx1"/>
                </a:solidFill>
                <a:latin typeface="Calibri" pitchFamily="34" charset="0"/>
              </a:defRPr>
            </a:lvl2pPr>
            <a:lvl3pPr marL="1138292" indent="-227658" defTabSz="959643">
              <a:defRPr sz="1200">
                <a:solidFill>
                  <a:schemeClr val="tx1"/>
                </a:solidFill>
                <a:latin typeface="Calibri" pitchFamily="34" charset="0"/>
              </a:defRPr>
            </a:lvl3pPr>
            <a:lvl4pPr marL="1593608" indent="-227658" defTabSz="959643">
              <a:defRPr sz="1200">
                <a:solidFill>
                  <a:schemeClr val="tx1"/>
                </a:solidFill>
                <a:latin typeface="Calibri" pitchFamily="34" charset="0"/>
              </a:defRPr>
            </a:lvl4pPr>
            <a:lvl5pPr marL="2048924" indent="-227658" defTabSz="959643">
              <a:defRPr sz="1200">
                <a:solidFill>
                  <a:schemeClr val="tx1"/>
                </a:solidFill>
                <a:latin typeface="Calibri" pitchFamily="34" charset="0"/>
              </a:defRPr>
            </a:lvl5pPr>
            <a:lvl6pPr marL="2504241" indent="-227658" defTabSz="959643" eaLnBrk="0" fontAlgn="base" hangingPunct="0">
              <a:spcBef>
                <a:spcPct val="30000"/>
              </a:spcBef>
              <a:spcAft>
                <a:spcPct val="0"/>
              </a:spcAft>
              <a:defRPr sz="1200">
                <a:solidFill>
                  <a:schemeClr val="tx1"/>
                </a:solidFill>
                <a:latin typeface="Calibri" pitchFamily="34" charset="0"/>
              </a:defRPr>
            </a:lvl6pPr>
            <a:lvl7pPr marL="2959557" indent="-227658" defTabSz="959643" eaLnBrk="0" fontAlgn="base" hangingPunct="0">
              <a:spcBef>
                <a:spcPct val="30000"/>
              </a:spcBef>
              <a:spcAft>
                <a:spcPct val="0"/>
              </a:spcAft>
              <a:defRPr sz="1200">
                <a:solidFill>
                  <a:schemeClr val="tx1"/>
                </a:solidFill>
                <a:latin typeface="Calibri" pitchFamily="34" charset="0"/>
              </a:defRPr>
            </a:lvl7pPr>
            <a:lvl8pPr marL="3414874" indent="-227658" defTabSz="959643" eaLnBrk="0" fontAlgn="base" hangingPunct="0">
              <a:spcBef>
                <a:spcPct val="30000"/>
              </a:spcBef>
              <a:spcAft>
                <a:spcPct val="0"/>
              </a:spcAft>
              <a:defRPr sz="1200">
                <a:solidFill>
                  <a:schemeClr val="tx1"/>
                </a:solidFill>
                <a:latin typeface="Calibri" pitchFamily="34" charset="0"/>
              </a:defRPr>
            </a:lvl8pPr>
            <a:lvl9pPr marL="3870191" indent="-227658" defTabSz="959643" eaLnBrk="0" fontAlgn="base" hangingPunct="0">
              <a:spcBef>
                <a:spcPct val="30000"/>
              </a:spcBef>
              <a:spcAft>
                <a:spcPct val="0"/>
              </a:spcAft>
              <a:defRPr sz="1200">
                <a:solidFill>
                  <a:schemeClr val="tx1"/>
                </a:solidFill>
                <a:latin typeface="Calibri" pitchFamily="34" charset="0"/>
              </a:defRPr>
            </a:lvl9pPr>
          </a:lstStyle>
          <a:p>
            <a:fld id="{3BC83422-FFD4-46BD-B668-EBE0B5A92500}" type="slidenum">
              <a:rPr lang="hu-HU" altLang="hu-HU" sz="1300">
                <a:solidFill>
                  <a:srgbClr val="000000"/>
                </a:solidFill>
                <a:latin typeface="Gill Sans" charset="0"/>
              </a:rPr>
              <a:pPr/>
              <a:t>24</a:t>
            </a:fld>
            <a:endParaRPr lang="hu-HU" altLang="hu-HU" sz="1300">
              <a:solidFill>
                <a:srgbClr val="000000"/>
              </a:solidFill>
              <a:latin typeface="Gill San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21822">
              <a:defRPr/>
            </a:pPr>
            <a:r>
              <a:rPr lang="en-US" dirty="0"/>
              <a:t>Most economic models assume a rational decision-maker (homo </a:t>
            </a:r>
            <a:r>
              <a:rPr lang="en-US" dirty="0" err="1"/>
              <a:t>economicus</a:t>
            </a:r>
            <a:r>
              <a:rPr lang="en-US" dirty="0"/>
              <a:t>), who is constantly striving to maximize his utility, whose cognitive abilities are unlimited and accurate and whose attitude to risk is consistent. In real life, however, investors' perception of probability and risk management as well as their cognitive abilities usually violate the axioms of rationality. </a:t>
            </a:r>
            <a:endParaRPr lang="hu-HU" dirty="0"/>
          </a:p>
        </p:txBody>
      </p:sp>
      <p:sp>
        <p:nvSpPr>
          <p:cNvPr id="4" name="Dia számának helye 3"/>
          <p:cNvSpPr>
            <a:spLocks noGrp="1"/>
          </p:cNvSpPr>
          <p:nvPr>
            <p:ph type="sldNum" sz="quarter" idx="5"/>
          </p:nvPr>
        </p:nvSpPr>
        <p:spPr/>
        <p:txBody>
          <a:bodyPr/>
          <a:lstStyle/>
          <a:p>
            <a:pPr>
              <a:defRPr/>
            </a:pPr>
            <a:fld id="{166E2CC2-BA88-4DE6-8CE2-52C0274F803C}" type="slidenum">
              <a:rPr lang="hu-HU" altLang="hu-HU" smtClean="0"/>
              <a:pPr>
                <a:defRPr/>
              </a:pPr>
              <a:t>2</a:t>
            </a:fld>
            <a:endParaRPr lang="hu-HU" altLang="hu-HU"/>
          </a:p>
        </p:txBody>
      </p:sp>
    </p:spTree>
    <p:extLst>
      <p:ext uri="{BB962C8B-B14F-4D97-AF65-F5344CB8AC3E}">
        <p14:creationId xmlns:p14="http://schemas.microsoft.com/office/powerpoint/2010/main" val="38422728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iakép helye 1">
            <a:extLst>
              <a:ext uri="{FF2B5EF4-FFF2-40B4-BE49-F238E27FC236}">
                <a16:creationId xmlns="" xmlns:a16="http://schemas.microsoft.com/office/drawing/2014/main" id="{0B2A9BD7-28EC-40CD-B4E7-ECAFC95511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Jegyzetek helye 2">
            <a:extLst>
              <a:ext uri="{FF2B5EF4-FFF2-40B4-BE49-F238E27FC236}">
                <a16:creationId xmlns="" xmlns:a16="http://schemas.microsoft.com/office/drawing/2014/main" id="{8D5F5441-A4DB-4234-A87C-22F735EC4720}"/>
              </a:ext>
            </a:extLst>
          </p:cNvPr>
          <p:cNvSpPr>
            <a:spLocks noGrp="1"/>
          </p:cNvSpPr>
          <p:nvPr>
            <p:ph type="body" idx="1"/>
          </p:nvPr>
        </p:nvSpPr>
        <p:spPr>
          <a:noFill/>
        </p:spPr>
        <p:txBody>
          <a:bodyPr/>
          <a:lstStyle/>
          <a:p>
            <a:pPr eaLnBrk="1" hangingPunct="1">
              <a:spcBef>
                <a:spcPct val="0"/>
              </a:spcBef>
            </a:pPr>
            <a:endParaRPr lang="hu-HU" altLang="hu-HU" dirty="0"/>
          </a:p>
        </p:txBody>
      </p:sp>
      <p:sp>
        <p:nvSpPr>
          <p:cNvPr id="63492" name="Dia számának helye 3">
            <a:extLst>
              <a:ext uri="{FF2B5EF4-FFF2-40B4-BE49-F238E27FC236}">
                <a16:creationId xmlns="" xmlns:a16="http://schemas.microsoft.com/office/drawing/2014/main" id="{EEF434A5-561F-4F79-B860-E5605BBF9397}"/>
              </a:ext>
            </a:extLst>
          </p:cNvPr>
          <p:cNvSpPr txBox="1">
            <a:spLocks noGrp="1"/>
          </p:cNvSpPr>
          <p:nvPr/>
        </p:nvSpPr>
        <p:spPr bwMode="auto">
          <a:xfrm>
            <a:off x="5642868" y="6489723"/>
            <a:ext cx="4317980" cy="341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944" tIns="47973" rIns="95944" bIns="47973"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1219550-E7CD-4B13-A0FA-33EB0AE0060D}" type="slidenum">
              <a:rPr lang="hu-HU" altLang="hu-HU">
                <a:solidFill>
                  <a:srgbClr val="000000"/>
                </a:solidFill>
                <a:latin typeface="Gill Sans" charset="0"/>
              </a:rPr>
              <a:pPr algn="r" eaLnBrk="1" hangingPunct="1">
                <a:spcBef>
                  <a:spcPct val="0"/>
                </a:spcBef>
              </a:pPr>
              <a:t>25</a:t>
            </a:fld>
            <a:endParaRPr lang="hu-HU" altLang="hu-HU">
              <a:solidFill>
                <a:srgbClr val="000000"/>
              </a:solidFill>
              <a:latin typeface="Gill San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defTabSz="910633">
              <a:defRPr/>
            </a:pPr>
            <a:r>
              <a:rPr lang="hu-HU" dirty="0"/>
              <a:t>A befektetők a normatív közgazdasági modell alapján a </a:t>
            </a:r>
            <a:r>
              <a:rPr lang="hu-HU" dirty="0" err="1"/>
              <a:t>posteriori</a:t>
            </a:r>
            <a:r>
              <a:rPr lang="hu-HU" dirty="0"/>
              <a:t> valószínűségeknek megfelelően fektetnek be (σ=1 kockázatsemleges befektető esetén). </a:t>
            </a:r>
          </a:p>
          <a:p>
            <a:pPr defTabSz="910633">
              <a:defRPr/>
            </a:pPr>
            <a:r>
              <a:rPr lang="hu-HU" dirty="0" err="1"/>
              <a:t>BefSzimII-nél</a:t>
            </a:r>
            <a:r>
              <a:rPr lang="hu-HU" dirty="0"/>
              <a:t> a kockázatkerülési paraméter egyéni értéke alapján optimalizált a döntéshozás:</a:t>
            </a:r>
          </a:p>
          <a:p>
            <a:pPr defTabSz="910633">
              <a:defRPr/>
            </a:pPr>
            <a:r>
              <a:rPr lang="hu-HU" dirty="0"/>
              <a:t>Nem</a:t>
            </a:r>
            <a:r>
              <a:rPr lang="hu-HU" baseline="0" dirty="0"/>
              <a:t> került rá sor, mert alacsony volt az </a:t>
            </a:r>
            <a:r>
              <a:rPr lang="hu-HU" baseline="0" dirty="0" err="1"/>
              <a:t>együttjárás</a:t>
            </a:r>
            <a:r>
              <a:rPr lang="hu-HU" baseline="0" dirty="0"/>
              <a:t> a kérdőív és tapasztalati szigma között, nagy zaj tovább ronthatja az </a:t>
            </a:r>
            <a:r>
              <a:rPr lang="hu-HU" baseline="0" dirty="0" err="1"/>
              <a:t>eremdényt</a:t>
            </a:r>
            <a:r>
              <a:rPr lang="hu-HU" baseline="0" dirty="0"/>
              <a:t>.</a:t>
            </a:r>
            <a:endParaRPr lang="hu-HU" dirty="0"/>
          </a:p>
          <a:p>
            <a:pPr defTabSz="910633">
              <a:defRPr/>
            </a:pPr>
            <a:endParaRPr lang="hu-HU" dirty="0"/>
          </a:p>
          <a:p>
            <a:endParaRPr lang="hu-HU" dirty="0"/>
          </a:p>
        </p:txBody>
      </p:sp>
      <p:sp>
        <p:nvSpPr>
          <p:cNvPr id="4" name="Dia számának helye 3"/>
          <p:cNvSpPr>
            <a:spLocks noGrp="1"/>
          </p:cNvSpPr>
          <p:nvPr>
            <p:ph type="sldNum" sz="quarter" idx="10"/>
          </p:nvPr>
        </p:nvSpPr>
        <p:spPr/>
        <p:txBody>
          <a:bodyPr/>
          <a:lstStyle/>
          <a:p>
            <a:pPr>
              <a:defRPr/>
            </a:pPr>
            <a:fld id="{166E2CC2-BA88-4DE6-8CE2-52C0274F803C}" type="slidenum">
              <a:rPr lang="hu-HU" altLang="hu-HU" smtClean="0"/>
              <a:pPr>
                <a:defRPr/>
              </a:pPr>
              <a:t>3</a:t>
            </a:fld>
            <a:endParaRPr lang="hu-HU" altLang="hu-HU"/>
          </a:p>
        </p:txBody>
      </p:sp>
    </p:spTree>
    <p:extLst>
      <p:ext uri="{BB962C8B-B14F-4D97-AF65-F5344CB8AC3E}">
        <p14:creationId xmlns:p14="http://schemas.microsoft.com/office/powerpoint/2010/main" val="2458202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kép helye 1">
            <a:extLst>
              <a:ext uri="{FF2B5EF4-FFF2-40B4-BE49-F238E27FC236}">
                <a16:creationId xmlns="" xmlns:a16="http://schemas.microsoft.com/office/drawing/2014/main" id="{39E6E8F6-80E2-434A-9D42-242DE2DF8D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Jegyzetek helye 2">
            <a:extLst>
              <a:ext uri="{FF2B5EF4-FFF2-40B4-BE49-F238E27FC236}">
                <a16:creationId xmlns="" xmlns:a16="http://schemas.microsoft.com/office/drawing/2014/main" id="{D724F9B9-89F6-49B2-B649-D3B87F7B7E53}"/>
              </a:ext>
            </a:extLst>
          </p:cNvPr>
          <p:cNvSpPr>
            <a:spLocks noGrp="1"/>
          </p:cNvSpPr>
          <p:nvPr>
            <p:ph type="body" idx="1"/>
          </p:nvPr>
        </p:nvSpPr>
        <p:spPr>
          <a:noFill/>
        </p:spPr>
        <p:txBody>
          <a:bodyPr/>
          <a:lstStyle/>
          <a:p>
            <a:endParaRPr lang="hu-HU" altLang="hu-HU" dirty="0"/>
          </a:p>
        </p:txBody>
      </p:sp>
      <p:sp>
        <p:nvSpPr>
          <p:cNvPr id="37892" name="Dia számának helye 3">
            <a:extLst>
              <a:ext uri="{FF2B5EF4-FFF2-40B4-BE49-F238E27FC236}">
                <a16:creationId xmlns="" xmlns:a16="http://schemas.microsoft.com/office/drawing/2014/main" id="{42ABB2B7-DA93-43CA-A659-E5114C94D1F3}"/>
              </a:ext>
            </a:extLst>
          </p:cNvPr>
          <p:cNvSpPr>
            <a:spLocks noGrp="1"/>
          </p:cNvSpPr>
          <p:nvPr>
            <p:ph type="sldNum" sz="quarter" idx="5"/>
          </p:nvPr>
        </p:nvSpPr>
        <p:spPr>
          <a:noFill/>
        </p:spPr>
        <p:txBody>
          <a:bodyPr/>
          <a:lstStyle>
            <a:lvl1pPr defTabSz="959643">
              <a:defRPr>
                <a:solidFill>
                  <a:srgbClr val="000000"/>
                </a:solidFill>
                <a:latin typeface="Lucida Grande" charset="0"/>
                <a:ea typeface="ヒラギノ角ゴ ProN W3"/>
                <a:cs typeface="ヒラギノ角ゴ ProN W3"/>
                <a:sym typeface="Gill Sans" charset="0"/>
              </a:defRPr>
            </a:lvl1pPr>
            <a:lvl2pPr marL="739889" indent="-284572" defTabSz="959643">
              <a:defRPr>
                <a:solidFill>
                  <a:srgbClr val="000000"/>
                </a:solidFill>
                <a:latin typeface="Lucida Grande" charset="0"/>
                <a:ea typeface="ヒラギノ角ゴ ProN W3"/>
                <a:cs typeface="ヒラギノ角ゴ ProN W3"/>
                <a:sym typeface="Gill Sans" charset="0"/>
              </a:defRPr>
            </a:lvl2pPr>
            <a:lvl3pPr marL="1138292" indent="-227658" defTabSz="959643">
              <a:defRPr>
                <a:solidFill>
                  <a:srgbClr val="000000"/>
                </a:solidFill>
                <a:latin typeface="Lucida Grande" charset="0"/>
                <a:ea typeface="ヒラギノ角ゴ ProN W3"/>
                <a:cs typeface="ヒラギノ角ゴ ProN W3"/>
                <a:sym typeface="Gill Sans" charset="0"/>
              </a:defRPr>
            </a:lvl3pPr>
            <a:lvl4pPr marL="1593608" indent="-227658" defTabSz="959643">
              <a:defRPr>
                <a:solidFill>
                  <a:srgbClr val="000000"/>
                </a:solidFill>
                <a:latin typeface="Lucida Grande" charset="0"/>
                <a:ea typeface="ヒラギノ角ゴ ProN W3"/>
                <a:cs typeface="ヒラギノ角ゴ ProN W3"/>
                <a:sym typeface="Gill Sans" charset="0"/>
              </a:defRPr>
            </a:lvl4pPr>
            <a:lvl5pPr marL="2048924" indent="-227658" defTabSz="959643">
              <a:defRPr>
                <a:solidFill>
                  <a:srgbClr val="000000"/>
                </a:solidFill>
                <a:latin typeface="Lucida Grande" charset="0"/>
                <a:ea typeface="ヒラギノ角ゴ ProN W3"/>
                <a:cs typeface="ヒラギノ角ゴ ProN W3"/>
                <a:sym typeface="Gill Sans" charset="0"/>
              </a:defRPr>
            </a:lvl5pPr>
            <a:lvl6pPr marL="250424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59557"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14874"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7019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B9C4909D-F895-4976-B1AD-D6BA9E4299B9}" type="slidenum">
              <a:rPr lang="hu-HU" altLang="hu-HU" smtClean="0">
                <a:latin typeface="Gill Sans" charset="0"/>
              </a:rPr>
              <a:pPr/>
              <a:t>4</a:t>
            </a:fld>
            <a:endParaRPr lang="hu-HU" altLang="hu-HU">
              <a:latin typeface="Gill Sans"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Jegyzetek helye 2">
            <a:extLst>
              <a:ext uri="{FF2B5EF4-FFF2-40B4-BE49-F238E27FC236}">
                <a16:creationId xmlns="" xmlns:a16="http://schemas.microsoft.com/office/drawing/2014/main" id="{D99F8432-BC53-4AE5-AE20-FA82A520C53E}"/>
              </a:ext>
            </a:extLst>
          </p:cNvPr>
          <p:cNvSpPr>
            <a:spLocks noGrp="1"/>
          </p:cNvSpPr>
          <p:nvPr>
            <p:ph type="body" idx="1"/>
          </p:nvPr>
        </p:nvSpPr>
        <p:spPr/>
        <p:txBody>
          <a:bodyPr/>
          <a:lstStyle/>
          <a:p>
            <a:pPr>
              <a:spcBef>
                <a:spcPct val="0"/>
              </a:spcBef>
              <a:defRPr/>
            </a:pPr>
            <a:r>
              <a:rPr lang="hu-HU" altLang="hu-HU" dirty="0"/>
              <a:t>Viszonylag homogén minta, bár A) ELTE DUF és tréderek bevonása, míg B) </a:t>
            </a:r>
            <a:r>
              <a:rPr lang="hu-HU" altLang="hu-HU" dirty="0" err="1"/>
              <a:t>BCE-nél</a:t>
            </a:r>
            <a:r>
              <a:rPr lang="hu-HU" altLang="hu-HU" dirty="0"/>
              <a:t> valóban személyes érdeklődés és gazdasági képzettség, talán több </a:t>
            </a:r>
            <a:r>
              <a:rPr lang="hu-HU" altLang="hu-HU" dirty="0" err="1"/>
              <a:t>stat</a:t>
            </a:r>
            <a:r>
              <a:rPr lang="hu-HU" altLang="hu-HU" dirty="0"/>
              <a:t>.</a:t>
            </a:r>
          </a:p>
          <a:p>
            <a:pPr>
              <a:spcBef>
                <a:spcPct val="0"/>
              </a:spcBef>
              <a:defRPr/>
            </a:pPr>
            <a:r>
              <a:rPr lang="hu-HU" altLang="hu-HU" dirty="0"/>
              <a:t>Kérdéses még a nemi </a:t>
            </a:r>
            <a:r>
              <a:rPr lang="hu-HU" altLang="hu-HU" dirty="0" err="1"/>
              <a:t>kiegyenlítetlenség</a:t>
            </a:r>
            <a:r>
              <a:rPr lang="hu-HU" altLang="hu-HU" dirty="0"/>
              <a:t>.</a:t>
            </a:r>
          </a:p>
          <a:p>
            <a:pPr>
              <a:spcBef>
                <a:spcPct val="0"/>
              </a:spcBef>
              <a:defRPr/>
            </a:pPr>
            <a:endParaRPr lang="hu-HU" altLang="hu-HU" dirty="0"/>
          </a:p>
        </p:txBody>
      </p:sp>
      <p:sp>
        <p:nvSpPr>
          <p:cNvPr id="41988" name="Dia számának helye 3"/>
          <p:cNvSpPr txBox="1">
            <a:spLocks noGrp="1"/>
          </p:cNvSpPr>
          <p:nvPr/>
        </p:nvSpPr>
        <p:spPr bwMode="auto">
          <a:xfrm>
            <a:off x="5642868" y="6489723"/>
            <a:ext cx="4317980" cy="341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944" tIns="47973" rIns="95944" bIns="47973" anchor="b"/>
          <a:lstStyle>
            <a:lvl1pPr defTabSz="963613">
              <a:defRPr sz="1200">
                <a:solidFill>
                  <a:schemeClr val="tx1"/>
                </a:solidFill>
                <a:latin typeface="Calibri" pitchFamily="34" charset="0"/>
              </a:defRPr>
            </a:lvl1pPr>
            <a:lvl2pPr marL="782638" indent="-301625" defTabSz="963613">
              <a:defRPr sz="1200">
                <a:solidFill>
                  <a:schemeClr val="tx1"/>
                </a:solidFill>
                <a:latin typeface="Calibri" pitchFamily="34" charset="0"/>
              </a:defRPr>
            </a:lvl2pPr>
            <a:lvl3pPr marL="1204913" indent="-241300" defTabSz="963613">
              <a:defRPr sz="1200">
                <a:solidFill>
                  <a:schemeClr val="tx1"/>
                </a:solidFill>
                <a:latin typeface="Calibri" pitchFamily="34" charset="0"/>
              </a:defRPr>
            </a:lvl3pPr>
            <a:lvl4pPr marL="1685925" indent="-241300" defTabSz="963613">
              <a:defRPr sz="1200">
                <a:solidFill>
                  <a:schemeClr val="tx1"/>
                </a:solidFill>
                <a:latin typeface="Calibri" pitchFamily="34" charset="0"/>
              </a:defRPr>
            </a:lvl4pPr>
            <a:lvl5pPr marL="2166938" indent="-239713" defTabSz="963613">
              <a:defRPr sz="1200">
                <a:solidFill>
                  <a:schemeClr val="tx1"/>
                </a:solidFill>
                <a:latin typeface="Calibri" pitchFamily="34" charset="0"/>
              </a:defRPr>
            </a:lvl5pPr>
            <a:lvl6pPr marL="2624138" indent="-239713" defTabSz="963613" eaLnBrk="0" fontAlgn="base" hangingPunct="0">
              <a:spcBef>
                <a:spcPct val="30000"/>
              </a:spcBef>
              <a:spcAft>
                <a:spcPct val="0"/>
              </a:spcAft>
              <a:defRPr sz="1200">
                <a:solidFill>
                  <a:schemeClr val="tx1"/>
                </a:solidFill>
                <a:latin typeface="Calibri" pitchFamily="34" charset="0"/>
              </a:defRPr>
            </a:lvl6pPr>
            <a:lvl7pPr marL="3081338" indent="-239713" defTabSz="963613" eaLnBrk="0" fontAlgn="base" hangingPunct="0">
              <a:spcBef>
                <a:spcPct val="30000"/>
              </a:spcBef>
              <a:spcAft>
                <a:spcPct val="0"/>
              </a:spcAft>
              <a:defRPr sz="1200">
                <a:solidFill>
                  <a:schemeClr val="tx1"/>
                </a:solidFill>
                <a:latin typeface="Calibri" pitchFamily="34" charset="0"/>
              </a:defRPr>
            </a:lvl7pPr>
            <a:lvl8pPr marL="3538538" indent="-239713" defTabSz="963613" eaLnBrk="0" fontAlgn="base" hangingPunct="0">
              <a:spcBef>
                <a:spcPct val="30000"/>
              </a:spcBef>
              <a:spcAft>
                <a:spcPct val="0"/>
              </a:spcAft>
              <a:defRPr sz="1200">
                <a:solidFill>
                  <a:schemeClr val="tx1"/>
                </a:solidFill>
                <a:latin typeface="Calibri" pitchFamily="34" charset="0"/>
              </a:defRPr>
            </a:lvl8pPr>
            <a:lvl9pPr marL="3995738" indent="-239713" defTabSz="963613" eaLnBrk="0" fontAlgn="base" hangingPunct="0">
              <a:spcBef>
                <a:spcPct val="30000"/>
              </a:spcBef>
              <a:spcAft>
                <a:spcPct val="0"/>
              </a:spcAft>
              <a:defRPr sz="1200">
                <a:solidFill>
                  <a:schemeClr val="tx1"/>
                </a:solidFill>
                <a:latin typeface="Calibri" pitchFamily="34" charset="0"/>
              </a:defRPr>
            </a:lvl9pPr>
          </a:lstStyle>
          <a:p>
            <a:pPr algn="r" eaLnBrk="1" hangingPunct="1"/>
            <a:fld id="{F46C16D4-11D1-4504-9EB3-99AE1C311FBB}" type="slidenum">
              <a:rPr lang="hu-HU" altLang="hu-HU" sz="1300">
                <a:solidFill>
                  <a:srgbClr val="000000"/>
                </a:solidFill>
              </a:rPr>
              <a:pPr algn="r" eaLnBrk="1" hangingPunct="1"/>
              <a:t>5</a:t>
            </a:fld>
            <a:endParaRPr lang="hu-HU" altLang="hu-HU" sz="13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https://drive.google.com/drive/u/0/folders/0ByXf09M-lsGeeU1ON3kwX2pRRVE</a:t>
            </a:r>
          </a:p>
          <a:p>
            <a:endParaRPr lang="hu-HU" dirty="0"/>
          </a:p>
          <a:p>
            <a:pPr marL="607088" indent="-607088" algn="just">
              <a:defRPr/>
            </a:pPr>
            <a:r>
              <a:rPr lang="hu-HU" altLang="hu-HU" dirty="0">
                <a:solidFill>
                  <a:schemeClr val="bg1">
                    <a:lumMod val="50000"/>
                  </a:schemeClr>
                </a:solidFill>
                <a:latin typeface="Calibri" panose="020F0502020204030204" pitchFamily="34" charset="0"/>
              </a:rPr>
              <a:t>Egy 10×</a:t>
            </a:r>
            <a:r>
              <a:rPr lang="hu-HU" altLang="hu-HU" dirty="0" err="1">
                <a:solidFill>
                  <a:schemeClr val="bg1">
                    <a:lumMod val="50000"/>
                  </a:schemeClr>
                </a:solidFill>
                <a:latin typeface="Calibri" panose="020F0502020204030204" pitchFamily="34" charset="0"/>
              </a:rPr>
              <a:t>10</a:t>
            </a:r>
            <a:r>
              <a:rPr lang="hu-HU" altLang="hu-HU" dirty="0">
                <a:solidFill>
                  <a:schemeClr val="bg1">
                    <a:lumMod val="50000"/>
                  </a:schemeClr>
                </a:solidFill>
                <a:latin typeface="Calibri" panose="020F0502020204030204" pitchFamily="34" charset="0"/>
              </a:rPr>
              <a:t> döntéses kereskedési szimulációban kockázatos részvényvásárlással vizsgáljuk</a:t>
            </a:r>
            <a:r>
              <a:rPr lang="hu-HU" altLang="hu-HU" baseline="0" dirty="0">
                <a:solidFill>
                  <a:schemeClr val="bg1">
                    <a:lumMod val="50000"/>
                  </a:schemeClr>
                </a:solidFill>
                <a:latin typeface="Calibri" panose="020F0502020204030204" pitchFamily="34" charset="0"/>
              </a:rPr>
              <a:t> </a:t>
            </a:r>
            <a:r>
              <a:rPr lang="hu-HU" altLang="hu-HU" dirty="0">
                <a:solidFill>
                  <a:schemeClr val="bg1">
                    <a:lumMod val="50000"/>
                  </a:schemeClr>
                </a:solidFill>
                <a:latin typeface="Calibri" panose="020F0502020204030204" pitchFamily="34" charset="0"/>
              </a:rPr>
              <a:t>befektetők kockázatvállalását véletlenszerűen váltakozó ’</a:t>
            </a:r>
            <a:r>
              <a:rPr lang="hu-HU" altLang="hu-HU" dirty="0" err="1">
                <a:solidFill>
                  <a:schemeClr val="bg1">
                    <a:lumMod val="50000"/>
                  </a:schemeClr>
                </a:solidFill>
                <a:latin typeface="Calibri" panose="020F0502020204030204" pitchFamily="34" charset="0"/>
              </a:rPr>
              <a:t>nyerő</a:t>
            </a:r>
            <a:r>
              <a:rPr lang="hu-HU" altLang="hu-HU" dirty="0">
                <a:solidFill>
                  <a:schemeClr val="bg1">
                    <a:lumMod val="50000"/>
                  </a:schemeClr>
                </a:solidFill>
                <a:latin typeface="Calibri" panose="020F0502020204030204" pitchFamily="34" charset="0"/>
              </a:rPr>
              <a:t>’ és ’</a:t>
            </a:r>
            <a:r>
              <a:rPr lang="hu-HU" altLang="hu-HU" dirty="0" err="1">
                <a:solidFill>
                  <a:schemeClr val="bg1">
                    <a:lumMod val="50000"/>
                  </a:schemeClr>
                </a:solidFill>
                <a:latin typeface="Calibri" panose="020F0502020204030204" pitchFamily="34" charset="0"/>
              </a:rPr>
              <a:t>vesztő</a:t>
            </a:r>
            <a:r>
              <a:rPr lang="hu-HU" altLang="hu-HU" dirty="0">
                <a:solidFill>
                  <a:schemeClr val="bg1">
                    <a:lumMod val="50000"/>
                  </a:schemeClr>
                </a:solidFill>
                <a:latin typeface="Calibri" panose="020F0502020204030204" pitchFamily="34" charset="0"/>
              </a:rPr>
              <a:t>’ napokon, melyeken a részvényárfolyam emelkedésének vs. csökkenésének esélye 2/3 : 1/3, illetve 1/3 : 2/3. </a:t>
            </a:r>
          </a:p>
          <a:p>
            <a:pPr marL="545431" lvl="2">
              <a:defRPr/>
            </a:pPr>
            <a:r>
              <a:rPr lang="hu-HU" dirty="0"/>
              <a:t>I.  Hány </a:t>
            </a:r>
            <a:r>
              <a:rPr lang="hu-HU" dirty="0" err="1"/>
              <a:t>lotot</a:t>
            </a:r>
            <a:r>
              <a:rPr lang="hu-HU" dirty="0"/>
              <a:t>/Ft-ot fektet be?  </a:t>
            </a:r>
            <a:r>
              <a:rPr lang="hu-HU" i="1" dirty="0"/>
              <a:t>(</a:t>
            </a:r>
            <a:r>
              <a:rPr lang="hu-HU" i="1" dirty="0" err="1"/>
              <a:t>lot</a:t>
            </a:r>
            <a:r>
              <a:rPr lang="hu-HU" i="1" dirty="0"/>
              <a:t>)</a:t>
            </a:r>
          </a:p>
          <a:p>
            <a:pPr marL="545431" lvl="2">
              <a:defRPr/>
            </a:pPr>
            <a:endParaRPr lang="hu-HU" dirty="0"/>
          </a:p>
          <a:p>
            <a:pPr marL="545431" lvl="2">
              <a:defRPr/>
            </a:pPr>
            <a:r>
              <a:rPr lang="hu-HU" dirty="0"/>
              <a:t>II. Ön szerint melyik részvénnyel kereskedett ma? </a:t>
            </a:r>
            <a:r>
              <a:rPr lang="hu-HU" i="1" dirty="0"/>
              <a:t>(Tipp)</a:t>
            </a:r>
          </a:p>
          <a:p>
            <a:pPr marL="545431" lvl="2">
              <a:defRPr/>
            </a:pPr>
            <a:r>
              <a:rPr lang="hu-HU" dirty="0"/>
              <a:t>    Mennyire (hány százalékig) biztos benne? </a:t>
            </a:r>
            <a:r>
              <a:rPr lang="hu-HU" i="1" dirty="0"/>
              <a:t>(%)</a:t>
            </a:r>
          </a:p>
          <a:p>
            <a:pPr marL="545431" lvl="2">
              <a:defRPr/>
            </a:pPr>
            <a:endParaRPr lang="hu-HU" i="1" dirty="0"/>
          </a:p>
          <a:p>
            <a:pPr marL="545431" lvl="2">
              <a:defRPr/>
            </a:pPr>
            <a:r>
              <a:rPr lang="hu-HU" dirty="0"/>
              <a:t>III. Ön szerint mennyire jól játssza ezt a játékot? </a:t>
            </a:r>
            <a:r>
              <a:rPr lang="hu-HU" i="1" dirty="0"/>
              <a:t>(értékelés)</a:t>
            </a:r>
          </a:p>
          <a:p>
            <a:pPr marL="607088" indent="-607088" algn="just">
              <a:defRPr/>
            </a:pPr>
            <a:endParaRPr lang="hu-HU" dirty="0"/>
          </a:p>
          <a:p>
            <a:endParaRPr lang="hu-HU" dirty="0"/>
          </a:p>
          <a:p>
            <a:endParaRPr lang="hu-HU" dirty="0"/>
          </a:p>
        </p:txBody>
      </p:sp>
      <p:sp>
        <p:nvSpPr>
          <p:cNvPr id="4" name="Dia számának helye 3"/>
          <p:cNvSpPr>
            <a:spLocks noGrp="1"/>
          </p:cNvSpPr>
          <p:nvPr>
            <p:ph type="sldNum" sz="quarter" idx="10"/>
          </p:nvPr>
        </p:nvSpPr>
        <p:spPr/>
        <p:txBody>
          <a:bodyPr/>
          <a:lstStyle/>
          <a:p>
            <a:pPr>
              <a:defRPr/>
            </a:pPr>
            <a:fld id="{166E2CC2-BA88-4DE6-8CE2-52C0274F803C}" type="slidenum">
              <a:rPr lang="hu-HU" altLang="hu-HU" smtClean="0"/>
              <a:pPr>
                <a:defRPr/>
              </a:pPr>
              <a:t>6</a:t>
            </a:fld>
            <a:endParaRPr lang="hu-HU" altLang="hu-HU"/>
          </a:p>
        </p:txBody>
      </p:sp>
    </p:spTree>
    <p:extLst>
      <p:ext uri="{BB962C8B-B14F-4D97-AF65-F5344CB8AC3E}">
        <p14:creationId xmlns:p14="http://schemas.microsoft.com/office/powerpoint/2010/main" val="3777179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iakép helye 1">
            <a:extLst>
              <a:ext uri="{FF2B5EF4-FFF2-40B4-BE49-F238E27FC236}">
                <a16:creationId xmlns="" xmlns:a16="http://schemas.microsoft.com/office/drawing/2014/main" id="{9B4E43E6-BE54-4E50-B5C0-6D39A20DA2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Jegyzetek helye 2">
            <a:extLst>
              <a:ext uri="{FF2B5EF4-FFF2-40B4-BE49-F238E27FC236}">
                <a16:creationId xmlns="" xmlns:a16="http://schemas.microsoft.com/office/drawing/2014/main" id="{DCC580E3-22DA-4838-BE3F-71CD24FD14F8}"/>
              </a:ext>
            </a:extLst>
          </p:cNvPr>
          <p:cNvSpPr>
            <a:spLocks noGrp="1"/>
          </p:cNvSpPr>
          <p:nvPr>
            <p:ph type="body" idx="1"/>
          </p:nvPr>
        </p:nvSpPr>
        <p:spPr>
          <a:noFill/>
        </p:spPr>
        <p:txBody>
          <a:bodyPr/>
          <a:lstStyle/>
          <a:p>
            <a:endParaRPr lang="hu-HU" altLang="hu-HU" dirty="0"/>
          </a:p>
        </p:txBody>
      </p:sp>
      <p:sp>
        <p:nvSpPr>
          <p:cNvPr id="43012" name="Dia számának helye 3">
            <a:extLst>
              <a:ext uri="{FF2B5EF4-FFF2-40B4-BE49-F238E27FC236}">
                <a16:creationId xmlns="" xmlns:a16="http://schemas.microsoft.com/office/drawing/2014/main" id="{96E0308C-2E06-43D8-9E37-C246B01BB430}"/>
              </a:ext>
            </a:extLst>
          </p:cNvPr>
          <p:cNvSpPr>
            <a:spLocks noGrp="1"/>
          </p:cNvSpPr>
          <p:nvPr>
            <p:ph type="sldNum" sz="quarter" idx="5"/>
          </p:nvPr>
        </p:nvSpPr>
        <p:spPr>
          <a:noFill/>
        </p:spPr>
        <p:txBody>
          <a:bodyPr/>
          <a:lstStyle>
            <a:lvl1pPr defTabSz="959643">
              <a:defRPr>
                <a:solidFill>
                  <a:srgbClr val="000000"/>
                </a:solidFill>
                <a:latin typeface="Lucida Grande" charset="0"/>
                <a:ea typeface="ヒラギノ角ゴ ProN W3"/>
                <a:cs typeface="ヒラギノ角ゴ ProN W3"/>
                <a:sym typeface="Gill Sans" charset="0"/>
              </a:defRPr>
            </a:lvl1pPr>
            <a:lvl2pPr marL="739889" indent="-284572" defTabSz="959643">
              <a:defRPr>
                <a:solidFill>
                  <a:srgbClr val="000000"/>
                </a:solidFill>
                <a:latin typeface="Lucida Grande" charset="0"/>
                <a:ea typeface="ヒラギノ角ゴ ProN W3"/>
                <a:cs typeface="ヒラギノ角ゴ ProN W3"/>
                <a:sym typeface="Gill Sans" charset="0"/>
              </a:defRPr>
            </a:lvl2pPr>
            <a:lvl3pPr marL="1138292" indent="-227658" defTabSz="959643">
              <a:defRPr>
                <a:solidFill>
                  <a:srgbClr val="000000"/>
                </a:solidFill>
                <a:latin typeface="Lucida Grande" charset="0"/>
                <a:ea typeface="ヒラギノ角ゴ ProN W3"/>
                <a:cs typeface="ヒラギノ角ゴ ProN W3"/>
                <a:sym typeface="Gill Sans" charset="0"/>
              </a:defRPr>
            </a:lvl3pPr>
            <a:lvl4pPr marL="1593608" indent="-227658" defTabSz="959643">
              <a:defRPr>
                <a:solidFill>
                  <a:srgbClr val="000000"/>
                </a:solidFill>
                <a:latin typeface="Lucida Grande" charset="0"/>
                <a:ea typeface="ヒラギノ角ゴ ProN W3"/>
                <a:cs typeface="ヒラギノ角ゴ ProN W3"/>
                <a:sym typeface="Gill Sans" charset="0"/>
              </a:defRPr>
            </a:lvl4pPr>
            <a:lvl5pPr marL="2048924" indent="-227658" defTabSz="959643">
              <a:defRPr>
                <a:solidFill>
                  <a:srgbClr val="000000"/>
                </a:solidFill>
                <a:latin typeface="Lucida Grande" charset="0"/>
                <a:ea typeface="ヒラギノ角ゴ ProN W3"/>
                <a:cs typeface="ヒラギノ角ゴ ProN W3"/>
                <a:sym typeface="Gill Sans" charset="0"/>
              </a:defRPr>
            </a:lvl5pPr>
            <a:lvl6pPr marL="250424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59557"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14874"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7019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4953A059-E732-4C15-851E-D7D6EC6DDFB8}" type="slidenum">
              <a:rPr lang="hu-HU" altLang="hu-HU" smtClean="0">
                <a:latin typeface="Gill Sans" charset="0"/>
              </a:rPr>
              <a:pPr/>
              <a:t>7</a:t>
            </a:fld>
            <a:endParaRPr lang="hu-HU" altLang="hu-HU">
              <a:latin typeface="Gill San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607088" indent="-607088" algn="just">
              <a:defRPr/>
            </a:pPr>
            <a:endParaRPr lang="hu-HU" dirty="0"/>
          </a:p>
          <a:p>
            <a:endParaRPr lang="hu-HU" dirty="0"/>
          </a:p>
          <a:p>
            <a:endParaRPr lang="hu-HU" dirty="0"/>
          </a:p>
        </p:txBody>
      </p:sp>
      <p:sp>
        <p:nvSpPr>
          <p:cNvPr id="4" name="Dia számának helye 3"/>
          <p:cNvSpPr>
            <a:spLocks noGrp="1"/>
          </p:cNvSpPr>
          <p:nvPr>
            <p:ph type="sldNum" sz="quarter" idx="10"/>
          </p:nvPr>
        </p:nvSpPr>
        <p:spPr/>
        <p:txBody>
          <a:bodyPr/>
          <a:lstStyle/>
          <a:p>
            <a:pPr>
              <a:defRPr/>
            </a:pPr>
            <a:fld id="{166E2CC2-BA88-4DE6-8CE2-52C0274F803C}" type="slidenum">
              <a:rPr lang="hu-HU" altLang="hu-HU" smtClean="0"/>
              <a:pPr>
                <a:defRPr/>
              </a:pPr>
              <a:t>8</a:t>
            </a:fld>
            <a:endParaRPr lang="hu-HU" altLang="hu-HU"/>
          </a:p>
        </p:txBody>
      </p:sp>
    </p:spTree>
    <p:extLst>
      <p:ext uri="{BB962C8B-B14F-4D97-AF65-F5344CB8AC3E}">
        <p14:creationId xmlns:p14="http://schemas.microsoft.com/office/powerpoint/2010/main" val="3777179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 xmlns:a16="http://schemas.microsoft.com/office/drawing/2014/main" id="{CF89804A-D03E-4737-ACC8-0A3945FDBB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 xmlns:a16="http://schemas.microsoft.com/office/drawing/2014/main" id="{426185AD-E97C-4209-82FF-ABDFCA7A479F}"/>
              </a:ext>
            </a:extLst>
          </p:cNvPr>
          <p:cNvSpPr>
            <a:spLocks noGrp="1"/>
          </p:cNvSpPr>
          <p:nvPr>
            <p:ph type="body" idx="1"/>
          </p:nvPr>
        </p:nvSpPr>
        <p:spPr>
          <a:noFill/>
        </p:spPr>
        <p:txBody>
          <a:bodyPr/>
          <a:lstStyle/>
          <a:p>
            <a:pPr defTabSz="910633">
              <a:defRPr/>
            </a:pPr>
            <a:r>
              <a:rPr lang="hu-HU" i="1" dirty="0"/>
              <a:t>Az előző kimenetelek hogyan befolyásolják a következő időszaki kockázatvállalást? </a:t>
            </a:r>
          </a:p>
          <a:p>
            <a:pPr defTabSz="910633">
              <a:defRPr/>
            </a:pPr>
            <a:r>
              <a:rPr lang="hu-HU" dirty="0"/>
              <a:t>Kockázatészlelés a megszerzett információ függvényében, </a:t>
            </a:r>
          </a:p>
          <a:p>
            <a:pPr defTabSz="910633">
              <a:defRPr/>
            </a:pPr>
            <a:r>
              <a:rPr lang="hu-HU" dirty="0"/>
              <a:t>a </a:t>
            </a:r>
            <a:r>
              <a:rPr lang="hu-HU" dirty="0" err="1"/>
              <a:t>bayesi</a:t>
            </a:r>
            <a:r>
              <a:rPr lang="hu-HU" dirty="0"/>
              <a:t> </a:t>
            </a:r>
            <a:r>
              <a:rPr lang="hu-HU" dirty="0" err="1"/>
              <a:t>posteriori</a:t>
            </a:r>
            <a:r>
              <a:rPr lang="hu-HU" dirty="0"/>
              <a:t> valószínűségektől való eltérés; </a:t>
            </a:r>
          </a:p>
          <a:p>
            <a:endParaRPr lang="hu-HU" altLang="hu-HU" dirty="0"/>
          </a:p>
        </p:txBody>
      </p:sp>
      <p:sp>
        <p:nvSpPr>
          <p:cNvPr id="45060" name="Slide Number Placeholder 3">
            <a:extLst>
              <a:ext uri="{FF2B5EF4-FFF2-40B4-BE49-F238E27FC236}">
                <a16:creationId xmlns="" xmlns:a16="http://schemas.microsoft.com/office/drawing/2014/main" id="{EC44E4E6-CA44-4FC7-962E-B7A4B3B28503}"/>
              </a:ext>
            </a:extLst>
          </p:cNvPr>
          <p:cNvSpPr>
            <a:spLocks noGrp="1"/>
          </p:cNvSpPr>
          <p:nvPr>
            <p:ph type="sldNum" sz="quarter" idx="5"/>
          </p:nvPr>
        </p:nvSpPr>
        <p:spPr>
          <a:noFill/>
        </p:spPr>
        <p:txBody>
          <a:bodyPr/>
          <a:lstStyle>
            <a:lvl1pPr defTabSz="959643">
              <a:defRPr>
                <a:solidFill>
                  <a:srgbClr val="000000"/>
                </a:solidFill>
                <a:latin typeface="Lucida Grande" charset="0"/>
                <a:ea typeface="ヒラギノ角ゴ ProN W3"/>
                <a:cs typeface="ヒラギノ角ゴ ProN W3"/>
                <a:sym typeface="Gill Sans" charset="0"/>
              </a:defRPr>
            </a:lvl1pPr>
            <a:lvl2pPr marL="739889" indent="-284572" defTabSz="959643">
              <a:defRPr>
                <a:solidFill>
                  <a:srgbClr val="000000"/>
                </a:solidFill>
                <a:latin typeface="Lucida Grande" charset="0"/>
                <a:ea typeface="ヒラギノ角ゴ ProN W3"/>
                <a:cs typeface="ヒラギノ角ゴ ProN W3"/>
                <a:sym typeface="Gill Sans" charset="0"/>
              </a:defRPr>
            </a:lvl2pPr>
            <a:lvl3pPr marL="1138292" indent="-227658" defTabSz="959643">
              <a:defRPr>
                <a:solidFill>
                  <a:srgbClr val="000000"/>
                </a:solidFill>
                <a:latin typeface="Lucida Grande" charset="0"/>
                <a:ea typeface="ヒラギノ角ゴ ProN W3"/>
                <a:cs typeface="ヒラギノ角ゴ ProN W3"/>
                <a:sym typeface="Gill Sans" charset="0"/>
              </a:defRPr>
            </a:lvl3pPr>
            <a:lvl4pPr marL="1593608" indent="-227658" defTabSz="959643">
              <a:defRPr>
                <a:solidFill>
                  <a:srgbClr val="000000"/>
                </a:solidFill>
                <a:latin typeface="Lucida Grande" charset="0"/>
                <a:ea typeface="ヒラギノ角ゴ ProN W3"/>
                <a:cs typeface="ヒラギノ角ゴ ProN W3"/>
                <a:sym typeface="Gill Sans" charset="0"/>
              </a:defRPr>
            </a:lvl4pPr>
            <a:lvl5pPr marL="2048924" indent="-227658" defTabSz="959643">
              <a:defRPr>
                <a:solidFill>
                  <a:srgbClr val="000000"/>
                </a:solidFill>
                <a:latin typeface="Lucida Grande" charset="0"/>
                <a:ea typeface="ヒラギノ角ゴ ProN W3"/>
                <a:cs typeface="ヒラギノ角ゴ ProN W3"/>
                <a:sym typeface="Gill Sans" charset="0"/>
              </a:defRPr>
            </a:lvl5pPr>
            <a:lvl6pPr marL="250424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59557"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14874"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70191" indent="-227658" defTabSz="959643"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872B7A3F-E918-4D47-8715-B717C7D8338C}" type="slidenum">
              <a:rPr lang="hu-HU" altLang="hu-HU" smtClean="0">
                <a:latin typeface="Gill Sans" charset="0"/>
              </a:rPr>
              <a:pPr/>
              <a:t>9</a:t>
            </a:fld>
            <a:endParaRPr lang="hu-HU" altLang="hu-HU">
              <a:latin typeface="Gill Sans" charset="0"/>
            </a:endParaRPr>
          </a:p>
        </p:txBody>
      </p:sp>
    </p:spTree>
    <p:extLst>
      <p:ext uri="{BB962C8B-B14F-4D97-AF65-F5344CB8AC3E}">
        <p14:creationId xmlns:p14="http://schemas.microsoft.com/office/powerpoint/2010/main" val="3335531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a:t>Alcím mintájának szerkesztése</a:t>
            </a:r>
          </a:p>
        </p:txBody>
      </p:sp>
      <p:sp>
        <p:nvSpPr>
          <p:cNvPr id="4" name="Text Box 3">
            <a:extLst>
              <a:ext uri="{FF2B5EF4-FFF2-40B4-BE49-F238E27FC236}">
                <a16:creationId xmlns="" xmlns:a16="http://schemas.microsoft.com/office/drawing/2014/main" id="{39B71B2D-9073-4F74-B715-1D0BC1649372}"/>
              </a:ext>
            </a:extLst>
          </p:cNvPr>
          <p:cNvSpPr txBox="1">
            <a:spLocks noGrp="1" noChangeArrowheads="1"/>
          </p:cNvSpPr>
          <p:nvPr>
            <p:ph type="sldNum" sz="quarter" idx="10"/>
          </p:nvPr>
        </p:nvSpPr>
        <p:spPr>
          <a:ln/>
        </p:spPr>
        <p:txBody>
          <a:bodyPr/>
          <a:lstStyle>
            <a:lvl1pPr>
              <a:defRPr/>
            </a:lvl1pPr>
          </a:lstStyle>
          <a:p>
            <a:pPr>
              <a:defRPr/>
            </a:pPr>
            <a:fld id="{B72EDED7-E24E-492C-B464-668B8BB95A28}" type="slidenum">
              <a:rPr lang="en-US" altLang="hu-HU"/>
              <a:pPr>
                <a:defRPr/>
              </a:pPr>
              <a:t>‹#›</a:t>
            </a:fld>
            <a:endParaRPr lang="en-US" altLang="hu-HU"/>
          </a:p>
        </p:txBody>
      </p:sp>
    </p:spTree>
    <p:extLst>
      <p:ext uri="{BB962C8B-B14F-4D97-AF65-F5344CB8AC3E}">
        <p14:creationId xmlns:p14="http://schemas.microsoft.com/office/powerpoint/2010/main" val="261002988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ext Box 3">
            <a:extLst>
              <a:ext uri="{FF2B5EF4-FFF2-40B4-BE49-F238E27FC236}">
                <a16:creationId xmlns="" xmlns:a16="http://schemas.microsoft.com/office/drawing/2014/main" id="{85C0F605-2859-4123-9B01-ABF855881BED}"/>
              </a:ext>
            </a:extLst>
          </p:cNvPr>
          <p:cNvSpPr txBox="1">
            <a:spLocks noGrp="1" noChangeArrowheads="1"/>
          </p:cNvSpPr>
          <p:nvPr>
            <p:ph type="sldNum" sz="quarter" idx="10"/>
          </p:nvPr>
        </p:nvSpPr>
        <p:spPr>
          <a:ln/>
        </p:spPr>
        <p:txBody>
          <a:bodyPr/>
          <a:lstStyle>
            <a:lvl1pPr>
              <a:defRPr/>
            </a:lvl1pPr>
          </a:lstStyle>
          <a:p>
            <a:pPr>
              <a:defRPr/>
            </a:pPr>
            <a:fld id="{269CDABA-99C8-4420-9C64-5826F2CCE276}" type="slidenum">
              <a:rPr lang="en-US" altLang="hu-HU"/>
              <a:pPr>
                <a:defRPr/>
              </a:pPr>
              <a:t>‹#›</a:t>
            </a:fld>
            <a:endParaRPr lang="en-US" altLang="hu-HU"/>
          </a:p>
        </p:txBody>
      </p:sp>
    </p:spTree>
    <p:extLst>
      <p:ext uri="{BB962C8B-B14F-4D97-AF65-F5344CB8AC3E}">
        <p14:creationId xmlns:p14="http://schemas.microsoft.com/office/powerpoint/2010/main" val="395719160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ext Box 3">
            <a:extLst>
              <a:ext uri="{FF2B5EF4-FFF2-40B4-BE49-F238E27FC236}">
                <a16:creationId xmlns="" xmlns:a16="http://schemas.microsoft.com/office/drawing/2014/main" id="{831D0F82-4CD0-4534-B982-FE41454EAB16}"/>
              </a:ext>
            </a:extLst>
          </p:cNvPr>
          <p:cNvSpPr txBox="1">
            <a:spLocks noGrp="1" noChangeArrowheads="1"/>
          </p:cNvSpPr>
          <p:nvPr>
            <p:ph type="sldNum" sz="quarter" idx="10"/>
          </p:nvPr>
        </p:nvSpPr>
        <p:spPr>
          <a:ln/>
        </p:spPr>
        <p:txBody>
          <a:bodyPr/>
          <a:lstStyle>
            <a:lvl1pPr>
              <a:defRPr/>
            </a:lvl1pPr>
          </a:lstStyle>
          <a:p>
            <a:pPr>
              <a:defRPr/>
            </a:pPr>
            <a:fld id="{35929E2D-6F7D-4C1A-A3FA-B2F9DDA0CC72}" type="slidenum">
              <a:rPr lang="en-US" altLang="hu-HU"/>
              <a:pPr>
                <a:defRPr/>
              </a:pPr>
              <a:t>‹#›</a:t>
            </a:fld>
            <a:endParaRPr lang="en-US" altLang="hu-HU"/>
          </a:p>
        </p:txBody>
      </p:sp>
    </p:spTree>
    <p:extLst>
      <p:ext uri="{BB962C8B-B14F-4D97-AF65-F5344CB8AC3E}">
        <p14:creationId xmlns:p14="http://schemas.microsoft.com/office/powerpoint/2010/main" val="96953691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Tartalom">
    <p:spTree>
      <p:nvGrpSpPr>
        <p:cNvPr id="1" name=""/>
        <p:cNvGrpSpPr/>
        <p:nvPr/>
      </p:nvGrpSpPr>
      <p:grpSpPr>
        <a:xfrm>
          <a:off x="0" y="0"/>
          <a:ext cx="0" cy="0"/>
          <a:chOff x="0" y="0"/>
          <a:chExt cx="0" cy="0"/>
        </a:xfrm>
      </p:grpSpPr>
      <p:sp>
        <p:nvSpPr>
          <p:cNvPr id="2" name="Tartalom helye 1"/>
          <p:cNvSpPr>
            <a:spLocks noGrp="1"/>
          </p:cNvSpPr>
          <p:nvPr>
            <p:ph/>
          </p:nvPr>
        </p:nvSpPr>
        <p:spPr>
          <a:xfrm>
            <a:off x="457200" y="274638"/>
            <a:ext cx="8229600" cy="585152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3" name="Text Box 3">
            <a:extLst>
              <a:ext uri="{FF2B5EF4-FFF2-40B4-BE49-F238E27FC236}">
                <a16:creationId xmlns="" xmlns:a16="http://schemas.microsoft.com/office/drawing/2014/main" id="{F6633515-51F9-4188-8552-78252BE93174}"/>
              </a:ext>
            </a:extLst>
          </p:cNvPr>
          <p:cNvSpPr txBox="1">
            <a:spLocks noGrp="1" noChangeArrowheads="1"/>
          </p:cNvSpPr>
          <p:nvPr>
            <p:ph type="sldNum" sz="quarter" idx="10"/>
          </p:nvPr>
        </p:nvSpPr>
        <p:spPr>
          <a:ln/>
        </p:spPr>
        <p:txBody>
          <a:bodyPr/>
          <a:lstStyle>
            <a:lvl1pPr>
              <a:defRPr/>
            </a:lvl1pPr>
          </a:lstStyle>
          <a:p>
            <a:pPr>
              <a:defRPr/>
            </a:pPr>
            <a:fld id="{28CCFAD4-86C4-48EA-B6B4-1AB62DF42CBA}" type="slidenum">
              <a:rPr lang="en-US" altLang="hu-HU"/>
              <a:pPr>
                <a:defRPr/>
              </a:pPr>
              <a:t>‹#›</a:t>
            </a:fld>
            <a:endParaRPr lang="en-US" altLang="hu-HU"/>
          </a:p>
        </p:txBody>
      </p:sp>
    </p:spTree>
    <p:extLst>
      <p:ext uri="{BB962C8B-B14F-4D97-AF65-F5344CB8AC3E}">
        <p14:creationId xmlns:p14="http://schemas.microsoft.com/office/powerpoint/2010/main" val="284263178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a:t>Mintacím szerkesztése</a:t>
            </a:r>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p>
        </p:txBody>
      </p:sp>
      <p:sp>
        <p:nvSpPr>
          <p:cNvPr id="4" name="Dátum helye 3">
            <a:extLst>
              <a:ext uri="{FF2B5EF4-FFF2-40B4-BE49-F238E27FC236}">
                <a16:creationId xmlns="" xmlns:a16="http://schemas.microsoft.com/office/drawing/2014/main" id="{DE1437E8-6F58-4622-A6FE-B1E7F27F0118}"/>
              </a:ext>
            </a:extLst>
          </p:cNvPr>
          <p:cNvSpPr>
            <a:spLocks noGrp="1"/>
          </p:cNvSpPr>
          <p:nvPr>
            <p:ph type="dt" sz="half" idx="10"/>
          </p:nvPr>
        </p:nvSpPr>
        <p:spPr/>
        <p:txBody>
          <a:bodyPr/>
          <a:lstStyle>
            <a:lvl1pPr>
              <a:defRPr/>
            </a:lvl1pPr>
          </a:lstStyle>
          <a:p>
            <a:pPr>
              <a:defRPr/>
            </a:pPr>
            <a:fld id="{451DEABC-D766-4322-8E78-B830FAE35C72}" type="datetime4">
              <a:rPr lang="en-US"/>
              <a:pPr>
                <a:defRPr/>
              </a:pPr>
              <a:t>November 16, 2018</a:t>
            </a:fld>
            <a:endParaRPr lang="en-US" dirty="0"/>
          </a:p>
        </p:txBody>
      </p:sp>
      <p:sp>
        <p:nvSpPr>
          <p:cNvPr id="5" name="Élőláb helye 4">
            <a:extLst>
              <a:ext uri="{FF2B5EF4-FFF2-40B4-BE49-F238E27FC236}">
                <a16:creationId xmlns="" xmlns:a16="http://schemas.microsoft.com/office/drawing/2014/main" id="{3272EAB5-7308-492F-B525-2DD4F7260FD4}"/>
              </a:ext>
            </a:extLst>
          </p:cNvPr>
          <p:cNvSpPr>
            <a:spLocks noGrp="1"/>
          </p:cNvSpPr>
          <p:nvPr>
            <p:ph type="ftr" sz="quarter" idx="11"/>
          </p:nvPr>
        </p:nvSpPr>
        <p:spPr/>
        <p:txBody>
          <a:bodyPr/>
          <a:lstStyle>
            <a:lvl1pPr>
              <a:defRPr/>
            </a:lvl1pPr>
          </a:lstStyle>
          <a:p>
            <a:pPr>
              <a:defRPr/>
            </a:pPr>
            <a:endParaRPr lang="en-US"/>
          </a:p>
        </p:txBody>
      </p:sp>
      <p:sp>
        <p:nvSpPr>
          <p:cNvPr id="6" name="Dia számának helye 5">
            <a:extLst>
              <a:ext uri="{FF2B5EF4-FFF2-40B4-BE49-F238E27FC236}">
                <a16:creationId xmlns="" xmlns:a16="http://schemas.microsoft.com/office/drawing/2014/main" id="{C8C9D157-C0C9-44A8-9498-CD86CB0AAA76}"/>
              </a:ext>
            </a:extLst>
          </p:cNvPr>
          <p:cNvSpPr>
            <a:spLocks noGrp="1"/>
          </p:cNvSpPr>
          <p:nvPr>
            <p:ph type="sldNum" sz="quarter" idx="12"/>
          </p:nvPr>
        </p:nvSpPr>
        <p:spPr/>
        <p:txBody>
          <a:bodyPr/>
          <a:lstStyle>
            <a:lvl1pPr>
              <a:defRPr/>
            </a:lvl1pPr>
          </a:lstStyle>
          <a:p>
            <a:pPr>
              <a:defRPr/>
            </a:pPr>
            <a:fld id="{B7A99FC9-AB9C-48E9-9CF0-44C3E7B48AB4}" type="slidenum">
              <a:rPr lang="en-US" altLang="hu-HU"/>
              <a:pPr>
                <a:defRPr/>
              </a:pPr>
              <a:t>‹#›</a:t>
            </a:fld>
            <a:endParaRPr lang="en-US" altLang="hu-HU"/>
          </a:p>
        </p:txBody>
      </p:sp>
    </p:spTree>
    <p:extLst>
      <p:ext uri="{BB962C8B-B14F-4D97-AF65-F5344CB8AC3E}">
        <p14:creationId xmlns:p14="http://schemas.microsoft.com/office/powerpoint/2010/main" val="2739313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 xmlns:a16="http://schemas.microsoft.com/office/drawing/2014/main" id="{FBF51630-4700-4414-8E8C-4275DA8F2E85}"/>
              </a:ext>
            </a:extLst>
          </p:cNvPr>
          <p:cNvSpPr>
            <a:spLocks noGrp="1"/>
          </p:cNvSpPr>
          <p:nvPr>
            <p:ph type="dt" sz="half" idx="10"/>
          </p:nvPr>
        </p:nvSpPr>
        <p:spPr/>
        <p:txBody>
          <a:bodyPr/>
          <a:lstStyle>
            <a:lvl1pPr>
              <a:defRPr/>
            </a:lvl1pPr>
          </a:lstStyle>
          <a:p>
            <a:pPr>
              <a:defRPr/>
            </a:pPr>
            <a:fld id="{93333F43-3E86-47E4-BFBB-2476D384E1C6}" type="datetime4">
              <a:rPr lang="en-US"/>
              <a:pPr>
                <a:defRPr/>
              </a:pPr>
              <a:t>November 16, 2018</a:t>
            </a:fld>
            <a:endParaRPr lang="en-US"/>
          </a:p>
        </p:txBody>
      </p:sp>
      <p:sp>
        <p:nvSpPr>
          <p:cNvPr id="5" name="Élőláb helye 4">
            <a:extLst>
              <a:ext uri="{FF2B5EF4-FFF2-40B4-BE49-F238E27FC236}">
                <a16:creationId xmlns="" xmlns:a16="http://schemas.microsoft.com/office/drawing/2014/main" id="{2BBFBE1C-08B7-4BD9-884B-1B793226494A}"/>
              </a:ext>
            </a:extLst>
          </p:cNvPr>
          <p:cNvSpPr>
            <a:spLocks noGrp="1"/>
          </p:cNvSpPr>
          <p:nvPr>
            <p:ph type="ftr" sz="quarter" idx="11"/>
          </p:nvPr>
        </p:nvSpPr>
        <p:spPr/>
        <p:txBody>
          <a:bodyPr/>
          <a:lstStyle>
            <a:lvl1pPr>
              <a:defRPr/>
            </a:lvl1pPr>
          </a:lstStyle>
          <a:p>
            <a:pPr>
              <a:defRPr/>
            </a:pPr>
            <a:endParaRPr lang="en-US"/>
          </a:p>
        </p:txBody>
      </p:sp>
      <p:sp>
        <p:nvSpPr>
          <p:cNvPr id="6" name="Dia számának helye 5">
            <a:extLst>
              <a:ext uri="{FF2B5EF4-FFF2-40B4-BE49-F238E27FC236}">
                <a16:creationId xmlns="" xmlns:a16="http://schemas.microsoft.com/office/drawing/2014/main" id="{39BEF1FF-5BEC-4C19-A2B8-F09DC3E75E62}"/>
              </a:ext>
            </a:extLst>
          </p:cNvPr>
          <p:cNvSpPr>
            <a:spLocks noGrp="1"/>
          </p:cNvSpPr>
          <p:nvPr>
            <p:ph type="sldNum" sz="quarter" idx="12"/>
          </p:nvPr>
        </p:nvSpPr>
        <p:spPr/>
        <p:txBody>
          <a:bodyPr/>
          <a:lstStyle>
            <a:lvl1pPr>
              <a:defRPr/>
            </a:lvl1pPr>
          </a:lstStyle>
          <a:p>
            <a:pPr>
              <a:defRPr/>
            </a:pPr>
            <a:fld id="{18E0C2D7-7B92-4261-A0CB-0BEE119CBB5B}" type="slidenum">
              <a:rPr lang="en-US" altLang="hu-HU"/>
              <a:pPr>
                <a:defRPr/>
              </a:pPr>
              <a:t>‹#›</a:t>
            </a:fld>
            <a:endParaRPr lang="en-US" altLang="hu-HU"/>
          </a:p>
        </p:txBody>
      </p:sp>
    </p:spTree>
    <p:extLst>
      <p:ext uri="{BB962C8B-B14F-4D97-AF65-F5344CB8AC3E}">
        <p14:creationId xmlns:p14="http://schemas.microsoft.com/office/powerpoint/2010/main" val="7013338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 xmlns:a16="http://schemas.microsoft.com/office/drawing/2014/main" id="{3BEB4023-A261-44FA-AB11-0EB837959011}"/>
              </a:ext>
            </a:extLst>
          </p:cNvPr>
          <p:cNvSpPr>
            <a:spLocks noGrp="1"/>
          </p:cNvSpPr>
          <p:nvPr>
            <p:ph type="dt" sz="half" idx="10"/>
          </p:nvPr>
        </p:nvSpPr>
        <p:spPr/>
        <p:txBody>
          <a:bodyPr/>
          <a:lstStyle>
            <a:lvl1pPr>
              <a:defRPr/>
            </a:lvl1pPr>
          </a:lstStyle>
          <a:p>
            <a:pPr>
              <a:defRPr/>
            </a:pPr>
            <a:fld id="{751663BA-01FC-4367-B6F3-ABB2645D55F1}" type="datetime4">
              <a:rPr lang="en-US"/>
              <a:pPr>
                <a:defRPr/>
              </a:pPr>
              <a:t>November 16, 2018</a:t>
            </a:fld>
            <a:endParaRPr lang="en-US" dirty="0"/>
          </a:p>
        </p:txBody>
      </p:sp>
      <p:sp>
        <p:nvSpPr>
          <p:cNvPr id="5" name="Élőláb helye 4">
            <a:extLst>
              <a:ext uri="{FF2B5EF4-FFF2-40B4-BE49-F238E27FC236}">
                <a16:creationId xmlns="" xmlns:a16="http://schemas.microsoft.com/office/drawing/2014/main" id="{53F2C00C-E1FD-4FF0-A8A8-824223A0AF1B}"/>
              </a:ext>
            </a:extLst>
          </p:cNvPr>
          <p:cNvSpPr>
            <a:spLocks noGrp="1"/>
          </p:cNvSpPr>
          <p:nvPr>
            <p:ph type="ftr" sz="quarter" idx="11"/>
          </p:nvPr>
        </p:nvSpPr>
        <p:spPr/>
        <p:txBody>
          <a:bodyPr/>
          <a:lstStyle>
            <a:lvl1pPr>
              <a:defRPr/>
            </a:lvl1pPr>
          </a:lstStyle>
          <a:p>
            <a:pPr>
              <a:defRPr/>
            </a:pPr>
            <a:endParaRPr lang="en-US"/>
          </a:p>
        </p:txBody>
      </p:sp>
      <p:sp>
        <p:nvSpPr>
          <p:cNvPr id="6" name="Dia számának helye 5">
            <a:extLst>
              <a:ext uri="{FF2B5EF4-FFF2-40B4-BE49-F238E27FC236}">
                <a16:creationId xmlns="" xmlns:a16="http://schemas.microsoft.com/office/drawing/2014/main" id="{838A1220-FD32-4807-B725-F17A6839DB83}"/>
              </a:ext>
            </a:extLst>
          </p:cNvPr>
          <p:cNvSpPr>
            <a:spLocks noGrp="1"/>
          </p:cNvSpPr>
          <p:nvPr>
            <p:ph type="sldNum" sz="quarter" idx="12"/>
          </p:nvPr>
        </p:nvSpPr>
        <p:spPr/>
        <p:txBody>
          <a:bodyPr/>
          <a:lstStyle>
            <a:lvl1pPr>
              <a:defRPr/>
            </a:lvl1pPr>
          </a:lstStyle>
          <a:p>
            <a:pPr>
              <a:defRPr/>
            </a:pPr>
            <a:fld id="{05A39163-2E80-4643-AAD2-5F3E591FD611}" type="slidenum">
              <a:rPr lang="en-US" altLang="hu-HU"/>
              <a:pPr>
                <a:defRPr/>
              </a:pPr>
              <a:t>‹#›</a:t>
            </a:fld>
            <a:endParaRPr lang="en-US" altLang="hu-HU"/>
          </a:p>
        </p:txBody>
      </p:sp>
    </p:spTree>
    <p:extLst>
      <p:ext uri="{BB962C8B-B14F-4D97-AF65-F5344CB8AC3E}">
        <p14:creationId xmlns:p14="http://schemas.microsoft.com/office/powerpoint/2010/main" val="3132638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 xmlns:a16="http://schemas.microsoft.com/office/drawing/2014/main" id="{4F7391BC-970B-4544-B8EB-6BBDD548D363}"/>
              </a:ext>
            </a:extLst>
          </p:cNvPr>
          <p:cNvSpPr>
            <a:spLocks noGrp="1"/>
          </p:cNvSpPr>
          <p:nvPr>
            <p:ph type="dt" sz="half" idx="10"/>
          </p:nvPr>
        </p:nvSpPr>
        <p:spPr/>
        <p:txBody>
          <a:bodyPr/>
          <a:lstStyle>
            <a:lvl1pPr>
              <a:defRPr/>
            </a:lvl1pPr>
          </a:lstStyle>
          <a:p>
            <a:pPr>
              <a:defRPr/>
            </a:pPr>
            <a:fld id="{79B19C71-EC74-44AF-B27E-FC7DC3C3A61D}" type="datetime4">
              <a:rPr lang="en-US"/>
              <a:pPr>
                <a:defRPr/>
              </a:pPr>
              <a:t>November 16, 2018</a:t>
            </a:fld>
            <a:endParaRPr lang="en-US"/>
          </a:p>
        </p:txBody>
      </p:sp>
      <p:sp>
        <p:nvSpPr>
          <p:cNvPr id="6" name="Élőláb helye 5">
            <a:extLst>
              <a:ext uri="{FF2B5EF4-FFF2-40B4-BE49-F238E27FC236}">
                <a16:creationId xmlns="" xmlns:a16="http://schemas.microsoft.com/office/drawing/2014/main" id="{886C77BE-5CC0-4477-9808-39419C3213F4}"/>
              </a:ext>
            </a:extLst>
          </p:cNvPr>
          <p:cNvSpPr>
            <a:spLocks noGrp="1"/>
          </p:cNvSpPr>
          <p:nvPr>
            <p:ph type="ftr" sz="quarter" idx="11"/>
          </p:nvPr>
        </p:nvSpPr>
        <p:spPr/>
        <p:txBody>
          <a:bodyPr/>
          <a:lstStyle>
            <a:lvl1pPr>
              <a:defRPr/>
            </a:lvl1pPr>
          </a:lstStyle>
          <a:p>
            <a:pPr>
              <a:defRPr/>
            </a:pPr>
            <a:endParaRPr lang="en-US"/>
          </a:p>
        </p:txBody>
      </p:sp>
      <p:sp>
        <p:nvSpPr>
          <p:cNvPr id="7" name="Dia számának helye 6">
            <a:extLst>
              <a:ext uri="{FF2B5EF4-FFF2-40B4-BE49-F238E27FC236}">
                <a16:creationId xmlns="" xmlns:a16="http://schemas.microsoft.com/office/drawing/2014/main" id="{23A97FF8-3C16-41D8-B8D5-F2CE1AE6EC71}"/>
              </a:ext>
            </a:extLst>
          </p:cNvPr>
          <p:cNvSpPr>
            <a:spLocks noGrp="1"/>
          </p:cNvSpPr>
          <p:nvPr>
            <p:ph type="sldNum" sz="quarter" idx="12"/>
          </p:nvPr>
        </p:nvSpPr>
        <p:spPr/>
        <p:txBody>
          <a:bodyPr/>
          <a:lstStyle>
            <a:lvl1pPr>
              <a:defRPr/>
            </a:lvl1pPr>
          </a:lstStyle>
          <a:p>
            <a:pPr>
              <a:defRPr/>
            </a:pPr>
            <a:fld id="{C5C93AE1-8248-4B8B-AC42-8832F8E3B308}" type="slidenum">
              <a:rPr lang="en-US" altLang="hu-HU"/>
              <a:pPr>
                <a:defRPr/>
              </a:pPr>
              <a:t>‹#›</a:t>
            </a:fld>
            <a:endParaRPr lang="en-US" altLang="hu-HU"/>
          </a:p>
        </p:txBody>
      </p:sp>
    </p:spTree>
    <p:extLst>
      <p:ext uri="{BB962C8B-B14F-4D97-AF65-F5344CB8AC3E}">
        <p14:creationId xmlns:p14="http://schemas.microsoft.com/office/powerpoint/2010/main" val="4017232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 xmlns:a16="http://schemas.microsoft.com/office/drawing/2014/main" id="{C96977B2-5D5C-4B97-80E1-0EC8A368C395}"/>
              </a:ext>
            </a:extLst>
          </p:cNvPr>
          <p:cNvSpPr>
            <a:spLocks noGrp="1"/>
          </p:cNvSpPr>
          <p:nvPr>
            <p:ph type="dt" sz="half" idx="10"/>
          </p:nvPr>
        </p:nvSpPr>
        <p:spPr/>
        <p:txBody>
          <a:bodyPr/>
          <a:lstStyle>
            <a:lvl1pPr>
              <a:defRPr/>
            </a:lvl1pPr>
          </a:lstStyle>
          <a:p>
            <a:pPr>
              <a:defRPr/>
            </a:pPr>
            <a:fld id="{6A5CDA29-3CBE-48EA-92AE-A996835462BA}" type="datetime4">
              <a:rPr lang="en-US"/>
              <a:pPr>
                <a:defRPr/>
              </a:pPr>
              <a:t>November 16, 2018</a:t>
            </a:fld>
            <a:endParaRPr lang="en-US"/>
          </a:p>
        </p:txBody>
      </p:sp>
      <p:sp>
        <p:nvSpPr>
          <p:cNvPr id="8" name="Élőláb helye 7">
            <a:extLst>
              <a:ext uri="{FF2B5EF4-FFF2-40B4-BE49-F238E27FC236}">
                <a16:creationId xmlns="" xmlns:a16="http://schemas.microsoft.com/office/drawing/2014/main" id="{8268AA8C-59F9-4D75-90AD-658B301DB319}"/>
              </a:ext>
            </a:extLst>
          </p:cNvPr>
          <p:cNvSpPr>
            <a:spLocks noGrp="1"/>
          </p:cNvSpPr>
          <p:nvPr>
            <p:ph type="ftr" sz="quarter" idx="11"/>
          </p:nvPr>
        </p:nvSpPr>
        <p:spPr/>
        <p:txBody>
          <a:bodyPr/>
          <a:lstStyle>
            <a:lvl1pPr>
              <a:defRPr/>
            </a:lvl1pPr>
          </a:lstStyle>
          <a:p>
            <a:pPr>
              <a:defRPr/>
            </a:pPr>
            <a:endParaRPr lang="en-US"/>
          </a:p>
        </p:txBody>
      </p:sp>
      <p:sp>
        <p:nvSpPr>
          <p:cNvPr id="9" name="Dia számának helye 8">
            <a:extLst>
              <a:ext uri="{FF2B5EF4-FFF2-40B4-BE49-F238E27FC236}">
                <a16:creationId xmlns="" xmlns:a16="http://schemas.microsoft.com/office/drawing/2014/main" id="{7BEA004E-866A-4FFA-A028-4A24C316314D}"/>
              </a:ext>
            </a:extLst>
          </p:cNvPr>
          <p:cNvSpPr>
            <a:spLocks noGrp="1"/>
          </p:cNvSpPr>
          <p:nvPr>
            <p:ph type="sldNum" sz="quarter" idx="12"/>
          </p:nvPr>
        </p:nvSpPr>
        <p:spPr/>
        <p:txBody>
          <a:bodyPr/>
          <a:lstStyle>
            <a:lvl1pPr>
              <a:defRPr/>
            </a:lvl1pPr>
          </a:lstStyle>
          <a:p>
            <a:pPr>
              <a:defRPr/>
            </a:pPr>
            <a:fld id="{4F9923F7-CD9F-46AA-923F-B73F6F5B0A11}" type="slidenum">
              <a:rPr lang="en-US" altLang="hu-HU"/>
              <a:pPr>
                <a:defRPr/>
              </a:pPr>
              <a:t>‹#›</a:t>
            </a:fld>
            <a:endParaRPr lang="en-US" altLang="hu-HU"/>
          </a:p>
        </p:txBody>
      </p:sp>
    </p:spTree>
    <p:extLst>
      <p:ext uri="{BB962C8B-B14F-4D97-AF65-F5344CB8AC3E}">
        <p14:creationId xmlns:p14="http://schemas.microsoft.com/office/powerpoint/2010/main" val="29167474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a:extLst>
              <a:ext uri="{FF2B5EF4-FFF2-40B4-BE49-F238E27FC236}">
                <a16:creationId xmlns="" xmlns:a16="http://schemas.microsoft.com/office/drawing/2014/main" id="{65587CF9-5C5F-4232-92CF-920B742A613D}"/>
              </a:ext>
            </a:extLst>
          </p:cNvPr>
          <p:cNvSpPr>
            <a:spLocks noGrp="1"/>
          </p:cNvSpPr>
          <p:nvPr>
            <p:ph type="dt" sz="half" idx="10"/>
          </p:nvPr>
        </p:nvSpPr>
        <p:spPr/>
        <p:txBody>
          <a:bodyPr/>
          <a:lstStyle>
            <a:lvl1pPr>
              <a:defRPr/>
            </a:lvl1pPr>
          </a:lstStyle>
          <a:p>
            <a:pPr>
              <a:defRPr/>
            </a:pPr>
            <a:fld id="{E29EC054-3869-4501-B163-1BBFDE8DCE04}" type="datetime4">
              <a:rPr lang="en-US"/>
              <a:pPr>
                <a:defRPr/>
              </a:pPr>
              <a:t>November 16, 2018</a:t>
            </a:fld>
            <a:endParaRPr lang="en-US"/>
          </a:p>
        </p:txBody>
      </p:sp>
      <p:sp>
        <p:nvSpPr>
          <p:cNvPr id="4" name="Élőláb helye 3">
            <a:extLst>
              <a:ext uri="{FF2B5EF4-FFF2-40B4-BE49-F238E27FC236}">
                <a16:creationId xmlns="" xmlns:a16="http://schemas.microsoft.com/office/drawing/2014/main" id="{0E2D2FF0-1EE4-4C0C-9E0F-1FF77AF0BEEB}"/>
              </a:ext>
            </a:extLst>
          </p:cNvPr>
          <p:cNvSpPr>
            <a:spLocks noGrp="1"/>
          </p:cNvSpPr>
          <p:nvPr>
            <p:ph type="ftr" sz="quarter" idx="11"/>
          </p:nvPr>
        </p:nvSpPr>
        <p:spPr/>
        <p:txBody>
          <a:bodyPr/>
          <a:lstStyle>
            <a:lvl1pPr>
              <a:defRPr/>
            </a:lvl1pPr>
          </a:lstStyle>
          <a:p>
            <a:pPr>
              <a:defRPr/>
            </a:pPr>
            <a:endParaRPr lang="en-US"/>
          </a:p>
        </p:txBody>
      </p:sp>
      <p:sp>
        <p:nvSpPr>
          <p:cNvPr id="5" name="Dia számának helye 4">
            <a:extLst>
              <a:ext uri="{FF2B5EF4-FFF2-40B4-BE49-F238E27FC236}">
                <a16:creationId xmlns="" xmlns:a16="http://schemas.microsoft.com/office/drawing/2014/main" id="{F925B6A2-6EC4-4E4E-9D61-7FF5EEAA8AF0}"/>
              </a:ext>
            </a:extLst>
          </p:cNvPr>
          <p:cNvSpPr>
            <a:spLocks noGrp="1"/>
          </p:cNvSpPr>
          <p:nvPr>
            <p:ph type="sldNum" sz="quarter" idx="12"/>
          </p:nvPr>
        </p:nvSpPr>
        <p:spPr/>
        <p:txBody>
          <a:bodyPr/>
          <a:lstStyle>
            <a:lvl1pPr>
              <a:defRPr/>
            </a:lvl1pPr>
          </a:lstStyle>
          <a:p>
            <a:pPr>
              <a:defRPr/>
            </a:pPr>
            <a:fld id="{D386609B-4E6E-4EBE-ACD4-389198982B77}" type="slidenum">
              <a:rPr lang="en-US" altLang="hu-HU"/>
              <a:pPr>
                <a:defRPr/>
              </a:pPr>
              <a:t>‹#›</a:t>
            </a:fld>
            <a:endParaRPr lang="en-US" altLang="hu-HU"/>
          </a:p>
        </p:txBody>
      </p:sp>
    </p:spTree>
    <p:extLst>
      <p:ext uri="{BB962C8B-B14F-4D97-AF65-F5344CB8AC3E}">
        <p14:creationId xmlns:p14="http://schemas.microsoft.com/office/powerpoint/2010/main" val="166470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 xmlns:a16="http://schemas.microsoft.com/office/drawing/2014/main" id="{DF1B1B0C-733C-4E1D-8A21-3453897A88CC}"/>
              </a:ext>
            </a:extLst>
          </p:cNvPr>
          <p:cNvSpPr>
            <a:spLocks noGrp="1"/>
          </p:cNvSpPr>
          <p:nvPr>
            <p:ph type="dt" sz="half" idx="10"/>
          </p:nvPr>
        </p:nvSpPr>
        <p:spPr/>
        <p:txBody>
          <a:bodyPr/>
          <a:lstStyle>
            <a:lvl1pPr>
              <a:defRPr/>
            </a:lvl1pPr>
          </a:lstStyle>
          <a:p>
            <a:pPr>
              <a:defRPr/>
            </a:pPr>
            <a:fld id="{0A63D831-56C1-49CF-8EF7-8B9A98402BCD}" type="datetime4">
              <a:rPr lang="en-US"/>
              <a:pPr>
                <a:defRPr/>
              </a:pPr>
              <a:t>November 16, 2018</a:t>
            </a:fld>
            <a:endParaRPr lang="en-US"/>
          </a:p>
        </p:txBody>
      </p:sp>
      <p:sp>
        <p:nvSpPr>
          <p:cNvPr id="3" name="Élőláb helye 2">
            <a:extLst>
              <a:ext uri="{FF2B5EF4-FFF2-40B4-BE49-F238E27FC236}">
                <a16:creationId xmlns="" xmlns:a16="http://schemas.microsoft.com/office/drawing/2014/main" id="{9054FE40-D25E-4CBC-8874-8DE7C8317822}"/>
              </a:ext>
            </a:extLst>
          </p:cNvPr>
          <p:cNvSpPr>
            <a:spLocks noGrp="1"/>
          </p:cNvSpPr>
          <p:nvPr>
            <p:ph type="ftr" sz="quarter" idx="11"/>
          </p:nvPr>
        </p:nvSpPr>
        <p:spPr/>
        <p:txBody>
          <a:bodyPr/>
          <a:lstStyle>
            <a:lvl1pPr>
              <a:defRPr/>
            </a:lvl1pPr>
          </a:lstStyle>
          <a:p>
            <a:pPr>
              <a:defRPr/>
            </a:pPr>
            <a:endParaRPr lang="en-US"/>
          </a:p>
        </p:txBody>
      </p:sp>
      <p:sp>
        <p:nvSpPr>
          <p:cNvPr id="4" name="Dia számának helye 3">
            <a:extLst>
              <a:ext uri="{FF2B5EF4-FFF2-40B4-BE49-F238E27FC236}">
                <a16:creationId xmlns="" xmlns:a16="http://schemas.microsoft.com/office/drawing/2014/main" id="{798E92C0-C1A4-4134-AD1E-114F1B0CC7CC}"/>
              </a:ext>
            </a:extLst>
          </p:cNvPr>
          <p:cNvSpPr>
            <a:spLocks noGrp="1"/>
          </p:cNvSpPr>
          <p:nvPr>
            <p:ph type="sldNum" sz="quarter" idx="12"/>
          </p:nvPr>
        </p:nvSpPr>
        <p:spPr/>
        <p:txBody>
          <a:bodyPr/>
          <a:lstStyle>
            <a:lvl1pPr>
              <a:defRPr/>
            </a:lvl1pPr>
          </a:lstStyle>
          <a:p>
            <a:pPr>
              <a:defRPr/>
            </a:pPr>
            <a:fld id="{DB4959FE-011A-4F19-97D4-B17A3B499B10}" type="slidenum">
              <a:rPr lang="en-US" altLang="hu-HU"/>
              <a:pPr>
                <a:defRPr/>
              </a:pPr>
              <a:t>‹#›</a:t>
            </a:fld>
            <a:endParaRPr lang="en-US" altLang="hu-HU"/>
          </a:p>
        </p:txBody>
      </p:sp>
    </p:spTree>
    <p:extLst>
      <p:ext uri="{BB962C8B-B14F-4D97-AF65-F5344CB8AC3E}">
        <p14:creationId xmlns:p14="http://schemas.microsoft.com/office/powerpoint/2010/main" val="384088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ext Box 3">
            <a:extLst>
              <a:ext uri="{FF2B5EF4-FFF2-40B4-BE49-F238E27FC236}">
                <a16:creationId xmlns="" xmlns:a16="http://schemas.microsoft.com/office/drawing/2014/main" id="{57EA82CB-659A-4E94-8148-43E66C94E244}"/>
              </a:ext>
            </a:extLst>
          </p:cNvPr>
          <p:cNvSpPr txBox="1">
            <a:spLocks noGrp="1" noChangeArrowheads="1"/>
          </p:cNvSpPr>
          <p:nvPr>
            <p:ph type="sldNum" sz="quarter" idx="10"/>
          </p:nvPr>
        </p:nvSpPr>
        <p:spPr>
          <a:ln/>
        </p:spPr>
        <p:txBody>
          <a:bodyPr/>
          <a:lstStyle>
            <a:lvl1pPr>
              <a:defRPr/>
            </a:lvl1pPr>
          </a:lstStyle>
          <a:p>
            <a:pPr>
              <a:defRPr/>
            </a:pPr>
            <a:fld id="{9588530E-2E02-4A0A-9F7A-0896C028675A}" type="slidenum">
              <a:rPr lang="en-US" altLang="hu-HU"/>
              <a:pPr>
                <a:defRPr/>
              </a:pPr>
              <a:t>‹#›</a:t>
            </a:fld>
            <a:endParaRPr lang="en-US" altLang="hu-HU"/>
          </a:p>
        </p:txBody>
      </p:sp>
    </p:spTree>
    <p:extLst>
      <p:ext uri="{BB962C8B-B14F-4D97-AF65-F5344CB8AC3E}">
        <p14:creationId xmlns:p14="http://schemas.microsoft.com/office/powerpoint/2010/main" val="79228057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a:extLst>
              <a:ext uri="{FF2B5EF4-FFF2-40B4-BE49-F238E27FC236}">
                <a16:creationId xmlns="" xmlns:a16="http://schemas.microsoft.com/office/drawing/2014/main" id="{271F2274-90A6-4A23-927E-8DB133A206BE}"/>
              </a:ext>
            </a:extLst>
          </p:cNvPr>
          <p:cNvSpPr>
            <a:spLocks noGrp="1"/>
          </p:cNvSpPr>
          <p:nvPr>
            <p:ph type="dt" sz="half" idx="10"/>
          </p:nvPr>
        </p:nvSpPr>
        <p:spPr/>
        <p:txBody>
          <a:bodyPr/>
          <a:lstStyle>
            <a:lvl1pPr>
              <a:defRPr/>
            </a:lvl1pPr>
          </a:lstStyle>
          <a:p>
            <a:pPr>
              <a:defRPr/>
            </a:pPr>
            <a:fld id="{6EAD5615-7F4F-4584-84D5-CC95918C321F}" type="datetime4">
              <a:rPr lang="en-US"/>
              <a:pPr>
                <a:defRPr/>
              </a:pPr>
              <a:t>November 16, 2018</a:t>
            </a:fld>
            <a:endParaRPr lang="en-US"/>
          </a:p>
        </p:txBody>
      </p:sp>
      <p:sp>
        <p:nvSpPr>
          <p:cNvPr id="6" name="Élőláb helye 5">
            <a:extLst>
              <a:ext uri="{FF2B5EF4-FFF2-40B4-BE49-F238E27FC236}">
                <a16:creationId xmlns="" xmlns:a16="http://schemas.microsoft.com/office/drawing/2014/main" id="{9FA6A04C-C37F-442E-BB26-8FB5A8AA4C3D}"/>
              </a:ext>
            </a:extLst>
          </p:cNvPr>
          <p:cNvSpPr>
            <a:spLocks noGrp="1"/>
          </p:cNvSpPr>
          <p:nvPr>
            <p:ph type="ftr" sz="quarter" idx="11"/>
          </p:nvPr>
        </p:nvSpPr>
        <p:spPr/>
        <p:txBody>
          <a:bodyPr/>
          <a:lstStyle>
            <a:lvl1pPr>
              <a:defRPr/>
            </a:lvl1pPr>
          </a:lstStyle>
          <a:p>
            <a:pPr>
              <a:defRPr/>
            </a:pPr>
            <a:endParaRPr lang="en-US"/>
          </a:p>
        </p:txBody>
      </p:sp>
      <p:sp>
        <p:nvSpPr>
          <p:cNvPr id="7" name="Dia számának helye 6">
            <a:extLst>
              <a:ext uri="{FF2B5EF4-FFF2-40B4-BE49-F238E27FC236}">
                <a16:creationId xmlns="" xmlns:a16="http://schemas.microsoft.com/office/drawing/2014/main" id="{947027EC-1B49-4476-8DFC-8F5805E6B430}"/>
              </a:ext>
            </a:extLst>
          </p:cNvPr>
          <p:cNvSpPr>
            <a:spLocks noGrp="1"/>
          </p:cNvSpPr>
          <p:nvPr>
            <p:ph type="sldNum" sz="quarter" idx="12"/>
          </p:nvPr>
        </p:nvSpPr>
        <p:spPr/>
        <p:txBody>
          <a:bodyPr/>
          <a:lstStyle>
            <a:lvl1pPr>
              <a:defRPr/>
            </a:lvl1pPr>
          </a:lstStyle>
          <a:p>
            <a:pPr>
              <a:defRPr/>
            </a:pPr>
            <a:fld id="{454D635F-B7AB-4D59-9425-60F70ED65F22}" type="slidenum">
              <a:rPr lang="en-US" altLang="hu-HU"/>
              <a:pPr>
                <a:defRPr/>
              </a:pPr>
              <a:t>‹#›</a:t>
            </a:fld>
            <a:endParaRPr lang="en-US" altLang="hu-HU"/>
          </a:p>
        </p:txBody>
      </p:sp>
    </p:spTree>
    <p:extLst>
      <p:ext uri="{BB962C8B-B14F-4D97-AF65-F5344CB8AC3E}">
        <p14:creationId xmlns:p14="http://schemas.microsoft.com/office/powerpoint/2010/main" val="41030796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u-HU" noProof="0"/>
              <a:t>Kép beszúrásához kattintson az ikonra</a:t>
            </a:r>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átum helye 4">
            <a:extLst>
              <a:ext uri="{FF2B5EF4-FFF2-40B4-BE49-F238E27FC236}">
                <a16:creationId xmlns="" xmlns:a16="http://schemas.microsoft.com/office/drawing/2014/main" id="{2C13D1CB-BE87-46CD-91E7-2E856FEC927D}"/>
              </a:ext>
            </a:extLst>
          </p:cNvPr>
          <p:cNvSpPr>
            <a:spLocks noGrp="1"/>
          </p:cNvSpPr>
          <p:nvPr>
            <p:ph type="dt" sz="half" idx="10"/>
          </p:nvPr>
        </p:nvSpPr>
        <p:spPr/>
        <p:txBody>
          <a:bodyPr/>
          <a:lstStyle>
            <a:lvl1pPr>
              <a:defRPr/>
            </a:lvl1pPr>
          </a:lstStyle>
          <a:p>
            <a:pPr>
              <a:defRPr/>
            </a:pPr>
            <a:fld id="{76EEA923-9BEE-48CE-9F28-5B525F399BAD}" type="datetime4">
              <a:rPr lang="en-US"/>
              <a:pPr>
                <a:defRPr/>
              </a:pPr>
              <a:t>November 16, 2018</a:t>
            </a:fld>
            <a:endParaRPr lang="en-US"/>
          </a:p>
        </p:txBody>
      </p:sp>
      <p:sp>
        <p:nvSpPr>
          <p:cNvPr id="6" name="Élőláb helye 5">
            <a:extLst>
              <a:ext uri="{FF2B5EF4-FFF2-40B4-BE49-F238E27FC236}">
                <a16:creationId xmlns="" xmlns:a16="http://schemas.microsoft.com/office/drawing/2014/main" id="{310F144D-1D3A-4247-9718-5DA59BFE8CF5}"/>
              </a:ext>
            </a:extLst>
          </p:cNvPr>
          <p:cNvSpPr>
            <a:spLocks noGrp="1"/>
          </p:cNvSpPr>
          <p:nvPr>
            <p:ph type="ftr" sz="quarter" idx="11"/>
          </p:nvPr>
        </p:nvSpPr>
        <p:spPr/>
        <p:txBody>
          <a:bodyPr/>
          <a:lstStyle>
            <a:lvl1pPr>
              <a:defRPr/>
            </a:lvl1pPr>
          </a:lstStyle>
          <a:p>
            <a:pPr>
              <a:defRPr/>
            </a:pPr>
            <a:endParaRPr lang="en-US"/>
          </a:p>
        </p:txBody>
      </p:sp>
      <p:sp>
        <p:nvSpPr>
          <p:cNvPr id="7" name="Dia számának helye 6">
            <a:extLst>
              <a:ext uri="{FF2B5EF4-FFF2-40B4-BE49-F238E27FC236}">
                <a16:creationId xmlns="" xmlns:a16="http://schemas.microsoft.com/office/drawing/2014/main" id="{5675903C-F32A-4285-9E04-B2CFFBAB2F5B}"/>
              </a:ext>
            </a:extLst>
          </p:cNvPr>
          <p:cNvSpPr>
            <a:spLocks noGrp="1"/>
          </p:cNvSpPr>
          <p:nvPr>
            <p:ph type="sldNum" sz="quarter" idx="12"/>
          </p:nvPr>
        </p:nvSpPr>
        <p:spPr/>
        <p:txBody>
          <a:bodyPr/>
          <a:lstStyle>
            <a:lvl1pPr>
              <a:defRPr/>
            </a:lvl1pPr>
          </a:lstStyle>
          <a:p>
            <a:pPr>
              <a:defRPr/>
            </a:pPr>
            <a:fld id="{D3875F64-F071-4179-9E0B-A0A26B97F8AA}" type="slidenum">
              <a:rPr lang="en-US" altLang="hu-HU"/>
              <a:pPr>
                <a:defRPr/>
              </a:pPr>
              <a:t>‹#›</a:t>
            </a:fld>
            <a:endParaRPr lang="en-US" altLang="hu-HU"/>
          </a:p>
        </p:txBody>
      </p:sp>
    </p:spTree>
    <p:extLst>
      <p:ext uri="{BB962C8B-B14F-4D97-AF65-F5344CB8AC3E}">
        <p14:creationId xmlns:p14="http://schemas.microsoft.com/office/powerpoint/2010/main" val="19898118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 xmlns:a16="http://schemas.microsoft.com/office/drawing/2014/main" id="{24BBBB3E-5E59-41F0-89C2-C1F1A2EC8D54}"/>
              </a:ext>
            </a:extLst>
          </p:cNvPr>
          <p:cNvSpPr>
            <a:spLocks noGrp="1"/>
          </p:cNvSpPr>
          <p:nvPr>
            <p:ph type="dt" sz="half" idx="10"/>
          </p:nvPr>
        </p:nvSpPr>
        <p:spPr/>
        <p:txBody>
          <a:bodyPr/>
          <a:lstStyle>
            <a:lvl1pPr>
              <a:defRPr/>
            </a:lvl1pPr>
          </a:lstStyle>
          <a:p>
            <a:pPr>
              <a:defRPr/>
            </a:pPr>
            <a:fld id="{F3131F9E-604E-4343-9F29-EF72E8231CAD}" type="datetime4">
              <a:rPr lang="en-US"/>
              <a:pPr>
                <a:defRPr/>
              </a:pPr>
              <a:t>November 16, 2018</a:t>
            </a:fld>
            <a:endParaRPr lang="en-US"/>
          </a:p>
        </p:txBody>
      </p:sp>
      <p:sp>
        <p:nvSpPr>
          <p:cNvPr id="5" name="Élőláb helye 4">
            <a:extLst>
              <a:ext uri="{FF2B5EF4-FFF2-40B4-BE49-F238E27FC236}">
                <a16:creationId xmlns="" xmlns:a16="http://schemas.microsoft.com/office/drawing/2014/main" id="{17CD495C-D1D4-4FD5-88E4-B2503C7E0BDA}"/>
              </a:ext>
            </a:extLst>
          </p:cNvPr>
          <p:cNvSpPr>
            <a:spLocks noGrp="1"/>
          </p:cNvSpPr>
          <p:nvPr>
            <p:ph type="ftr" sz="quarter" idx="11"/>
          </p:nvPr>
        </p:nvSpPr>
        <p:spPr/>
        <p:txBody>
          <a:bodyPr/>
          <a:lstStyle>
            <a:lvl1pPr>
              <a:defRPr/>
            </a:lvl1pPr>
          </a:lstStyle>
          <a:p>
            <a:pPr>
              <a:defRPr/>
            </a:pPr>
            <a:endParaRPr lang="en-US"/>
          </a:p>
        </p:txBody>
      </p:sp>
      <p:sp>
        <p:nvSpPr>
          <p:cNvPr id="6" name="Dia számának helye 5">
            <a:extLst>
              <a:ext uri="{FF2B5EF4-FFF2-40B4-BE49-F238E27FC236}">
                <a16:creationId xmlns="" xmlns:a16="http://schemas.microsoft.com/office/drawing/2014/main" id="{93A63606-B940-43B4-8C01-911D82A99861}"/>
              </a:ext>
            </a:extLst>
          </p:cNvPr>
          <p:cNvSpPr>
            <a:spLocks noGrp="1"/>
          </p:cNvSpPr>
          <p:nvPr>
            <p:ph type="sldNum" sz="quarter" idx="12"/>
          </p:nvPr>
        </p:nvSpPr>
        <p:spPr/>
        <p:txBody>
          <a:bodyPr/>
          <a:lstStyle>
            <a:lvl1pPr>
              <a:defRPr/>
            </a:lvl1pPr>
          </a:lstStyle>
          <a:p>
            <a:pPr>
              <a:defRPr/>
            </a:pPr>
            <a:fld id="{765545E5-642F-4BFD-AFB8-E9B15A06346F}" type="slidenum">
              <a:rPr lang="en-US" altLang="hu-HU"/>
              <a:pPr>
                <a:defRPr/>
              </a:pPr>
              <a:t>‹#›</a:t>
            </a:fld>
            <a:endParaRPr lang="en-US" altLang="hu-HU"/>
          </a:p>
        </p:txBody>
      </p:sp>
    </p:spTree>
    <p:extLst>
      <p:ext uri="{BB962C8B-B14F-4D97-AF65-F5344CB8AC3E}">
        <p14:creationId xmlns:p14="http://schemas.microsoft.com/office/powerpoint/2010/main" val="7575385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a:t>Mintacím szerkesztése</a:t>
            </a:r>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 xmlns:a16="http://schemas.microsoft.com/office/drawing/2014/main" id="{EA1B459D-8ECB-4381-90B8-BB20D1F01B99}"/>
              </a:ext>
            </a:extLst>
          </p:cNvPr>
          <p:cNvSpPr>
            <a:spLocks noGrp="1"/>
          </p:cNvSpPr>
          <p:nvPr>
            <p:ph type="dt" sz="half" idx="10"/>
          </p:nvPr>
        </p:nvSpPr>
        <p:spPr/>
        <p:txBody>
          <a:bodyPr/>
          <a:lstStyle>
            <a:lvl1pPr>
              <a:defRPr/>
            </a:lvl1pPr>
          </a:lstStyle>
          <a:p>
            <a:pPr>
              <a:defRPr/>
            </a:pPr>
            <a:fld id="{34A8E1CE-37F8-4102-8DF9-852A0A51F293}" type="datetime4">
              <a:rPr lang="en-US"/>
              <a:pPr>
                <a:defRPr/>
              </a:pPr>
              <a:t>November 16, 2018</a:t>
            </a:fld>
            <a:endParaRPr lang="en-US"/>
          </a:p>
        </p:txBody>
      </p:sp>
      <p:sp>
        <p:nvSpPr>
          <p:cNvPr id="5" name="Élőláb helye 4">
            <a:extLst>
              <a:ext uri="{FF2B5EF4-FFF2-40B4-BE49-F238E27FC236}">
                <a16:creationId xmlns="" xmlns:a16="http://schemas.microsoft.com/office/drawing/2014/main" id="{19477508-BD0C-418D-AA69-5EEB21B37451}"/>
              </a:ext>
            </a:extLst>
          </p:cNvPr>
          <p:cNvSpPr>
            <a:spLocks noGrp="1"/>
          </p:cNvSpPr>
          <p:nvPr>
            <p:ph type="ftr" sz="quarter" idx="11"/>
          </p:nvPr>
        </p:nvSpPr>
        <p:spPr/>
        <p:txBody>
          <a:bodyPr/>
          <a:lstStyle>
            <a:lvl1pPr>
              <a:defRPr/>
            </a:lvl1pPr>
          </a:lstStyle>
          <a:p>
            <a:pPr>
              <a:defRPr/>
            </a:pPr>
            <a:endParaRPr lang="en-US"/>
          </a:p>
        </p:txBody>
      </p:sp>
      <p:sp>
        <p:nvSpPr>
          <p:cNvPr id="6" name="Dia számának helye 5">
            <a:extLst>
              <a:ext uri="{FF2B5EF4-FFF2-40B4-BE49-F238E27FC236}">
                <a16:creationId xmlns="" xmlns:a16="http://schemas.microsoft.com/office/drawing/2014/main" id="{CC58F9EC-3354-4CAF-ADE2-889AA6B4432E}"/>
              </a:ext>
            </a:extLst>
          </p:cNvPr>
          <p:cNvSpPr>
            <a:spLocks noGrp="1"/>
          </p:cNvSpPr>
          <p:nvPr>
            <p:ph type="sldNum" sz="quarter" idx="12"/>
          </p:nvPr>
        </p:nvSpPr>
        <p:spPr/>
        <p:txBody>
          <a:bodyPr/>
          <a:lstStyle>
            <a:lvl1pPr>
              <a:defRPr/>
            </a:lvl1pPr>
          </a:lstStyle>
          <a:p>
            <a:pPr>
              <a:defRPr/>
            </a:pPr>
            <a:fld id="{7B21BEF8-9E47-48CD-8360-F1DB62A0D6B8}" type="slidenum">
              <a:rPr lang="en-US" altLang="hu-HU"/>
              <a:pPr>
                <a:defRPr/>
              </a:pPr>
              <a:t>‹#›</a:t>
            </a:fld>
            <a:endParaRPr lang="en-US" altLang="hu-HU"/>
          </a:p>
        </p:txBody>
      </p:sp>
    </p:spTree>
    <p:extLst>
      <p:ext uri="{BB962C8B-B14F-4D97-AF65-F5344CB8AC3E}">
        <p14:creationId xmlns:p14="http://schemas.microsoft.com/office/powerpoint/2010/main" val="9761109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cxnSp>
        <p:nvCxnSpPr>
          <p:cNvPr id="4" name="Straight Connector 7">
            <a:extLst>
              <a:ext uri="{FF2B5EF4-FFF2-40B4-BE49-F238E27FC236}">
                <a16:creationId xmlns="" xmlns:a16="http://schemas.microsoft.com/office/drawing/2014/main" id="{B10ED0EB-9364-4960-BC9C-249B07FE6BAF}"/>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hu-HU"/>
              <a:t>Mintacím szerkesztése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Alcím mintájának szerkesztése</a:t>
            </a:r>
            <a:endParaRPr lang="en-US" dirty="0"/>
          </a:p>
        </p:txBody>
      </p:sp>
      <p:sp>
        <p:nvSpPr>
          <p:cNvPr id="5" name="Date Placeholder 3">
            <a:extLst>
              <a:ext uri="{FF2B5EF4-FFF2-40B4-BE49-F238E27FC236}">
                <a16:creationId xmlns="" xmlns:a16="http://schemas.microsoft.com/office/drawing/2014/main" id="{738E6037-B3D5-4BBD-B38F-51BC1D0C4309}"/>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92D17E98-E854-4F49-92B2-61B1A5060EDF}" type="datetimeFigureOut">
              <a:rPr lang="hu-HU"/>
              <a:pPr>
                <a:defRPr/>
              </a:pPr>
              <a:t>2018. 11. 16.</a:t>
            </a:fld>
            <a:endParaRPr lang="hu-HU"/>
          </a:p>
        </p:txBody>
      </p:sp>
      <p:sp>
        <p:nvSpPr>
          <p:cNvPr id="6" name="Footer Placeholder 4">
            <a:extLst>
              <a:ext uri="{FF2B5EF4-FFF2-40B4-BE49-F238E27FC236}">
                <a16:creationId xmlns="" xmlns:a16="http://schemas.microsoft.com/office/drawing/2014/main" id="{CB994FBA-817B-49C0-AC52-238E172C83FF}"/>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7" name="Slide Number Placeholder 5">
            <a:extLst>
              <a:ext uri="{FF2B5EF4-FFF2-40B4-BE49-F238E27FC236}">
                <a16:creationId xmlns="" xmlns:a16="http://schemas.microsoft.com/office/drawing/2014/main" id="{56527AE0-2BE9-4AC4-BF5D-85E8237EBCB7}"/>
              </a:ext>
            </a:extLst>
          </p:cNvPr>
          <p:cNvSpPr>
            <a:spLocks noGrp="1"/>
          </p:cNvSpPr>
          <p:nvPr>
            <p:ph type="sldNum" sz="quarter" idx="12"/>
          </p:nvPr>
        </p:nvSpPr>
        <p:spPr/>
        <p:txBody>
          <a:bodyPr/>
          <a:lstStyle>
            <a:lvl1pPr>
              <a:defRPr>
                <a:latin typeface="Lucida Grande" charset="0"/>
              </a:defRPr>
            </a:lvl1pPr>
          </a:lstStyle>
          <a:p>
            <a:pPr>
              <a:defRPr/>
            </a:pPr>
            <a:fld id="{7260943D-6280-4076-BCC8-2D0772436948}" type="slidenum">
              <a:rPr lang="hu-HU" altLang="hu-HU"/>
              <a:pPr>
                <a:defRPr/>
              </a:pPr>
              <a:t>‹#›</a:t>
            </a:fld>
            <a:endParaRPr lang="hu-HU" altLang="hu-HU"/>
          </a:p>
        </p:txBody>
      </p:sp>
    </p:spTree>
    <p:extLst>
      <p:ext uri="{BB962C8B-B14F-4D97-AF65-F5344CB8AC3E}">
        <p14:creationId xmlns:p14="http://schemas.microsoft.com/office/powerpoint/2010/main" val="36488742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ate Placeholder 3">
            <a:extLst>
              <a:ext uri="{FF2B5EF4-FFF2-40B4-BE49-F238E27FC236}">
                <a16:creationId xmlns="" xmlns:a16="http://schemas.microsoft.com/office/drawing/2014/main" id="{1DD4A0C0-F683-4655-AC5F-938F4BDCB270}"/>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C85BB784-F29D-4889-8991-DE98C28EBBA8}" type="datetimeFigureOut">
              <a:rPr lang="hu-HU"/>
              <a:pPr>
                <a:defRPr/>
              </a:pPr>
              <a:t>2018. 11. 16.</a:t>
            </a:fld>
            <a:endParaRPr lang="hu-HU"/>
          </a:p>
        </p:txBody>
      </p:sp>
      <p:sp>
        <p:nvSpPr>
          <p:cNvPr id="5" name="Footer Placeholder 4">
            <a:extLst>
              <a:ext uri="{FF2B5EF4-FFF2-40B4-BE49-F238E27FC236}">
                <a16:creationId xmlns="" xmlns:a16="http://schemas.microsoft.com/office/drawing/2014/main" id="{F40A6041-70CA-4336-B2C6-834A95A31835}"/>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6" name="Slide Number Placeholder 5">
            <a:extLst>
              <a:ext uri="{FF2B5EF4-FFF2-40B4-BE49-F238E27FC236}">
                <a16:creationId xmlns="" xmlns:a16="http://schemas.microsoft.com/office/drawing/2014/main" id="{85D89B67-6368-4440-8F07-9A8DEFA50CD1}"/>
              </a:ext>
            </a:extLst>
          </p:cNvPr>
          <p:cNvSpPr>
            <a:spLocks noGrp="1"/>
          </p:cNvSpPr>
          <p:nvPr>
            <p:ph type="sldNum" sz="quarter" idx="12"/>
          </p:nvPr>
        </p:nvSpPr>
        <p:spPr/>
        <p:txBody>
          <a:bodyPr/>
          <a:lstStyle>
            <a:lvl1pPr>
              <a:defRPr>
                <a:latin typeface="Lucida Grande" charset="0"/>
              </a:defRPr>
            </a:lvl1pPr>
          </a:lstStyle>
          <a:p>
            <a:pPr>
              <a:defRPr/>
            </a:pPr>
            <a:fld id="{64BB558F-BA85-438E-B35B-1C65B4E70559}" type="slidenum">
              <a:rPr lang="hu-HU" altLang="hu-HU"/>
              <a:pPr>
                <a:defRPr/>
              </a:pPr>
              <a:t>‹#›</a:t>
            </a:fld>
            <a:endParaRPr lang="hu-HU" altLang="hu-HU"/>
          </a:p>
        </p:txBody>
      </p:sp>
    </p:spTree>
    <p:extLst>
      <p:ext uri="{BB962C8B-B14F-4D97-AF65-F5344CB8AC3E}">
        <p14:creationId xmlns:p14="http://schemas.microsoft.com/office/powerpoint/2010/main" val="12612408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zakaszfejléc">
    <p:bg>
      <p:bgPr>
        <a:solidFill>
          <a:schemeClr val="bg2"/>
        </a:solidFill>
        <a:effectLst/>
      </p:bgPr>
    </p:bg>
    <p:spTree>
      <p:nvGrpSpPr>
        <p:cNvPr id="1" name=""/>
        <p:cNvGrpSpPr/>
        <p:nvPr/>
      </p:nvGrpSpPr>
      <p:grpSpPr>
        <a:xfrm>
          <a:off x="0" y="0"/>
          <a:ext cx="0" cy="0"/>
          <a:chOff x="0" y="0"/>
          <a:chExt cx="0" cy="0"/>
        </a:xfrm>
      </p:grpSpPr>
      <p:cxnSp>
        <p:nvCxnSpPr>
          <p:cNvPr id="4" name="Straight Connector 6">
            <a:extLst>
              <a:ext uri="{FF2B5EF4-FFF2-40B4-BE49-F238E27FC236}">
                <a16:creationId xmlns="" xmlns:a16="http://schemas.microsoft.com/office/drawing/2014/main" id="{B701D631-9B27-4F41-BC55-E6BC5B920033}"/>
              </a:ext>
            </a:extLst>
          </p:cNvPr>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hu-HU"/>
              <a:t>Mintacím szerkesztése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5" name="Date Placeholder 3">
            <a:extLst>
              <a:ext uri="{FF2B5EF4-FFF2-40B4-BE49-F238E27FC236}">
                <a16:creationId xmlns="" xmlns:a16="http://schemas.microsoft.com/office/drawing/2014/main" id="{0FBF5F5D-FDA8-42C0-8C59-2DEAAC370239}"/>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67F351B9-7321-4794-A1F5-5079E1998A86}" type="datetimeFigureOut">
              <a:rPr lang="hu-HU"/>
              <a:pPr>
                <a:defRPr/>
              </a:pPr>
              <a:t>2018. 11. 16.</a:t>
            </a:fld>
            <a:endParaRPr lang="hu-HU"/>
          </a:p>
        </p:txBody>
      </p:sp>
      <p:sp>
        <p:nvSpPr>
          <p:cNvPr id="6" name="Footer Placeholder 4">
            <a:extLst>
              <a:ext uri="{FF2B5EF4-FFF2-40B4-BE49-F238E27FC236}">
                <a16:creationId xmlns="" xmlns:a16="http://schemas.microsoft.com/office/drawing/2014/main" id="{0D6A1049-8A2A-45EA-BAD2-41827526040B}"/>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7" name="Slide Number Placeholder 5">
            <a:extLst>
              <a:ext uri="{FF2B5EF4-FFF2-40B4-BE49-F238E27FC236}">
                <a16:creationId xmlns="" xmlns:a16="http://schemas.microsoft.com/office/drawing/2014/main" id="{8EC595DA-5315-4BF2-98A5-48C33F838D59}"/>
              </a:ext>
            </a:extLst>
          </p:cNvPr>
          <p:cNvSpPr>
            <a:spLocks noGrp="1"/>
          </p:cNvSpPr>
          <p:nvPr>
            <p:ph type="sldNum" sz="quarter" idx="12"/>
          </p:nvPr>
        </p:nvSpPr>
        <p:spPr/>
        <p:txBody>
          <a:bodyPr/>
          <a:lstStyle>
            <a:lvl1pPr>
              <a:defRPr>
                <a:latin typeface="Lucida Grande" charset="0"/>
              </a:defRPr>
            </a:lvl1pPr>
          </a:lstStyle>
          <a:p>
            <a:pPr>
              <a:defRPr/>
            </a:pPr>
            <a:fld id="{C43ADBB1-7D33-47CC-AF8B-E03B55D162EF}" type="slidenum">
              <a:rPr lang="hu-HU" altLang="hu-HU"/>
              <a:pPr>
                <a:defRPr/>
              </a:pPr>
              <a:t>‹#›</a:t>
            </a:fld>
            <a:endParaRPr lang="hu-HU" altLang="hu-HU"/>
          </a:p>
        </p:txBody>
      </p:sp>
    </p:spTree>
    <p:extLst>
      <p:ext uri="{BB962C8B-B14F-4D97-AF65-F5344CB8AC3E}">
        <p14:creationId xmlns:p14="http://schemas.microsoft.com/office/powerpoint/2010/main" val="373853250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a:extLst>
              <a:ext uri="{FF2B5EF4-FFF2-40B4-BE49-F238E27FC236}">
                <a16:creationId xmlns="" xmlns:a16="http://schemas.microsoft.com/office/drawing/2014/main" id="{A68C5AAC-0256-4B84-ACFD-5C13F7B40714}"/>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66902368-5FFD-4343-BF0C-928E66BBB8FE}" type="datetimeFigureOut">
              <a:rPr lang="hu-HU"/>
              <a:pPr>
                <a:defRPr/>
              </a:pPr>
              <a:t>2018. 11. 16.</a:t>
            </a:fld>
            <a:endParaRPr lang="hu-HU"/>
          </a:p>
        </p:txBody>
      </p:sp>
      <p:sp>
        <p:nvSpPr>
          <p:cNvPr id="6" name="Footer Placeholder 5">
            <a:extLst>
              <a:ext uri="{FF2B5EF4-FFF2-40B4-BE49-F238E27FC236}">
                <a16:creationId xmlns="" xmlns:a16="http://schemas.microsoft.com/office/drawing/2014/main" id="{AF15A72B-9EA3-4878-9BEA-E85EB5E66AFF}"/>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7" name="Slide Number Placeholder 6">
            <a:extLst>
              <a:ext uri="{FF2B5EF4-FFF2-40B4-BE49-F238E27FC236}">
                <a16:creationId xmlns="" xmlns:a16="http://schemas.microsoft.com/office/drawing/2014/main" id="{0AABF3D5-A72C-437D-B00A-626945A3395E}"/>
              </a:ext>
            </a:extLst>
          </p:cNvPr>
          <p:cNvSpPr>
            <a:spLocks noGrp="1"/>
          </p:cNvSpPr>
          <p:nvPr>
            <p:ph type="sldNum" sz="quarter" idx="12"/>
          </p:nvPr>
        </p:nvSpPr>
        <p:spPr/>
        <p:txBody>
          <a:bodyPr/>
          <a:lstStyle>
            <a:lvl1pPr>
              <a:defRPr>
                <a:latin typeface="Lucida Grande" charset="0"/>
              </a:defRPr>
            </a:lvl1pPr>
          </a:lstStyle>
          <a:p>
            <a:pPr>
              <a:defRPr/>
            </a:pPr>
            <a:fld id="{CCDFCC7D-044E-43DA-B578-FDFB4C7A6491}" type="slidenum">
              <a:rPr lang="hu-HU" altLang="hu-HU"/>
              <a:pPr>
                <a:defRPr/>
              </a:pPr>
              <a:t>‹#›</a:t>
            </a:fld>
            <a:endParaRPr lang="hu-HU" altLang="hu-HU"/>
          </a:p>
        </p:txBody>
      </p:sp>
    </p:spTree>
    <p:extLst>
      <p:ext uri="{BB962C8B-B14F-4D97-AF65-F5344CB8AC3E}">
        <p14:creationId xmlns:p14="http://schemas.microsoft.com/office/powerpoint/2010/main" val="15624145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cxnSp>
        <p:nvCxnSpPr>
          <p:cNvPr id="7" name="Straight Connector 10">
            <a:extLst>
              <a:ext uri="{FF2B5EF4-FFF2-40B4-BE49-F238E27FC236}">
                <a16:creationId xmlns="" xmlns:a16="http://schemas.microsoft.com/office/drawing/2014/main" id="{B9747487-0EA4-49BD-BCF0-C7075B15199B}"/>
              </a:ext>
            </a:extLst>
          </p:cNvPr>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hu-HU"/>
              <a:t>Mintacím szerkesztése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8" name="Date Placeholder 6">
            <a:extLst>
              <a:ext uri="{FF2B5EF4-FFF2-40B4-BE49-F238E27FC236}">
                <a16:creationId xmlns="" xmlns:a16="http://schemas.microsoft.com/office/drawing/2014/main" id="{0CD89AE2-FBE3-46B0-A24F-79C786030615}"/>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2E66CAE0-44AE-471D-9D4B-E47E200771AC}" type="datetimeFigureOut">
              <a:rPr lang="hu-HU"/>
              <a:pPr>
                <a:defRPr/>
              </a:pPr>
              <a:t>2018. 11. 16.</a:t>
            </a:fld>
            <a:endParaRPr lang="hu-HU"/>
          </a:p>
        </p:txBody>
      </p:sp>
      <p:sp>
        <p:nvSpPr>
          <p:cNvPr id="9" name="Footer Placeholder 7">
            <a:extLst>
              <a:ext uri="{FF2B5EF4-FFF2-40B4-BE49-F238E27FC236}">
                <a16:creationId xmlns="" xmlns:a16="http://schemas.microsoft.com/office/drawing/2014/main" id="{61C5EB50-364A-429C-AEAA-A3447CEDA21B}"/>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10" name="Slide Number Placeholder 8">
            <a:extLst>
              <a:ext uri="{FF2B5EF4-FFF2-40B4-BE49-F238E27FC236}">
                <a16:creationId xmlns="" xmlns:a16="http://schemas.microsoft.com/office/drawing/2014/main" id="{6D39B6FD-ED55-4C35-A0B6-A23F02AA4311}"/>
              </a:ext>
            </a:extLst>
          </p:cNvPr>
          <p:cNvSpPr>
            <a:spLocks noGrp="1"/>
          </p:cNvSpPr>
          <p:nvPr>
            <p:ph type="sldNum" sz="quarter" idx="12"/>
          </p:nvPr>
        </p:nvSpPr>
        <p:spPr/>
        <p:txBody>
          <a:bodyPr/>
          <a:lstStyle>
            <a:lvl1pPr>
              <a:defRPr>
                <a:latin typeface="Lucida Grande" charset="0"/>
              </a:defRPr>
            </a:lvl1pPr>
          </a:lstStyle>
          <a:p>
            <a:pPr>
              <a:defRPr/>
            </a:pPr>
            <a:fld id="{859D1CAE-C5E6-4CB1-9BF7-C4C4536ADDF5}" type="slidenum">
              <a:rPr lang="hu-HU" altLang="hu-HU"/>
              <a:pPr>
                <a:defRPr/>
              </a:pPr>
              <a:t>‹#›</a:t>
            </a:fld>
            <a:endParaRPr lang="hu-HU" altLang="hu-HU"/>
          </a:p>
        </p:txBody>
      </p:sp>
    </p:spTree>
    <p:extLst>
      <p:ext uri="{BB962C8B-B14F-4D97-AF65-F5344CB8AC3E}">
        <p14:creationId xmlns:p14="http://schemas.microsoft.com/office/powerpoint/2010/main" val="35728999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Date Placeholder 2">
            <a:extLst>
              <a:ext uri="{FF2B5EF4-FFF2-40B4-BE49-F238E27FC236}">
                <a16:creationId xmlns="" xmlns:a16="http://schemas.microsoft.com/office/drawing/2014/main" id="{BEA754D2-D067-4EA0-82E3-69C7B0E4D28C}"/>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15DCA1D5-2E2B-4ADD-9305-515CD1D7C91E}" type="datetimeFigureOut">
              <a:rPr lang="hu-HU"/>
              <a:pPr>
                <a:defRPr/>
              </a:pPr>
              <a:t>2018. 11. 16.</a:t>
            </a:fld>
            <a:endParaRPr lang="hu-HU"/>
          </a:p>
        </p:txBody>
      </p:sp>
      <p:sp>
        <p:nvSpPr>
          <p:cNvPr id="4" name="Footer Placeholder 3">
            <a:extLst>
              <a:ext uri="{FF2B5EF4-FFF2-40B4-BE49-F238E27FC236}">
                <a16:creationId xmlns="" xmlns:a16="http://schemas.microsoft.com/office/drawing/2014/main" id="{4A5E7F98-97B4-4D5B-8A58-BDC23CDBCE26}"/>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5" name="Slide Number Placeholder 4">
            <a:extLst>
              <a:ext uri="{FF2B5EF4-FFF2-40B4-BE49-F238E27FC236}">
                <a16:creationId xmlns="" xmlns:a16="http://schemas.microsoft.com/office/drawing/2014/main" id="{2BB535F7-9867-4672-B8FF-17BC8C518F52}"/>
              </a:ext>
            </a:extLst>
          </p:cNvPr>
          <p:cNvSpPr>
            <a:spLocks noGrp="1"/>
          </p:cNvSpPr>
          <p:nvPr>
            <p:ph type="sldNum" sz="quarter" idx="12"/>
          </p:nvPr>
        </p:nvSpPr>
        <p:spPr/>
        <p:txBody>
          <a:bodyPr/>
          <a:lstStyle>
            <a:lvl1pPr>
              <a:defRPr>
                <a:latin typeface="Lucida Grande" charset="0"/>
              </a:defRPr>
            </a:lvl1pPr>
          </a:lstStyle>
          <a:p>
            <a:pPr>
              <a:defRPr/>
            </a:pPr>
            <a:fld id="{CFF12894-0BCB-4A0B-BAA8-AAB6FC57EA6E}" type="slidenum">
              <a:rPr lang="hu-HU" altLang="hu-HU"/>
              <a:pPr>
                <a:defRPr/>
              </a:pPr>
              <a:t>‹#›</a:t>
            </a:fld>
            <a:endParaRPr lang="hu-HU" altLang="hu-HU"/>
          </a:p>
        </p:txBody>
      </p:sp>
    </p:spTree>
    <p:extLst>
      <p:ext uri="{BB962C8B-B14F-4D97-AF65-F5344CB8AC3E}">
        <p14:creationId xmlns:p14="http://schemas.microsoft.com/office/powerpoint/2010/main" val="282105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Text Box 3">
            <a:extLst>
              <a:ext uri="{FF2B5EF4-FFF2-40B4-BE49-F238E27FC236}">
                <a16:creationId xmlns="" xmlns:a16="http://schemas.microsoft.com/office/drawing/2014/main" id="{B6C62383-D0B9-4721-B756-E1915D1467FE}"/>
              </a:ext>
            </a:extLst>
          </p:cNvPr>
          <p:cNvSpPr txBox="1">
            <a:spLocks noGrp="1" noChangeArrowheads="1"/>
          </p:cNvSpPr>
          <p:nvPr>
            <p:ph type="sldNum" sz="quarter" idx="10"/>
          </p:nvPr>
        </p:nvSpPr>
        <p:spPr>
          <a:ln/>
        </p:spPr>
        <p:txBody>
          <a:bodyPr/>
          <a:lstStyle>
            <a:lvl1pPr>
              <a:defRPr/>
            </a:lvl1pPr>
          </a:lstStyle>
          <a:p>
            <a:pPr>
              <a:defRPr/>
            </a:pPr>
            <a:fld id="{966871F7-FA80-4513-838F-F2776934FF0D}" type="slidenum">
              <a:rPr lang="en-US" altLang="hu-HU"/>
              <a:pPr>
                <a:defRPr/>
              </a:pPr>
              <a:t>‹#›</a:t>
            </a:fld>
            <a:endParaRPr lang="en-US" altLang="hu-HU"/>
          </a:p>
        </p:txBody>
      </p:sp>
    </p:spTree>
    <p:extLst>
      <p:ext uri="{BB962C8B-B14F-4D97-AF65-F5344CB8AC3E}">
        <p14:creationId xmlns:p14="http://schemas.microsoft.com/office/powerpoint/2010/main" val="253904692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7E99252F-3CD3-44D6-AE7D-92D4A1716E89}"/>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8C6F9648-2FE9-48F7-9CE1-E93B9F5005EE}" type="datetimeFigureOut">
              <a:rPr lang="hu-HU"/>
              <a:pPr>
                <a:defRPr/>
              </a:pPr>
              <a:t>2018. 11. 16.</a:t>
            </a:fld>
            <a:endParaRPr lang="hu-HU"/>
          </a:p>
        </p:txBody>
      </p:sp>
      <p:sp>
        <p:nvSpPr>
          <p:cNvPr id="3" name="Footer Placeholder 2">
            <a:extLst>
              <a:ext uri="{FF2B5EF4-FFF2-40B4-BE49-F238E27FC236}">
                <a16:creationId xmlns="" xmlns:a16="http://schemas.microsoft.com/office/drawing/2014/main" id="{533FB6D4-3675-4B1A-A70E-45420A2C6035}"/>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4" name="Slide Number Placeholder 3">
            <a:extLst>
              <a:ext uri="{FF2B5EF4-FFF2-40B4-BE49-F238E27FC236}">
                <a16:creationId xmlns="" xmlns:a16="http://schemas.microsoft.com/office/drawing/2014/main" id="{EE103832-064C-4AC1-888D-26FE369B9A90}"/>
              </a:ext>
            </a:extLst>
          </p:cNvPr>
          <p:cNvSpPr>
            <a:spLocks noGrp="1"/>
          </p:cNvSpPr>
          <p:nvPr>
            <p:ph type="sldNum" sz="quarter" idx="12"/>
          </p:nvPr>
        </p:nvSpPr>
        <p:spPr/>
        <p:txBody>
          <a:bodyPr/>
          <a:lstStyle>
            <a:lvl1pPr>
              <a:defRPr>
                <a:latin typeface="Lucida Grande" charset="0"/>
              </a:defRPr>
            </a:lvl1pPr>
          </a:lstStyle>
          <a:p>
            <a:pPr>
              <a:defRPr/>
            </a:pPr>
            <a:fld id="{A3FDCD89-79B6-46A6-9480-14EEDE3E4AD5}" type="slidenum">
              <a:rPr lang="hu-HU" altLang="hu-HU"/>
              <a:pPr>
                <a:defRPr/>
              </a:pPr>
              <a:t>‹#›</a:t>
            </a:fld>
            <a:endParaRPr lang="hu-HU" altLang="hu-HU"/>
          </a:p>
        </p:txBody>
      </p:sp>
    </p:spTree>
    <p:extLst>
      <p:ext uri="{BB962C8B-B14F-4D97-AF65-F5344CB8AC3E}">
        <p14:creationId xmlns:p14="http://schemas.microsoft.com/office/powerpoint/2010/main" val="2784051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cxnSp>
        <p:nvCxnSpPr>
          <p:cNvPr id="5" name="Straight Connector 8">
            <a:extLst>
              <a:ext uri="{FF2B5EF4-FFF2-40B4-BE49-F238E27FC236}">
                <a16:creationId xmlns="" xmlns:a16="http://schemas.microsoft.com/office/drawing/2014/main" id="{9FBBE9AC-51F5-4D15-BA74-91528D30C20C}"/>
              </a:ext>
            </a:extLst>
          </p:cNvPr>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hu-HU"/>
              <a:t>Mintacím szerkesztése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6" name="Date Placeholder 4">
            <a:extLst>
              <a:ext uri="{FF2B5EF4-FFF2-40B4-BE49-F238E27FC236}">
                <a16:creationId xmlns="" xmlns:a16="http://schemas.microsoft.com/office/drawing/2014/main" id="{9775081D-E36D-4D56-9ADC-C80B88AA6616}"/>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F1716A4D-7D28-4772-A87F-F952E5D0CFF0}" type="datetimeFigureOut">
              <a:rPr lang="hu-HU"/>
              <a:pPr>
                <a:defRPr/>
              </a:pPr>
              <a:t>2018. 11. 16.</a:t>
            </a:fld>
            <a:endParaRPr lang="hu-HU"/>
          </a:p>
        </p:txBody>
      </p:sp>
      <p:sp>
        <p:nvSpPr>
          <p:cNvPr id="7" name="Footer Placeholder 5">
            <a:extLst>
              <a:ext uri="{FF2B5EF4-FFF2-40B4-BE49-F238E27FC236}">
                <a16:creationId xmlns="" xmlns:a16="http://schemas.microsoft.com/office/drawing/2014/main" id="{CA973747-DA85-45FB-AAA1-453C8A175EA4}"/>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8" name="Slide Number Placeholder 6">
            <a:extLst>
              <a:ext uri="{FF2B5EF4-FFF2-40B4-BE49-F238E27FC236}">
                <a16:creationId xmlns="" xmlns:a16="http://schemas.microsoft.com/office/drawing/2014/main" id="{7306D2F2-A0BB-4777-ACF7-F706EE4B60F1}"/>
              </a:ext>
            </a:extLst>
          </p:cNvPr>
          <p:cNvSpPr>
            <a:spLocks noGrp="1"/>
          </p:cNvSpPr>
          <p:nvPr>
            <p:ph type="sldNum" sz="quarter" idx="12"/>
          </p:nvPr>
        </p:nvSpPr>
        <p:spPr/>
        <p:txBody>
          <a:bodyPr/>
          <a:lstStyle>
            <a:lvl1pPr>
              <a:defRPr>
                <a:latin typeface="Lucida Grande" charset="0"/>
              </a:defRPr>
            </a:lvl1pPr>
          </a:lstStyle>
          <a:p>
            <a:pPr>
              <a:defRPr/>
            </a:pPr>
            <a:fld id="{6166B171-6FCE-47CA-9803-05767E0143A9}" type="slidenum">
              <a:rPr lang="hu-HU" altLang="hu-HU"/>
              <a:pPr>
                <a:defRPr/>
              </a:pPr>
              <a:t>‹#›</a:t>
            </a:fld>
            <a:endParaRPr lang="hu-HU" altLang="hu-HU"/>
          </a:p>
        </p:txBody>
      </p:sp>
    </p:spTree>
    <p:extLst>
      <p:ext uri="{BB962C8B-B14F-4D97-AF65-F5344CB8AC3E}">
        <p14:creationId xmlns:p14="http://schemas.microsoft.com/office/powerpoint/2010/main" val="11766540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hu-HU"/>
              <a:t>Mintacím szerkesztése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u-HU" noProof="0"/>
              <a:t>Kép beszúrásához kattintson az ikonra</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a:extLst>
              <a:ext uri="{FF2B5EF4-FFF2-40B4-BE49-F238E27FC236}">
                <a16:creationId xmlns="" xmlns:a16="http://schemas.microsoft.com/office/drawing/2014/main" id="{01C1CE3F-BF52-450E-862F-586FDD7FEC9C}"/>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BA70E1EC-878E-4E11-8B74-EDEBCD4DF5E6}" type="datetimeFigureOut">
              <a:rPr lang="hu-HU"/>
              <a:pPr>
                <a:defRPr/>
              </a:pPr>
              <a:t>2018. 11. 16.</a:t>
            </a:fld>
            <a:endParaRPr lang="hu-HU"/>
          </a:p>
        </p:txBody>
      </p:sp>
      <p:sp>
        <p:nvSpPr>
          <p:cNvPr id="6" name="Footer Placeholder 5">
            <a:extLst>
              <a:ext uri="{FF2B5EF4-FFF2-40B4-BE49-F238E27FC236}">
                <a16:creationId xmlns="" xmlns:a16="http://schemas.microsoft.com/office/drawing/2014/main" id="{F7A34A74-7FC9-437A-8412-2BEE290EB4A0}"/>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7" name="Slide Number Placeholder 6">
            <a:extLst>
              <a:ext uri="{FF2B5EF4-FFF2-40B4-BE49-F238E27FC236}">
                <a16:creationId xmlns="" xmlns:a16="http://schemas.microsoft.com/office/drawing/2014/main" id="{8D7F8563-7BD3-4246-A3B1-1B3624634BC3}"/>
              </a:ext>
            </a:extLst>
          </p:cNvPr>
          <p:cNvSpPr>
            <a:spLocks noGrp="1"/>
          </p:cNvSpPr>
          <p:nvPr>
            <p:ph type="sldNum" sz="quarter" idx="12"/>
          </p:nvPr>
        </p:nvSpPr>
        <p:spPr/>
        <p:txBody>
          <a:bodyPr/>
          <a:lstStyle>
            <a:lvl1pPr>
              <a:defRPr>
                <a:latin typeface="Lucida Grande" charset="0"/>
              </a:defRPr>
            </a:lvl1pPr>
          </a:lstStyle>
          <a:p>
            <a:pPr>
              <a:defRPr/>
            </a:pPr>
            <a:fld id="{9773B0EC-699B-453B-ADCE-4D4336086CB0}" type="slidenum">
              <a:rPr lang="hu-HU" altLang="hu-HU"/>
              <a:pPr>
                <a:defRPr/>
              </a:pPr>
              <a:t>‹#›</a:t>
            </a:fld>
            <a:endParaRPr lang="hu-HU" altLang="hu-HU"/>
          </a:p>
        </p:txBody>
      </p:sp>
    </p:spTree>
    <p:extLst>
      <p:ext uri="{BB962C8B-B14F-4D97-AF65-F5344CB8AC3E}">
        <p14:creationId xmlns:p14="http://schemas.microsoft.com/office/powerpoint/2010/main" val="3831760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a:p>
        </p:txBody>
      </p:sp>
      <p:sp>
        <p:nvSpPr>
          <p:cNvPr id="4" name="Date Placeholder 3">
            <a:extLst>
              <a:ext uri="{FF2B5EF4-FFF2-40B4-BE49-F238E27FC236}">
                <a16:creationId xmlns="" xmlns:a16="http://schemas.microsoft.com/office/drawing/2014/main" id="{48838256-B8C7-4443-A15D-BE440E83E708}"/>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E4F94AA1-9805-4F31-96A8-C168032A21C0}" type="datetimeFigureOut">
              <a:rPr lang="hu-HU"/>
              <a:pPr>
                <a:defRPr/>
              </a:pPr>
              <a:t>2018. 11. 16.</a:t>
            </a:fld>
            <a:endParaRPr lang="hu-HU"/>
          </a:p>
        </p:txBody>
      </p:sp>
      <p:sp>
        <p:nvSpPr>
          <p:cNvPr id="5" name="Footer Placeholder 4">
            <a:extLst>
              <a:ext uri="{FF2B5EF4-FFF2-40B4-BE49-F238E27FC236}">
                <a16:creationId xmlns="" xmlns:a16="http://schemas.microsoft.com/office/drawing/2014/main" id="{BCE167A3-E867-4CDF-AEC2-4979B132F094}"/>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6" name="Slide Number Placeholder 5">
            <a:extLst>
              <a:ext uri="{FF2B5EF4-FFF2-40B4-BE49-F238E27FC236}">
                <a16:creationId xmlns="" xmlns:a16="http://schemas.microsoft.com/office/drawing/2014/main" id="{A0A88E95-48A7-4FF6-A530-1DB8AE315345}"/>
              </a:ext>
            </a:extLst>
          </p:cNvPr>
          <p:cNvSpPr>
            <a:spLocks noGrp="1"/>
          </p:cNvSpPr>
          <p:nvPr>
            <p:ph type="sldNum" sz="quarter" idx="12"/>
          </p:nvPr>
        </p:nvSpPr>
        <p:spPr/>
        <p:txBody>
          <a:bodyPr/>
          <a:lstStyle>
            <a:lvl1pPr>
              <a:defRPr>
                <a:latin typeface="Lucida Grande" charset="0"/>
              </a:defRPr>
            </a:lvl1pPr>
          </a:lstStyle>
          <a:p>
            <a:pPr>
              <a:defRPr/>
            </a:pPr>
            <a:fld id="{6FA0854E-7A1C-4CA5-8021-1332E45FE51E}" type="slidenum">
              <a:rPr lang="hu-HU" altLang="hu-HU"/>
              <a:pPr>
                <a:defRPr/>
              </a:pPr>
              <a:t>‹#›</a:t>
            </a:fld>
            <a:endParaRPr lang="hu-HU" altLang="hu-HU"/>
          </a:p>
        </p:txBody>
      </p:sp>
    </p:spTree>
    <p:extLst>
      <p:ext uri="{BB962C8B-B14F-4D97-AF65-F5344CB8AC3E}">
        <p14:creationId xmlns:p14="http://schemas.microsoft.com/office/powerpoint/2010/main" val="18428964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hu-HU"/>
              <a:t>Mintacím szerkesztése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a:extLst>
              <a:ext uri="{FF2B5EF4-FFF2-40B4-BE49-F238E27FC236}">
                <a16:creationId xmlns="" xmlns:a16="http://schemas.microsoft.com/office/drawing/2014/main" id="{A604F539-333A-492C-BEEB-7A722FDBBC26}"/>
              </a:ext>
            </a:extLst>
          </p:cNvPr>
          <p:cNvSpPr>
            <a:spLocks noGrp="1"/>
          </p:cNvSpPr>
          <p:nvPr>
            <p:ph type="dt" sz="half" idx="10"/>
          </p:nvPr>
        </p:nvSpPr>
        <p:spPr/>
        <p:txBody>
          <a:bodyPr/>
          <a:lstStyle>
            <a:lvl1pPr fontAlgn="base">
              <a:spcBef>
                <a:spcPct val="0"/>
              </a:spcBef>
              <a:spcAft>
                <a:spcPct val="0"/>
              </a:spcAft>
              <a:defRPr>
                <a:latin typeface="Lucida Grande" charset="0"/>
              </a:defRPr>
            </a:lvl1pPr>
          </a:lstStyle>
          <a:p>
            <a:pPr>
              <a:defRPr/>
            </a:pPr>
            <a:fld id="{EB028B22-41CB-48F2-B786-9753BB47EB42}" type="datetimeFigureOut">
              <a:rPr lang="hu-HU"/>
              <a:pPr>
                <a:defRPr/>
              </a:pPr>
              <a:t>2018. 11. 16.</a:t>
            </a:fld>
            <a:endParaRPr lang="hu-HU"/>
          </a:p>
        </p:txBody>
      </p:sp>
      <p:sp>
        <p:nvSpPr>
          <p:cNvPr id="5" name="Footer Placeholder 4">
            <a:extLst>
              <a:ext uri="{FF2B5EF4-FFF2-40B4-BE49-F238E27FC236}">
                <a16:creationId xmlns="" xmlns:a16="http://schemas.microsoft.com/office/drawing/2014/main" id="{3505B163-9104-453A-83AB-4BF71ECE517C}"/>
              </a:ext>
            </a:extLst>
          </p:cNvPr>
          <p:cNvSpPr>
            <a:spLocks noGrp="1"/>
          </p:cNvSpPr>
          <p:nvPr>
            <p:ph type="ftr" sz="quarter" idx="11"/>
          </p:nvPr>
        </p:nvSpPr>
        <p:spPr/>
        <p:txBody>
          <a:bodyPr/>
          <a:lstStyle>
            <a:lvl1pPr fontAlgn="base">
              <a:spcBef>
                <a:spcPct val="0"/>
              </a:spcBef>
              <a:spcAft>
                <a:spcPct val="0"/>
              </a:spcAft>
              <a:defRPr>
                <a:latin typeface="Lucida Grande" charset="0"/>
              </a:defRPr>
            </a:lvl1pPr>
          </a:lstStyle>
          <a:p>
            <a:pPr>
              <a:defRPr/>
            </a:pPr>
            <a:endParaRPr lang="hu-HU"/>
          </a:p>
        </p:txBody>
      </p:sp>
      <p:sp>
        <p:nvSpPr>
          <p:cNvPr id="6" name="Slide Number Placeholder 5">
            <a:extLst>
              <a:ext uri="{FF2B5EF4-FFF2-40B4-BE49-F238E27FC236}">
                <a16:creationId xmlns="" xmlns:a16="http://schemas.microsoft.com/office/drawing/2014/main" id="{AF90249E-B4C9-45CA-9EB9-FE2D50BE990A}"/>
              </a:ext>
            </a:extLst>
          </p:cNvPr>
          <p:cNvSpPr>
            <a:spLocks noGrp="1"/>
          </p:cNvSpPr>
          <p:nvPr>
            <p:ph type="sldNum" sz="quarter" idx="12"/>
          </p:nvPr>
        </p:nvSpPr>
        <p:spPr/>
        <p:txBody>
          <a:bodyPr/>
          <a:lstStyle>
            <a:lvl1pPr>
              <a:defRPr>
                <a:latin typeface="Lucida Grande" charset="0"/>
              </a:defRPr>
            </a:lvl1pPr>
          </a:lstStyle>
          <a:p>
            <a:pPr>
              <a:defRPr/>
            </a:pPr>
            <a:fld id="{E2FE8614-9ED0-46C6-99DF-FBC576340262}" type="slidenum">
              <a:rPr lang="hu-HU" altLang="hu-HU"/>
              <a:pPr>
                <a:defRPr/>
              </a:pPr>
              <a:t>‹#›</a:t>
            </a:fld>
            <a:endParaRPr lang="hu-HU" altLang="hu-HU"/>
          </a:p>
        </p:txBody>
      </p:sp>
    </p:spTree>
    <p:extLst>
      <p:ext uri="{BB962C8B-B14F-4D97-AF65-F5344CB8AC3E}">
        <p14:creationId xmlns:p14="http://schemas.microsoft.com/office/powerpoint/2010/main" val="275740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457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4648200" y="1598613"/>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Text Box 3">
            <a:extLst>
              <a:ext uri="{FF2B5EF4-FFF2-40B4-BE49-F238E27FC236}">
                <a16:creationId xmlns="" xmlns:a16="http://schemas.microsoft.com/office/drawing/2014/main" id="{FCAEA7E4-9D8A-4674-8711-2527B469C75B}"/>
              </a:ext>
            </a:extLst>
          </p:cNvPr>
          <p:cNvSpPr txBox="1">
            <a:spLocks noGrp="1" noChangeArrowheads="1"/>
          </p:cNvSpPr>
          <p:nvPr>
            <p:ph type="sldNum" sz="quarter" idx="10"/>
          </p:nvPr>
        </p:nvSpPr>
        <p:spPr>
          <a:ln/>
        </p:spPr>
        <p:txBody>
          <a:bodyPr/>
          <a:lstStyle>
            <a:lvl1pPr>
              <a:defRPr/>
            </a:lvl1pPr>
          </a:lstStyle>
          <a:p>
            <a:pPr>
              <a:defRPr/>
            </a:pPr>
            <a:fld id="{A66936A3-8EE8-4DBD-A28E-DDAA7E85032F}" type="slidenum">
              <a:rPr lang="en-US" altLang="hu-HU"/>
              <a:pPr>
                <a:defRPr/>
              </a:pPr>
              <a:t>‹#›</a:t>
            </a:fld>
            <a:endParaRPr lang="en-US" altLang="hu-HU"/>
          </a:p>
        </p:txBody>
      </p:sp>
    </p:spTree>
    <p:extLst>
      <p:ext uri="{BB962C8B-B14F-4D97-AF65-F5344CB8AC3E}">
        <p14:creationId xmlns:p14="http://schemas.microsoft.com/office/powerpoint/2010/main" val="28457516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a:t>Mintacím szerkesztése</a:t>
            </a:r>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Text Box 3">
            <a:extLst>
              <a:ext uri="{FF2B5EF4-FFF2-40B4-BE49-F238E27FC236}">
                <a16:creationId xmlns="" xmlns:a16="http://schemas.microsoft.com/office/drawing/2014/main" id="{9BEF3C9B-2D79-4705-BE36-43CD4B7E2980}"/>
              </a:ext>
            </a:extLst>
          </p:cNvPr>
          <p:cNvSpPr txBox="1">
            <a:spLocks noGrp="1" noChangeArrowheads="1"/>
          </p:cNvSpPr>
          <p:nvPr>
            <p:ph type="sldNum" sz="quarter" idx="10"/>
          </p:nvPr>
        </p:nvSpPr>
        <p:spPr>
          <a:ln/>
        </p:spPr>
        <p:txBody>
          <a:bodyPr/>
          <a:lstStyle>
            <a:lvl1pPr>
              <a:defRPr/>
            </a:lvl1pPr>
          </a:lstStyle>
          <a:p>
            <a:pPr>
              <a:defRPr/>
            </a:pPr>
            <a:fld id="{9E761ECB-3A20-489E-ACA1-FFE707D64546}" type="slidenum">
              <a:rPr lang="en-US" altLang="hu-HU"/>
              <a:pPr>
                <a:defRPr/>
              </a:pPr>
              <a:t>‹#›</a:t>
            </a:fld>
            <a:endParaRPr lang="en-US" altLang="hu-HU"/>
          </a:p>
        </p:txBody>
      </p:sp>
    </p:spTree>
    <p:extLst>
      <p:ext uri="{BB962C8B-B14F-4D97-AF65-F5344CB8AC3E}">
        <p14:creationId xmlns:p14="http://schemas.microsoft.com/office/powerpoint/2010/main" val="36753872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ext Box 3">
            <a:extLst>
              <a:ext uri="{FF2B5EF4-FFF2-40B4-BE49-F238E27FC236}">
                <a16:creationId xmlns="" xmlns:a16="http://schemas.microsoft.com/office/drawing/2014/main" id="{288A2E38-359F-4989-BC79-0C11EC805647}"/>
              </a:ext>
            </a:extLst>
          </p:cNvPr>
          <p:cNvSpPr txBox="1">
            <a:spLocks noGrp="1" noChangeArrowheads="1"/>
          </p:cNvSpPr>
          <p:nvPr>
            <p:ph type="sldNum" sz="quarter" idx="10"/>
          </p:nvPr>
        </p:nvSpPr>
        <p:spPr>
          <a:ln/>
        </p:spPr>
        <p:txBody>
          <a:bodyPr/>
          <a:lstStyle>
            <a:lvl1pPr>
              <a:defRPr/>
            </a:lvl1pPr>
          </a:lstStyle>
          <a:p>
            <a:pPr>
              <a:defRPr/>
            </a:pPr>
            <a:fld id="{671A2334-9530-4F3A-8DEB-100EE17C1173}" type="slidenum">
              <a:rPr lang="en-US" altLang="hu-HU"/>
              <a:pPr>
                <a:defRPr/>
              </a:pPr>
              <a:t>‹#›</a:t>
            </a:fld>
            <a:endParaRPr lang="en-US" altLang="hu-HU"/>
          </a:p>
        </p:txBody>
      </p:sp>
    </p:spTree>
    <p:extLst>
      <p:ext uri="{BB962C8B-B14F-4D97-AF65-F5344CB8AC3E}">
        <p14:creationId xmlns:p14="http://schemas.microsoft.com/office/powerpoint/2010/main" val="28540812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Text Box 3">
            <a:extLst>
              <a:ext uri="{FF2B5EF4-FFF2-40B4-BE49-F238E27FC236}">
                <a16:creationId xmlns="" xmlns:a16="http://schemas.microsoft.com/office/drawing/2014/main" id="{73C31369-F7ED-43C9-AFA9-71426CFDCD37}"/>
              </a:ext>
            </a:extLst>
          </p:cNvPr>
          <p:cNvSpPr txBox="1">
            <a:spLocks noGrp="1" noChangeArrowheads="1"/>
          </p:cNvSpPr>
          <p:nvPr>
            <p:ph type="sldNum" sz="quarter" idx="10"/>
          </p:nvPr>
        </p:nvSpPr>
        <p:spPr>
          <a:ln/>
        </p:spPr>
        <p:txBody>
          <a:bodyPr/>
          <a:lstStyle>
            <a:lvl1pPr>
              <a:defRPr/>
            </a:lvl1pPr>
          </a:lstStyle>
          <a:p>
            <a:pPr>
              <a:defRPr/>
            </a:pPr>
            <a:fld id="{F1951B7F-36D1-4B83-BDFC-0FFF4C52DC23}" type="slidenum">
              <a:rPr lang="en-US" altLang="hu-HU"/>
              <a:pPr>
                <a:defRPr/>
              </a:pPr>
              <a:t>‹#›</a:t>
            </a:fld>
            <a:endParaRPr lang="en-US" altLang="hu-HU"/>
          </a:p>
        </p:txBody>
      </p:sp>
    </p:spTree>
    <p:extLst>
      <p:ext uri="{BB962C8B-B14F-4D97-AF65-F5344CB8AC3E}">
        <p14:creationId xmlns:p14="http://schemas.microsoft.com/office/powerpoint/2010/main" val="291791839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a:t>Mintacím szerkesztése</a:t>
            </a:r>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Text Box 3">
            <a:extLst>
              <a:ext uri="{FF2B5EF4-FFF2-40B4-BE49-F238E27FC236}">
                <a16:creationId xmlns="" xmlns:a16="http://schemas.microsoft.com/office/drawing/2014/main" id="{78C5F970-DE90-4437-8B04-DA90C7988C16}"/>
              </a:ext>
            </a:extLst>
          </p:cNvPr>
          <p:cNvSpPr txBox="1">
            <a:spLocks noGrp="1" noChangeArrowheads="1"/>
          </p:cNvSpPr>
          <p:nvPr>
            <p:ph type="sldNum" sz="quarter" idx="10"/>
          </p:nvPr>
        </p:nvSpPr>
        <p:spPr>
          <a:ln/>
        </p:spPr>
        <p:txBody>
          <a:bodyPr/>
          <a:lstStyle>
            <a:lvl1pPr>
              <a:defRPr/>
            </a:lvl1pPr>
          </a:lstStyle>
          <a:p>
            <a:pPr>
              <a:defRPr/>
            </a:pPr>
            <a:fld id="{5D240EE2-160B-4C25-9E2E-5472B488AA51}" type="slidenum">
              <a:rPr lang="en-US" altLang="hu-HU"/>
              <a:pPr>
                <a:defRPr/>
              </a:pPr>
              <a:t>‹#›</a:t>
            </a:fld>
            <a:endParaRPr lang="en-US" altLang="hu-HU"/>
          </a:p>
        </p:txBody>
      </p:sp>
    </p:spTree>
    <p:extLst>
      <p:ext uri="{BB962C8B-B14F-4D97-AF65-F5344CB8AC3E}">
        <p14:creationId xmlns:p14="http://schemas.microsoft.com/office/powerpoint/2010/main" val="403702548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a:t>Mintacím szerkesztése</a:t>
            </a:r>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sym typeface="Lucida Grande" charset="0"/>
            </a:endParaRPr>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Text Box 3">
            <a:extLst>
              <a:ext uri="{FF2B5EF4-FFF2-40B4-BE49-F238E27FC236}">
                <a16:creationId xmlns="" xmlns:a16="http://schemas.microsoft.com/office/drawing/2014/main" id="{4882EE46-9075-405A-8749-8F6BFA69167F}"/>
              </a:ext>
            </a:extLst>
          </p:cNvPr>
          <p:cNvSpPr txBox="1">
            <a:spLocks noGrp="1" noChangeArrowheads="1"/>
          </p:cNvSpPr>
          <p:nvPr>
            <p:ph type="sldNum" sz="quarter" idx="10"/>
          </p:nvPr>
        </p:nvSpPr>
        <p:spPr>
          <a:ln/>
        </p:spPr>
        <p:txBody>
          <a:bodyPr/>
          <a:lstStyle>
            <a:lvl1pPr>
              <a:defRPr/>
            </a:lvl1pPr>
          </a:lstStyle>
          <a:p>
            <a:pPr>
              <a:defRPr/>
            </a:pPr>
            <a:fld id="{71CF076F-95B2-45A8-9BDA-510D24E5BFAE}" type="slidenum">
              <a:rPr lang="en-US" altLang="hu-HU"/>
              <a:pPr>
                <a:defRPr/>
              </a:pPr>
              <a:t>‹#›</a:t>
            </a:fld>
            <a:endParaRPr lang="en-US" altLang="hu-HU"/>
          </a:p>
        </p:txBody>
      </p:sp>
    </p:spTree>
    <p:extLst>
      <p:ext uri="{BB962C8B-B14F-4D97-AF65-F5344CB8AC3E}">
        <p14:creationId xmlns:p14="http://schemas.microsoft.com/office/powerpoint/2010/main" val="39135431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 xmlns:a16="http://schemas.microsoft.com/office/drawing/2014/main" id="{FF22CAB1-95F7-4C20-B170-EF972C3B822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ctr" anchorCtr="0" compatLnSpc="1">
            <a:prstTxWarp prst="textNoShape">
              <a:avLst/>
            </a:prstTxWarp>
          </a:bodyPr>
          <a:lstStyle/>
          <a:p>
            <a:pPr lvl="0"/>
            <a:r>
              <a:rPr lang="en-US" altLang="hu-HU">
                <a:sym typeface="Lucida Grande" charset="0"/>
              </a:rPr>
              <a:t>Click to edit Master title style</a:t>
            </a:r>
          </a:p>
        </p:txBody>
      </p:sp>
      <p:sp>
        <p:nvSpPr>
          <p:cNvPr id="1027" name="Rectangle 2">
            <a:extLst>
              <a:ext uri="{FF2B5EF4-FFF2-40B4-BE49-F238E27FC236}">
                <a16:creationId xmlns="" xmlns:a16="http://schemas.microsoft.com/office/drawing/2014/main" id="{C628D070-141D-4952-A77E-363A2548C961}"/>
              </a:ext>
            </a:extLst>
          </p:cNvPr>
          <p:cNvSpPr>
            <a:spLocks noGrp="1" noChangeArrowheads="1"/>
          </p:cNvSpPr>
          <p:nvPr>
            <p:ph type="body" idx="1"/>
          </p:nvPr>
        </p:nvSpPr>
        <p:spPr bwMode="auto">
          <a:xfrm>
            <a:off x="457200" y="1598613"/>
            <a:ext cx="8229600" cy="4527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38100" tIns="38100" rIns="38100" bIns="38100" numCol="1" anchor="t" anchorCtr="0" compatLnSpc="1">
            <a:prstTxWarp prst="textNoShape">
              <a:avLst/>
            </a:prstTxWarp>
          </a:bodyPr>
          <a:lstStyle/>
          <a:p>
            <a:pPr lvl="0"/>
            <a:r>
              <a:rPr lang="en-US" altLang="hu-HU">
                <a:sym typeface="Lucida Grande" charset="0"/>
              </a:rPr>
              <a:t>Click to edit Master text styles</a:t>
            </a:r>
          </a:p>
          <a:p>
            <a:pPr lvl="1"/>
            <a:r>
              <a:rPr lang="en-US" altLang="hu-HU">
                <a:sym typeface="Lucida Grande" charset="0"/>
              </a:rPr>
              <a:t>Second level</a:t>
            </a:r>
          </a:p>
          <a:p>
            <a:pPr lvl="2"/>
            <a:r>
              <a:rPr lang="en-US" altLang="hu-HU">
                <a:sym typeface="Lucida Grande" charset="0"/>
              </a:rPr>
              <a:t>Third level</a:t>
            </a:r>
          </a:p>
          <a:p>
            <a:pPr lvl="3"/>
            <a:r>
              <a:rPr lang="en-US" altLang="hu-HU">
                <a:sym typeface="Lucida Grande" charset="0"/>
              </a:rPr>
              <a:t>Fourth level</a:t>
            </a:r>
          </a:p>
          <a:p>
            <a:pPr lvl="4"/>
            <a:r>
              <a:rPr lang="en-US" altLang="hu-HU">
                <a:sym typeface="Lucida Grande" charset="0"/>
              </a:rPr>
              <a:t>Fifth level</a:t>
            </a:r>
          </a:p>
        </p:txBody>
      </p:sp>
      <p:sp>
        <p:nvSpPr>
          <p:cNvPr id="2" name="Text Box 3">
            <a:extLst>
              <a:ext uri="{FF2B5EF4-FFF2-40B4-BE49-F238E27FC236}">
                <a16:creationId xmlns="" xmlns:a16="http://schemas.microsoft.com/office/drawing/2014/main" id="{18B219C4-B94C-4BF5-BBF2-379CBED6A3C1}"/>
              </a:ext>
            </a:extLst>
          </p:cNvPr>
          <p:cNvSpPr txBox="1">
            <a:spLocks noGrp="1" noChangeArrowheads="1"/>
          </p:cNvSpPr>
          <p:nvPr>
            <p:ph type="sldNum" sz="quarter" idx="4"/>
          </p:nvPr>
        </p:nvSpPr>
        <p:spPr bwMode="auto">
          <a:xfrm>
            <a:off x="8404225" y="6454775"/>
            <a:ext cx="282575" cy="266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ctr" anchorCtr="0" compatLnSpc="1">
            <a:prstTxWarp prst="textNoShape">
              <a:avLst/>
            </a:prstTxWarp>
          </a:bodyPr>
          <a:lstStyle>
            <a:lvl1pPr algn="r" eaLnBrk="1" hangingPunct="1">
              <a:defRPr sz="1200">
                <a:solidFill>
                  <a:srgbClr val="878787"/>
                </a:solidFill>
                <a:sym typeface="Lucida Grande" charset="0"/>
              </a:defRPr>
            </a:lvl1pPr>
          </a:lstStyle>
          <a:p>
            <a:pPr>
              <a:defRPr/>
            </a:pPr>
            <a:fld id="{0854D845-CF3D-496A-9839-F0F763B11805}" type="slidenum">
              <a:rPr lang="en-US" altLang="hu-HU"/>
              <a:pPr>
                <a:defRPr/>
              </a:pPr>
              <a:t>‹#›</a:t>
            </a:fld>
            <a:endParaRPr lang="en-US" altLang="hu-HU"/>
          </a:p>
        </p:txBody>
      </p:sp>
    </p:spTree>
  </p:cSld>
  <p:clrMap bg1="lt1" tx1="dk1" bg2="lt2" tx2="dk2" accent1="accent1" accent2="accent2" accent3="accent3" accent4="accent4" accent5="accent5" accent6="accent6" hlink="hlink" folHlink="folHlink"/>
  <p:sldLayoutIdLst>
    <p:sldLayoutId id="2147485023" r:id="rId1"/>
    <p:sldLayoutId id="2147485024" r:id="rId2"/>
    <p:sldLayoutId id="2147485025" r:id="rId3"/>
    <p:sldLayoutId id="2147485026" r:id="rId4"/>
    <p:sldLayoutId id="2147485027" r:id="rId5"/>
    <p:sldLayoutId id="2147485028" r:id="rId6"/>
    <p:sldLayoutId id="2147485029" r:id="rId7"/>
    <p:sldLayoutId id="2147485030" r:id="rId8"/>
    <p:sldLayoutId id="2147485031" r:id="rId9"/>
    <p:sldLayoutId id="2147485032" r:id="rId10"/>
    <p:sldLayoutId id="2147485033" r:id="rId11"/>
    <p:sldLayoutId id="2147485034" r:id="rId12"/>
  </p:sldLayoutIdLst>
  <p:transition/>
  <p:hf hdr="0" ftr="0" dt="0"/>
  <p:txStyles>
    <p:title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9pPr>
    </p:titleStyle>
    <p:bodyStyle>
      <a:lvl1pPr marL="342900" indent="-342900" algn="l" rtl="0" eaLnBrk="0" fontAlgn="base" hangingPunct="0">
        <a:spcBef>
          <a:spcPts val="800"/>
        </a:spcBef>
        <a:spcAft>
          <a:spcPct val="0"/>
        </a:spcAft>
        <a:buClr>
          <a:srgbClr val="000000"/>
        </a:buClr>
        <a:buSzPct val="100000"/>
        <a:buFont typeface="Arial" panose="020B0604020202020204" pitchFamily="34" charset="0"/>
        <a:buChar char="•"/>
        <a:defRPr sz="3200">
          <a:solidFill>
            <a:schemeClr val="tx1"/>
          </a:solidFill>
          <a:latin typeface="+mn-lt"/>
          <a:ea typeface="+mn-ea"/>
          <a:cs typeface="+mn-cs"/>
          <a:sym typeface="Lucida Grande" charset="0"/>
        </a:defRPr>
      </a:lvl1pPr>
      <a:lvl2pPr marL="704850" indent="-285750" algn="l" rtl="0" eaLnBrk="0" fontAlgn="base" hangingPunct="0">
        <a:spcBef>
          <a:spcPts val="700"/>
        </a:spcBef>
        <a:spcAft>
          <a:spcPct val="0"/>
        </a:spcAft>
        <a:buClr>
          <a:srgbClr val="000000"/>
        </a:buClr>
        <a:buSzPct val="100000"/>
        <a:buFont typeface="Arial" panose="020B0604020202020204" pitchFamily="34" charset="0"/>
        <a:buChar char="–"/>
        <a:defRPr sz="2800">
          <a:solidFill>
            <a:schemeClr val="tx1"/>
          </a:solidFill>
          <a:latin typeface="+mn-lt"/>
          <a:ea typeface="+mn-ea"/>
          <a:cs typeface="+mn-cs"/>
          <a:sym typeface="Lucida Grande" charset="0"/>
        </a:defRPr>
      </a:lvl2pPr>
      <a:lvl3pPr marL="1104900" indent="-228600" algn="l" rtl="0" eaLnBrk="0" fontAlgn="base" hangingPunct="0">
        <a:spcBef>
          <a:spcPts val="600"/>
        </a:spcBef>
        <a:spcAft>
          <a:spcPct val="0"/>
        </a:spcAft>
        <a:buClr>
          <a:srgbClr val="000000"/>
        </a:buClr>
        <a:buSzPct val="100000"/>
        <a:buFont typeface="Arial" panose="020B0604020202020204" pitchFamily="34" charset="0"/>
        <a:buChar char="•"/>
        <a:defRPr sz="2400">
          <a:solidFill>
            <a:schemeClr val="tx1"/>
          </a:solidFill>
          <a:latin typeface="+mn-lt"/>
          <a:ea typeface="+mn-ea"/>
          <a:cs typeface="+mn-cs"/>
          <a:sym typeface="Lucida Grande" charset="0"/>
        </a:defRPr>
      </a:lvl3pPr>
      <a:lvl4pPr marL="15621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4pPr>
      <a:lvl5pPr marL="20193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5pPr>
      <a:lvl6pPr marL="24765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6pPr>
      <a:lvl7pPr marL="29337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7pPr>
      <a:lvl8pPr marL="33909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8pPr>
      <a:lvl9pPr marL="38481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Cím helye 1">
            <a:extLst>
              <a:ext uri="{FF2B5EF4-FFF2-40B4-BE49-F238E27FC236}">
                <a16:creationId xmlns="" xmlns:a16="http://schemas.microsoft.com/office/drawing/2014/main" id="{866C1047-6AF1-4999-AE0B-9C4F898C278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u-HU" altLang="hu-HU"/>
              <a:t>Mintacím szerkesztése</a:t>
            </a:r>
          </a:p>
        </p:txBody>
      </p:sp>
      <p:sp>
        <p:nvSpPr>
          <p:cNvPr id="2051" name="Szöveg helye 2">
            <a:extLst>
              <a:ext uri="{FF2B5EF4-FFF2-40B4-BE49-F238E27FC236}">
                <a16:creationId xmlns="" xmlns:a16="http://schemas.microsoft.com/office/drawing/2014/main" id="{45FAB9B9-0E66-4BAF-BA2F-C65DA2CAF22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p>
        </p:txBody>
      </p:sp>
      <p:sp>
        <p:nvSpPr>
          <p:cNvPr id="4" name="Dátum helye 3">
            <a:extLst>
              <a:ext uri="{FF2B5EF4-FFF2-40B4-BE49-F238E27FC236}">
                <a16:creationId xmlns="" xmlns:a16="http://schemas.microsoft.com/office/drawing/2014/main" id="{F696FB17-5C69-4AB1-8D84-73C92666B27E}"/>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defRPr>
            </a:lvl1pPr>
          </a:lstStyle>
          <a:p>
            <a:pPr>
              <a:defRPr/>
            </a:pPr>
            <a:fld id="{718030DC-DC8C-4610-981F-F70042164D0B}" type="datetimeFigureOut">
              <a:rPr lang="hu-HU"/>
              <a:pPr>
                <a:defRPr/>
              </a:pPr>
              <a:t>2018. 11. 16.</a:t>
            </a:fld>
            <a:endParaRPr lang="hu-HU"/>
          </a:p>
        </p:txBody>
      </p:sp>
      <p:sp>
        <p:nvSpPr>
          <p:cNvPr id="5" name="Élőláb helye 4">
            <a:extLst>
              <a:ext uri="{FF2B5EF4-FFF2-40B4-BE49-F238E27FC236}">
                <a16:creationId xmlns="" xmlns:a16="http://schemas.microsoft.com/office/drawing/2014/main" id="{29B7B3CF-CF42-4DD5-BA32-9665B86FF8A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defRPr>
            </a:lvl1pPr>
          </a:lstStyle>
          <a:p>
            <a:pPr>
              <a:defRPr/>
            </a:pPr>
            <a:endParaRPr lang="hu-HU"/>
          </a:p>
        </p:txBody>
      </p:sp>
      <p:sp>
        <p:nvSpPr>
          <p:cNvPr id="6" name="Dia számának helye 5">
            <a:extLst>
              <a:ext uri="{FF2B5EF4-FFF2-40B4-BE49-F238E27FC236}">
                <a16:creationId xmlns="" xmlns:a16="http://schemas.microsoft.com/office/drawing/2014/main" id="{4390DCBB-225D-4BD7-A050-B24CD04AE718}"/>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9D2B3F5-25E6-4360-83C3-309EC38F2FC4}" type="slidenum">
              <a:rPr lang="en-US" altLang="hu-HU"/>
              <a:pPr>
                <a:defRPr/>
              </a:pPr>
              <a:t>‹#›</a:t>
            </a:fld>
            <a:endParaRPr lang="en-US" altLang="hu-HU"/>
          </a:p>
        </p:txBody>
      </p:sp>
    </p:spTree>
  </p:cSld>
  <p:clrMap bg1="lt1" tx1="dk1" bg2="lt2" tx2="dk2" accent1="accent1" accent2="accent2" accent3="accent3" accent4="accent4" accent5="accent5" accent6="accent6" hlink="hlink" folHlink="folHlink"/>
  <p:sldLayoutIdLst>
    <p:sldLayoutId id="2147485035" r:id="rId1"/>
    <p:sldLayoutId id="2147485036" r:id="rId2"/>
    <p:sldLayoutId id="2147485037" r:id="rId3"/>
    <p:sldLayoutId id="2147485038" r:id="rId4"/>
    <p:sldLayoutId id="2147485039" r:id="rId5"/>
    <p:sldLayoutId id="2147485040" r:id="rId6"/>
    <p:sldLayoutId id="2147485041" r:id="rId7"/>
    <p:sldLayoutId id="2147485042" r:id="rId8"/>
    <p:sldLayoutId id="2147485043" r:id="rId9"/>
    <p:sldLayoutId id="2147485044" r:id="rId10"/>
    <p:sldLayoutId id="214748504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58C97FC2-C936-4BDE-8AD7-81F62DF3508D}"/>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FFFF"/>
              </a:solidFill>
            </a:endParaRPr>
          </a:p>
        </p:txBody>
      </p:sp>
      <p:sp>
        <p:nvSpPr>
          <p:cNvPr id="2" name="Title Placeholder 1">
            <a:extLst>
              <a:ext uri="{FF2B5EF4-FFF2-40B4-BE49-F238E27FC236}">
                <a16:creationId xmlns="" xmlns:a16="http://schemas.microsoft.com/office/drawing/2014/main" id="{F5A5514C-E00A-4D29-8280-C050B02B3B93}"/>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hu-HU"/>
              <a:t>Mintacím szerkesztése</a:t>
            </a:r>
            <a:endParaRPr lang="en-US" dirty="0"/>
          </a:p>
        </p:txBody>
      </p:sp>
      <p:sp>
        <p:nvSpPr>
          <p:cNvPr id="3076" name="Text Placeholder 2">
            <a:extLst>
              <a:ext uri="{FF2B5EF4-FFF2-40B4-BE49-F238E27FC236}">
                <a16:creationId xmlns="" xmlns:a16="http://schemas.microsoft.com/office/drawing/2014/main" id="{4FDE1BA1-A917-40C9-9032-45881FED7856}"/>
              </a:ext>
            </a:extLst>
          </p:cNvPr>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u-HU" altLang="hu-HU"/>
              <a:t>Mintaszöveg szerkesztése</a:t>
            </a:r>
          </a:p>
          <a:p>
            <a:pPr lvl="1"/>
            <a:r>
              <a:rPr lang="hu-HU" altLang="hu-HU"/>
              <a:t>Második szint</a:t>
            </a:r>
          </a:p>
          <a:p>
            <a:pPr lvl="2"/>
            <a:r>
              <a:rPr lang="hu-HU" altLang="hu-HU"/>
              <a:t>Harmadik szint</a:t>
            </a:r>
          </a:p>
          <a:p>
            <a:pPr lvl="3"/>
            <a:r>
              <a:rPr lang="hu-HU" altLang="hu-HU"/>
              <a:t>Negyedik szint</a:t>
            </a:r>
          </a:p>
          <a:p>
            <a:pPr lvl="4"/>
            <a:r>
              <a:rPr lang="hu-HU" altLang="hu-HU"/>
              <a:t>Ötödik szint</a:t>
            </a:r>
            <a:endParaRPr lang="en-US" altLang="hu-HU"/>
          </a:p>
        </p:txBody>
      </p:sp>
      <p:sp>
        <p:nvSpPr>
          <p:cNvPr id="7" name="Rectangle 6">
            <a:extLst>
              <a:ext uri="{FF2B5EF4-FFF2-40B4-BE49-F238E27FC236}">
                <a16:creationId xmlns="" xmlns:a16="http://schemas.microsoft.com/office/drawing/2014/main" id="{CCB7F8F7-2268-4E74-8CA8-10B5DA782015}"/>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FFFF"/>
              </a:solidFill>
            </a:endParaRPr>
          </a:p>
        </p:txBody>
      </p:sp>
      <p:sp>
        <p:nvSpPr>
          <p:cNvPr id="4" name="Date Placeholder 3">
            <a:extLst>
              <a:ext uri="{FF2B5EF4-FFF2-40B4-BE49-F238E27FC236}">
                <a16:creationId xmlns="" xmlns:a16="http://schemas.microsoft.com/office/drawing/2014/main" id="{6DE89CE2-B57C-4FAB-8FE5-03A0D5B43D5C}"/>
              </a:ext>
            </a:extLst>
          </p:cNvPr>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eaLnBrk="1" fontAlgn="auto" hangingPunct="1">
              <a:spcBef>
                <a:spcPts val="0"/>
              </a:spcBef>
              <a:spcAft>
                <a:spcPts val="0"/>
              </a:spcAft>
              <a:defRPr sz="1200">
                <a:solidFill>
                  <a:srgbClr val="FFFFFF"/>
                </a:solidFill>
                <a:latin typeface="Arial"/>
              </a:defRPr>
            </a:lvl1pPr>
          </a:lstStyle>
          <a:p>
            <a:pPr>
              <a:defRPr/>
            </a:pPr>
            <a:fld id="{EE3CC52D-D1C8-43D1-B509-148100531B4E}" type="datetimeFigureOut">
              <a:rPr lang="hu-HU"/>
              <a:pPr>
                <a:defRPr/>
              </a:pPr>
              <a:t>2018. 11. 16.</a:t>
            </a:fld>
            <a:endParaRPr lang="hu-HU"/>
          </a:p>
        </p:txBody>
      </p:sp>
      <p:sp>
        <p:nvSpPr>
          <p:cNvPr id="5" name="Footer Placeholder 4">
            <a:extLst>
              <a:ext uri="{FF2B5EF4-FFF2-40B4-BE49-F238E27FC236}">
                <a16:creationId xmlns="" xmlns:a16="http://schemas.microsoft.com/office/drawing/2014/main" id="{EC022536-B605-448A-B43A-7FD027614874}"/>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FFFF"/>
                </a:solidFill>
                <a:latin typeface="Arial"/>
              </a:defRPr>
            </a:lvl1pPr>
          </a:lstStyle>
          <a:p>
            <a:pPr>
              <a:defRPr/>
            </a:pPr>
            <a:endParaRPr lang="hu-HU"/>
          </a:p>
        </p:txBody>
      </p:sp>
      <p:sp>
        <p:nvSpPr>
          <p:cNvPr id="6" name="Slide Number Placeholder 5">
            <a:extLst>
              <a:ext uri="{FF2B5EF4-FFF2-40B4-BE49-F238E27FC236}">
                <a16:creationId xmlns="" xmlns:a16="http://schemas.microsoft.com/office/drawing/2014/main" id="{D223E545-6AAD-4F61-BB3B-174CFFDF9B6F}"/>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algn="l" eaLnBrk="1" hangingPunct="1">
              <a:defRPr sz="1400" b="1">
                <a:solidFill>
                  <a:srgbClr val="FFFFFF"/>
                </a:solidFill>
                <a:latin typeface="Arial" panose="020B0604020202020204" pitchFamily="34" charset="0"/>
              </a:defRPr>
            </a:lvl1pPr>
          </a:lstStyle>
          <a:p>
            <a:pPr>
              <a:defRPr/>
            </a:pPr>
            <a:fld id="{39A587E2-1981-45E2-B363-6AB27E8A3F2F}" type="slidenum">
              <a:rPr lang="hu-HU" altLang="hu-HU"/>
              <a:pPr>
                <a:defRPr/>
              </a:pPr>
              <a:t>‹#›</a:t>
            </a:fld>
            <a:endParaRPr lang="hu-HU" altLang="hu-HU"/>
          </a:p>
        </p:txBody>
      </p:sp>
    </p:spTree>
  </p:cSld>
  <p:clrMap bg1="lt1" tx1="dk1" bg2="lt2" tx2="dk2" accent1="accent1" accent2="accent2" accent3="accent3" accent4="accent4" accent5="accent5" accent6="accent6" hlink="hlink" folHlink="folHlink"/>
  <p:sldLayoutIdLst>
    <p:sldLayoutId id="2147485046" r:id="rId1"/>
    <p:sldLayoutId id="2147485047" r:id="rId2"/>
    <p:sldLayoutId id="2147485048" r:id="rId3"/>
    <p:sldLayoutId id="2147485049" r:id="rId4"/>
    <p:sldLayoutId id="2147485050" r:id="rId5"/>
    <p:sldLayoutId id="2147485051" r:id="rId6"/>
    <p:sldLayoutId id="2147485052" r:id="rId7"/>
    <p:sldLayoutId id="2147485053" r:id="rId8"/>
    <p:sldLayoutId id="2147485054" r:id="rId9"/>
    <p:sldLayoutId id="2147485055" r:id="rId10"/>
    <p:sldLayoutId id="2147485056"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defRPr>
      </a:lvl9pPr>
    </p:titleStyle>
    <p:bodyStyle>
      <a:lvl1pPr marL="182563" indent="-182563"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9.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A07B72BC-1A7F-40E1-98D6-F00DF6705CDC}"/>
              </a:ext>
            </a:extLst>
          </p:cNvPr>
          <p:cNvSpPr>
            <a:spLocks noGrp="1"/>
          </p:cNvSpPr>
          <p:nvPr>
            <p:ph type="ctrTitle"/>
          </p:nvPr>
        </p:nvSpPr>
        <p:spPr>
          <a:xfrm>
            <a:off x="179388" y="1773238"/>
            <a:ext cx="8713787" cy="1827212"/>
          </a:xfrm>
        </p:spPr>
        <p:txBody>
          <a:bodyPr rtlCol="0">
            <a:normAutofit fontScale="90000"/>
          </a:bodyPr>
          <a:lstStyle/>
          <a:p>
            <a:pPr eaLnBrk="1" fontAlgn="auto" hangingPunct="1">
              <a:spcAft>
                <a:spcPts val="0"/>
              </a:spcAft>
              <a:defRPr/>
            </a:pPr>
            <a:r>
              <a:rPr lang="hu-HU" sz="3600" b="1" dirty="0">
                <a:solidFill>
                  <a:schemeClr val="bg1">
                    <a:lumMod val="50000"/>
                  </a:schemeClr>
                </a:solidFill>
              </a:rPr>
              <a:t>Egyéni kockázatészlelés és kockázatvállalás </a:t>
            </a:r>
            <a:br>
              <a:rPr lang="hu-HU" sz="3600" b="1" dirty="0">
                <a:solidFill>
                  <a:schemeClr val="bg1">
                    <a:lumMod val="50000"/>
                  </a:schemeClr>
                </a:solidFill>
              </a:rPr>
            </a:br>
            <a:r>
              <a:rPr lang="hu-HU" sz="3600" b="1" dirty="0" smtClean="0">
                <a:solidFill>
                  <a:schemeClr val="bg1">
                    <a:lumMod val="50000"/>
                  </a:schemeClr>
                </a:solidFill>
              </a:rPr>
              <a:t>egy </a:t>
            </a:r>
            <a:r>
              <a:rPr lang="hu-HU" sz="3600" b="1" dirty="0">
                <a:solidFill>
                  <a:schemeClr val="bg1">
                    <a:lumMod val="50000"/>
                  </a:schemeClr>
                </a:solidFill>
              </a:rPr>
              <a:t>szekvenciális valószínűségi </a:t>
            </a:r>
            <a:r>
              <a:rPr lang="hu-HU" sz="3600" b="1" dirty="0" smtClean="0">
                <a:solidFill>
                  <a:schemeClr val="bg1">
                    <a:lumMod val="50000"/>
                  </a:schemeClr>
                </a:solidFill>
              </a:rPr>
              <a:t>játékban</a:t>
            </a:r>
            <a:br>
              <a:rPr lang="hu-HU" sz="3600" b="1" dirty="0" smtClean="0">
                <a:solidFill>
                  <a:schemeClr val="bg1">
                    <a:lumMod val="50000"/>
                  </a:schemeClr>
                </a:solidFill>
              </a:rPr>
            </a:br>
            <a:r>
              <a:rPr lang="hu-HU" sz="3600" b="1" dirty="0" smtClean="0">
                <a:solidFill>
                  <a:schemeClr val="bg1">
                    <a:lumMod val="50000"/>
                  </a:schemeClr>
                </a:solidFill>
              </a:rPr>
              <a:t/>
            </a:r>
            <a:br>
              <a:rPr lang="hu-HU" sz="3600" b="1" dirty="0" smtClean="0">
                <a:solidFill>
                  <a:schemeClr val="bg1">
                    <a:lumMod val="50000"/>
                  </a:schemeClr>
                </a:solidFill>
              </a:rPr>
            </a:br>
            <a:r>
              <a:rPr lang="hu-HU" sz="3100" b="1" dirty="0" smtClean="0">
                <a:solidFill>
                  <a:schemeClr val="bg1">
                    <a:lumMod val="50000"/>
                  </a:schemeClr>
                </a:solidFill>
              </a:rPr>
              <a:t>A szerencsejátékos tévedése</a:t>
            </a:r>
            <a:endParaRPr lang="hu-HU" sz="3100" b="1" dirty="0">
              <a:solidFill>
                <a:schemeClr val="bg1">
                  <a:lumMod val="50000"/>
                </a:schemeClr>
              </a:solidFill>
            </a:endParaRPr>
          </a:p>
        </p:txBody>
      </p:sp>
      <p:sp>
        <p:nvSpPr>
          <p:cNvPr id="3" name="Szövegdoboz 2">
            <a:extLst>
              <a:ext uri="{FF2B5EF4-FFF2-40B4-BE49-F238E27FC236}">
                <a16:creationId xmlns="" xmlns:a16="http://schemas.microsoft.com/office/drawing/2014/main" id="{7A8A4AC8-F861-4883-9606-693E0384F69F}"/>
              </a:ext>
            </a:extLst>
          </p:cNvPr>
          <p:cNvSpPr txBox="1"/>
          <p:nvPr/>
        </p:nvSpPr>
        <p:spPr>
          <a:xfrm>
            <a:off x="3779912" y="4581128"/>
            <a:ext cx="4937199" cy="1754326"/>
          </a:xfrm>
          <a:prstGeom prst="rect">
            <a:avLst/>
          </a:prstGeom>
          <a:noFill/>
        </p:spPr>
        <p:txBody>
          <a:bodyPr wrap="square">
            <a:spAutoFit/>
          </a:bodyPr>
          <a:lstStyle/>
          <a:p>
            <a:pPr algn="r">
              <a:defRPr/>
            </a:pPr>
            <a:endParaRPr lang="hu-HU" dirty="0" smtClean="0">
              <a:solidFill>
                <a:schemeClr val="bg1">
                  <a:lumMod val="50000"/>
                </a:schemeClr>
              </a:solidFill>
              <a:latin typeface="Calibri" panose="020F0502020204030204" pitchFamily="34" charset="0"/>
              <a:ea typeface="+mn-ea"/>
              <a:cs typeface="+mn-cs"/>
              <a:sym typeface="Lucida Grande" charset="0"/>
            </a:endParaRPr>
          </a:p>
          <a:p>
            <a:pPr algn="r">
              <a:defRPr/>
            </a:pPr>
            <a:endParaRPr lang="hu-HU" dirty="0">
              <a:solidFill>
                <a:schemeClr val="bg1">
                  <a:lumMod val="50000"/>
                </a:schemeClr>
              </a:solidFill>
              <a:latin typeface="Calibri" panose="020F0502020204030204" pitchFamily="34" charset="0"/>
              <a:ea typeface="+mn-ea"/>
              <a:cs typeface="+mn-cs"/>
              <a:sym typeface="Lucida Grande" charset="0"/>
            </a:endParaRPr>
          </a:p>
          <a:p>
            <a:pPr algn="r">
              <a:defRPr/>
            </a:pPr>
            <a:endParaRPr lang="hu-HU" dirty="0" smtClean="0">
              <a:solidFill>
                <a:schemeClr val="bg1">
                  <a:lumMod val="50000"/>
                </a:schemeClr>
              </a:solidFill>
              <a:latin typeface="Calibri" panose="020F0502020204030204" pitchFamily="34" charset="0"/>
              <a:ea typeface="+mn-ea"/>
              <a:cs typeface="+mn-cs"/>
              <a:sym typeface="Lucida Grande" charset="0"/>
            </a:endParaRPr>
          </a:p>
          <a:p>
            <a:pPr algn="r">
              <a:defRPr/>
            </a:pPr>
            <a:r>
              <a:rPr lang="hu-HU" dirty="0" smtClean="0">
                <a:solidFill>
                  <a:schemeClr val="bg1">
                    <a:lumMod val="50000"/>
                  </a:schemeClr>
                </a:solidFill>
                <a:latin typeface="Calibri" panose="020F0502020204030204" pitchFamily="34" charset="0"/>
                <a:ea typeface="+mn-ea"/>
                <a:cs typeface="+mn-cs"/>
                <a:sym typeface="Lucida Grande" charset="0"/>
              </a:rPr>
              <a:t>Erdélyi </a:t>
            </a:r>
            <a:r>
              <a:rPr lang="hu-HU" dirty="0">
                <a:solidFill>
                  <a:schemeClr val="bg1">
                    <a:lumMod val="50000"/>
                  </a:schemeClr>
                </a:solidFill>
                <a:latin typeface="Calibri" panose="020F0502020204030204" pitchFamily="34" charset="0"/>
                <a:ea typeface="+mn-ea"/>
                <a:cs typeface="+mn-cs"/>
                <a:sym typeface="Lucida Grande" charset="0"/>
              </a:rPr>
              <a:t>Ajna</a:t>
            </a:r>
          </a:p>
          <a:p>
            <a:pPr algn="r">
              <a:defRPr/>
            </a:pPr>
            <a:r>
              <a:rPr lang="hu-HU" b="1" dirty="0">
                <a:solidFill>
                  <a:schemeClr val="bg1">
                    <a:lumMod val="50000"/>
                  </a:schemeClr>
                </a:solidFill>
                <a:latin typeface="Calibri" panose="020F0502020204030204" pitchFamily="34" charset="0"/>
                <a:ea typeface="+mn-ea"/>
                <a:cs typeface="+mn-cs"/>
                <a:sym typeface="Lucida Grande" charset="0"/>
              </a:rPr>
              <a:t>ELTE PPK Pszichológiai Doktori </a:t>
            </a:r>
            <a:r>
              <a:rPr lang="hu-HU" b="1" dirty="0" smtClean="0">
                <a:solidFill>
                  <a:schemeClr val="bg1">
                    <a:lumMod val="50000"/>
                  </a:schemeClr>
                </a:solidFill>
                <a:latin typeface="Calibri" panose="020F0502020204030204" pitchFamily="34" charset="0"/>
                <a:ea typeface="+mn-ea"/>
                <a:cs typeface="+mn-cs"/>
                <a:sym typeface="Lucida Grande" charset="0"/>
              </a:rPr>
              <a:t>Iskola</a:t>
            </a:r>
          </a:p>
          <a:p>
            <a:pPr algn="r">
              <a:defRPr/>
            </a:pPr>
            <a:r>
              <a:rPr lang="hu-HU" b="1" dirty="0" smtClean="0">
                <a:solidFill>
                  <a:schemeClr val="bg1">
                    <a:lumMod val="50000"/>
                  </a:schemeClr>
                </a:solidFill>
                <a:latin typeface="Calibri" panose="020F0502020204030204" pitchFamily="34" charset="0"/>
                <a:ea typeface="+mn-ea"/>
                <a:cs typeface="+mn-cs"/>
                <a:sym typeface="Lucida Grande" charset="0"/>
              </a:rPr>
              <a:t>Budapesti </a:t>
            </a:r>
            <a:r>
              <a:rPr lang="hu-HU" b="1" dirty="0" err="1" smtClean="0">
                <a:solidFill>
                  <a:schemeClr val="bg1">
                    <a:lumMod val="50000"/>
                  </a:schemeClr>
                </a:solidFill>
                <a:latin typeface="Calibri" panose="020F0502020204030204" pitchFamily="34" charset="0"/>
                <a:ea typeface="+mn-ea"/>
                <a:cs typeface="+mn-cs"/>
                <a:sym typeface="Lucida Grande" charset="0"/>
              </a:rPr>
              <a:t>Corvinus</a:t>
            </a:r>
            <a:r>
              <a:rPr lang="hu-HU" b="1" dirty="0" smtClean="0">
                <a:solidFill>
                  <a:schemeClr val="bg1">
                    <a:lumMod val="50000"/>
                  </a:schemeClr>
                </a:solidFill>
                <a:latin typeface="Calibri" panose="020F0502020204030204" pitchFamily="34" charset="0"/>
                <a:ea typeface="+mn-ea"/>
                <a:cs typeface="+mn-cs"/>
                <a:sym typeface="Lucida Grande" charset="0"/>
              </a:rPr>
              <a:t> Egyetem, Statisztika Tanszék</a:t>
            </a:r>
            <a:endParaRPr lang="hu-HU" b="1" dirty="0">
              <a:solidFill>
                <a:schemeClr val="bg1">
                  <a:lumMod val="50000"/>
                </a:schemeClr>
              </a:solidFill>
              <a:latin typeface="Calibri" panose="020F0502020204030204" pitchFamily="34" charset="0"/>
              <a:ea typeface="+mn-ea"/>
              <a:cs typeface="+mn-cs"/>
              <a:sym typeface="Lucida Grande"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ím 1">
            <a:extLst>
              <a:ext uri="{FF2B5EF4-FFF2-40B4-BE49-F238E27FC236}">
                <a16:creationId xmlns="" xmlns:a16="http://schemas.microsoft.com/office/drawing/2014/main" id="{BE10A3C6-D03D-4DCC-BE0D-DC69EDE592CF}"/>
              </a:ext>
            </a:extLst>
          </p:cNvPr>
          <p:cNvSpPr>
            <a:spLocks noGrp="1"/>
          </p:cNvSpPr>
          <p:nvPr>
            <p:ph type="title" idx="4294967295"/>
          </p:nvPr>
        </p:nvSpPr>
        <p:spPr>
          <a:xfrm>
            <a:off x="144811" y="589921"/>
            <a:ext cx="8675687" cy="792163"/>
          </a:xfrm>
        </p:spPr>
        <p:txBody>
          <a:bodyPr lIns="91440" tIns="45720" rIns="91440" bIns="45720"/>
          <a:lstStyle/>
          <a:p>
            <a:pPr>
              <a:defRPr/>
            </a:pPr>
            <a:r>
              <a:rPr lang="hu-HU" altLang="hu-HU" sz="3600" dirty="0">
                <a:solidFill>
                  <a:schemeClr val="bg1">
                    <a:lumMod val="50000"/>
                  </a:schemeClr>
                </a:solidFill>
                <a:latin typeface="Calibri" panose="020F0502020204030204" pitchFamily="34" charset="0"/>
              </a:rPr>
              <a:t>A nyerő részvénnyel kereskedés </a:t>
            </a:r>
            <a:br>
              <a:rPr lang="hu-HU" altLang="hu-HU" sz="3600" dirty="0">
                <a:solidFill>
                  <a:schemeClr val="bg1">
                    <a:lumMod val="50000"/>
                  </a:schemeClr>
                </a:solidFill>
                <a:latin typeface="Calibri" panose="020F0502020204030204" pitchFamily="34" charset="0"/>
              </a:rPr>
            </a:br>
            <a:r>
              <a:rPr lang="hu-HU" altLang="hu-HU" sz="3600" b="1" dirty="0">
                <a:solidFill>
                  <a:srgbClr val="0070C0"/>
                </a:solidFill>
                <a:latin typeface="Calibri" panose="020F0502020204030204" pitchFamily="34" charset="0"/>
              </a:rPr>
              <a:t> </a:t>
            </a:r>
            <a:r>
              <a:rPr lang="hu-HU" altLang="hu-HU" sz="3600" dirty="0">
                <a:solidFill>
                  <a:srgbClr val="0070C0"/>
                </a:solidFill>
                <a:latin typeface="Calibri" panose="020F0502020204030204" pitchFamily="34" charset="0"/>
              </a:rPr>
              <a:t>a posteriori valószínűsége</a:t>
            </a:r>
          </a:p>
        </p:txBody>
      </p:sp>
      <p:sp>
        <p:nvSpPr>
          <p:cNvPr id="12291" name="Tartalom helye 2">
            <a:extLst>
              <a:ext uri="{FF2B5EF4-FFF2-40B4-BE49-F238E27FC236}">
                <a16:creationId xmlns="" xmlns:a16="http://schemas.microsoft.com/office/drawing/2014/main" id="{D3D0F0CF-EC80-40C3-83E3-E143ADA52C6A}"/>
              </a:ext>
            </a:extLst>
          </p:cNvPr>
          <p:cNvSpPr>
            <a:spLocks noGrp="1"/>
          </p:cNvSpPr>
          <p:nvPr>
            <p:ph idx="4294967295"/>
          </p:nvPr>
        </p:nvSpPr>
        <p:spPr>
          <a:xfrm>
            <a:off x="448295" y="1382084"/>
            <a:ext cx="8496300" cy="2524861"/>
          </a:xfrm>
        </p:spPr>
        <p:txBody>
          <a:bodyPr lIns="91440" tIns="45720" rIns="91440" bIns="45720"/>
          <a:lstStyle/>
          <a:p>
            <a:pPr marL="0" indent="0">
              <a:lnSpc>
                <a:spcPct val="80000"/>
              </a:lnSpc>
              <a:buNone/>
              <a:defRPr/>
            </a:pPr>
            <a:endParaRPr lang="hu-HU" altLang="hu-HU" sz="2400" dirty="0">
              <a:solidFill>
                <a:schemeClr val="bg1">
                  <a:lumMod val="50000"/>
                </a:schemeClr>
              </a:solidFill>
              <a:latin typeface="Calibri" panose="020F0502020204030204" pitchFamily="34" charset="0"/>
            </a:endParaRPr>
          </a:p>
          <a:p>
            <a:pPr marL="0" indent="0">
              <a:lnSpc>
                <a:spcPct val="80000"/>
              </a:lnSpc>
              <a:buNone/>
              <a:defRPr/>
            </a:pPr>
            <a:endParaRPr lang="hu-HU" altLang="hu-HU" sz="2800" dirty="0">
              <a:solidFill>
                <a:schemeClr val="bg1">
                  <a:lumMod val="50000"/>
                </a:schemeClr>
              </a:solidFill>
              <a:latin typeface="Calibri" panose="020F0502020204030204" pitchFamily="34" charset="0"/>
            </a:endParaRPr>
          </a:p>
          <a:p>
            <a:pPr marL="0" indent="0">
              <a:lnSpc>
                <a:spcPct val="80000"/>
              </a:lnSpc>
              <a:buNone/>
              <a:defRPr/>
            </a:pPr>
            <a:r>
              <a:rPr lang="hu-HU" altLang="hu-HU" sz="2800" dirty="0" err="1">
                <a:solidFill>
                  <a:schemeClr val="bg1">
                    <a:lumMod val="50000"/>
                  </a:schemeClr>
                </a:solidFill>
                <a:latin typeface="Calibri" panose="020F0502020204030204" pitchFamily="34" charset="0"/>
              </a:rPr>
              <a:t>Bayes</a:t>
            </a:r>
            <a:r>
              <a:rPr lang="hu-HU" altLang="hu-HU" sz="2800" dirty="0">
                <a:solidFill>
                  <a:schemeClr val="bg1">
                    <a:lumMod val="50000"/>
                  </a:schemeClr>
                </a:solidFill>
                <a:latin typeface="Calibri" panose="020F0502020204030204" pitchFamily="34" charset="0"/>
              </a:rPr>
              <a:t> tétele alapján:</a:t>
            </a:r>
          </a:p>
          <a:p>
            <a:pPr marL="0" indent="0">
              <a:lnSpc>
                <a:spcPct val="80000"/>
              </a:lnSpc>
              <a:buNone/>
              <a:defRPr/>
            </a:pPr>
            <a:endParaRPr lang="hu-HU" altLang="hu-HU" dirty="0">
              <a:solidFill>
                <a:schemeClr val="bg1">
                  <a:lumMod val="50000"/>
                </a:schemeClr>
              </a:solidFill>
              <a:latin typeface="Calibri" panose="020F0502020204030204" pitchFamily="34" charset="0"/>
            </a:endParaRPr>
          </a:p>
          <a:p>
            <a:pPr marL="0" indent="0">
              <a:lnSpc>
                <a:spcPct val="80000"/>
              </a:lnSpc>
              <a:buNone/>
              <a:defRPr/>
            </a:pPr>
            <a:endParaRPr lang="hu-HU" altLang="hu-HU" dirty="0">
              <a:solidFill>
                <a:schemeClr val="bg1">
                  <a:lumMod val="50000"/>
                </a:schemeClr>
              </a:solidFill>
              <a:latin typeface="Calibri" panose="020F0502020204030204" pitchFamily="34" charset="0"/>
            </a:endParaRPr>
          </a:p>
          <a:p>
            <a:pPr marL="0" indent="0">
              <a:lnSpc>
                <a:spcPct val="80000"/>
              </a:lnSpc>
              <a:buNone/>
              <a:defRPr/>
            </a:pPr>
            <a:endParaRPr lang="hu-HU" altLang="hu-HU" sz="2400" dirty="0">
              <a:solidFill>
                <a:schemeClr val="bg1">
                  <a:lumMod val="50000"/>
                </a:schemeClr>
              </a:solidFill>
              <a:latin typeface="Calibri" panose="020F0502020204030204" pitchFamily="34" charset="0"/>
            </a:endParaRPr>
          </a:p>
        </p:txBody>
      </p:sp>
      <mc:AlternateContent xmlns:mc="http://schemas.openxmlformats.org/markup-compatibility/2006" xmlns:a14="http://schemas.microsoft.com/office/drawing/2010/main">
        <mc:Choice Requires="a14">
          <p:sp>
            <p:nvSpPr>
              <p:cNvPr id="3" name="Téglalap 2">
                <a:extLst>
                  <a:ext uri="{FF2B5EF4-FFF2-40B4-BE49-F238E27FC236}">
                    <a16:creationId xmlns="" xmlns:a16="http://schemas.microsoft.com/office/drawing/2014/main" id="{5DE768A5-3C38-4EE8-934F-3433A1188577}"/>
                  </a:ext>
                </a:extLst>
              </p:cNvPr>
              <p:cNvSpPr/>
              <p:nvPr/>
            </p:nvSpPr>
            <p:spPr>
              <a:xfrm>
                <a:off x="144811" y="3010788"/>
                <a:ext cx="8710264" cy="101598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hu-HU" sz="2800" i="1">
                              <a:latin typeface="Cambria Math"/>
                            </a:rPr>
                          </m:ctrlPr>
                        </m:sSubPr>
                        <m:e>
                          <m:r>
                            <a:rPr lang="hu-HU" sz="2800" i="1">
                              <a:latin typeface="Cambria Math" panose="02040503050406030204" pitchFamily="18" charset="0"/>
                            </a:rPr>
                            <m:t>𝑃</m:t>
                          </m:r>
                        </m:e>
                        <m:sub>
                          <m:r>
                            <a:rPr lang="hu-HU" sz="2800" i="1">
                              <a:latin typeface="Cambria Math" panose="02040503050406030204" pitchFamily="18" charset="0"/>
                            </a:rPr>
                            <m:t>𝑝𝑜𝑠𝑡𝑒𝑟𝑖𝑜𝑟</m:t>
                          </m:r>
                        </m:sub>
                      </m:sSub>
                      <m:d>
                        <m:dPr>
                          <m:ctrlPr>
                            <a:rPr lang="hu-HU" sz="2800" i="1">
                              <a:latin typeface="Cambria Math"/>
                            </a:rPr>
                          </m:ctrlPr>
                        </m:dPr>
                        <m:e>
                          <m:r>
                            <a:rPr lang="hu-HU" sz="2800" i="1">
                              <a:latin typeface="Cambria Math" panose="02040503050406030204" pitchFamily="18" charset="0"/>
                            </a:rPr>
                            <m:t>𝑛𝑦𝑒𝑟</m:t>
                          </m:r>
                          <m:r>
                            <a:rPr lang="hu-HU" sz="2800" i="0">
                              <a:latin typeface="Cambria Math" panose="02040503050406030204" pitchFamily="18" charset="0"/>
                            </a:rPr>
                            <m:t>ő</m:t>
                          </m:r>
                        </m:e>
                        <m:e>
                          <m:r>
                            <a:rPr lang="hu-HU" sz="2800" i="0">
                              <a:latin typeface="Cambria Math" panose="02040503050406030204" pitchFamily="18" charset="0"/>
                            </a:rPr>
                            <m:t>+</m:t>
                          </m:r>
                        </m:e>
                      </m:d>
                      <m:r>
                        <a:rPr lang="hu-HU" sz="2800" i="0">
                          <a:latin typeface="Cambria Math" panose="02040503050406030204" pitchFamily="18" charset="0"/>
                        </a:rPr>
                        <m:t>=</m:t>
                      </m:r>
                      <m:f>
                        <m:fPr>
                          <m:ctrlPr>
                            <a:rPr lang="hu-HU" sz="2800" i="1">
                              <a:latin typeface="Cambria Math"/>
                            </a:rPr>
                          </m:ctrlPr>
                        </m:fPr>
                        <m:num>
                          <m:sSub>
                            <m:sSubPr>
                              <m:ctrlPr>
                                <a:rPr lang="hu-HU" sz="2800" i="1">
                                  <a:latin typeface="Cambria Math"/>
                                </a:rPr>
                              </m:ctrlPr>
                            </m:sSubPr>
                            <m:e>
                              <m:r>
                                <a:rPr lang="hu-HU" sz="2800" i="1">
                                  <a:latin typeface="Cambria Math" panose="02040503050406030204" pitchFamily="18" charset="0"/>
                                </a:rPr>
                                <m:t>𝑃</m:t>
                              </m:r>
                            </m:e>
                            <m:sub>
                              <m:r>
                                <a:rPr lang="hu-HU" sz="2800" i="1">
                                  <a:latin typeface="Cambria Math" panose="02040503050406030204" pitchFamily="18" charset="0"/>
                                </a:rPr>
                                <m:t>𝑝𝑟𝑖𝑜𝑟</m:t>
                              </m:r>
                            </m:sub>
                          </m:sSub>
                          <m:r>
                            <a:rPr lang="hu-HU" sz="2800" i="0">
                              <a:latin typeface="Cambria Math" panose="02040503050406030204" pitchFamily="18" charset="0"/>
                            </a:rPr>
                            <m:t>(</m:t>
                          </m:r>
                          <m:r>
                            <a:rPr lang="hu-HU" sz="2800" i="1">
                              <a:latin typeface="Cambria Math" panose="02040503050406030204" pitchFamily="18" charset="0"/>
                            </a:rPr>
                            <m:t>𝑛𝑦𝑒𝑟</m:t>
                          </m:r>
                          <m:r>
                            <a:rPr lang="hu-HU" sz="2800" i="0">
                              <a:latin typeface="Cambria Math" panose="02040503050406030204" pitchFamily="18" charset="0"/>
                            </a:rPr>
                            <m:t>ő)×</m:t>
                          </m:r>
                          <m:r>
                            <a:rPr lang="hu-HU" sz="2800" i="1">
                              <a:latin typeface="Cambria Math" panose="02040503050406030204" pitchFamily="18" charset="0"/>
                            </a:rPr>
                            <m:t>𝑃</m:t>
                          </m:r>
                          <m:d>
                            <m:dPr>
                              <m:ctrlPr>
                                <a:rPr lang="hu-HU" sz="2800" i="1">
                                  <a:latin typeface="Cambria Math"/>
                                </a:rPr>
                              </m:ctrlPr>
                            </m:dPr>
                            <m:e>
                              <m:r>
                                <a:rPr lang="hu-HU" sz="2800" i="0">
                                  <a:latin typeface="Cambria Math" panose="02040503050406030204" pitchFamily="18" charset="0"/>
                                </a:rPr>
                                <m:t>+</m:t>
                              </m:r>
                            </m:e>
                            <m:e>
                              <m:r>
                                <a:rPr lang="hu-HU" sz="2800" i="1">
                                  <a:latin typeface="Cambria Math" panose="02040503050406030204" pitchFamily="18" charset="0"/>
                                </a:rPr>
                                <m:t>𝑛𝑦𝑒𝑟</m:t>
                              </m:r>
                              <m:r>
                                <a:rPr lang="hu-HU" sz="2800" i="0">
                                  <a:latin typeface="Cambria Math" panose="02040503050406030204" pitchFamily="18" charset="0"/>
                                </a:rPr>
                                <m:t>ő</m:t>
                              </m:r>
                            </m:e>
                          </m:d>
                        </m:num>
                        <m:den>
                          <m:d>
                            <m:dPr>
                              <m:begChr m:val=""/>
                              <m:ctrlPr>
                                <a:rPr lang="hu-HU" sz="2800" i="1">
                                  <a:latin typeface="Cambria Math"/>
                                </a:rPr>
                              </m:ctrlPr>
                            </m:dPr>
                            <m:e>
                              <m:r>
                                <a:rPr lang="hu-HU" sz="2800" i="1">
                                  <a:latin typeface="Cambria Math" panose="02040503050406030204" pitchFamily="18" charset="0"/>
                                </a:rPr>
                                <m:t>𝑃</m:t>
                              </m:r>
                              <m:r>
                                <a:rPr lang="hu-HU" sz="2800" i="0">
                                  <a:latin typeface="Cambria Math" panose="02040503050406030204" pitchFamily="18" charset="0"/>
                                </a:rPr>
                                <m:t>(+</m:t>
                              </m:r>
                            </m:e>
                          </m:d>
                        </m:den>
                      </m:f>
                    </m:oMath>
                  </m:oMathPara>
                </a14:m>
                <a:endParaRPr lang="hu-HU" sz="2800" dirty="0"/>
              </a:p>
            </p:txBody>
          </p:sp>
        </mc:Choice>
        <mc:Fallback xmlns="">
          <p:sp>
            <p:nvSpPr>
              <p:cNvPr id="3" name="Téglalap 2">
                <a:extLst>
                  <a:ext uri="{FF2B5EF4-FFF2-40B4-BE49-F238E27FC236}">
                    <a16:creationId xmlns:a16="http://schemas.microsoft.com/office/drawing/2014/main" id="{5DE768A5-3C38-4EE8-934F-3433A1188577}"/>
                  </a:ext>
                </a:extLst>
              </p:cNvPr>
              <p:cNvSpPr>
                <a:spLocks noRot="1" noChangeAspect="1" noMove="1" noResize="1" noEditPoints="1" noAdjustHandles="1" noChangeArrowheads="1" noChangeShapeType="1" noTextEdit="1"/>
              </p:cNvSpPr>
              <p:nvPr/>
            </p:nvSpPr>
            <p:spPr>
              <a:xfrm>
                <a:off x="144811" y="3010788"/>
                <a:ext cx="8710264" cy="1015984"/>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4" name="Téglalap 3">
                <a:extLst>
                  <a:ext uri="{FF2B5EF4-FFF2-40B4-BE49-F238E27FC236}">
                    <a16:creationId xmlns="" xmlns:a16="http://schemas.microsoft.com/office/drawing/2014/main" id="{5F73F74E-1BE3-4CCF-98F2-BA5870AB372E}"/>
                  </a:ext>
                </a:extLst>
              </p:cNvPr>
              <p:cNvSpPr/>
              <p:nvPr/>
            </p:nvSpPr>
            <p:spPr>
              <a:xfrm>
                <a:off x="1816422" y="4829075"/>
                <a:ext cx="5401618" cy="8719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lang="hu-HU" sz="2400" i="1">
                              <a:latin typeface="Cambria Math"/>
                            </a:rPr>
                          </m:ctrlPr>
                        </m:fPr>
                        <m:num>
                          <m:r>
                            <a:rPr lang="hu-HU" sz="2400">
                              <a:latin typeface="Cambria Math" panose="02040503050406030204" pitchFamily="18" charset="0"/>
                            </a:rPr>
                            <m:t>50</m:t>
                          </m:r>
                          <m:r>
                            <a:rPr lang="hu-HU" sz="2400" i="0">
                              <a:latin typeface="Cambria Math" panose="02040503050406030204" pitchFamily="18" charset="0"/>
                            </a:rPr>
                            <m:t>%×</m:t>
                          </m:r>
                          <m:f>
                            <m:fPr>
                              <m:type m:val="lin"/>
                              <m:ctrlPr>
                                <a:rPr lang="hu-HU" sz="2400" i="1">
                                  <a:latin typeface="Cambria Math"/>
                                </a:rPr>
                              </m:ctrlPr>
                            </m:fPr>
                            <m:num>
                              <m:r>
                                <a:rPr lang="hu-HU" sz="2400" i="0">
                                  <a:latin typeface="Cambria Math" panose="02040503050406030204" pitchFamily="18" charset="0"/>
                                </a:rPr>
                                <m:t>2</m:t>
                              </m:r>
                            </m:num>
                            <m:den>
                              <m:r>
                                <a:rPr lang="hu-HU" sz="2400" i="0">
                                  <a:latin typeface="Cambria Math" panose="02040503050406030204" pitchFamily="18" charset="0"/>
                                </a:rPr>
                                <m:t>3</m:t>
                              </m:r>
                            </m:den>
                          </m:f>
                        </m:num>
                        <m:den>
                          <m:d>
                            <m:dPr>
                              <m:begChr m:val=""/>
                              <m:ctrlPr>
                                <a:rPr lang="hu-HU" sz="2400" i="1">
                                  <a:latin typeface="Cambria Math"/>
                                </a:rPr>
                              </m:ctrlPr>
                            </m:dPr>
                            <m:e>
                              <m:d>
                                <m:dPr>
                                  <m:ctrlPr>
                                    <a:rPr lang="hu-HU" sz="2400" i="1">
                                      <a:latin typeface="Cambria Math"/>
                                    </a:rPr>
                                  </m:ctrlPr>
                                </m:dPr>
                                <m:e>
                                  <m:r>
                                    <a:rPr lang="hu-HU" sz="2400" i="0">
                                      <a:latin typeface="Cambria Math" panose="02040503050406030204" pitchFamily="18" charset="0"/>
                                    </a:rPr>
                                    <m:t>50%×</m:t>
                                  </m:r>
                                  <m:f>
                                    <m:fPr>
                                      <m:type m:val="lin"/>
                                      <m:ctrlPr>
                                        <a:rPr lang="hu-HU" sz="2400" i="1">
                                          <a:latin typeface="Cambria Math"/>
                                        </a:rPr>
                                      </m:ctrlPr>
                                    </m:fPr>
                                    <m:num>
                                      <m:r>
                                        <a:rPr lang="hu-HU" sz="2400" i="0">
                                          <a:latin typeface="Cambria Math" panose="02040503050406030204" pitchFamily="18" charset="0"/>
                                        </a:rPr>
                                        <m:t>2</m:t>
                                      </m:r>
                                    </m:num>
                                    <m:den>
                                      <m:r>
                                        <a:rPr lang="hu-HU" sz="2400" i="0">
                                          <a:latin typeface="Cambria Math" panose="02040503050406030204" pitchFamily="18" charset="0"/>
                                        </a:rPr>
                                        <m:t>3</m:t>
                                      </m:r>
                                    </m:den>
                                  </m:f>
                                </m:e>
                              </m:d>
                              <m:r>
                                <a:rPr lang="hu-HU" sz="2400" i="0">
                                  <a:latin typeface="Cambria Math" panose="02040503050406030204" pitchFamily="18" charset="0"/>
                                </a:rPr>
                                <m:t>+(50%×</m:t>
                              </m:r>
                              <m:f>
                                <m:fPr>
                                  <m:type m:val="lin"/>
                                  <m:ctrlPr>
                                    <a:rPr lang="hu-HU" sz="2400" i="1">
                                      <a:latin typeface="Cambria Math"/>
                                    </a:rPr>
                                  </m:ctrlPr>
                                </m:fPr>
                                <m:num>
                                  <m:r>
                                    <a:rPr lang="hu-HU" sz="2400" i="0">
                                      <a:latin typeface="Cambria Math" panose="02040503050406030204" pitchFamily="18" charset="0"/>
                                    </a:rPr>
                                    <m:t>1</m:t>
                                  </m:r>
                                </m:num>
                                <m:den>
                                  <m:r>
                                    <a:rPr lang="hu-HU" sz="2400" i="0">
                                      <a:latin typeface="Cambria Math" panose="02040503050406030204" pitchFamily="18" charset="0"/>
                                    </a:rPr>
                                    <m:t>3</m:t>
                                  </m:r>
                                </m:den>
                              </m:f>
                            </m:e>
                          </m:d>
                        </m:den>
                      </m:f>
                      <m:r>
                        <a:rPr lang="hu-HU" sz="2400" i="0">
                          <a:latin typeface="Cambria Math" panose="02040503050406030204" pitchFamily="18" charset="0"/>
                        </a:rPr>
                        <m:t>=67%</m:t>
                      </m:r>
                    </m:oMath>
                  </m:oMathPara>
                </a14:m>
                <a:endParaRPr lang="hu-HU" sz="2400" dirty="0"/>
              </a:p>
            </p:txBody>
          </p:sp>
        </mc:Choice>
        <mc:Fallback xmlns="">
          <p:sp>
            <p:nvSpPr>
              <p:cNvPr id="4" name="Téglalap 3">
                <a:extLst>
                  <a:ext uri="{FF2B5EF4-FFF2-40B4-BE49-F238E27FC236}">
                    <a16:creationId xmlns:a16="http://schemas.microsoft.com/office/drawing/2014/main" id="{5F73F74E-1BE3-4CCF-98F2-BA5870AB372E}"/>
                  </a:ext>
                </a:extLst>
              </p:cNvPr>
              <p:cNvSpPr>
                <a:spLocks noRot="1" noChangeAspect="1" noMove="1" noResize="1" noEditPoints="1" noAdjustHandles="1" noChangeArrowheads="1" noChangeShapeType="1" noTextEdit="1"/>
              </p:cNvSpPr>
              <p:nvPr/>
            </p:nvSpPr>
            <p:spPr>
              <a:xfrm>
                <a:off x="1816422" y="4829075"/>
                <a:ext cx="5401618" cy="871905"/>
              </a:xfrm>
              <a:prstGeom prst="rect">
                <a:avLst/>
              </a:prstGeom>
              <a:blipFill>
                <a:blip r:embed="rId4"/>
                <a:stretch>
                  <a:fillRect/>
                </a:stretch>
              </a:blipFill>
            </p:spPr>
            <p:txBody>
              <a:bodyPr/>
              <a:lstStyle/>
              <a:p>
                <a:r>
                  <a:rPr lang="hu-HU">
                    <a:noFill/>
                  </a:rPr>
                  <a:t> </a:t>
                </a:r>
              </a:p>
            </p:txBody>
          </p:sp>
        </mc:Fallback>
      </mc:AlternateContent>
      <p:sp>
        <p:nvSpPr>
          <p:cNvPr id="2" name="Rectangle 1"/>
          <p:cNvSpPr/>
          <p:nvPr/>
        </p:nvSpPr>
        <p:spPr>
          <a:xfrm>
            <a:off x="508516" y="4365104"/>
            <a:ext cx="1475084" cy="445635"/>
          </a:xfrm>
          <a:prstGeom prst="rect">
            <a:avLst/>
          </a:prstGeom>
        </p:spPr>
        <p:txBody>
          <a:bodyPr wrap="none">
            <a:spAutoFit/>
          </a:bodyPr>
          <a:lstStyle/>
          <a:p>
            <a:pPr>
              <a:lnSpc>
                <a:spcPct val="80000"/>
              </a:lnSpc>
              <a:defRPr/>
            </a:pPr>
            <a:r>
              <a:rPr lang="hu-HU" altLang="hu-HU" sz="2800" dirty="0">
                <a:solidFill>
                  <a:schemeClr val="bg1">
                    <a:lumMod val="50000"/>
                  </a:schemeClr>
                </a:solidFill>
                <a:latin typeface="Calibri" panose="020F0502020204030204" pitchFamily="34" charset="0"/>
              </a:rPr>
              <a:t>Pl. </a:t>
            </a:r>
            <a:r>
              <a:rPr lang="hu-HU" altLang="hu-HU" sz="2800" dirty="0" smtClean="0">
                <a:solidFill>
                  <a:schemeClr val="bg1">
                    <a:lumMod val="50000"/>
                  </a:schemeClr>
                </a:solidFill>
                <a:latin typeface="Calibri" panose="020F0502020204030204" pitchFamily="34" charset="0"/>
              </a:rPr>
              <a:t>1. (+):</a:t>
            </a:r>
            <a:endParaRPr lang="hu-HU" altLang="hu-HU" sz="2800"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2979363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4"/>
          <p:cNvGrpSpPr>
            <a:grpSpLocks noChangeAspect="1"/>
          </p:cNvGrpSpPr>
          <p:nvPr/>
        </p:nvGrpSpPr>
        <p:grpSpPr bwMode="auto">
          <a:xfrm>
            <a:off x="2178518" y="1648214"/>
            <a:ext cx="4722812" cy="4429123"/>
            <a:chOff x="1390" y="1038"/>
            <a:chExt cx="2975" cy="2790"/>
          </a:xfrm>
        </p:grpSpPr>
        <p:sp>
          <p:nvSpPr>
            <p:cNvPr id="11" name="AutoShape 3"/>
            <p:cNvSpPr>
              <a:spLocks noChangeAspect="1" noChangeArrowheads="1" noTextEdit="1"/>
            </p:cNvSpPr>
            <p:nvPr/>
          </p:nvSpPr>
          <p:spPr bwMode="auto">
            <a:xfrm>
              <a:off x="1429" y="1071"/>
              <a:ext cx="2857" cy="2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7"/>
            <p:cNvSpPr>
              <a:spLocks noChangeArrowheads="1"/>
            </p:cNvSpPr>
            <p:nvPr/>
          </p:nvSpPr>
          <p:spPr bwMode="auto">
            <a:xfrm>
              <a:off x="1755" y="1106"/>
              <a:ext cx="2375" cy="2196"/>
            </a:xfrm>
            <a:prstGeom prst="rect">
              <a:avLst/>
            </a:prstGeom>
            <a:noFill/>
            <a:ln w="6">
              <a:solidFill>
                <a:srgbClr val="80808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Line 8"/>
            <p:cNvSpPr>
              <a:spLocks noChangeShapeType="1"/>
            </p:cNvSpPr>
            <p:nvPr/>
          </p:nvSpPr>
          <p:spPr bwMode="auto">
            <a:xfrm>
              <a:off x="1755" y="1106"/>
              <a:ext cx="0" cy="21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9"/>
            <p:cNvSpPr>
              <a:spLocks noChangeShapeType="1"/>
            </p:cNvSpPr>
            <p:nvPr/>
          </p:nvSpPr>
          <p:spPr bwMode="auto">
            <a:xfrm>
              <a:off x="1730" y="3302"/>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Line 10"/>
            <p:cNvSpPr>
              <a:spLocks noChangeShapeType="1"/>
            </p:cNvSpPr>
            <p:nvPr/>
          </p:nvSpPr>
          <p:spPr bwMode="auto">
            <a:xfrm>
              <a:off x="1730" y="2863"/>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Line 11"/>
            <p:cNvSpPr>
              <a:spLocks noChangeShapeType="1"/>
            </p:cNvSpPr>
            <p:nvPr/>
          </p:nvSpPr>
          <p:spPr bwMode="auto">
            <a:xfrm>
              <a:off x="1730" y="2424"/>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Line 12"/>
            <p:cNvSpPr>
              <a:spLocks noChangeShapeType="1"/>
            </p:cNvSpPr>
            <p:nvPr/>
          </p:nvSpPr>
          <p:spPr bwMode="auto">
            <a:xfrm>
              <a:off x="1730" y="1985"/>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Line 13"/>
            <p:cNvSpPr>
              <a:spLocks noChangeShapeType="1"/>
            </p:cNvSpPr>
            <p:nvPr/>
          </p:nvSpPr>
          <p:spPr bwMode="auto">
            <a:xfrm>
              <a:off x="1730" y="1545"/>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Line 14"/>
            <p:cNvSpPr>
              <a:spLocks noChangeShapeType="1"/>
            </p:cNvSpPr>
            <p:nvPr/>
          </p:nvSpPr>
          <p:spPr bwMode="auto">
            <a:xfrm>
              <a:off x="1730" y="1106"/>
              <a:ext cx="2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Line 15"/>
            <p:cNvSpPr>
              <a:spLocks noChangeShapeType="1"/>
            </p:cNvSpPr>
            <p:nvPr/>
          </p:nvSpPr>
          <p:spPr bwMode="auto">
            <a:xfrm>
              <a:off x="1755" y="3302"/>
              <a:ext cx="2375"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Line 16"/>
            <p:cNvSpPr>
              <a:spLocks noChangeShapeType="1"/>
            </p:cNvSpPr>
            <p:nvPr/>
          </p:nvSpPr>
          <p:spPr bwMode="auto">
            <a:xfrm flipV="1">
              <a:off x="1755"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Line 17"/>
            <p:cNvSpPr>
              <a:spLocks noChangeShapeType="1"/>
            </p:cNvSpPr>
            <p:nvPr/>
          </p:nvSpPr>
          <p:spPr bwMode="auto">
            <a:xfrm flipV="1">
              <a:off x="2231"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Line 18"/>
            <p:cNvSpPr>
              <a:spLocks noChangeShapeType="1"/>
            </p:cNvSpPr>
            <p:nvPr/>
          </p:nvSpPr>
          <p:spPr bwMode="auto">
            <a:xfrm flipV="1">
              <a:off x="2707"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Line 19"/>
            <p:cNvSpPr>
              <a:spLocks noChangeShapeType="1"/>
            </p:cNvSpPr>
            <p:nvPr/>
          </p:nvSpPr>
          <p:spPr bwMode="auto">
            <a:xfrm flipV="1">
              <a:off x="3177"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20"/>
            <p:cNvSpPr>
              <a:spLocks noChangeShapeType="1"/>
            </p:cNvSpPr>
            <p:nvPr/>
          </p:nvSpPr>
          <p:spPr bwMode="auto">
            <a:xfrm flipV="1">
              <a:off x="3654"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21"/>
            <p:cNvSpPr>
              <a:spLocks noChangeShapeType="1"/>
            </p:cNvSpPr>
            <p:nvPr/>
          </p:nvSpPr>
          <p:spPr bwMode="auto">
            <a:xfrm flipV="1">
              <a:off x="4130" y="3302"/>
              <a:ext cx="0" cy="25"/>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p:cNvSpPr>
              <a:spLocks/>
            </p:cNvSpPr>
            <p:nvPr/>
          </p:nvSpPr>
          <p:spPr bwMode="auto">
            <a:xfrm>
              <a:off x="1755" y="3036"/>
              <a:ext cx="117" cy="266"/>
            </a:xfrm>
            <a:custGeom>
              <a:avLst/>
              <a:gdLst>
                <a:gd name="T0" fmla="*/ 0 w 117"/>
                <a:gd name="T1" fmla="*/ 266 h 266"/>
                <a:gd name="T2" fmla="*/ 31 w 117"/>
                <a:gd name="T3" fmla="*/ 198 h 266"/>
                <a:gd name="T4" fmla="*/ 56 w 117"/>
                <a:gd name="T5" fmla="*/ 124 h 266"/>
                <a:gd name="T6" fmla="*/ 86 w 117"/>
                <a:gd name="T7" fmla="*/ 56 h 266"/>
                <a:gd name="T8" fmla="*/ 117 w 117"/>
                <a:gd name="T9" fmla="*/ 0 h 266"/>
              </a:gdLst>
              <a:ahLst/>
              <a:cxnLst>
                <a:cxn ang="0">
                  <a:pos x="T0" y="T1"/>
                </a:cxn>
                <a:cxn ang="0">
                  <a:pos x="T2" y="T3"/>
                </a:cxn>
                <a:cxn ang="0">
                  <a:pos x="T4" y="T5"/>
                </a:cxn>
                <a:cxn ang="0">
                  <a:pos x="T6" y="T7"/>
                </a:cxn>
                <a:cxn ang="0">
                  <a:pos x="T8" y="T9"/>
                </a:cxn>
              </a:cxnLst>
              <a:rect l="0" t="0" r="r" b="b"/>
              <a:pathLst>
                <a:path w="117" h="266">
                  <a:moveTo>
                    <a:pt x="0" y="266"/>
                  </a:moveTo>
                  <a:lnTo>
                    <a:pt x="31" y="198"/>
                  </a:lnTo>
                  <a:lnTo>
                    <a:pt x="56" y="124"/>
                  </a:lnTo>
                  <a:lnTo>
                    <a:pt x="86" y="56"/>
                  </a:lnTo>
                  <a:lnTo>
                    <a:pt x="117"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p:cNvSpPr>
              <a:spLocks/>
            </p:cNvSpPr>
            <p:nvPr/>
          </p:nvSpPr>
          <p:spPr bwMode="auto">
            <a:xfrm>
              <a:off x="1872" y="2913"/>
              <a:ext cx="118" cy="123"/>
            </a:xfrm>
            <a:custGeom>
              <a:avLst/>
              <a:gdLst>
                <a:gd name="T0" fmla="*/ 0 w 118"/>
                <a:gd name="T1" fmla="*/ 123 h 123"/>
                <a:gd name="T2" fmla="*/ 31 w 118"/>
                <a:gd name="T3" fmla="*/ 80 h 123"/>
                <a:gd name="T4" fmla="*/ 56 w 118"/>
                <a:gd name="T5" fmla="*/ 49 h 123"/>
                <a:gd name="T6" fmla="*/ 87 w 118"/>
                <a:gd name="T7" fmla="*/ 24 h 123"/>
                <a:gd name="T8" fmla="*/ 118 w 118"/>
                <a:gd name="T9" fmla="*/ 0 h 123"/>
              </a:gdLst>
              <a:ahLst/>
              <a:cxnLst>
                <a:cxn ang="0">
                  <a:pos x="T0" y="T1"/>
                </a:cxn>
                <a:cxn ang="0">
                  <a:pos x="T2" y="T3"/>
                </a:cxn>
                <a:cxn ang="0">
                  <a:pos x="T4" y="T5"/>
                </a:cxn>
                <a:cxn ang="0">
                  <a:pos x="T6" y="T7"/>
                </a:cxn>
                <a:cxn ang="0">
                  <a:pos x="T8" y="T9"/>
                </a:cxn>
              </a:cxnLst>
              <a:rect l="0" t="0" r="r" b="b"/>
              <a:pathLst>
                <a:path w="118" h="123">
                  <a:moveTo>
                    <a:pt x="0" y="123"/>
                  </a:moveTo>
                  <a:lnTo>
                    <a:pt x="31" y="80"/>
                  </a:lnTo>
                  <a:lnTo>
                    <a:pt x="56" y="49"/>
                  </a:lnTo>
                  <a:lnTo>
                    <a:pt x="87" y="24"/>
                  </a:lnTo>
                  <a:lnTo>
                    <a:pt x="118"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p:cNvSpPr>
              <a:spLocks/>
            </p:cNvSpPr>
            <p:nvPr/>
          </p:nvSpPr>
          <p:spPr bwMode="auto">
            <a:xfrm>
              <a:off x="1990" y="2814"/>
              <a:ext cx="124" cy="99"/>
            </a:xfrm>
            <a:custGeom>
              <a:avLst/>
              <a:gdLst>
                <a:gd name="T0" fmla="*/ 0 w 124"/>
                <a:gd name="T1" fmla="*/ 99 h 99"/>
                <a:gd name="T2" fmla="*/ 62 w 124"/>
                <a:gd name="T3" fmla="*/ 49 h 99"/>
                <a:gd name="T4" fmla="*/ 124 w 124"/>
                <a:gd name="T5" fmla="*/ 0 h 99"/>
              </a:gdLst>
              <a:ahLst/>
              <a:cxnLst>
                <a:cxn ang="0">
                  <a:pos x="T0" y="T1"/>
                </a:cxn>
                <a:cxn ang="0">
                  <a:pos x="T2" y="T3"/>
                </a:cxn>
                <a:cxn ang="0">
                  <a:pos x="T4" y="T5"/>
                </a:cxn>
              </a:cxnLst>
              <a:rect l="0" t="0" r="r" b="b"/>
              <a:pathLst>
                <a:path w="124" h="99">
                  <a:moveTo>
                    <a:pt x="0" y="99"/>
                  </a:moveTo>
                  <a:lnTo>
                    <a:pt x="62" y="49"/>
                  </a:lnTo>
                  <a:lnTo>
                    <a:pt x="124"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p:cNvSpPr>
              <a:spLocks/>
            </p:cNvSpPr>
            <p:nvPr/>
          </p:nvSpPr>
          <p:spPr bwMode="auto">
            <a:xfrm>
              <a:off x="2114" y="2733"/>
              <a:ext cx="117" cy="81"/>
            </a:xfrm>
            <a:custGeom>
              <a:avLst/>
              <a:gdLst>
                <a:gd name="T0" fmla="*/ 0 w 117"/>
                <a:gd name="T1" fmla="*/ 81 h 81"/>
                <a:gd name="T2" fmla="*/ 61 w 117"/>
                <a:gd name="T3" fmla="*/ 37 h 81"/>
                <a:gd name="T4" fmla="*/ 117 w 117"/>
                <a:gd name="T5" fmla="*/ 0 h 81"/>
              </a:gdLst>
              <a:ahLst/>
              <a:cxnLst>
                <a:cxn ang="0">
                  <a:pos x="T0" y="T1"/>
                </a:cxn>
                <a:cxn ang="0">
                  <a:pos x="T2" y="T3"/>
                </a:cxn>
                <a:cxn ang="0">
                  <a:pos x="T4" y="T5"/>
                </a:cxn>
              </a:cxnLst>
              <a:rect l="0" t="0" r="r" b="b"/>
              <a:pathLst>
                <a:path w="117" h="81">
                  <a:moveTo>
                    <a:pt x="0" y="81"/>
                  </a:moveTo>
                  <a:lnTo>
                    <a:pt x="61" y="37"/>
                  </a:lnTo>
                  <a:lnTo>
                    <a:pt x="117"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Line 26"/>
            <p:cNvSpPr>
              <a:spLocks noChangeShapeType="1"/>
            </p:cNvSpPr>
            <p:nvPr/>
          </p:nvSpPr>
          <p:spPr bwMode="auto">
            <a:xfrm flipV="1">
              <a:off x="2231" y="2659"/>
              <a:ext cx="118" cy="74"/>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Line 27"/>
            <p:cNvSpPr>
              <a:spLocks noChangeShapeType="1"/>
            </p:cNvSpPr>
            <p:nvPr/>
          </p:nvSpPr>
          <p:spPr bwMode="auto">
            <a:xfrm flipV="1">
              <a:off x="2349" y="2591"/>
              <a:ext cx="117" cy="68"/>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28"/>
            <p:cNvSpPr>
              <a:spLocks noChangeShapeType="1"/>
            </p:cNvSpPr>
            <p:nvPr/>
          </p:nvSpPr>
          <p:spPr bwMode="auto">
            <a:xfrm flipV="1">
              <a:off x="2466" y="2523"/>
              <a:ext cx="118" cy="68"/>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29"/>
            <p:cNvSpPr>
              <a:spLocks noChangeShapeType="1"/>
            </p:cNvSpPr>
            <p:nvPr/>
          </p:nvSpPr>
          <p:spPr bwMode="auto">
            <a:xfrm flipV="1">
              <a:off x="2584" y="2461"/>
              <a:ext cx="123" cy="62"/>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30"/>
            <p:cNvSpPr>
              <a:spLocks noChangeShapeType="1"/>
            </p:cNvSpPr>
            <p:nvPr/>
          </p:nvSpPr>
          <p:spPr bwMode="auto">
            <a:xfrm flipV="1">
              <a:off x="2707" y="2399"/>
              <a:ext cx="118" cy="62"/>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31"/>
            <p:cNvSpPr>
              <a:spLocks noChangeShapeType="1"/>
            </p:cNvSpPr>
            <p:nvPr/>
          </p:nvSpPr>
          <p:spPr bwMode="auto">
            <a:xfrm flipV="1">
              <a:off x="2825" y="2337"/>
              <a:ext cx="117" cy="62"/>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32"/>
            <p:cNvSpPr>
              <a:spLocks noChangeShapeType="1"/>
            </p:cNvSpPr>
            <p:nvPr/>
          </p:nvSpPr>
          <p:spPr bwMode="auto">
            <a:xfrm flipV="1">
              <a:off x="2942" y="2275"/>
              <a:ext cx="118" cy="62"/>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33"/>
            <p:cNvSpPr>
              <a:spLocks noChangeShapeType="1"/>
            </p:cNvSpPr>
            <p:nvPr/>
          </p:nvSpPr>
          <p:spPr bwMode="auto">
            <a:xfrm flipV="1">
              <a:off x="3060" y="2207"/>
              <a:ext cx="117" cy="68"/>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Line 34"/>
            <p:cNvSpPr>
              <a:spLocks noChangeShapeType="1"/>
            </p:cNvSpPr>
            <p:nvPr/>
          </p:nvSpPr>
          <p:spPr bwMode="auto">
            <a:xfrm flipV="1">
              <a:off x="3177" y="2139"/>
              <a:ext cx="124" cy="68"/>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35"/>
            <p:cNvSpPr>
              <a:spLocks noChangeShapeType="1"/>
            </p:cNvSpPr>
            <p:nvPr/>
          </p:nvSpPr>
          <p:spPr bwMode="auto">
            <a:xfrm flipV="1">
              <a:off x="3301" y="2065"/>
              <a:ext cx="118" cy="74"/>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36"/>
            <p:cNvSpPr>
              <a:spLocks noChangeShapeType="1"/>
            </p:cNvSpPr>
            <p:nvPr/>
          </p:nvSpPr>
          <p:spPr bwMode="auto">
            <a:xfrm flipV="1">
              <a:off x="3419" y="1985"/>
              <a:ext cx="117" cy="80"/>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37"/>
            <p:cNvSpPr>
              <a:spLocks/>
            </p:cNvSpPr>
            <p:nvPr/>
          </p:nvSpPr>
          <p:spPr bwMode="auto">
            <a:xfrm>
              <a:off x="3536" y="1898"/>
              <a:ext cx="118" cy="87"/>
            </a:xfrm>
            <a:custGeom>
              <a:avLst/>
              <a:gdLst>
                <a:gd name="T0" fmla="*/ 0 w 118"/>
                <a:gd name="T1" fmla="*/ 87 h 87"/>
                <a:gd name="T2" fmla="*/ 56 w 118"/>
                <a:gd name="T3" fmla="*/ 43 h 87"/>
                <a:gd name="T4" fmla="*/ 118 w 118"/>
                <a:gd name="T5" fmla="*/ 0 h 87"/>
              </a:gdLst>
              <a:ahLst/>
              <a:cxnLst>
                <a:cxn ang="0">
                  <a:pos x="T0" y="T1"/>
                </a:cxn>
                <a:cxn ang="0">
                  <a:pos x="T2" y="T3"/>
                </a:cxn>
                <a:cxn ang="0">
                  <a:pos x="T4" y="T5"/>
                </a:cxn>
              </a:cxnLst>
              <a:rect l="0" t="0" r="r" b="b"/>
              <a:pathLst>
                <a:path w="118" h="87">
                  <a:moveTo>
                    <a:pt x="0" y="87"/>
                  </a:moveTo>
                  <a:lnTo>
                    <a:pt x="56" y="43"/>
                  </a:lnTo>
                  <a:lnTo>
                    <a:pt x="118"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38"/>
            <p:cNvSpPr>
              <a:spLocks/>
            </p:cNvSpPr>
            <p:nvPr/>
          </p:nvSpPr>
          <p:spPr bwMode="auto">
            <a:xfrm>
              <a:off x="3654" y="1793"/>
              <a:ext cx="117" cy="105"/>
            </a:xfrm>
            <a:custGeom>
              <a:avLst/>
              <a:gdLst>
                <a:gd name="T0" fmla="*/ 0 w 117"/>
                <a:gd name="T1" fmla="*/ 105 h 105"/>
                <a:gd name="T2" fmla="*/ 55 w 117"/>
                <a:gd name="T3" fmla="*/ 55 h 105"/>
                <a:gd name="T4" fmla="*/ 117 w 117"/>
                <a:gd name="T5" fmla="*/ 0 h 105"/>
              </a:gdLst>
              <a:ahLst/>
              <a:cxnLst>
                <a:cxn ang="0">
                  <a:pos x="T0" y="T1"/>
                </a:cxn>
                <a:cxn ang="0">
                  <a:pos x="T2" y="T3"/>
                </a:cxn>
                <a:cxn ang="0">
                  <a:pos x="T4" y="T5"/>
                </a:cxn>
              </a:cxnLst>
              <a:rect l="0" t="0" r="r" b="b"/>
              <a:pathLst>
                <a:path w="117" h="105">
                  <a:moveTo>
                    <a:pt x="0" y="105"/>
                  </a:moveTo>
                  <a:lnTo>
                    <a:pt x="55" y="55"/>
                  </a:lnTo>
                  <a:lnTo>
                    <a:pt x="117"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39"/>
            <p:cNvSpPr>
              <a:spLocks/>
            </p:cNvSpPr>
            <p:nvPr/>
          </p:nvSpPr>
          <p:spPr bwMode="auto">
            <a:xfrm>
              <a:off x="3771" y="1663"/>
              <a:ext cx="124" cy="130"/>
            </a:xfrm>
            <a:custGeom>
              <a:avLst/>
              <a:gdLst>
                <a:gd name="T0" fmla="*/ 0 w 124"/>
                <a:gd name="T1" fmla="*/ 130 h 130"/>
                <a:gd name="T2" fmla="*/ 62 w 124"/>
                <a:gd name="T3" fmla="*/ 68 h 130"/>
                <a:gd name="T4" fmla="*/ 124 w 124"/>
                <a:gd name="T5" fmla="*/ 0 h 130"/>
              </a:gdLst>
              <a:ahLst/>
              <a:cxnLst>
                <a:cxn ang="0">
                  <a:pos x="T0" y="T1"/>
                </a:cxn>
                <a:cxn ang="0">
                  <a:pos x="T2" y="T3"/>
                </a:cxn>
                <a:cxn ang="0">
                  <a:pos x="T4" y="T5"/>
                </a:cxn>
              </a:cxnLst>
              <a:rect l="0" t="0" r="r" b="b"/>
              <a:pathLst>
                <a:path w="124" h="130">
                  <a:moveTo>
                    <a:pt x="0" y="130"/>
                  </a:moveTo>
                  <a:lnTo>
                    <a:pt x="62" y="68"/>
                  </a:lnTo>
                  <a:lnTo>
                    <a:pt x="124"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40"/>
            <p:cNvSpPr>
              <a:spLocks/>
            </p:cNvSpPr>
            <p:nvPr/>
          </p:nvSpPr>
          <p:spPr bwMode="auto">
            <a:xfrm>
              <a:off x="3895" y="1496"/>
              <a:ext cx="117" cy="167"/>
            </a:xfrm>
            <a:custGeom>
              <a:avLst/>
              <a:gdLst>
                <a:gd name="T0" fmla="*/ 0 w 117"/>
                <a:gd name="T1" fmla="*/ 167 h 167"/>
                <a:gd name="T2" fmla="*/ 31 w 117"/>
                <a:gd name="T3" fmla="*/ 136 h 167"/>
                <a:gd name="T4" fmla="*/ 62 w 117"/>
                <a:gd name="T5" fmla="*/ 99 h 167"/>
                <a:gd name="T6" fmla="*/ 86 w 117"/>
                <a:gd name="T7" fmla="*/ 55 h 167"/>
                <a:gd name="T8" fmla="*/ 105 w 117"/>
                <a:gd name="T9" fmla="*/ 31 h 167"/>
                <a:gd name="T10" fmla="*/ 117 w 117"/>
                <a:gd name="T11" fmla="*/ 0 h 167"/>
              </a:gdLst>
              <a:ahLst/>
              <a:cxnLst>
                <a:cxn ang="0">
                  <a:pos x="T0" y="T1"/>
                </a:cxn>
                <a:cxn ang="0">
                  <a:pos x="T2" y="T3"/>
                </a:cxn>
                <a:cxn ang="0">
                  <a:pos x="T4" y="T5"/>
                </a:cxn>
                <a:cxn ang="0">
                  <a:pos x="T6" y="T7"/>
                </a:cxn>
                <a:cxn ang="0">
                  <a:pos x="T8" y="T9"/>
                </a:cxn>
                <a:cxn ang="0">
                  <a:pos x="T10" y="T11"/>
                </a:cxn>
              </a:cxnLst>
              <a:rect l="0" t="0" r="r" b="b"/>
              <a:pathLst>
                <a:path w="117" h="167">
                  <a:moveTo>
                    <a:pt x="0" y="167"/>
                  </a:moveTo>
                  <a:lnTo>
                    <a:pt x="31" y="136"/>
                  </a:lnTo>
                  <a:lnTo>
                    <a:pt x="62" y="99"/>
                  </a:lnTo>
                  <a:lnTo>
                    <a:pt x="86" y="55"/>
                  </a:lnTo>
                  <a:lnTo>
                    <a:pt x="105" y="31"/>
                  </a:lnTo>
                  <a:lnTo>
                    <a:pt x="117"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41"/>
            <p:cNvSpPr>
              <a:spLocks/>
            </p:cNvSpPr>
            <p:nvPr/>
          </p:nvSpPr>
          <p:spPr bwMode="auto">
            <a:xfrm>
              <a:off x="4012" y="1106"/>
              <a:ext cx="118" cy="390"/>
            </a:xfrm>
            <a:custGeom>
              <a:avLst/>
              <a:gdLst>
                <a:gd name="T0" fmla="*/ 0 w 118"/>
                <a:gd name="T1" fmla="*/ 390 h 390"/>
                <a:gd name="T2" fmla="*/ 13 w 118"/>
                <a:gd name="T3" fmla="*/ 353 h 390"/>
                <a:gd name="T4" fmla="*/ 31 w 118"/>
                <a:gd name="T5" fmla="*/ 309 h 390"/>
                <a:gd name="T6" fmla="*/ 56 w 118"/>
                <a:gd name="T7" fmla="*/ 210 h 390"/>
                <a:gd name="T8" fmla="*/ 87 w 118"/>
                <a:gd name="T9" fmla="*/ 105 h 390"/>
                <a:gd name="T10" fmla="*/ 118 w 118"/>
                <a:gd name="T11" fmla="*/ 0 h 390"/>
              </a:gdLst>
              <a:ahLst/>
              <a:cxnLst>
                <a:cxn ang="0">
                  <a:pos x="T0" y="T1"/>
                </a:cxn>
                <a:cxn ang="0">
                  <a:pos x="T2" y="T3"/>
                </a:cxn>
                <a:cxn ang="0">
                  <a:pos x="T4" y="T5"/>
                </a:cxn>
                <a:cxn ang="0">
                  <a:pos x="T6" y="T7"/>
                </a:cxn>
                <a:cxn ang="0">
                  <a:pos x="T8" y="T9"/>
                </a:cxn>
                <a:cxn ang="0">
                  <a:pos x="T10" y="T11"/>
                </a:cxn>
              </a:cxnLst>
              <a:rect l="0" t="0" r="r" b="b"/>
              <a:pathLst>
                <a:path w="118" h="390">
                  <a:moveTo>
                    <a:pt x="0" y="390"/>
                  </a:moveTo>
                  <a:lnTo>
                    <a:pt x="13" y="353"/>
                  </a:lnTo>
                  <a:lnTo>
                    <a:pt x="31" y="309"/>
                  </a:lnTo>
                  <a:lnTo>
                    <a:pt x="56" y="210"/>
                  </a:lnTo>
                  <a:lnTo>
                    <a:pt x="87" y="105"/>
                  </a:lnTo>
                  <a:lnTo>
                    <a:pt x="118" y="0"/>
                  </a:lnTo>
                </a:path>
              </a:pathLst>
            </a:custGeom>
            <a:noFill/>
            <a:ln w="12">
              <a:solidFill>
                <a:schemeClr val="bg1">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42"/>
            <p:cNvSpPr>
              <a:spLocks noChangeShapeType="1"/>
            </p:cNvSpPr>
            <p:nvPr/>
          </p:nvSpPr>
          <p:spPr bwMode="auto">
            <a:xfrm flipV="1">
              <a:off x="1755" y="3191"/>
              <a:ext cx="117"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43"/>
            <p:cNvSpPr>
              <a:spLocks noChangeShapeType="1"/>
            </p:cNvSpPr>
            <p:nvPr/>
          </p:nvSpPr>
          <p:spPr bwMode="auto">
            <a:xfrm flipV="1">
              <a:off x="1872" y="3086"/>
              <a:ext cx="118" cy="105"/>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44"/>
            <p:cNvSpPr>
              <a:spLocks noChangeShapeType="1"/>
            </p:cNvSpPr>
            <p:nvPr/>
          </p:nvSpPr>
          <p:spPr bwMode="auto">
            <a:xfrm flipV="1">
              <a:off x="1990" y="2974"/>
              <a:ext cx="124" cy="112"/>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45"/>
            <p:cNvSpPr>
              <a:spLocks noChangeShapeType="1"/>
            </p:cNvSpPr>
            <p:nvPr/>
          </p:nvSpPr>
          <p:spPr bwMode="auto">
            <a:xfrm flipV="1">
              <a:off x="2114" y="2863"/>
              <a:ext cx="117"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46"/>
            <p:cNvSpPr>
              <a:spLocks noChangeShapeType="1"/>
            </p:cNvSpPr>
            <p:nvPr/>
          </p:nvSpPr>
          <p:spPr bwMode="auto">
            <a:xfrm flipV="1">
              <a:off x="2231" y="2752"/>
              <a:ext cx="118"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47"/>
            <p:cNvSpPr>
              <a:spLocks noChangeShapeType="1"/>
            </p:cNvSpPr>
            <p:nvPr/>
          </p:nvSpPr>
          <p:spPr bwMode="auto">
            <a:xfrm flipV="1">
              <a:off x="2349" y="2646"/>
              <a:ext cx="117" cy="106"/>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Line 48"/>
            <p:cNvSpPr>
              <a:spLocks noChangeShapeType="1"/>
            </p:cNvSpPr>
            <p:nvPr/>
          </p:nvSpPr>
          <p:spPr bwMode="auto">
            <a:xfrm flipV="1">
              <a:off x="2466" y="2535"/>
              <a:ext cx="118"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49"/>
            <p:cNvSpPr>
              <a:spLocks noChangeShapeType="1"/>
            </p:cNvSpPr>
            <p:nvPr/>
          </p:nvSpPr>
          <p:spPr bwMode="auto">
            <a:xfrm flipV="1">
              <a:off x="2584" y="2424"/>
              <a:ext cx="123" cy="111"/>
            </a:xfrm>
            <a:prstGeom prst="line">
              <a:avLst/>
            </a:prstGeom>
            <a:noFill/>
            <a:ln w="12">
              <a:solidFill>
                <a:schemeClr val="bg1">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50"/>
            <p:cNvSpPr>
              <a:spLocks noChangeShapeType="1"/>
            </p:cNvSpPr>
            <p:nvPr/>
          </p:nvSpPr>
          <p:spPr bwMode="auto">
            <a:xfrm flipV="1">
              <a:off x="2707" y="2312"/>
              <a:ext cx="118" cy="112"/>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51"/>
            <p:cNvSpPr>
              <a:spLocks noChangeShapeType="1"/>
            </p:cNvSpPr>
            <p:nvPr/>
          </p:nvSpPr>
          <p:spPr bwMode="auto">
            <a:xfrm flipV="1">
              <a:off x="2825" y="2207"/>
              <a:ext cx="117" cy="105"/>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Line 52"/>
            <p:cNvSpPr>
              <a:spLocks noChangeShapeType="1"/>
            </p:cNvSpPr>
            <p:nvPr/>
          </p:nvSpPr>
          <p:spPr bwMode="auto">
            <a:xfrm flipV="1">
              <a:off x="2942" y="2096"/>
              <a:ext cx="118"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Line 53"/>
            <p:cNvSpPr>
              <a:spLocks noChangeShapeType="1"/>
            </p:cNvSpPr>
            <p:nvPr/>
          </p:nvSpPr>
          <p:spPr bwMode="auto">
            <a:xfrm flipV="1">
              <a:off x="3060" y="1985"/>
              <a:ext cx="117"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Line 54"/>
            <p:cNvSpPr>
              <a:spLocks noChangeShapeType="1"/>
            </p:cNvSpPr>
            <p:nvPr/>
          </p:nvSpPr>
          <p:spPr bwMode="auto">
            <a:xfrm flipV="1">
              <a:off x="3177" y="1873"/>
              <a:ext cx="124" cy="112"/>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3" name="Line 55"/>
            <p:cNvSpPr>
              <a:spLocks noChangeShapeType="1"/>
            </p:cNvSpPr>
            <p:nvPr/>
          </p:nvSpPr>
          <p:spPr bwMode="auto">
            <a:xfrm flipV="1">
              <a:off x="3301" y="1768"/>
              <a:ext cx="118" cy="105"/>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Line 56"/>
            <p:cNvSpPr>
              <a:spLocks noChangeShapeType="1"/>
            </p:cNvSpPr>
            <p:nvPr/>
          </p:nvSpPr>
          <p:spPr bwMode="auto">
            <a:xfrm flipV="1">
              <a:off x="3419" y="1657"/>
              <a:ext cx="117"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Line 57"/>
            <p:cNvSpPr>
              <a:spLocks noChangeShapeType="1"/>
            </p:cNvSpPr>
            <p:nvPr/>
          </p:nvSpPr>
          <p:spPr bwMode="auto">
            <a:xfrm flipV="1">
              <a:off x="3536" y="1545"/>
              <a:ext cx="118" cy="112"/>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Line 58"/>
            <p:cNvSpPr>
              <a:spLocks noChangeShapeType="1"/>
            </p:cNvSpPr>
            <p:nvPr/>
          </p:nvSpPr>
          <p:spPr bwMode="auto">
            <a:xfrm flipV="1">
              <a:off x="3654" y="1434"/>
              <a:ext cx="117"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Line 59"/>
            <p:cNvSpPr>
              <a:spLocks noChangeShapeType="1"/>
            </p:cNvSpPr>
            <p:nvPr/>
          </p:nvSpPr>
          <p:spPr bwMode="auto">
            <a:xfrm flipV="1">
              <a:off x="3771" y="1329"/>
              <a:ext cx="124" cy="105"/>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8" name="Line 60"/>
            <p:cNvSpPr>
              <a:spLocks noChangeShapeType="1"/>
            </p:cNvSpPr>
            <p:nvPr/>
          </p:nvSpPr>
          <p:spPr bwMode="auto">
            <a:xfrm flipV="1">
              <a:off x="3895" y="1217"/>
              <a:ext cx="117" cy="112"/>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Line 61"/>
            <p:cNvSpPr>
              <a:spLocks noChangeShapeType="1"/>
            </p:cNvSpPr>
            <p:nvPr/>
          </p:nvSpPr>
          <p:spPr bwMode="auto">
            <a:xfrm flipV="1">
              <a:off x="4012" y="1106"/>
              <a:ext cx="118" cy="111"/>
            </a:xfrm>
            <a:prstGeom prst="line">
              <a:avLst/>
            </a:prstGeom>
            <a:noFill/>
            <a:ln w="12">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Rectangle 62"/>
            <p:cNvSpPr>
              <a:spLocks noChangeArrowheads="1"/>
            </p:cNvSpPr>
            <p:nvPr/>
          </p:nvSpPr>
          <p:spPr bwMode="auto">
            <a:xfrm>
              <a:off x="1650" y="3253"/>
              <a:ext cx="8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1" name="Rectangle 63"/>
            <p:cNvSpPr>
              <a:spLocks noChangeArrowheads="1"/>
            </p:cNvSpPr>
            <p:nvPr/>
          </p:nvSpPr>
          <p:spPr bwMode="auto">
            <a:xfrm>
              <a:off x="1582" y="2814"/>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2" name="Rectangle 64"/>
            <p:cNvSpPr>
              <a:spLocks noChangeArrowheads="1"/>
            </p:cNvSpPr>
            <p:nvPr/>
          </p:nvSpPr>
          <p:spPr bwMode="auto">
            <a:xfrm>
              <a:off x="1582" y="2374"/>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 name="Rectangle 65"/>
            <p:cNvSpPr>
              <a:spLocks noChangeArrowheads="1"/>
            </p:cNvSpPr>
            <p:nvPr/>
          </p:nvSpPr>
          <p:spPr bwMode="auto">
            <a:xfrm>
              <a:off x="1582" y="1935"/>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4" name="Rectangle 66"/>
            <p:cNvSpPr>
              <a:spLocks noChangeArrowheads="1"/>
            </p:cNvSpPr>
            <p:nvPr/>
          </p:nvSpPr>
          <p:spPr bwMode="auto">
            <a:xfrm>
              <a:off x="1582" y="1496"/>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5" name="Rectangle 67"/>
            <p:cNvSpPr>
              <a:spLocks noChangeArrowheads="1"/>
            </p:cNvSpPr>
            <p:nvPr/>
          </p:nvSpPr>
          <p:spPr bwMode="auto">
            <a:xfrm>
              <a:off x="1650" y="1057"/>
              <a:ext cx="8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 name="Rectangle 68"/>
            <p:cNvSpPr>
              <a:spLocks noChangeArrowheads="1"/>
            </p:cNvSpPr>
            <p:nvPr/>
          </p:nvSpPr>
          <p:spPr bwMode="auto">
            <a:xfrm>
              <a:off x="1736" y="3370"/>
              <a:ext cx="8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7" name="Rectangle 69"/>
            <p:cNvSpPr>
              <a:spLocks noChangeArrowheads="1"/>
            </p:cNvSpPr>
            <p:nvPr/>
          </p:nvSpPr>
          <p:spPr bwMode="auto">
            <a:xfrm>
              <a:off x="2175" y="3370"/>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8" name="Rectangle 70"/>
            <p:cNvSpPr>
              <a:spLocks noChangeArrowheads="1"/>
            </p:cNvSpPr>
            <p:nvPr/>
          </p:nvSpPr>
          <p:spPr bwMode="auto">
            <a:xfrm>
              <a:off x="2652" y="3370"/>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Rectangle 71"/>
            <p:cNvSpPr>
              <a:spLocks noChangeArrowheads="1"/>
            </p:cNvSpPr>
            <p:nvPr/>
          </p:nvSpPr>
          <p:spPr bwMode="auto">
            <a:xfrm>
              <a:off x="3122" y="3370"/>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Rectangle 72"/>
            <p:cNvSpPr>
              <a:spLocks noChangeArrowheads="1"/>
            </p:cNvSpPr>
            <p:nvPr/>
          </p:nvSpPr>
          <p:spPr bwMode="auto">
            <a:xfrm>
              <a:off x="3598" y="3370"/>
              <a:ext cx="148"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Rectangle 73"/>
            <p:cNvSpPr>
              <a:spLocks noChangeArrowheads="1"/>
            </p:cNvSpPr>
            <p:nvPr/>
          </p:nvSpPr>
          <p:spPr bwMode="auto">
            <a:xfrm>
              <a:off x="4111" y="3370"/>
              <a:ext cx="80" cy="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Rectangle 74"/>
            <p:cNvSpPr>
              <a:spLocks noChangeArrowheads="1"/>
            </p:cNvSpPr>
            <p:nvPr/>
          </p:nvSpPr>
          <p:spPr bwMode="auto">
            <a:xfrm>
              <a:off x="2454" y="3574"/>
              <a:ext cx="98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rgbClr val="000000"/>
                  </a:solidFill>
                  <a:effectLst/>
                  <a:latin typeface="Arial" pitchFamily="34" charset="0"/>
                  <a:cs typeface="Arial" pitchFamily="34" charset="0"/>
                </a:rPr>
                <a:t>objektív</a:t>
              </a:r>
              <a:r>
                <a:rPr kumimoji="0" lang="en-US" sz="1000" b="1" i="0" u="none" strike="noStrike" cap="none" normalizeH="0" baseline="0" dirty="0" smtClean="0">
                  <a:ln>
                    <a:noFill/>
                  </a:ln>
                  <a:solidFill>
                    <a:srgbClr val="000000"/>
                  </a:solidFill>
                  <a:effectLst/>
                  <a:latin typeface="Arial" pitchFamily="34" charset="0"/>
                  <a:cs typeface="Arial" pitchFamily="34" charset="0"/>
                </a:rPr>
                <a:t> </a:t>
              </a:r>
              <a:r>
                <a:rPr kumimoji="0" lang="en-US" sz="1000" b="1" i="0" u="none" strike="noStrike" cap="none" normalizeH="0" baseline="0" dirty="0" err="1" smtClean="0">
                  <a:ln>
                    <a:noFill/>
                  </a:ln>
                  <a:solidFill>
                    <a:srgbClr val="000000"/>
                  </a:solidFill>
                  <a:effectLst/>
                  <a:latin typeface="Arial" pitchFamily="34" charset="0"/>
                  <a:cs typeface="Arial" pitchFamily="34" charset="0"/>
                </a:rPr>
                <a:t>valószínűség</a:t>
              </a:r>
              <a:r>
                <a:rPr kumimoji="0" lang="en-US" sz="1000" b="1" i="0" u="none" strike="noStrike" cap="none" normalizeH="0" baseline="0" dirty="0" smtClean="0">
                  <a:ln>
                    <a:noFill/>
                  </a:ln>
                  <a:solidFill>
                    <a:srgbClr val="000000"/>
                  </a:solidFill>
                  <a:effectLst/>
                  <a:latin typeface="Arial" pitchFamily="34" charset="0"/>
                  <a:cs typeface="Arial" pitchFamily="34" charset="0"/>
                </a:rPr>
                <a:t> (p)</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8" name="Rectangle 80"/>
            <p:cNvSpPr>
              <a:spLocks noChangeArrowheads="1"/>
            </p:cNvSpPr>
            <p:nvPr/>
          </p:nvSpPr>
          <p:spPr bwMode="auto">
            <a:xfrm>
              <a:off x="1390" y="1038"/>
              <a:ext cx="2975" cy="2790"/>
            </a:xfrm>
            <a:prstGeom prst="rect">
              <a:avLst/>
            </a:prstGeom>
            <a:noFill/>
            <a:ln w="0">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 name="Cím 2">
            <a:extLst>
              <a:ext uri="{FF2B5EF4-FFF2-40B4-BE49-F238E27FC236}">
                <a16:creationId xmlns="" xmlns:a16="http://schemas.microsoft.com/office/drawing/2014/main" id="{7515A74B-DE61-43DC-BCA6-69BB8AED7B09}"/>
              </a:ext>
            </a:extLst>
          </p:cNvPr>
          <p:cNvSpPr>
            <a:spLocks noGrp="1"/>
          </p:cNvSpPr>
          <p:nvPr>
            <p:ph type="title"/>
          </p:nvPr>
        </p:nvSpPr>
        <p:spPr/>
        <p:txBody>
          <a:bodyPr/>
          <a:lstStyle/>
          <a:p>
            <a:r>
              <a:rPr lang="hu-HU" sz="3600" dirty="0">
                <a:solidFill>
                  <a:srgbClr val="0070C0"/>
                </a:solidFill>
                <a:latin typeface="Calibri" panose="020F0502020204030204" pitchFamily="34" charset="0"/>
              </a:rPr>
              <a:t>Objektív</a:t>
            </a:r>
            <a:r>
              <a:rPr lang="hu-HU" sz="3600" dirty="0">
                <a:solidFill>
                  <a:srgbClr val="FFC000"/>
                </a:solidFill>
                <a:latin typeface="Calibri" panose="020F0502020204030204" pitchFamily="34" charset="0"/>
              </a:rPr>
              <a:t> </a:t>
            </a:r>
            <a:r>
              <a:rPr lang="hu-HU" sz="3600" dirty="0" err="1">
                <a:solidFill>
                  <a:srgbClr val="FFC000"/>
                </a:solidFill>
                <a:latin typeface="Calibri" panose="020F0502020204030204" pitchFamily="34" charset="0"/>
              </a:rPr>
              <a:t>vs</a:t>
            </a:r>
            <a:r>
              <a:rPr lang="hu-HU" sz="3600" dirty="0">
                <a:solidFill>
                  <a:srgbClr val="FFC000"/>
                </a:solidFill>
                <a:latin typeface="Calibri" panose="020F0502020204030204" pitchFamily="34" charset="0"/>
              </a:rPr>
              <a:t>. szubjektív </a:t>
            </a:r>
            <a:r>
              <a:rPr lang="hu-HU" sz="3600" dirty="0">
                <a:solidFill>
                  <a:srgbClr val="94AA67"/>
                </a:solidFill>
                <a:latin typeface="Calibri" panose="020F0502020204030204" pitchFamily="34" charset="0"/>
              </a:rPr>
              <a:t>valószínűség</a:t>
            </a:r>
          </a:p>
        </p:txBody>
      </p:sp>
      <p:cxnSp>
        <p:nvCxnSpPr>
          <p:cNvPr id="6" name="Straight Connector 5"/>
          <p:cNvCxnSpPr/>
          <p:nvPr/>
        </p:nvCxnSpPr>
        <p:spPr bwMode="auto">
          <a:xfrm flipV="1">
            <a:off x="2771800" y="1772816"/>
            <a:ext cx="3744416" cy="3456384"/>
          </a:xfrm>
          <a:prstGeom prst="line">
            <a:avLst/>
          </a:prstGeom>
          <a:ln w="57150">
            <a:solidFill>
              <a:srgbClr val="002060"/>
            </a:solidFill>
            <a:headEnd type="none" w="med" len="med"/>
            <a:tailEnd type="none" w="med" len="med"/>
          </a:ln>
          <a:effectLst>
            <a:outerShdw blurRad="50800" dist="38100" dir="2700000" algn="tl" rotWithShape="0">
              <a:prstClr val="black">
                <a:alpha val="40000"/>
              </a:prstClr>
            </a:outerShdw>
          </a:effectLst>
          <a:extLst/>
        </p:spPr>
        <p:style>
          <a:lnRef idx="1">
            <a:schemeClr val="accent2"/>
          </a:lnRef>
          <a:fillRef idx="0">
            <a:schemeClr val="accent2"/>
          </a:fillRef>
          <a:effectRef idx="0">
            <a:schemeClr val="accent2"/>
          </a:effectRef>
          <a:fontRef idx="minor">
            <a:schemeClr val="tx1"/>
          </a:fontRef>
        </p:style>
      </p:cxnSp>
      <p:sp>
        <p:nvSpPr>
          <p:cNvPr id="18" name="Freeform 17"/>
          <p:cNvSpPr/>
          <p:nvPr/>
        </p:nvSpPr>
        <p:spPr bwMode="auto">
          <a:xfrm>
            <a:off x="2819400" y="1765300"/>
            <a:ext cx="3721100" cy="3429000"/>
          </a:xfrm>
          <a:custGeom>
            <a:avLst/>
            <a:gdLst>
              <a:gd name="connsiteX0" fmla="*/ 0 w 3721100"/>
              <a:gd name="connsiteY0" fmla="*/ 3429000 h 3429000"/>
              <a:gd name="connsiteX1" fmla="*/ 88900 w 3721100"/>
              <a:gd name="connsiteY1" fmla="*/ 3098800 h 3429000"/>
              <a:gd name="connsiteX2" fmla="*/ 254000 w 3721100"/>
              <a:gd name="connsiteY2" fmla="*/ 2921000 h 3429000"/>
              <a:gd name="connsiteX3" fmla="*/ 1244600 w 3721100"/>
              <a:gd name="connsiteY3" fmla="*/ 2235200 h 3429000"/>
              <a:gd name="connsiteX4" fmla="*/ 2273300 w 3721100"/>
              <a:gd name="connsiteY4" fmla="*/ 1714500 h 3429000"/>
              <a:gd name="connsiteX5" fmla="*/ 3276600 w 3721100"/>
              <a:gd name="connsiteY5" fmla="*/ 990600 h 3429000"/>
              <a:gd name="connsiteX6" fmla="*/ 3721100 w 3721100"/>
              <a:gd name="connsiteY6" fmla="*/ 0 h 3429000"/>
              <a:gd name="connsiteX7" fmla="*/ 3721100 w 3721100"/>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21100" h="3429000">
                <a:moveTo>
                  <a:pt x="0" y="3429000"/>
                </a:moveTo>
                <a:cubicBezTo>
                  <a:pt x="23283" y="3306233"/>
                  <a:pt x="46567" y="3183467"/>
                  <a:pt x="88900" y="3098800"/>
                </a:cubicBezTo>
                <a:cubicBezTo>
                  <a:pt x="131233" y="3014133"/>
                  <a:pt x="61383" y="3064933"/>
                  <a:pt x="254000" y="2921000"/>
                </a:cubicBezTo>
                <a:cubicBezTo>
                  <a:pt x="446617" y="2777067"/>
                  <a:pt x="908050" y="2436283"/>
                  <a:pt x="1244600" y="2235200"/>
                </a:cubicBezTo>
                <a:cubicBezTo>
                  <a:pt x="1581150" y="2034117"/>
                  <a:pt x="1934633" y="1921933"/>
                  <a:pt x="2273300" y="1714500"/>
                </a:cubicBezTo>
                <a:cubicBezTo>
                  <a:pt x="2611967" y="1507067"/>
                  <a:pt x="3035300" y="1276350"/>
                  <a:pt x="3276600" y="990600"/>
                </a:cubicBezTo>
                <a:cubicBezTo>
                  <a:pt x="3517900" y="704850"/>
                  <a:pt x="3721100" y="0"/>
                  <a:pt x="3721100" y="0"/>
                </a:cubicBezTo>
                <a:lnTo>
                  <a:pt x="3721100" y="0"/>
                </a:lnTo>
              </a:path>
            </a:pathLst>
          </a:custGeom>
          <a:no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Téglalap 6">
            <a:extLst>
              <a:ext uri="{FF2B5EF4-FFF2-40B4-BE49-F238E27FC236}">
                <a16:creationId xmlns="" xmlns:a16="http://schemas.microsoft.com/office/drawing/2014/main" id="{D369EDAE-10E7-4E4F-9315-5A4BDD1A59A1}"/>
              </a:ext>
            </a:extLst>
          </p:cNvPr>
          <p:cNvSpPr/>
          <p:nvPr/>
        </p:nvSpPr>
        <p:spPr bwMode="auto">
          <a:xfrm>
            <a:off x="287870" y="2420888"/>
            <a:ext cx="4399988" cy="684076"/>
          </a:xfrm>
          <a:prstGeom prst="rect">
            <a:avLst/>
          </a:prstGeom>
          <a:solidFill>
            <a:srgbClr val="BAF4FC"/>
          </a:solid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a:ln>
                  <a:noFill/>
                </a:ln>
                <a:solidFill>
                  <a:srgbClr val="0070C0"/>
                </a:solidFill>
                <a:effectLst/>
                <a:latin typeface="Gill Sans" charset="0"/>
                <a:ea typeface="ヒラギノ角ゴ ProN W3" charset="0"/>
                <a:cs typeface="ヒラギノ角ゴ ProN W3" charset="0"/>
                <a:sym typeface="Gill Sans" charset="0"/>
              </a:rPr>
              <a:t>RACIONALITÁS</a:t>
            </a:r>
          </a:p>
        </p:txBody>
      </p:sp>
      <p:sp>
        <p:nvSpPr>
          <p:cNvPr id="8" name="Téglalap 7">
            <a:extLst>
              <a:ext uri="{FF2B5EF4-FFF2-40B4-BE49-F238E27FC236}">
                <a16:creationId xmlns="" xmlns:a16="http://schemas.microsoft.com/office/drawing/2014/main" id="{7D4B5AFB-2F4B-4F1B-98D0-94AF18CCF215}"/>
              </a:ext>
            </a:extLst>
          </p:cNvPr>
          <p:cNvSpPr/>
          <p:nvPr/>
        </p:nvSpPr>
        <p:spPr bwMode="auto">
          <a:xfrm>
            <a:off x="4744012" y="4179375"/>
            <a:ext cx="4399988" cy="684076"/>
          </a:xfrm>
          <a:prstGeom prst="rect">
            <a:avLst/>
          </a:prstGeom>
          <a:solidFill>
            <a:srgbClr val="FFC000"/>
          </a:solid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a:ln>
                  <a:noFill/>
                </a:ln>
                <a:solidFill>
                  <a:srgbClr val="FF0000"/>
                </a:solidFill>
                <a:effectLst/>
                <a:latin typeface="Gill Sans" charset="0"/>
                <a:ea typeface="ヒラギノ角ゴ ProN W3" charset="0"/>
                <a:cs typeface="ヒラギノ角ゴ ProN W3" charset="0"/>
                <a:sym typeface="Gill Sans" charset="0"/>
              </a:rPr>
              <a:t>HEURISZTIKA</a:t>
            </a:r>
          </a:p>
        </p:txBody>
      </p:sp>
      <mc:AlternateContent xmlns:mc="http://schemas.openxmlformats.org/markup-compatibility/2006" xmlns:a14="http://schemas.microsoft.com/office/drawing/2010/main">
        <mc:Choice Requires="a14">
          <p:sp>
            <p:nvSpPr>
              <p:cNvPr id="4" name="Téglalap 3">
                <a:extLst>
                  <a:ext uri="{FF2B5EF4-FFF2-40B4-BE49-F238E27FC236}">
                    <a16:creationId xmlns="" xmlns:a16="http://schemas.microsoft.com/office/drawing/2014/main" id="{D857A66C-F24D-4D2E-A42D-93AE67037ACD}"/>
                  </a:ext>
                </a:extLst>
              </p:cNvPr>
              <p:cNvSpPr/>
              <p:nvPr/>
            </p:nvSpPr>
            <p:spPr>
              <a:xfrm>
                <a:off x="6798990" y="2595192"/>
                <a:ext cx="2793311" cy="794705"/>
              </a:xfrm>
              <a:prstGeom prst="rect">
                <a:avLst/>
              </a:prstGeom>
            </p:spPr>
            <p:txBody>
              <a:bodyPr wrap="square">
                <a:spAutoFit/>
              </a:bodyPr>
              <a:lstStyle/>
              <a:p>
                <a:pPr>
                  <a:lnSpc>
                    <a:spcPct val="107000"/>
                  </a:lnSpc>
                  <a:spcAft>
                    <a:spcPts val="800"/>
                  </a:spcAft>
                </a:pPr>
                <a14:m>
                  <m:oMath xmlns:m="http://schemas.openxmlformats.org/officeDocument/2006/math">
                    <m:f>
                      <m:fPr>
                        <m:ctrlPr>
                          <a:rPr lang="hu-HU" sz="2400" i="1" smtClean="0">
                            <a:solidFill>
                              <a:schemeClr val="bg1"/>
                            </a:solidFill>
                            <a:latin typeface="Cambria Math"/>
                            <a:ea typeface="Calibri" panose="020F0502020204030204" pitchFamily="34" charset="0"/>
                            <a:cs typeface="Times New Roman" panose="02020603050405020304" pitchFamily="18" charset="0"/>
                          </a:rPr>
                        </m:ctrlPr>
                      </m:fPr>
                      <m:num>
                        <m:sSup>
                          <m:sSupPr>
                            <m:ctrlPr>
                              <a:rPr lang="hu-HU" sz="2400" i="1">
                                <a:solidFill>
                                  <a:schemeClr val="bg1"/>
                                </a:solidFill>
                                <a:effectLst/>
                                <a:latin typeface="Cambria Math"/>
                                <a:ea typeface="Calibri" panose="020F0502020204030204" pitchFamily="34" charset="0"/>
                                <a:cs typeface="Times New Roman" panose="02020603050405020304" pitchFamily="18" charset="0"/>
                              </a:rPr>
                            </m:ctrlPr>
                          </m:sSupPr>
                          <m:e>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𝑝</m:t>
                            </m:r>
                          </m:e>
                          <m:sup>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𝛾</m:t>
                            </m:r>
                          </m:sup>
                        </m:sSup>
                      </m:num>
                      <m:den>
                        <m:rad>
                          <m:radPr>
                            <m:ctrlPr>
                              <a:rPr lang="hu-HU" sz="2400" i="1">
                                <a:solidFill>
                                  <a:schemeClr val="bg1"/>
                                </a:solidFill>
                                <a:effectLst/>
                                <a:latin typeface="Cambria Math"/>
                                <a:ea typeface="Calibri" panose="020F0502020204030204" pitchFamily="34" charset="0"/>
                                <a:cs typeface="Times New Roman" panose="02020603050405020304" pitchFamily="18" charset="0"/>
                              </a:rPr>
                            </m:ctrlPr>
                          </m:radPr>
                          <m:deg>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𝛾</m:t>
                            </m:r>
                          </m:deg>
                          <m:e>
                            <m:sSup>
                              <m:sSupPr>
                                <m:ctrlPr>
                                  <a:rPr lang="hu-HU" sz="2400" i="1">
                                    <a:solidFill>
                                      <a:schemeClr val="bg1"/>
                                    </a:solidFill>
                                    <a:effectLst/>
                                    <a:latin typeface="Cambria Math"/>
                                    <a:ea typeface="Calibri" panose="020F0502020204030204" pitchFamily="34" charset="0"/>
                                    <a:cs typeface="Times New Roman" panose="02020603050405020304" pitchFamily="18" charset="0"/>
                                  </a:rPr>
                                </m:ctrlPr>
                              </m:sSupPr>
                              <m:e>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𝑝</m:t>
                                </m:r>
                              </m:e>
                              <m:sup>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𝛾</m:t>
                                </m:r>
                              </m:sup>
                            </m:sSup>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hu-HU" sz="2400" i="1">
                                    <a:solidFill>
                                      <a:schemeClr val="bg1"/>
                                    </a:solidFill>
                                    <a:effectLst/>
                                    <a:latin typeface="Cambria Math"/>
                                    <a:ea typeface="Calibri" panose="020F0502020204030204" pitchFamily="34" charset="0"/>
                                    <a:cs typeface="Times New Roman" panose="02020603050405020304" pitchFamily="18" charset="0"/>
                                  </a:rPr>
                                </m:ctrlPr>
                              </m:sSupPr>
                              <m:e>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(1−</m:t>
                                </m:r>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𝑝</m:t>
                                </m:r>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m:t>
                                </m:r>
                              </m:e>
                              <m:sup>
                                <m:r>
                                  <a:rPr lang="hu-HU" sz="2400" b="0" i="1">
                                    <a:solidFill>
                                      <a:schemeClr val="bg1"/>
                                    </a:solidFill>
                                    <a:effectLst/>
                                    <a:latin typeface="Cambria Math" panose="02040503050406030204" pitchFamily="18" charset="0"/>
                                    <a:ea typeface="Calibri" panose="020F0502020204030204" pitchFamily="34" charset="0"/>
                                    <a:cs typeface="Times New Roman" panose="02020603050405020304" pitchFamily="18" charset="0"/>
                                  </a:rPr>
                                  <m:t>𝛾</m:t>
                                </m:r>
                              </m:sup>
                            </m:sSup>
                          </m:e>
                        </m:rad>
                      </m:den>
                    </m:f>
                  </m:oMath>
                </a14:m>
                <a:r>
                  <a:rPr lang="hu-HU" sz="240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 </a:t>
                </a:r>
              </a:p>
            </p:txBody>
          </p:sp>
        </mc:Choice>
        <mc:Fallback xmlns="">
          <p:sp>
            <p:nvSpPr>
              <p:cNvPr id="4" name="Téglalap 3">
                <a:extLst>
                  <a:ext uri="{FF2B5EF4-FFF2-40B4-BE49-F238E27FC236}">
                    <a16:creationId xmlns:a16="http://schemas.microsoft.com/office/drawing/2014/main" id="{D857A66C-F24D-4D2E-A42D-93AE67037ACD}"/>
                  </a:ext>
                </a:extLst>
              </p:cNvPr>
              <p:cNvSpPr>
                <a:spLocks noRot="1" noChangeAspect="1" noMove="1" noResize="1" noEditPoints="1" noAdjustHandles="1" noChangeArrowheads="1" noChangeShapeType="1" noTextEdit="1"/>
              </p:cNvSpPr>
              <p:nvPr/>
            </p:nvSpPr>
            <p:spPr>
              <a:xfrm>
                <a:off x="6798990" y="2595192"/>
                <a:ext cx="2793311" cy="794705"/>
              </a:xfrm>
              <a:prstGeom prst="rect">
                <a:avLst/>
              </a:prstGeom>
              <a:blipFill>
                <a:blip r:embed="rId3"/>
                <a:stretch>
                  <a:fillRect/>
                </a:stretch>
              </a:blipFill>
            </p:spPr>
            <p:txBody>
              <a:bodyPr/>
              <a:lstStyle/>
              <a:p>
                <a:r>
                  <a:rPr lang="hu-HU">
                    <a:noFill/>
                  </a:rPr>
                  <a:t> </a:t>
                </a:r>
              </a:p>
            </p:txBody>
          </p:sp>
        </mc:Fallback>
      </mc:AlternateContent>
    </p:spTree>
    <p:extLst>
      <p:ext uri="{BB962C8B-B14F-4D97-AF65-F5344CB8AC3E}">
        <p14:creationId xmlns:p14="http://schemas.microsoft.com/office/powerpoint/2010/main" val="33899828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barn(inVertical)">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ép 5">
            <a:extLst>
              <a:ext uri="{FF2B5EF4-FFF2-40B4-BE49-F238E27FC236}">
                <a16:creationId xmlns="" xmlns:a16="http://schemas.microsoft.com/office/drawing/2014/main" id="{89F8B05C-C4F5-4252-BA0D-304217F1FA30}"/>
              </a:ext>
            </a:extLst>
          </p:cNvPr>
          <p:cNvPicPr>
            <a:picLocks noChangeAspect="1"/>
          </p:cNvPicPr>
          <p:nvPr/>
        </p:nvPicPr>
        <p:blipFill rotWithShape="1">
          <a:blip r:embed="rId3"/>
          <a:srcRect l="10918" t="11341" r="70635" b="51143"/>
          <a:stretch/>
        </p:blipFill>
        <p:spPr>
          <a:xfrm>
            <a:off x="3131840" y="1772816"/>
            <a:ext cx="2202105" cy="3507056"/>
          </a:xfrm>
          <a:prstGeom prst="rect">
            <a:avLst/>
          </a:prstGeom>
          <a:noFill/>
          <a:ln>
            <a:noFill/>
            <a:prstDash/>
          </a:ln>
        </p:spPr>
      </p:pic>
      <p:sp>
        <p:nvSpPr>
          <p:cNvPr id="5" name="Cím 2">
            <a:extLst>
              <a:ext uri="{FF2B5EF4-FFF2-40B4-BE49-F238E27FC236}">
                <a16:creationId xmlns="" xmlns:a16="http://schemas.microsoft.com/office/drawing/2014/main" id="{7515A74B-DE61-43DC-BCA6-69BB8AED7B09}"/>
              </a:ext>
            </a:extLst>
          </p:cNvPr>
          <p:cNvSpPr txBox="1">
            <a:spLocks/>
          </p:cNvSpPr>
          <p:nvPr/>
        </p:nvSpPr>
        <p:spPr>
          <a:xfrm>
            <a:off x="466948" y="15032"/>
            <a:ext cx="8229600" cy="1143000"/>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9pPr>
          </a:lstStyle>
          <a:p>
            <a:r>
              <a:rPr lang="hu-HU" altLang="hu-HU" sz="3600" dirty="0" smtClean="0">
                <a:solidFill>
                  <a:schemeClr val="bg1">
                    <a:lumMod val="50000"/>
                  </a:schemeClr>
                </a:solidFill>
                <a:latin typeface="Calibri" panose="020F0502020204030204" pitchFamily="34" charset="0"/>
              </a:rPr>
              <a:t>Nyerő részvénnyel való </a:t>
            </a:r>
            <a:r>
              <a:rPr lang="hu-HU" altLang="hu-HU" sz="3600" dirty="0">
                <a:solidFill>
                  <a:schemeClr val="bg1">
                    <a:lumMod val="50000"/>
                  </a:schemeClr>
                </a:solidFill>
                <a:latin typeface="Calibri" panose="020F0502020204030204" pitchFamily="34" charset="0"/>
              </a:rPr>
              <a:t>kereskedés </a:t>
            </a:r>
            <a:r>
              <a:rPr lang="hu-HU" altLang="hu-HU" sz="3600" dirty="0" smtClean="0">
                <a:solidFill>
                  <a:schemeClr val="bg1">
                    <a:lumMod val="50000"/>
                  </a:schemeClr>
                </a:solidFill>
                <a:latin typeface="Calibri" panose="020F0502020204030204" pitchFamily="34" charset="0"/>
              </a:rPr>
              <a:t>becslései és valószínűsége egy napon</a:t>
            </a:r>
            <a:endParaRPr lang="hu-HU" altLang="hu-HU" sz="3600"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271245428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Kép 5">
            <a:extLst>
              <a:ext uri="{FF2B5EF4-FFF2-40B4-BE49-F238E27FC236}">
                <a16:creationId xmlns="" xmlns:a16="http://schemas.microsoft.com/office/drawing/2014/main" id="{89F8B05C-C4F5-4252-BA0D-304217F1FA30}"/>
              </a:ext>
            </a:extLst>
          </p:cNvPr>
          <p:cNvPicPr/>
          <p:nvPr/>
        </p:nvPicPr>
        <p:blipFill rotWithShape="1">
          <a:blip r:embed="rId3"/>
          <a:srcRect l="10918" b="5261"/>
          <a:stretch/>
        </p:blipFill>
        <p:spPr>
          <a:xfrm>
            <a:off x="1547664" y="1052736"/>
            <a:ext cx="6259286" cy="5212804"/>
          </a:xfrm>
          <a:prstGeom prst="rect">
            <a:avLst/>
          </a:prstGeom>
          <a:noFill/>
          <a:ln>
            <a:noFill/>
            <a:prstDash/>
          </a:ln>
        </p:spPr>
      </p:pic>
      <p:sp>
        <p:nvSpPr>
          <p:cNvPr id="5" name="Cím 2">
            <a:extLst>
              <a:ext uri="{FF2B5EF4-FFF2-40B4-BE49-F238E27FC236}">
                <a16:creationId xmlns="" xmlns:a16="http://schemas.microsoft.com/office/drawing/2014/main" id="{7515A74B-DE61-43DC-BCA6-69BB8AED7B09}"/>
              </a:ext>
            </a:extLst>
          </p:cNvPr>
          <p:cNvSpPr txBox="1">
            <a:spLocks/>
          </p:cNvSpPr>
          <p:nvPr/>
        </p:nvSpPr>
        <p:spPr>
          <a:xfrm>
            <a:off x="466948" y="15032"/>
            <a:ext cx="8229600" cy="1143000"/>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9pPr>
          </a:lstStyle>
          <a:p>
            <a:r>
              <a:rPr lang="hu-HU" altLang="hu-HU" sz="3600" dirty="0" smtClean="0">
                <a:solidFill>
                  <a:schemeClr val="bg1">
                    <a:lumMod val="50000"/>
                  </a:schemeClr>
                </a:solidFill>
                <a:latin typeface="Calibri" panose="020F0502020204030204" pitchFamily="34" charset="0"/>
              </a:rPr>
              <a:t>Nyerő részvénnyel való </a:t>
            </a:r>
            <a:r>
              <a:rPr lang="hu-HU" altLang="hu-HU" sz="3600" dirty="0">
                <a:solidFill>
                  <a:schemeClr val="bg1">
                    <a:lumMod val="50000"/>
                  </a:schemeClr>
                </a:solidFill>
                <a:latin typeface="Calibri" panose="020F0502020204030204" pitchFamily="34" charset="0"/>
              </a:rPr>
              <a:t>kereskedés becslései </a:t>
            </a:r>
            <a:r>
              <a:rPr lang="hu-HU" altLang="hu-HU" sz="3600" dirty="0" smtClean="0">
                <a:solidFill>
                  <a:schemeClr val="bg1">
                    <a:lumMod val="50000"/>
                  </a:schemeClr>
                </a:solidFill>
                <a:latin typeface="Calibri" panose="020F0502020204030204" pitchFamily="34" charset="0"/>
              </a:rPr>
              <a:t>és valószínűsége 10 napon</a:t>
            </a:r>
            <a:endParaRPr lang="hu-HU" altLang="hu-HU" sz="3600"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13728955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 xmlns:a16="http://schemas.microsoft.com/office/drawing/2014/main" id="{58622A0C-6E82-490E-9E0B-BAFD168873D8}"/>
              </a:ext>
            </a:extLst>
          </p:cNvPr>
          <p:cNvCxnSpPr>
            <a:cxnSpLocks/>
          </p:cNvCxnSpPr>
          <p:nvPr/>
        </p:nvCxnSpPr>
        <p:spPr bwMode="auto">
          <a:xfrm flipV="1">
            <a:off x="2627784" y="1314004"/>
            <a:ext cx="4320480" cy="4203228"/>
          </a:xfrm>
          <a:prstGeom prst="line">
            <a:avLst/>
          </a:prstGeom>
          <a:ln w="57150">
            <a:solidFill>
              <a:srgbClr val="002060"/>
            </a:solidFill>
            <a:headEnd type="none" w="med" len="med"/>
            <a:tailEnd type="none" w="med" len="med"/>
          </a:ln>
          <a:effectLst>
            <a:outerShdw blurRad="50800" dist="38100" dir="2700000" algn="tl" rotWithShape="0">
              <a:prstClr val="black">
                <a:alpha val="40000"/>
              </a:prstClr>
            </a:outerShdw>
          </a:effectLst>
          <a:extLst/>
        </p:spPr>
        <p:style>
          <a:lnRef idx="1">
            <a:schemeClr val="accent2"/>
          </a:lnRef>
          <a:fillRef idx="0">
            <a:schemeClr val="accent2"/>
          </a:fillRef>
          <a:effectRef idx="0">
            <a:schemeClr val="accent2"/>
          </a:effectRef>
          <a:fontRef idx="minor">
            <a:schemeClr val="tx1"/>
          </a:fontRef>
        </p:style>
      </p:cxnSp>
      <p:sp>
        <p:nvSpPr>
          <p:cNvPr id="9" name="Freeform 17">
            <a:extLst>
              <a:ext uri="{FF2B5EF4-FFF2-40B4-BE49-F238E27FC236}">
                <a16:creationId xmlns="" xmlns:a16="http://schemas.microsoft.com/office/drawing/2014/main" id="{2B7AE36D-B169-483D-913D-032F862D60AA}"/>
              </a:ext>
            </a:extLst>
          </p:cNvPr>
          <p:cNvSpPr/>
          <p:nvPr/>
        </p:nvSpPr>
        <p:spPr bwMode="auto">
          <a:xfrm>
            <a:off x="2627784" y="1340768"/>
            <a:ext cx="4320480" cy="4176464"/>
          </a:xfrm>
          <a:custGeom>
            <a:avLst/>
            <a:gdLst>
              <a:gd name="connsiteX0" fmla="*/ 0 w 3721100"/>
              <a:gd name="connsiteY0" fmla="*/ 3429000 h 3429000"/>
              <a:gd name="connsiteX1" fmla="*/ 88900 w 3721100"/>
              <a:gd name="connsiteY1" fmla="*/ 3098800 h 3429000"/>
              <a:gd name="connsiteX2" fmla="*/ 254000 w 3721100"/>
              <a:gd name="connsiteY2" fmla="*/ 2921000 h 3429000"/>
              <a:gd name="connsiteX3" fmla="*/ 1244600 w 3721100"/>
              <a:gd name="connsiteY3" fmla="*/ 2235200 h 3429000"/>
              <a:gd name="connsiteX4" fmla="*/ 2273300 w 3721100"/>
              <a:gd name="connsiteY4" fmla="*/ 1714500 h 3429000"/>
              <a:gd name="connsiteX5" fmla="*/ 3276600 w 3721100"/>
              <a:gd name="connsiteY5" fmla="*/ 990600 h 3429000"/>
              <a:gd name="connsiteX6" fmla="*/ 3721100 w 3721100"/>
              <a:gd name="connsiteY6" fmla="*/ 0 h 3429000"/>
              <a:gd name="connsiteX7" fmla="*/ 3721100 w 3721100"/>
              <a:gd name="connsiteY7" fmla="*/ 0 h 3429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21100" h="3429000">
                <a:moveTo>
                  <a:pt x="0" y="3429000"/>
                </a:moveTo>
                <a:cubicBezTo>
                  <a:pt x="23283" y="3306233"/>
                  <a:pt x="46567" y="3183467"/>
                  <a:pt x="88900" y="3098800"/>
                </a:cubicBezTo>
                <a:cubicBezTo>
                  <a:pt x="131233" y="3014133"/>
                  <a:pt x="61383" y="3064933"/>
                  <a:pt x="254000" y="2921000"/>
                </a:cubicBezTo>
                <a:cubicBezTo>
                  <a:pt x="446617" y="2777067"/>
                  <a:pt x="908050" y="2436283"/>
                  <a:pt x="1244600" y="2235200"/>
                </a:cubicBezTo>
                <a:cubicBezTo>
                  <a:pt x="1581150" y="2034117"/>
                  <a:pt x="1934633" y="1921933"/>
                  <a:pt x="2273300" y="1714500"/>
                </a:cubicBezTo>
                <a:cubicBezTo>
                  <a:pt x="2611967" y="1507067"/>
                  <a:pt x="3035300" y="1276350"/>
                  <a:pt x="3276600" y="990600"/>
                </a:cubicBezTo>
                <a:cubicBezTo>
                  <a:pt x="3517900" y="704850"/>
                  <a:pt x="3721100" y="0"/>
                  <a:pt x="3721100" y="0"/>
                </a:cubicBezTo>
                <a:lnTo>
                  <a:pt x="3721100" y="0"/>
                </a:lnTo>
              </a:path>
            </a:pathLst>
          </a:custGeom>
          <a:noFill/>
          <a:ln w="38100" cap="flat" cmpd="sng" algn="ctr">
            <a:solidFill>
              <a:srgbClr val="FFC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graphicFrame>
        <p:nvGraphicFramePr>
          <p:cNvPr id="12" name="Diagram 11">
            <a:extLst>
              <a:ext uri="{FF2B5EF4-FFF2-40B4-BE49-F238E27FC236}">
                <a16:creationId xmlns="" xmlns:a16="http://schemas.microsoft.com/office/drawing/2014/main" id="{542CD1EB-C3F5-402B-93D7-FEA883A90FB0}"/>
              </a:ext>
            </a:extLst>
          </p:cNvPr>
          <p:cNvGraphicFramePr>
            <a:graphicFrameLocks noGrp="1"/>
          </p:cNvGraphicFramePr>
          <p:nvPr>
            <p:extLst>
              <p:ext uri="{D42A27DB-BD31-4B8C-83A1-F6EECF244321}">
                <p14:modId xmlns:p14="http://schemas.microsoft.com/office/powerpoint/2010/main" val="875910532"/>
              </p:ext>
            </p:extLst>
          </p:nvPr>
        </p:nvGraphicFramePr>
        <p:xfrm>
          <a:off x="1689811" y="1079500"/>
          <a:ext cx="5723850" cy="5778500"/>
        </p:xfrm>
        <a:graphic>
          <a:graphicData uri="http://schemas.openxmlformats.org/drawingml/2006/chart">
            <c:chart xmlns:c="http://schemas.openxmlformats.org/drawingml/2006/chart" xmlns:r="http://schemas.openxmlformats.org/officeDocument/2006/relationships" r:id="rId3"/>
          </a:graphicData>
        </a:graphic>
      </p:graphicFrame>
      <p:sp>
        <p:nvSpPr>
          <p:cNvPr id="13" name="Cím 2">
            <a:extLst>
              <a:ext uri="{FF2B5EF4-FFF2-40B4-BE49-F238E27FC236}">
                <a16:creationId xmlns="" xmlns:a16="http://schemas.microsoft.com/office/drawing/2014/main" id="{FBB40C06-E2F8-423B-BC26-235F61CB65BD}"/>
              </a:ext>
            </a:extLst>
          </p:cNvPr>
          <p:cNvSpPr txBox="1">
            <a:spLocks/>
          </p:cNvSpPr>
          <p:nvPr/>
        </p:nvSpPr>
        <p:spPr>
          <a:xfrm>
            <a:off x="580981" y="496335"/>
            <a:ext cx="8229600" cy="1143000"/>
          </a:xfrm>
          <a:prstGeom prst="rect">
            <a:avLst/>
          </a:prstGeom>
        </p:spPr>
        <p:txBody>
          <a:bodyPr/>
          <a:lstStyle>
            <a:lvl1pPr algn="ctr" rtl="0" eaLnBrk="0" fontAlgn="base" hangingPunct="0">
              <a:spcBef>
                <a:spcPct val="0"/>
              </a:spcBef>
              <a:spcAft>
                <a:spcPct val="0"/>
              </a:spcAft>
              <a:defRPr sz="4400">
                <a:solidFill>
                  <a:schemeClr val="tx1"/>
                </a:solidFill>
                <a:latin typeface="+mj-lt"/>
                <a:ea typeface="+mj-ea"/>
                <a:cs typeface="+mj-cs"/>
                <a:sym typeface="Lucida Grande" charset="0"/>
              </a:defRPr>
            </a:lvl1pPr>
            <a:lvl2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2pPr>
            <a:lvl3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3pPr>
            <a:lvl4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4pPr>
            <a:lvl5pPr algn="ctr" rtl="0" eaLnBrk="0" fontAlgn="base" hangingPunct="0">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5pPr>
            <a:lvl6pPr marL="4572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6pPr>
            <a:lvl7pPr marL="9144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7pPr>
            <a:lvl8pPr marL="13716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8pPr>
            <a:lvl9pPr marL="1828800" algn="ctr" rtl="0" fontAlgn="base">
              <a:spcBef>
                <a:spcPct val="0"/>
              </a:spcBef>
              <a:spcAft>
                <a:spcPct val="0"/>
              </a:spcAft>
              <a:defRPr sz="4400">
                <a:solidFill>
                  <a:schemeClr val="tx1"/>
                </a:solidFill>
                <a:latin typeface="Lucida Grande" charset="0"/>
                <a:ea typeface="ヒラギノ角ゴ ProN W3" charset="0"/>
                <a:cs typeface="ヒラギノ角ゴ ProN W3" charset="0"/>
                <a:sym typeface="Lucida Grande" charset="0"/>
              </a:defRPr>
            </a:lvl9pPr>
          </a:lstStyle>
          <a:p>
            <a:r>
              <a:rPr lang="hu-HU" sz="3600" kern="0" dirty="0">
                <a:solidFill>
                  <a:srgbClr val="94AA67"/>
                </a:solidFill>
                <a:latin typeface="Calibri" panose="020F0502020204030204" pitchFamily="34" charset="0"/>
              </a:rPr>
              <a:t>Valószínűségek észlelése </a:t>
            </a:r>
            <a:r>
              <a:rPr lang="hu-HU" sz="3600" kern="0" dirty="0" smtClean="0">
                <a:solidFill>
                  <a:srgbClr val="94AA67"/>
                </a:solidFill>
                <a:latin typeface="Calibri" panose="020F0502020204030204" pitchFamily="34" charset="0"/>
              </a:rPr>
              <a:t>a </a:t>
            </a:r>
            <a:r>
              <a:rPr lang="hu-HU" sz="3600" kern="0" dirty="0">
                <a:solidFill>
                  <a:srgbClr val="94AA67"/>
                </a:solidFill>
                <a:latin typeface="Calibri" panose="020F0502020204030204" pitchFamily="34" charset="0"/>
              </a:rPr>
              <a:t>szimulációban</a:t>
            </a:r>
          </a:p>
        </p:txBody>
      </p:sp>
      <p:sp>
        <p:nvSpPr>
          <p:cNvPr id="11" name="Téglalap 10">
            <a:extLst>
              <a:ext uri="{FF2B5EF4-FFF2-40B4-BE49-F238E27FC236}">
                <a16:creationId xmlns="" xmlns:a16="http://schemas.microsoft.com/office/drawing/2014/main" id="{1C8009BD-34D9-4313-9E1F-106E01640626}"/>
              </a:ext>
            </a:extLst>
          </p:cNvPr>
          <p:cNvSpPr/>
          <p:nvPr/>
        </p:nvSpPr>
        <p:spPr bwMode="auto">
          <a:xfrm>
            <a:off x="4524140" y="4293096"/>
            <a:ext cx="4399988" cy="684076"/>
          </a:xfrm>
          <a:prstGeom prst="rect">
            <a:avLst/>
          </a:prstGeom>
          <a:solidFill>
            <a:srgbClr val="FFC000"/>
          </a:solid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a:ln>
                  <a:noFill/>
                </a:ln>
                <a:solidFill>
                  <a:srgbClr val="FF0000"/>
                </a:solidFill>
                <a:effectLst/>
                <a:latin typeface="Gill Sans" charset="0"/>
                <a:ea typeface="ヒラギノ角ゴ ProN W3" charset="0"/>
                <a:cs typeface="ヒラギノ角ゴ ProN W3" charset="0"/>
                <a:sym typeface="Gill Sans" charset="0"/>
              </a:rPr>
              <a:t>HEURISZTIKA</a:t>
            </a:r>
          </a:p>
        </p:txBody>
      </p:sp>
      <p:sp>
        <p:nvSpPr>
          <p:cNvPr id="7" name="Szabadkézi sokszög: alakzat 6">
            <a:extLst>
              <a:ext uri="{FF2B5EF4-FFF2-40B4-BE49-F238E27FC236}">
                <a16:creationId xmlns="" xmlns:a16="http://schemas.microsoft.com/office/drawing/2014/main" id="{C8CCCC46-5C11-4799-BDC2-7405DC274A03}"/>
              </a:ext>
            </a:extLst>
          </p:cNvPr>
          <p:cNvSpPr/>
          <p:nvPr/>
        </p:nvSpPr>
        <p:spPr bwMode="auto">
          <a:xfrm>
            <a:off x="2673752" y="1284790"/>
            <a:ext cx="4338280" cy="4224759"/>
          </a:xfrm>
          <a:custGeom>
            <a:avLst/>
            <a:gdLst>
              <a:gd name="connsiteX0" fmla="*/ 0 w 4338280"/>
              <a:gd name="connsiteY0" fmla="*/ 4224759 h 4224759"/>
              <a:gd name="connsiteX1" fmla="*/ 243068 w 4338280"/>
              <a:gd name="connsiteY1" fmla="*/ 3761772 h 4224759"/>
              <a:gd name="connsiteX2" fmla="*/ 243068 w 4338280"/>
              <a:gd name="connsiteY2" fmla="*/ 3761772 h 4224759"/>
              <a:gd name="connsiteX3" fmla="*/ 891251 w 4338280"/>
              <a:gd name="connsiteY3" fmla="*/ 3333509 h 4224759"/>
              <a:gd name="connsiteX4" fmla="*/ 2152891 w 4338280"/>
              <a:gd name="connsiteY4" fmla="*/ 2465407 h 4224759"/>
              <a:gd name="connsiteX5" fmla="*/ 3472405 w 4338280"/>
              <a:gd name="connsiteY5" fmla="*/ 1284790 h 4224759"/>
              <a:gd name="connsiteX6" fmla="*/ 4062714 w 4338280"/>
              <a:gd name="connsiteY6" fmla="*/ 613458 h 4224759"/>
              <a:gd name="connsiteX7" fmla="*/ 4328932 w 4338280"/>
              <a:gd name="connsiteY7" fmla="*/ 277792 h 4224759"/>
              <a:gd name="connsiteX8" fmla="*/ 4282633 w 4338280"/>
              <a:gd name="connsiteY8" fmla="*/ 0 h 4224759"/>
              <a:gd name="connsiteX9" fmla="*/ 4294207 w 4338280"/>
              <a:gd name="connsiteY9" fmla="*/ 69448 h 422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38280" h="4224759">
                <a:moveTo>
                  <a:pt x="0" y="4224759"/>
                </a:moveTo>
                <a:lnTo>
                  <a:pt x="243068" y="3761772"/>
                </a:lnTo>
                <a:lnTo>
                  <a:pt x="243068" y="3761772"/>
                </a:lnTo>
                <a:lnTo>
                  <a:pt x="891251" y="3333509"/>
                </a:lnTo>
                <a:cubicBezTo>
                  <a:pt x="1209555" y="3117448"/>
                  <a:pt x="1722699" y="2806860"/>
                  <a:pt x="2152891" y="2465407"/>
                </a:cubicBezTo>
                <a:cubicBezTo>
                  <a:pt x="2583083" y="2123954"/>
                  <a:pt x="3154101" y="1593448"/>
                  <a:pt x="3472405" y="1284790"/>
                </a:cubicBezTo>
                <a:cubicBezTo>
                  <a:pt x="3790709" y="976132"/>
                  <a:pt x="3919960" y="781291"/>
                  <a:pt x="4062714" y="613458"/>
                </a:cubicBezTo>
                <a:cubicBezTo>
                  <a:pt x="4205468" y="445625"/>
                  <a:pt x="4292279" y="380035"/>
                  <a:pt x="4328932" y="277792"/>
                </a:cubicBezTo>
                <a:cubicBezTo>
                  <a:pt x="4365585" y="175549"/>
                  <a:pt x="4282633" y="0"/>
                  <a:pt x="4282633" y="0"/>
                </a:cubicBezTo>
                <a:lnTo>
                  <a:pt x="4294207" y="69448"/>
                </a:lnTo>
              </a:path>
            </a:pathLst>
          </a:custGeom>
          <a:noFill/>
          <a:ln w="57150" cap="flat" cmpd="sng" algn="ctr">
            <a:solidFill>
              <a:srgbClr val="94AA6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0" name="Téglalap 9">
            <a:extLst>
              <a:ext uri="{FF2B5EF4-FFF2-40B4-BE49-F238E27FC236}">
                <a16:creationId xmlns="" xmlns:a16="http://schemas.microsoft.com/office/drawing/2014/main" id="{3E11B3CB-A45F-4C91-8438-0C8EE65631D1}"/>
              </a:ext>
            </a:extLst>
          </p:cNvPr>
          <p:cNvSpPr/>
          <p:nvPr/>
        </p:nvSpPr>
        <p:spPr bwMode="auto">
          <a:xfrm>
            <a:off x="580981" y="1973938"/>
            <a:ext cx="4399988" cy="684076"/>
          </a:xfrm>
          <a:prstGeom prst="rect">
            <a:avLst/>
          </a:prstGeom>
          <a:solidFill>
            <a:srgbClr val="BAF4FC"/>
          </a:solid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a:ln>
                  <a:noFill/>
                </a:ln>
                <a:solidFill>
                  <a:srgbClr val="0070C0"/>
                </a:solidFill>
                <a:effectLst/>
                <a:latin typeface="Gill Sans" charset="0"/>
                <a:ea typeface="ヒラギノ角ゴ ProN W3" charset="0"/>
                <a:cs typeface="ヒラギノ角ゴ ProN W3" charset="0"/>
                <a:sym typeface="Gill Sans" charset="0"/>
              </a:rPr>
              <a:t>RACIONALITÁS</a:t>
            </a:r>
          </a:p>
        </p:txBody>
      </p:sp>
    </p:spTree>
    <p:extLst>
      <p:ext uri="{BB962C8B-B14F-4D97-AF65-F5344CB8AC3E}">
        <p14:creationId xmlns:p14="http://schemas.microsoft.com/office/powerpoint/2010/main" val="12167623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ím 1">
            <a:extLst>
              <a:ext uri="{FF2B5EF4-FFF2-40B4-BE49-F238E27FC236}">
                <a16:creationId xmlns="" xmlns:a16="http://schemas.microsoft.com/office/drawing/2014/main" id="{8E2CBEEB-BAAB-4D4F-AC24-A208F03BCFC8}"/>
              </a:ext>
            </a:extLst>
          </p:cNvPr>
          <p:cNvSpPr>
            <a:spLocks noGrp="1"/>
          </p:cNvSpPr>
          <p:nvPr>
            <p:ph type="title" idx="4294967295"/>
          </p:nvPr>
        </p:nvSpPr>
        <p:spPr>
          <a:xfrm>
            <a:off x="179386" y="404664"/>
            <a:ext cx="8675687" cy="792163"/>
          </a:xfrm>
        </p:spPr>
        <p:txBody>
          <a:bodyPr lIns="91440" tIns="45720" rIns="91440" bIns="45720"/>
          <a:lstStyle/>
          <a:p>
            <a:pPr>
              <a:defRPr/>
            </a:pPr>
            <a:r>
              <a:rPr lang="hu-HU" altLang="hu-HU" sz="3200" dirty="0" smtClean="0">
                <a:solidFill>
                  <a:schemeClr val="bg1">
                    <a:lumMod val="50000"/>
                  </a:schemeClr>
                </a:solidFill>
                <a:latin typeface="Calibri" panose="020F0502020204030204" pitchFamily="34" charset="0"/>
              </a:rPr>
              <a:t> </a:t>
            </a:r>
            <a:r>
              <a:rPr lang="hu-HU" altLang="hu-HU" sz="3600" dirty="0">
                <a:solidFill>
                  <a:srgbClr val="94AA67"/>
                </a:solidFill>
                <a:latin typeface="Calibri" panose="020F0502020204030204" pitchFamily="34" charset="0"/>
              </a:rPr>
              <a:t>Valószínűségészlelés</a:t>
            </a:r>
            <a:r>
              <a:rPr lang="hu-HU" altLang="hu-HU" sz="3200" dirty="0">
                <a:solidFill>
                  <a:srgbClr val="94AA67"/>
                </a:solidFill>
                <a:latin typeface="Calibri" panose="020F0502020204030204" pitchFamily="34" charset="0"/>
              </a:rPr>
              <a:t> </a:t>
            </a:r>
            <a:r>
              <a:rPr lang="hu-HU" altLang="hu-HU" sz="3600" dirty="0">
                <a:solidFill>
                  <a:srgbClr val="94AA67"/>
                </a:solidFill>
                <a:latin typeface="Calibri" panose="020F0502020204030204" pitchFamily="34" charset="0"/>
              </a:rPr>
              <a:t>eredmények</a:t>
            </a:r>
            <a:endParaRPr lang="hu-HU" altLang="hu-HU" sz="3200" dirty="0">
              <a:solidFill>
                <a:srgbClr val="94AA67"/>
              </a:solidFill>
              <a:latin typeface="Calibri" panose="020F0502020204030204" pitchFamily="34" charset="0"/>
            </a:endParaRPr>
          </a:p>
        </p:txBody>
      </p:sp>
      <p:sp>
        <p:nvSpPr>
          <p:cNvPr id="12291" name="Tartalom helye 2">
            <a:extLst>
              <a:ext uri="{FF2B5EF4-FFF2-40B4-BE49-F238E27FC236}">
                <a16:creationId xmlns="" xmlns:a16="http://schemas.microsoft.com/office/drawing/2014/main" id="{F9DC8C6D-3405-46FD-BC30-45D0BD1F0327}"/>
              </a:ext>
            </a:extLst>
          </p:cNvPr>
          <p:cNvSpPr>
            <a:spLocks noGrp="1"/>
          </p:cNvSpPr>
          <p:nvPr>
            <p:ph idx="4294967295"/>
          </p:nvPr>
        </p:nvSpPr>
        <p:spPr>
          <a:xfrm>
            <a:off x="557175" y="1916832"/>
            <a:ext cx="7920111" cy="4357688"/>
          </a:xfrm>
        </p:spPr>
        <p:txBody>
          <a:bodyPr lIns="91440" tIns="45720" rIns="91440" bIns="45720"/>
          <a:lstStyle/>
          <a:p>
            <a:pPr>
              <a:lnSpc>
                <a:spcPct val="80000"/>
              </a:lnSpc>
              <a:buFont typeface="Calibri" panose="020F0502020204030204" pitchFamily="34" charset="0"/>
              <a:buChar char="×"/>
              <a:defRPr/>
            </a:pPr>
            <a:endParaRPr lang="hu-HU" altLang="hu-HU" sz="2800" dirty="0">
              <a:solidFill>
                <a:srgbClr val="0070C0"/>
              </a:solidFill>
              <a:latin typeface="Calibri" panose="020F0502020204030204" pitchFamily="34" charset="0"/>
            </a:endParaRPr>
          </a:p>
          <a:p>
            <a:pPr>
              <a:lnSpc>
                <a:spcPct val="80000"/>
              </a:lnSpc>
              <a:buFont typeface="Calibri" panose="020F0502020204030204" pitchFamily="34" charset="0"/>
              <a:buChar char="×"/>
              <a:defRPr/>
            </a:pPr>
            <a:r>
              <a:rPr lang="hu-HU" altLang="hu-HU" sz="2800" dirty="0">
                <a:solidFill>
                  <a:srgbClr val="0070C0"/>
                </a:solidFill>
                <a:latin typeface="Calibri" panose="020F0502020204030204" pitchFamily="34" charset="0"/>
              </a:rPr>
              <a:t>Szignifikánsan eltérően észlelik a valószínűségeket, mint a posteriori valószínűség.</a:t>
            </a:r>
          </a:p>
          <a:p>
            <a:pPr>
              <a:lnSpc>
                <a:spcPct val="80000"/>
              </a:lnSpc>
              <a:buFont typeface="Calibri" panose="020F0502020204030204" pitchFamily="34" charset="0"/>
              <a:buChar char="×"/>
              <a:defRPr/>
            </a:pPr>
            <a:endParaRPr lang="hu-HU" altLang="hu-HU" sz="2800" dirty="0">
              <a:solidFill>
                <a:schemeClr val="bg1">
                  <a:lumMod val="50000"/>
                </a:schemeClr>
              </a:solidFill>
              <a:latin typeface="Calibri" panose="020F0502020204030204" pitchFamily="34" charset="0"/>
            </a:endParaRPr>
          </a:p>
          <a:p>
            <a:pPr>
              <a:lnSpc>
                <a:spcPct val="80000"/>
              </a:lnSpc>
              <a:buFont typeface="Wingdings" panose="05000000000000000000" pitchFamily="2" charset="2"/>
              <a:buChar char="ü"/>
              <a:defRPr/>
            </a:pPr>
            <a:r>
              <a:rPr lang="hu-HU" altLang="hu-HU" sz="2800" dirty="0">
                <a:solidFill>
                  <a:srgbClr val="FFC000"/>
                </a:solidFill>
                <a:latin typeface="Calibri" panose="020F0502020204030204" pitchFamily="34" charset="0"/>
              </a:rPr>
              <a:t>Az alacsony valószínűségű eseményeket felül-, míg a magasakat alulsúlyozzák, de nem olyan nagy mértékben, mint az eddigi konzervativizmus kutatásokban.</a:t>
            </a:r>
          </a:p>
          <a:p>
            <a:pPr marL="0" indent="0">
              <a:lnSpc>
                <a:spcPct val="80000"/>
              </a:lnSpc>
              <a:buFont typeface="Arial" pitchFamily="34" charset="0"/>
              <a:buNone/>
              <a:defRPr/>
            </a:pPr>
            <a:endParaRPr lang="hu-HU" altLang="hu-HU" sz="2800" i="1" u="sng"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3423234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942C5201-D60C-4D46-8471-096739925C27}"/>
              </a:ext>
            </a:extLst>
          </p:cNvPr>
          <p:cNvSpPr>
            <a:spLocks noGrp="1"/>
          </p:cNvSpPr>
          <p:nvPr>
            <p:ph type="title"/>
          </p:nvPr>
        </p:nvSpPr>
        <p:spPr>
          <a:xfrm>
            <a:off x="466986" y="3284984"/>
            <a:ext cx="8229600" cy="1143000"/>
          </a:xfrm>
        </p:spPr>
        <p:txBody>
          <a:bodyPr/>
          <a:lstStyle/>
          <a:p>
            <a:pPr>
              <a:lnSpc>
                <a:spcPct val="80000"/>
              </a:lnSpc>
              <a:defRPr/>
            </a:pPr>
            <a:r>
              <a:rPr lang="hu-HU" altLang="hu-HU" sz="3600" b="1" dirty="0">
                <a:solidFill>
                  <a:schemeClr val="bg1">
                    <a:lumMod val="50000"/>
                  </a:schemeClr>
                </a:solidFill>
                <a:latin typeface="Calibri" panose="020F0502020204030204" pitchFamily="34" charset="0"/>
              </a:rPr>
              <a:t/>
            </a:r>
            <a:br>
              <a:rPr lang="hu-HU" altLang="hu-HU" sz="3600" b="1" dirty="0">
                <a:solidFill>
                  <a:schemeClr val="bg1">
                    <a:lumMod val="50000"/>
                  </a:schemeClr>
                </a:solidFill>
                <a:latin typeface="Calibri" panose="020F0502020204030204" pitchFamily="34" charset="0"/>
              </a:rPr>
            </a:br>
            <a:r>
              <a:rPr lang="hu-HU" altLang="hu-HU" sz="3600" dirty="0" smtClean="0">
                <a:solidFill>
                  <a:schemeClr val="bg1">
                    <a:lumMod val="50000"/>
                  </a:schemeClr>
                </a:solidFill>
                <a:latin typeface="Calibri" panose="020F0502020204030204" pitchFamily="34" charset="0"/>
              </a:rPr>
              <a:t>Kockázatvállalás:</a:t>
            </a:r>
            <a:br>
              <a:rPr lang="hu-HU" altLang="hu-HU" sz="3600" dirty="0" smtClean="0">
                <a:solidFill>
                  <a:schemeClr val="bg1">
                    <a:lumMod val="50000"/>
                  </a:schemeClr>
                </a:solidFill>
                <a:latin typeface="Calibri" panose="020F0502020204030204" pitchFamily="34" charset="0"/>
              </a:rPr>
            </a:br>
            <a:r>
              <a:rPr lang="hu-HU" altLang="hu-HU" sz="3600" dirty="0">
                <a:solidFill>
                  <a:schemeClr val="bg1">
                    <a:lumMod val="50000"/>
                  </a:schemeClr>
                </a:solidFill>
                <a:latin typeface="Calibri" panose="020F0502020204030204" pitchFamily="34" charset="0"/>
              </a:rPr>
              <a:t/>
            </a:r>
            <a:br>
              <a:rPr lang="hu-HU" altLang="hu-HU" sz="3600" dirty="0">
                <a:solidFill>
                  <a:schemeClr val="bg1">
                    <a:lumMod val="50000"/>
                  </a:schemeClr>
                </a:solidFill>
                <a:latin typeface="Calibri" panose="020F0502020204030204" pitchFamily="34" charset="0"/>
              </a:rPr>
            </a:br>
            <a:r>
              <a:rPr lang="hu-HU" altLang="hu-HU" sz="3600" dirty="0">
                <a:solidFill>
                  <a:srgbClr val="0070C0"/>
                </a:solidFill>
                <a:latin typeface="Calibri" panose="020F0502020204030204" pitchFamily="34" charset="0"/>
              </a:rPr>
              <a:t>racionalitás</a:t>
            </a:r>
            <a:r>
              <a:rPr lang="hu-HU" altLang="hu-HU" sz="3600" dirty="0">
                <a:solidFill>
                  <a:schemeClr val="bg1">
                    <a:lumMod val="50000"/>
                  </a:schemeClr>
                </a:solidFill>
                <a:latin typeface="Calibri" panose="020F0502020204030204" pitchFamily="34" charset="0"/>
              </a:rPr>
              <a:t> és/vagy </a:t>
            </a:r>
            <a:r>
              <a:rPr lang="hu-HU" altLang="hu-HU" sz="3600" dirty="0">
                <a:solidFill>
                  <a:srgbClr val="FFC000"/>
                </a:solidFill>
                <a:latin typeface="Calibri" panose="020F0502020204030204" pitchFamily="34" charset="0"/>
              </a:rPr>
              <a:t>heurisztika</a:t>
            </a:r>
            <a:r>
              <a:rPr lang="hu-HU" altLang="hu-HU" sz="3600" i="1" dirty="0">
                <a:solidFill>
                  <a:schemeClr val="bg1">
                    <a:lumMod val="50000"/>
                  </a:schemeClr>
                </a:solidFill>
                <a:latin typeface="Calibri" panose="020F0502020204030204" pitchFamily="34" charset="0"/>
              </a:rPr>
              <a:t/>
            </a:r>
            <a:br>
              <a:rPr lang="hu-HU" altLang="hu-HU" sz="3600" i="1" dirty="0">
                <a:solidFill>
                  <a:schemeClr val="bg1">
                    <a:lumMod val="50000"/>
                  </a:schemeClr>
                </a:solidFill>
                <a:latin typeface="Calibri" panose="020F0502020204030204" pitchFamily="34" charset="0"/>
              </a:rPr>
            </a:br>
            <a:endParaRPr lang="hu-HU" sz="3600" dirty="0"/>
          </a:p>
        </p:txBody>
      </p:sp>
      <p:sp>
        <p:nvSpPr>
          <p:cNvPr id="8" name="Szövegdoboz 7">
            <a:extLst>
              <a:ext uri="{FF2B5EF4-FFF2-40B4-BE49-F238E27FC236}">
                <a16:creationId xmlns="" xmlns:a16="http://schemas.microsoft.com/office/drawing/2014/main" id="{DF7C2DE8-16CA-4E5E-88F4-EB23DE17BEB6}"/>
              </a:ext>
            </a:extLst>
          </p:cNvPr>
          <p:cNvSpPr txBox="1"/>
          <p:nvPr/>
        </p:nvSpPr>
        <p:spPr>
          <a:xfrm>
            <a:off x="466986" y="548680"/>
            <a:ext cx="4825093" cy="1323439"/>
          </a:xfrm>
          <a:prstGeom prst="rect">
            <a:avLst/>
          </a:prstGeom>
          <a:noFill/>
        </p:spPr>
        <p:txBody>
          <a:bodyPr wrap="square">
            <a:spAutoFit/>
          </a:bodyPr>
          <a:lstStyle/>
          <a:p>
            <a:pPr lvl="0"/>
            <a:r>
              <a:rPr lang="hu-HU" sz="2800" dirty="0">
                <a:solidFill>
                  <a:schemeClr val="bg1">
                    <a:lumMod val="50000"/>
                  </a:schemeClr>
                </a:solidFill>
                <a:latin typeface="Calibri" panose="020F0502020204030204" pitchFamily="34" charset="0"/>
                <a:cs typeface="Calibri" panose="020F0502020204030204" pitchFamily="34" charset="0"/>
              </a:rPr>
              <a:t>2. </a:t>
            </a:r>
            <a:r>
              <a:rPr lang="hu-HU" sz="2800" dirty="0" smtClean="0">
                <a:solidFill>
                  <a:schemeClr val="bg1">
                    <a:lumMod val="50000"/>
                  </a:schemeClr>
                </a:solidFill>
                <a:latin typeface="Calibri" panose="020F0502020204030204" pitchFamily="34" charset="0"/>
                <a:cs typeface="Calibri" panose="020F0502020204030204" pitchFamily="34" charset="0"/>
              </a:rPr>
              <a:t>Miként </a:t>
            </a:r>
            <a:r>
              <a:rPr lang="hu-HU" sz="2800" dirty="0">
                <a:solidFill>
                  <a:schemeClr val="bg1">
                    <a:lumMod val="50000"/>
                  </a:schemeClr>
                </a:solidFill>
                <a:latin typeface="Calibri" panose="020F0502020204030204" pitchFamily="34" charset="0"/>
                <a:cs typeface="Calibri" panose="020F0502020204030204" pitchFamily="34" charset="0"/>
              </a:rPr>
              <a:t>cselekszik</a:t>
            </a:r>
            <a:r>
              <a:rPr lang="hu-HU" sz="2800" dirty="0" smtClean="0">
                <a:solidFill>
                  <a:schemeClr val="bg1">
                    <a:lumMod val="50000"/>
                  </a:schemeClr>
                </a:solidFill>
                <a:latin typeface="Calibri" panose="020F0502020204030204" pitchFamily="34" charset="0"/>
                <a:cs typeface="Calibri" panose="020F0502020204030204" pitchFamily="34" charset="0"/>
              </a:rPr>
              <a:t>?</a:t>
            </a:r>
          </a:p>
          <a:p>
            <a:pPr lvl="0"/>
            <a:endParaRPr lang="hu-HU" sz="2800" dirty="0">
              <a:solidFill>
                <a:schemeClr val="bg1">
                  <a:lumMod val="50000"/>
                </a:schemeClr>
              </a:solidFill>
              <a:latin typeface="Calibri" panose="020F0502020204030204" pitchFamily="34" charset="0"/>
              <a:cs typeface="Calibri" panose="020F0502020204030204" pitchFamily="34" charset="0"/>
            </a:endParaRPr>
          </a:p>
          <a:p>
            <a:pPr lvl="0"/>
            <a:r>
              <a:rPr lang="hu-HU" sz="2400" i="1" dirty="0">
                <a:solidFill>
                  <a:schemeClr val="bg1">
                    <a:lumMod val="50000"/>
                  </a:schemeClr>
                </a:solidFill>
                <a:latin typeface="Calibri" panose="020F0502020204030204" pitchFamily="34" charset="0"/>
                <a:cs typeface="Calibri" panose="020F0502020204030204" pitchFamily="34" charset="0"/>
              </a:rPr>
              <a:t>Mennyit fektet be?</a:t>
            </a:r>
          </a:p>
        </p:txBody>
      </p:sp>
      <p:grpSp>
        <p:nvGrpSpPr>
          <p:cNvPr id="15" name="Csoportba foglalás 14"/>
          <p:cNvGrpSpPr/>
          <p:nvPr/>
        </p:nvGrpSpPr>
        <p:grpSpPr>
          <a:xfrm>
            <a:off x="6372200" y="521093"/>
            <a:ext cx="2238984" cy="1280537"/>
            <a:chOff x="2584318" y="3052739"/>
            <a:chExt cx="6580983" cy="3430148"/>
          </a:xfrm>
        </p:grpSpPr>
        <p:sp>
          <p:nvSpPr>
            <p:cNvPr id="16" name="Szabadkézi sokszög: alakzat 5">
              <a:extLst>
                <a:ext uri="{FF2B5EF4-FFF2-40B4-BE49-F238E27FC236}">
                  <a16:creationId xmlns="" xmlns:a16="http://schemas.microsoft.com/office/drawing/2014/main" id="{FADA7821-CDD3-4C1E-940C-F79D029934F7}"/>
                </a:ext>
              </a:extLst>
            </p:cNvPr>
            <p:cNvSpPr/>
            <p:nvPr/>
          </p:nvSpPr>
          <p:spPr>
            <a:xfrm rot="16200004">
              <a:off x="6425998" y="2154698"/>
              <a:ext cx="1841262" cy="3637344"/>
            </a:xfrm>
            <a:custGeom>
              <a:avLst/>
              <a:gdLst>
                <a:gd name="f0" fmla="val 10800000"/>
                <a:gd name="f1" fmla="val 5400000"/>
                <a:gd name="f2" fmla="val 180"/>
                <a:gd name="f3" fmla="val w"/>
                <a:gd name="f4" fmla="val h"/>
                <a:gd name="f5" fmla="val 0"/>
                <a:gd name="f6" fmla="val 1779730"/>
                <a:gd name="f7" fmla="val 889865"/>
                <a:gd name="f8" fmla="val 398406"/>
                <a:gd name="f9" fmla="val 1381324"/>
                <a:gd name="f10" fmla="+- 0 0 -90"/>
                <a:gd name="f11" fmla="*/ f3 1 1779730"/>
                <a:gd name="f12" fmla="*/ f4 1 1779730"/>
                <a:gd name="f13" fmla="+- f6 0 f5"/>
                <a:gd name="f14" fmla="*/ f10 f0 1"/>
                <a:gd name="f15" fmla="*/ f13 1 1779730"/>
                <a:gd name="f16" fmla="*/ 0 f13 1"/>
                <a:gd name="f17" fmla="*/ 889865 f13 1"/>
                <a:gd name="f18" fmla="*/ 1779730 f13 1"/>
                <a:gd name="f19" fmla="*/ f14 1 f2"/>
                <a:gd name="f20" fmla="*/ f16 1 1779730"/>
                <a:gd name="f21" fmla="*/ f17 1 1779730"/>
                <a:gd name="f22" fmla="*/ f18 1 1779730"/>
                <a:gd name="f23" fmla="*/ f5 1 f15"/>
                <a:gd name="f24" fmla="*/ f6 1 f15"/>
                <a:gd name="f25" fmla="+- f19 0 f1"/>
                <a:gd name="f26" fmla="*/ f20 1 f15"/>
                <a:gd name="f27" fmla="*/ f21 1 f15"/>
                <a:gd name="f28" fmla="*/ f22 1 f15"/>
                <a:gd name="f29" fmla="*/ f23 f11 1"/>
                <a:gd name="f30" fmla="*/ f24 f11 1"/>
                <a:gd name="f31" fmla="*/ f24 f12 1"/>
                <a:gd name="f32" fmla="*/ f23 f12 1"/>
                <a:gd name="f33" fmla="*/ f26 f11 1"/>
                <a:gd name="f34" fmla="*/ f27 f12 1"/>
                <a:gd name="f35" fmla="*/ f27 f11 1"/>
                <a:gd name="f36" fmla="*/ f26 f12 1"/>
                <a:gd name="f37" fmla="*/ f28 f11 1"/>
                <a:gd name="f38" fmla="*/ f28 f12 1"/>
              </a:gdLst>
              <a:ahLst/>
              <a:cxnLst>
                <a:cxn ang="3cd4">
                  <a:pos x="hc" y="t"/>
                </a:cxn>
                <a:cxn ang="0">
                  <a:pos x="r" y="vc"/>
                </a:cxn>
                <a:cxn ang="cd4">
                  <a:pos x="hc" y="b"/>
                </a:cxn>
                <a:cxn ang="cd2">
                  <a:pos x="l" y="vc"/>
                </a:cxn>
                <a:cxn ang="f25">
                  <a:pos x="f33" y="f34"/>
                </a:cxn>
                <a:cxn ang="f25">
                  <a:pos x="f35" y="f36"/>
                </a:cxn>
                <a:cxn ang="f25">
                  <a:pos x="f37" y="f34"/>
                </a:cxn>
                <a:cxn ang="f25">
                  <a:pos x="f35" y="f38"/>
                </a:cxn>
                <a:cxn ang="f25">
                  <a:pos x="f33" y="f34"/>
                </a:cxn>
              </a:cxnLst>
              <a:rect l="f29" t="f32" r="f30" b="f31"/>
              <a:pathLst>
                <a:path w="1779730" h="1779730">
                  <a:moveTo>
                    <a:pt x="f5" y="f7"/>
                  </a:moveTo>
                  <a:cubicBezTo>
                    <a:pt x="f5" y="f8"/>
                    <a:pt x="f8" y="f5"/>
                    <a:pt x="f7" y="f5"/>
                  </a:cubicBezTo>
                  <a:cubicBezTo>
                    <a:pt x="f9" y="f5"/>
                    <a:pt x="f6" y="f8"/>
                    <a:pt x="f6" y="f7"/>
                  </a:cubicBezTo>
                  <a:cubicBezTo>
                    <a:pt x="f6" y="f9"/>
                    <a:pt x="f9" y="f6"/>
                    <a:pt x="f7" y="f6"/>
                  </a:cubicBezTo>
                  <a:cubicBezTo>
                    <a:pt x="f8" y="f6"/>
                    <a:pt x="f5" y="f9"/>
                    <a:pt x="f5" y="f7"/>
                  </a:cubicBezTo>
                  <a:close/>
                </a:path>
              </a:pathLst>
            </a:custGeom>
            <a:solidFill>
              <a:schemeClr val="bg1">
                <a:lumMod val="50000"/>
              </a:schemeClr>
            </a:solidFill>
            <a:ln w="12701" cap="flat">
              <a:noFill/>
              <a:prstDash val="solid"/>
              <a:miter/>
            </a:ln>
          </p:spPr>
          <p:txBody>
            <a:bodyPr vert="horz" wrap="square" lIns="208812" tIns="208812" rIns="208812" bIns="208812" anchor="ctr" anchorCtr="1" compatLnSpc="1">
              <a:noAutofit/>
            </a:bodyPr>
            <a:lstStyle/>
            <a:p>
              <a:pPr algn="ctr" defTabSz="933449" fontAlgn="auto" hangingPunct="1">
                <a:lnSpc>
                  <a:spcPct val="90000"/>
                </a:lnSpc>
                <a:spcBef>
                  <a:spcPts val="0"/>
                </a:spcBef>
                <a:spcAft>
                  <a:spcPts val="900"/>
                </a:spcAft>
                <a:defRPr sz="1800" b="0" i="0" u="none" strike="noStrike" kern="0" cap="none" spc="0" baseline="0">
                  <a:solidFill>
                    <a:srgbClr val="000000"/>
                  </a:solidFill>
                  <a:uFillTx/>
                </a:defRPr>
              </a:pPr>
              <a:endParaRPr lang="hu-HU" sz="1200">
                <a:latin typeface="Calibri"/>
              </a:endParaRPr>
            </a:p>
          </p:txBody>
        </p:sp>
        <p:sp>
          <p:nvSpPr>
            <p:cNvPr id="17" name="Szabadkézi sokszög: alakzat 7">
              <a:extLst>
                <a:ext uri="{FF2B5EF4-FFF2-40B4-BE49-F238E27FC236}">
                  <a16:creationId xmlns="" xmlns:a16="http://schemas.microsoft.com/office/drawing/2014/main" id="{01A14B3B-08E3-424A-BAD4-2E5D581E05DC}"/>
                </a:ext>
              </a:extLst>
            </p:cNvPr>
            <p:cNvSpPr/>
            <p:nvPr/>
          </p:nvSpPr>
          <p:spPr>
            <a:xfrm rot="16200004">
              <a:off x="3296747" y="3975039"/>
              <a:ext cx="1795419" cy="3220278"/>
            </a:xfrm>
            <a:custGeom>
              <a:avLst/>
              <a:gdLst>
                <a:gd name="f0" fmla="val 10800000"/>
                <a:gd name="f1" fmla="val 5400000"/>
                <a:gd name="f2" fmla="val 180"/>
                <a:gd name="f3" fmla="val w"/>
                <a:gd name="f4" fmla="val h"/>
                <a:gd name="f5" fmla="val 0"/>
                <a:gd name="f6" fmla="val 1690743"/>
                <a:gd name="f7" fmla="val 1352595"/>
                <a:gd name="f8" fmla="val 135260"/>
                <a:gd name="f9" fmla="val 60558"/>
                <a:gd name="f10" fmla="val 1555484"/>
                <a:gd name="f11" fmla="val 1630186"/>
                <a:gd name="f12" fmla="val 1690744"/>
                <a:gd name="f13" fmla="val 495952"/>
                <a:gd name="f14" fmla="val 856644"/>
                <a:gd name="f15" fmla="val 1217336"/>
                <a:gd name="f16" fmla="val 1292038"/>
                <a:gd name="f17" fmla="val 1630185"/>
                <a:gd name="f18" fmla="val 1352596"/>
                <a:gd name="f19" fmla="val 1555483"/>
                <a:gd name="f20" fmla="val 1292037"/>
                <a:gd name="f21" fmla="val 1217335"/>
                <a:gd name="f22" fmla="+- 0 0 -90"/>
                <a:gd name="f23" fmla="*/ f3 1 1690743"/>
                <a:gd name="f24" fmla="*/ f4 1 1352595"/>
                <a:gd name="f25" fmla="+- f7 0 f5"/>
                <a:gd name="f26" fmla="+- f6 0 f5"/>
                <a:gd name="f27" fmla="*/ f22 f0 1"/>
                <a:gd name="f28" fmla="*/ f26 1 1690743"/>
                <a:gd name="f29" fmla="*/ f25 1 1352595"/>
                <a:gd name="f30" fmla="*/ 0 f26 1"/>
                <a:gd name="f31" fmla="*/ 135260 f25 1"/>
                <a:gd name="f32" fmla="*/ 135260 f26 1"/>
                <a:gd name="f33" fmla="*/ 0 f25 1"/>
                <a:gd name="f34" fmla="*/ 1555484 f26 1"/>
                <a:gd name="f35" fmla="*/ 1690744 f26 1"/>
                <a:gd name="f36" fmla="*/ 1690743 f26 1"/>
                <a:gd name="f37" fmla="*/ 1217336 f25 1"/>
                <a:gd name="f38" fmla="*/ 1555483 f26 1"/>
                <a:gd name="f39" fmla="*/ 1352596 f25 1"/>
                <a:gd name="f40" fmla="*/ 1352595 f25 1"/>
                <a:gd name="f41" fmla="*/ 1217335 f25 1"/>
                <a:gd name="f42" fmla="*/ f27 1 f2"/>
                <a:gd name="f43" fmla="*/ f30 1 1690743"/>
                <a:gd name="f44" fmla="*/ f31 1 1352595"/>
                <a:gd name="f45" fmla="*/ f32 1 1690743"/>
                <a:gd name="f46" fmla="*/ f33 1 1352595"/>
                <a:gd name="f47" fmla="*/ f34 1 1690743"/>
                <a:gd name="f48" fmla="*/ f35 1 1690743"/>
                <a:gd name="f49" fmla="*/ f36 1 1690743"/>
                <a:gd name="f50" fmla="*/ f37 1 1352595"/>
                <a:gd name="f51" fmla="*/ f38 1 1690743"/>
                <a:gd name="f52" fmla="*/ f39 1 1352595"/>
                <a:gd name="f53" fmla="*/ f40 1 1352595"/>
                <a:gd name="f54" fmla="*/ f41 1 1352595"/>
                <a:gd name="f55" fmla="*/ f5 1 f28"/>
                <a:gd name="f56" fmla="*/ f6 1 f28"/>
                <a:gd name="f57" fmla="*/ f5 1 f29"/>
                <a:gd name="f58" fmla="*/ f7 1 f29"/>
                <a:gd name="f59" fmla="+- f42 0 f1"/>
                <a:gd name="f60" fmla="*/ f43 1 f28"/>
                <a:gd name="f61" fmla="*/ f44 1 f29"/>
                <a:gd name="f62" fmla="*/ f45 1 f28"/>
                <a:gd name="f63" fmla="*/ f46 1 f29"/>
                <a:gd name="f64" fmla="*/ f47 1 f28"/>
                <a:gd name="f65" fmla="*/ f48 1 f28"/>
                <a:gd name="f66" fmla="*/ f49 1 f28"/>
                <a:gd name="f67" fmla="*/ f50 1 f29"/>
                <a:gd name="f68" fmla="*/ f51 1 f28"/>
                <a:gd name="f69" fmla="*/ f52 1 f29"/>
                <a:gd name="f70" fmla="*/ f53 1 f29"/>
                <a:gd name="f71" fmla="*/ f54 1 f29"/>
                <a:gd name="f72" fmla="*/ f55 f23 1"/>
                <a:gd name="f73" fmla="*/ f56 f23 1"/>
                <a:gd name="f74" fmla="*/ f58 f24 1"/>
                <a:gd name="f75" fmla="*/ f57 f24 1"/>
                <a:gd name="f76" fmla="*/ f60 f23 1"/>
                <a:gd name="f77" fmla="*/ f61 f24 1"/>
                <a:gd name="f78" fmla="*/ f62 f23 1"/>
                <a:gd name="f79" fmla="*/ f63 f24 1"/>
                <a:gd name="f80" fmla="*/ f64 f23 1"/>
                <a:gd name="f81" fmla="*/ f65 f23 1"/>
                <a:gd name="f82" fmla="*/ f66 f23 1"/>
                <a:gd name="f83" fmla="*/ f67 f24 1"/>
                <a:gd name="f84" fmla="*/ f68 f23 1"/>
                <a:gd name="f85" fmla="*/ f69 f24 1"/>
                <a:gd name="f86" fmla="*/ f70 f24 1"/>
                <a:gd name="f87" fmla="*/ f71 f24 1"/>
              </a:gdLst>
              <a:ahLst/>
              <a:cxnLst>
                <a:cxn ang="3cd4">
                  <a:pos x="hc" y="t"/>
                </a:cxn>
                <a:cxn ang="0">
                  <a:pos x="r" y="vc"/>
                </a:cxn>
                <a:cxn ang="cd4">
                  <a:pos x="hc" y="b"/>
                </a:cxn>
                <a:cxn ang="cd2">
                  <a:pos x="l" y="vc"/>
                </a:cxn>
                <a:cxn ang="f59">
                  <a:pos x="f76" y="f77"/>
                </a:cxn>
                <a:cxn ang="f59">
                  <a:pos x="f78" y="f79"/>
                </a:cxn>
                <a:cxn ang="f59">
                  <a:pos x="f80" y="f79"/>
                </a:cxn>
                <a:cxn ang="f59">
                  <a:pos x="f81" y="f77"/>
                </a:cxn>
                <a:cxn ang="f59">
                  <a:pos x="f82" y="f83"/>
                </a:cxn>
                <a:cxn ang="f59">
                  <a:pos x="f84" y="f85"/>
                </a:cxn>
                <a:cxn ang="f59">
                  <a:pos x="f78" y="f86"/>
                </a:cxn>
                <a:cxn ang="f59">
                  <a:pos x="f76" y="f87"/>
                </a:cxn>
                <a:cxn ang="f59">
                  <a:pos x="f76" y="f77"/>
                </a:cxn>
              </a:cxnLst>
              <a:rect l="f72" t="f75" r="f73" b="f74"/>
              <a:pathLst>
                <a:path w="1690743" h="1352595">
                  <a:moveTo>
                    <a:pt x="f5" y="f8"/>
                  </a:moveTo>
                  <a:cubicBezTo>
                    <a:pt x="f5" y="f9"/>
                    <a:pt x="f9" y="f5"/>
                    <a:pt x="f8" y="f5"/>
                  </a:cubicBezTo>
                  <a:lnTo>
                    <a:pt x="f10" y="f5"/>
                  </a:lnTo>
                  <a:cubicBezTo>
                    <a:pt x="f11" y="f5"/>
                    <a:pt x="f12" y="f9"/>
                    <a:pt x="f12" y="f8"/>
                  </a:cubicBezTo>
                  <a:cubicBezTo>
                    <a:pt x="f12" y="f13"/>
                    <a:pt x="f6" y="f14"/>
                    <a:pt x="f6" y="f15"/>
                  </a:cubicBezTo>
                  <a:cubicBezTo>
                    <a:pt x="f6" y="f16"/>
                    <a:pt x="f17" y="f18"/>
                    <a:pt x="f19" y="f18"/>
                  </a:cubicBezTo>
                  <a:lnTo>
                    <a:pt x="f8" y="f7"/>
                  </a:lnTo>
                  <a:cubicBezTo>
                    <a:pt x="f9" y="f7"/>
                    <a:pt x="f5" y="f20"/>
                    <a:pt x="f5" y="f21"/>
                  </a:cubicBezTo>
                  <a:lnTo>
                    <a:pt x="f5" y="f8"/>
                  </a:lnTo>
                  <a:close/>
                </a:path>
              </a:pathLst>
            </a:custGeom>
            <a:solidFill>
              <a:srgbClr val="94AA67"/>
            </a:solidFill>
            <a:ln w="12701" cap="flat">
              <a:noFill/>
              <a:prstDash val="solid"/>
              <a:miter/>
            </a:ln>
          </p:spPr>
          <p:txBody>
            <a:bodyPr vert="horz" wrap="square" lIns="78290" tIns="78290" rIns="78290" bIns="78290" anchor="ctr" anchorCtr="1" compatLnSpc="1">
              <a:noAutofit/>
            </a:bodyPr>
            <a:lstStyle/>
            <a:p>
              <a:pPr algn="ctr" defTabSz="1133477" fontAlgn="auto" hangingPunct="1">
                <a:lnSpc>
                  <a:spcPct val="90000"/>
                </a:lnSpc>
                <a:spcBef>
                  <a:spcPts val="0"/>
                </a:spcBef>
                <a:spcAft>
                  <a:spcPts val="1050"/>
                </a:spcAft>
                <a:defRPr sz="1800" b="0" i="0" u="none" strike="noStrike" kern="0" cap="none" spc="0" baseline="0">
                  <a:solidFill>
                    <a:srgbClr val="000000"/>
                  </a:solidFill>
                  <a:uFillTx/>
                </a:defRPr>
              </a:pPr>
              <a:endParaRPr lang="hu-HU" sz="1200">
                <a:latin typeface="Calibri"/>
              </a:endParaRPr>
            </a:p>
          </p:txBody>
        </p:sp>
        <p:sp>
          <p:nvSpPr>
            <p:cNvPr id="18" name="Téglalap 13">
              <a:extLst>
                <a:ext uri="{FF2B5EF4-FFF2-40B4-BE49-F238E27FC236}">
                  <a16:creationId xmlns="" xmlns:a16="http://schemas.microsoft.com/office/drawing/2014/main" id="{BB64DD72-DEA6-4200-B03D-55BF79951F18}"/>
                </a:ext>
              </a:extLst>
            </p:cNvPr>
            <p:cNvSpPr/>
            <p:nvPr/>
          </p:nvSpPr>
          <p:spPr>
            <a:xfrm>
              <a:off x="5897984" y="3190349"/>
              <a:ext cx="3045618" cy="1593561"/>
            </a:xfrm>
            <a:prstGeom prst="rect">
              <a:avLst/>
            </a:prstGeom>
            <a:noFill/>
            <a:ln cap="flat">
              <a:noFill/>
              <a:prstDash val="solid"/>
            </a:ln>
          </p:spPr>
          <p:txBody>
            <a:bodyPr vert="horz" wrap="none" lIns="68580" tIns="34290" rIns="68580" bIns="34290" anchor="t" anchorCtr="1" compatLnSpc="1">
              <a:spAutoFit/>
            </a:bodyPr>
            <a:lstStyle/>
            <a:p>
              <a:pPr algn="ctr" defTabSz="1133477" fontAlgn="auto" hangingPunct="1">
                <a:lnSpc>
                  <a:spcPct val="90000"/>
                </a:lnSpc>
                <a:spcBef>
                  <a:spcPts val="0"/>
                </a:spcBef>
                <a:spcAft>
                  <a:spcPts val="600"/>
                </a:spcAft>
                <a:defRPr sz="1800" b="0" i="0" u="none" strike="noStrike" kern="0" cap="none" spc="0" baseline="0">
                  <a:solidFill>
                    <a:srgbClr val="000000"/>
                  </a:solidFill>
                  <a:uFillTx/>
                </a:defRPr>
              </a:pPr>
              <a:r>
                <a:rPr lang="hu-HU" cap="small" dirty="0" smtClean="0">
                  <a:latin typeface="Calibri"/>
                </a:rPr>
                <a:t>Kockázat-</a:t>
              </a:r>
            </a:p>
            <a:p>
              <a:pPr algn="ctr" defTabSz="1133477" fontAlgn="auto" hangingPunct="1">
                <a:lnSpc>
                  <a:spcPct val="90000"/>
                </a:lnSpc>
                <a:spcBef>
                  <a:spcPts val="0"/>
                </a:spcBef>
                <a:spcAft>
                  <a:spcPts val="600"/>
                </a:spcAft>
                <a:defRPr sz="1800" b="0" i="0" u="none" strike="noStrike" kern="0" cap="none" spc="0" baseline="0">
                  <a:solidFill>
                    <a:srgbClr val="000000"/>
                  </a:solidFill>
                  <a:uFillTx/>
                </a:defRPr>
              </a:pPr>
              <a:r>
                <a:rPr lang="hu-HU" cap="small" dirty="0" smtClean="0">
                  <a:latin typeface="Calibri"/>
                </a:rPr>
                <a:t>vállalás</a:t>
              </a:r>
              <a:r>
                <a:rPr lang="hu-HU" sz="1200" cap="small" dirty="0" smtClean="0">
                  <a:latin typeface="Calibri"/>
                </a:rPr>
                <a:t> </a:t>
              </a:r>
              <a:endParaRPr lang="hu-HU" sz="1200" cap="small" dirty="0">
                <a:latin typeface="Calibri"/>
              </a:endParaRPr>
            </a:p>
          </p:txBody>
        </p:sp>
        <p:sp>
          <p:nvSpPr>
            <p:cNvPr id="19" name="Téglalap 14">
              <a:extLst>
                <a:ext uri="{FF2B5EF4-FFF2-40B4-BE49-F238E27FC236}">
                  <a16:creationId xmlns="" xmlns:a16="http://schemas.microsoft.com/office/drawing/2014/main" id="{BC7D22C2-6274-4DC7-96A5-A258810ED5CF}"/>
                </a:ext>
              </a:extLst>
            </p:cNvPr>
            <p:cNvSpPr/>
            <p:nvPr/>
          </p:nvSpPr>
          <p:spPr>
            <a:xfrm>
              <a:off x="2671644" y="4893999"/>
              <a:ext cx="3045618" cy="1521082"/>
            </a:xfrm>
            <a:prstGeom prst="rect">
              <a:avLst/>
            </a:prstGeom>
            <a:noFill/>
            <a:ln cap="flat">
              <a:noFill/>
              <a:prstDash val="solid"/>
            </a:ln>
          </p:spPr>
          <p:txBody>
            <a:bodyPr vert="horz" wrap="none" lIns="68580" tIns="34290" rIns="68580" bIns="34290" anchor="t" anchorCtr="1" compatLnSpc="1">
              <a:spAutoFit/>
            </a:bodyPr>
            <a:lstStyle/>
            <a:p>
              <a:pPr algn="ctr" defTabSz="1133477" fontAlgn="auto" hangingPunct="1">
                <a:lnSpc>
                  <a:spcPct val="90000"/>
                </a:lnSpc>
                <a:spcBef>
                  <a:spcPts val="0"/>
                </a:spcBef>
                <a:spcAft>
                  <a:spcPts val="0"/>
                </a:spcAft>
                <a:defRPr sz="1800" b="0" i="0" u="none" strike="noStrike" kern="0" cap="none" spc="0" baseline="0">
                  <a:solidFill>
                    <a:srgbClr val="000000"/>
                  </a:solidFill>
                  <a:uFillTx/>
                </a:defRPr>
              </a:pPr>
              <a:r>
                <a:rPr lang="hu-HU" cap="small" dirty="0">
                  <a:latin typeface="Calibri"/>
                </a:rPr>
                <a:t>Kockázat-</a:t>
              </a:r>
            </a:p>
            <a:p>
              <a:pPr algn="ctr" defTabSz="1133477" fontAlgn="auto" hangingPunct="1">
                <a:lnSpc>
                  <a:spcPct val="90000"/>
                </a:lnSpc>
                <a:spcBef>
                  <a:spcPts val="0"/>
                </a:spcBef>
                <a:spcAft>
                  <a:spcPts val="0"/>
                </a:spcAft>
                <a:defRPr sz="1800" b="0" i="0" u="none" strike="noStrike" kern="0" cap="none" spc="0" baseline="0">
                  <a:solidFill>
                    <a:srgbClr val="000000"/>
                  </a:solidFill>
                  <a:uFillTx/>
                </a:defRPr>
              </a:pPr>
              <a:r>
                <a:rPr lang="hu-HU" cap="small" dirty="0">
                  <a:latin typeface="Calibri"/>
                </a:rPr>
                <a:t>észlelés</a:t>
              </a:r>
            </a:p>
          </p:txBody>
        </p:sp>
      </p:grpSp>
    </p:spTree>
    <p:extLst>
      <p:ext uri="{BB962C8B-B14F-4D97-AF65-F5344CB8AC3E}">
        <p14:creationId xmlns:p14="http://schemas.microsoft.com/office/powerpoint/2010/main" val="23543478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Cím 1">
            <a:extLst>
              <a:ext uri="{FF2B5EF4-FFF2-40B4-BE49-F238E27FC236}">
                <a16:creationId xmlns="" xmlns:a16="http://schemas.microsoft.com/office/drawing/2014/main" id="{C6E5D30A-00B1-4DDC-9E71-5DBC0248A3C4}"/>
              </a:ext>
            </a:extLst>
          </p:cNvPr>
          <p:cNvSpPr>
            <a:spLocks noGrp="1"/>
          </p:cNvSpPr>
          <p:nvPr>
            <p:ph type="title" idx="4294967295"/>
          </p:nvPr>
        </p:nvSpPr>
        <p:spPr>
          <a:xfrm>
            <a:off x="179388" y="260350"/>
            <a:ext cx="8675687" cy="792163"/>
          </a:xfrm>
        </p:spPr>
        <p:txBody>
          <a:bodyPr lIns="91440" tIns="45720" rIns="91440" bIns="45720"/>
          <a:lstStyle/>
          <a:p>
            <a:pPr>
              <a:defRPr/>
            </a:pPr>
            <a:r>
              <a:rPr lang="hu-HU" altLang="hu-HU" sz="3600" dirty="0">
                <a:solidFill>
                  <a:schemeClr val="bg1">
                    <a:lumMod val="50000"/>
                  </a:schemeClr>
                </a:solidFill>
                <a:latin typeface="Calibri" panose="020F0502020204030204" pitchFamily="34" charset="0"/>
              </a:rPr>
              <a:t>Kelly </a:t>
            </a:r>
            <a:r>
              <a:rPr lang="hu-HU" altLang="hu-HU" sz="3600" dirty="0" smtClean="0">
                <a:solidFill>
                  <a:schemeClr val="bg1">
                    <a:lumMod val="50000"/>
                  </a:schemeClr>
                </a:solidFill>
                <a:latin typeface="Calibri" panose="020F0502020204030204" pitchFamily="34" charset="0"/>
              </a:rPr>
              <a:t>stratégia</a:t>
            </a:r>
            <a:endParaRPr lang="hu-HU" altLang="hu-HU" sz="3600" dirty="0">
              <a:solidFill>
                <a:schemeClr val="bg1">
                  <a:lumMod val="50000"/>
                </a:schemeClr>
              </a:solidFill>
              <a:latin typeface="Calibri" panose="020F0502020204030204" pitchFamily="34" charset="0"/>
            </a:endParaRPr>
          </a:p>
        </p:txBody>
      </p:sp>
      <p:sp>
        <p:nvSpPr>
          <p:cNvPr id="50183" name="Rectangle 2">
            <a:extLst>
              <a:ext uri="{FF2B5EF4-FFF2-40B4-BE49-F238E27FC236}">
                <a16:creationId xmlns="" xmlns:a16="http://schemas.microsoft.com/office/drawing/2014/main" id="{68573578-F757-47DA-89E6-0C77AB556B0E}"/>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50185" name="Rectangle 4">
            <a:extLst>
              <a:ext uri="{FF2B5EF4-FFF2-40B4-BE49-F238E27FC236}">
                <a16:creationId xmlns="" xmlns:a16="http://schemas.microsoft.com/office/drawing/2014/main" id="{7089A32C-C62E-4EA5-9BBE-1CC0E7DD40FA}"/>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50187" name="Rectangle 8">
            <a:extLst>
              <a:ext uri="{FF2B5EF4-FFF2-40B4-BE49-F238E27FC236}">
                <a16:creationId xmlns="" xmlns:a16="http://schemas.microsoft.com/office/drawing/2014/main" id="{CC004BBC-14D3-4565-809C-25EC78192DD5}"/>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2" name="Téglalap 1">
            <a:extLst>
              <a:ext uri="{FF2B5EF4-FFF2-40B4-BE49-F238E27FC236}">
                <a16:creationId xmlns="" xmlns:a16="http://schemas.microsoft.com/office/drawing/2014/main" id="{1DAE1DD9-13B0-4D1A-8086-0EA1D5E90AB3}"/>
              </a:ext>
            </a:extLst>
          </p:cNvPr>
          <p:cNvSpPr/>
          <p:nvPr/>
        </p:nvSpPr>
        <p:spPr>
          <a:xfrm>
            <a:off x="631577" y="1464584"/>
            <a:ext cx="7771308" cy="523220"/>
          </a:xfrm>
          <a:prstGeom prst="rect">
            <a:avLst/>
          </a:prstGeom>
        </p:spPr>
        <p:txBody>
          <a:bodyPr wrap="square">
            <a:spAutoFit/>
          </a:bodyPr>
          <a:lstStyle/>
          <a:p>
            <a:pPr>
              <a:defRPr/>
            </a:pPr>
            <a:r>
              <a:rPr lang="hu-HU" altLang="hu-HU" sz="2800" dirty="0">
                <a:solidFill>
                  <a:schemeClr val="bg1">
                    <a:lumMod val="50000"/>
                  </a:schemeClr>
                </a:solidFill>
                <a:latin typeface="Calibri" panose="020F0502020204030204" pitchFamily="34" charset="0"/>
              </a:rPr>
              <a:t>A </a:t>
            </a:r>
            <a:r>
              <a:rPr lang="hu-HU" altLang="hu-HU" sz="2800" b="1" dirty="0">
                <a:solidFill>
                  <a:srgbClr val="0070C0"/>
                </a:solidFill>
                <a:latin typeface="Calibri" panose="020F0502020204030204" pitchFamily="34" charset="0"/>
              </a:rPr>
              <a:t>racionális</a:t>
            </a:r>
            <a:r>
              <a:rPr lang="hu-HU" altLang="hu-HU" sz="2800" dirty="0">
                <a:solidFill>
                  <a:schemeClr val="bg1">
                    <a:lumMod val="50000"/>
                  </a:schemeClr>
                </a:solidFill>
                <a:latin typeface="Calibri" panose="020F0502020204030204" pitchFamily="34" charset="0"/>
              </a:rPr>
              <a:t> </a:t>
            </a:r>
            <a:r>
              <a:rPr lang="hu-HU" altLang="hu-HU" sz="2800" dirty="0" smtClean="0">
                <a:solidFill>
                  <a:schemeClr val="bg1">
                    <a:lumMod val="50000"/>
                  </a:schemeClr>
                </a:solidFill>
                <a:latin typeface="Calibri" panose="020F0502020204030204" pitchFamily="34" charset="0"/>
              </a:rPr>
              <a:t>döntéshozó </a:t>
            </a:r>
            <a:r>
              <a:rPr lang="hu-HU" altLang="hu-HU" sz="2800" i="1" dirty="0">
                <a:solidFill>
                  <a:schemeClr val="bg1">
                    <a:lumMod val="50000"/>
                  </a:schemeClr>
                </a:solidFill>
                <a:latin typeface="Calibri" panose="020F0502020204030204" pitchFamily="34" charset="0"/>
              </a:rPr>
              <a:t>V*</a:t>
            </a:r>
            <a:r>
              <a:rPr lang="hu-HU" altLang="hu-HU" sz="2800" dirty="0">
                <a:solidFill>
                  <a:schemeClr val="bg1">
                    <a:lumMod val="50000"/>
                  </a:schemeClr>
                </a:solidFill>
                <a:latin typeface="Calibri" panose="020F0502020204030204" pitchFamily="34" charset="0"/>
              </a:rPr>
              <a:t> szerint fektet </a:t>
            </a:r>
            <a:r>
              <a:rPr lang="hu-HU" altLang="hu-HU" sz="2800" dirty="0" smtClean="0">
                <a:solidFill>
                  <a:schemeClr val="bg1">
                    <a:lumMod val="50000"/>
                  </a:schemeClr>
                </a:solidFill>
                <a:latin typeface="Calibri" panose="020F0502020204030204" pitchFamily="34" charset="0"/>
              </a:rPr>
              <a:t>be:</a:t>
            </a:r>
            <a:endParaRPr lang="hu-HU" sz="2800" dirty="0"/>
          </a:p>
        </p:txBody>
      </p:sp>
      <p:sp>
        <p:nvSpPr>
          <p:cNvPr id="3" name="Ellipszis 2">
            <a:extLst>
              <a:ext uri="{FF2B5EF4-FFF2-40B4-BE49-F238E27FC236}">
                <a16:creationId xmlns="" xmlns:a16="http://schemas.microsoft.com/office/drawing/2014/main" id="{90357C00-377B-46F8-B558-11161BF9D339}"/>
              </a:ext>
            </a:extLst>
          </p:cNvPr>
          <p:cNvSpPr/>
          <p:nvPr/>
        </p:nvSpPr>
        <p:spPr bwMode="auto">
          <a:xfrm>
            <a:off x="3157511" y="3724870"/>
            <a:ext cx="2099947" cy="465617"/>
          </a:xfrm>
          <a:prstGeom prst="ellipse">
            <a:avLst/>
          </a:prstGeom>
          <a:no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1" name="Tartalom helye 2">
            <a:extLst>
              <a:ext uri="{FF2B5EF4-FFF2-40B4-BE49-F238E27FC236}">
                <a16:creationId xmlns="" xmlns:a16="http://schemas.microsoft.com/office/drawing/2014/main" id="{8900B3BE-3292-4166-B05F-F4D8F41076F8}"/>
              </a:ext>
            </a:extLst>
          </p:cNvPr>
          <p:cNvSpPr txBox="1">
            <a:spLocks/>
          </p:cNvSpPr>
          <p:nvPr/>
        </p:nvSpPr>
        <p:spPr bwMode="auto">
          <a:xfrm>
            <a:off x="755576" y="5255865"/>
            <a:ext cx="8568952"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800"/>
              </a:spcBef>
              <a:spcAft>
                <a:spcPct val="0"/>
              </a:spcAft>
              <a:buClr>
                <a:srgbClr val="000000"/>
              </a:buClr>
              <a:buSzPct val="100000"/>
              <a:buFont typeface="Arial" panose="020B0604020202020204" pitchFamily="34" charset="0"/>
              <a:buChar char="•"/>
              <a:defRPr sz="3200">
                <a:solidFill>
                  <a:schemeClr val="tx1"/>
                </a:solidFill>
                <a:latin typeface="+mn-lt"/>
                <a:ea typeface="+mn-ea"/>
                <a:cs typeface="+mn-cs"/>
                <a:sym typeface="Lucida Grande" charset="0"/>
              </a:defRPr>
            </a:lvl1pPr>
            <a:lvl2pPr marL="704850" indent="-285750" algn="l" rtl="0" eaLnBrk="0" fontAlgn="base" hangingPunct="0">
              <a:spcBef>
                <a:spcPts val="700"/>
              </a:spcBef>
              <a:spcAft>
                <a:spcPct val="0"/>
              </a:spcAft>
              <a:buClr>
                <a:srgbClr val="000000"/>
              </a:buClr>
              <a:buSzPct val="100000"/>
              <a:buFont typeface="Arial" panose="020B0604020202020204" pitchFamily="34" charset="0"/>
              <a:buChar char="–"/>
              <a:defRPr sz="2800">
                <a:solidFill>
                  <a:schemeClr val="tx1"/>
                </a:solidFill>
                <a:latin typeface="+mn-lt"/>
                <a:ea typeface="+mn-ea"/>
                <a:cs typeface="+mn-cs"/>
                <a:sym typeface="Lucida Grande" charset="0"/>
              </a:defRPr>
            </a:lvl2pPr>
            <a:lvl3pPr marL="1104900" indent="-228600" algn="l" rtl="0" eaLnBrk="0" fontAlgn="base" hangingPunct="0">
              <a:spcBef>
                <a:spcPts val="600"/>
              </a:spcBef>
              <a:spcAft>
                <a:spcPct val="0"/>
              </a:spcAft>
              <a:buClr>
                <a:srgbClr val="000000"/>
              </a:buClr>
              <a:buSzPct val="100000"/>
              <a:buFont typeface="Arial" panose="020B0604020202020204" pitchFamily="34" charset="0"/>
              <a:buChar char="•"/>
              <a:defRPr sz="2400">
                <a:solidFill>
                  <a:schemeClr val="tx1"/>
                </a:solidFill>
                <a:latin typeface="+mn-lt"/>
                <a:ea typeface="+mn-ea"/>
                <a:cs typeface="+mn-cs"/>
                <a:sym typeface="Lucida Grande" charset="0"/>
              </a:defRPr>
            </a:lvl3pPr>
            <a:lvl4pPr marL="15621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4pPr>
            <a:lvl5pPr marL="20193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5pPr>
            <a:lvl6pPr marL="24765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6pPr>
            <a:lvl7pPr marL="29337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7pPr>
            <a:lvl8pPr marL="33909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8pPr>
            <a:lvl9pPr marL="38481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9pPr>
          </a:lstStyle>
          <a:p>
            <a:pPr marL="0" indent="0">
              <a:lnSpc>
                <a:spcPct val="80000"/>
              </a:lnSpc>
              <a:buNone/>
              <a:defRPr/>
            </a:pPr>
            <a:r>
              <a:rPr lang="hu-HU" altLang="hu-HU" sz="2800" kern="0" dirty="0">
                <a:solidFill>
                  <a:schemeClr val="bg1">
                    <a:lumMod val="50000"/>
                  </a:schemeClr>
                </a:solidFill>
                <a:latin typeface="Calibri" panose="020F0502020204030204" pitchFamily="34" charset="0"/>
              </a:rPr>
              <a:t>r(</a:t>
            </a:r>
            <a:r>
              <a:rPr lang="hu-HU" altLang="hu-HU" sz="2800" i="1" kern="0" dirty="0">
                <a:solidFill>
                  <a:schemeClr val="bg1">
                    <a:lumMod val="50000"/>
                  </a:schemeClr>
                </a:solidFill>
                <a:latin typeface="Calibri" panose="020F0502020204030204" pitchFamily="34" charset="0"/>
              </a:rPr>
              <a:t>V, p</a:t>
            </a:r>
            <a:r>
              <a:rPr lang="hu-HU" altLang="hu-HU" sz="2800" kern="0" dirty="0">
                <a:solidFill>
                  <a:schemeClr val="bg1">
                    <a:lumMod val="50000"/>
                  </a:schemeClr>
                </a:solidFill>
                <a:latin typeface="Calibri" panose="020F0502020204030204" pitchFamily="34" charset="0"/>
              </a:rPr>
              <a:t>) ha </a:t>
            </a:r>
            <a:r>
              <a:rPr lang="hu-HU" altLang="hu-HU" sz="2800" kern="0" dirty="0">
                <a:solidFill>
                  <a:schemeClr val="bg1">
                    <a:lumMod val="50000"/>
                  </a:schemeClr>
                </a:solidFill>
                <a:latin typeface="Times New Roman" panose="02020603050405020304" pitchFamily="18" charset="0"/>
                <a:cs typeface="Times New Roman" panose="02020603050405020304" pitchFamily="18" charset="0"/>
              </a:rPr>
              <a:t>r</a:t>
            </a:r>
            <a:r>
              <a:rPr lang="el-GR" altLang="hu-HU" sz="2800" kern="0" dirty="0">
                <a:solidFill>
                  <a:schemeClr val="bg1">
                    <a:lumMod val="50000"/>
                  </a:schemeClr>
                </a:solidFill>
                <a:latin typeface="Times New Roman" panose="02020603050405020304" pitchFamily="18" charset="0"/>
                <a:cs typeface="Times New Roman" panose="02020603050405020304" pitchFamily="18" charset="0"/>
              </a:rPr>
              <a:t>↑</a:t>
            </a:r>
            <a:r>
              <a:rPr lang="hu-HU" altLang="hu-HU" sz="2800" kern="0" dirty="0">
                <a:solidFill>
                  <a:schemeClr val="bg1">
                    <a:lumMod val="50000"/>
                  </a:schemeClr>
                </a:solidFill>
                <a:latin typeface="Times New Roman" panose="02020603050405020304" pitchFamily="18" charset="0"/>
                <a:cs typeface="Times New Roman" panose="02020603050405020304" pitchFamily="18" charset="0"/>
              </a:rPr>
              <a:t> </a:t>
            </a:r>
            <a:r>
              <a:rPr lang="hu-HU" altLang="hu-HU" sz="2800" kern="0" dirty="0">
                <a:solidFill>
                  <a:schemeClr val="bg1">
                    <a:lumMod val="50000"/>
                  </a:schemeClr>
                </a:solidFill>
                <a:latin typeface="Calibri" panose="020F0502020204030204" pitchFamily="34" charset="0"/>
              </a:rPr>
              <a:t>racionálisabb kockázatvállalás</a:t>
            </a:r>
          </a:p>
        </p:txBody>
      </p:sp>
      <p:sp>
        <p:nvSpPr>
          <p:cNvPr id="12" name="Téglalap 11">
            <a:extLst>
              <a:ext uri="{FF2B5EF4-FFF2-40B4-BE49-F238E27FC236}">
                <a16:creationId xmlns="" xmlns:a16="http://schemas.microsoft.com/office/drawing/2014/main" id="{FB482AAF-E952-4D78-B5C9-F98DB9FB9645}"/>
              </a:ext>
            </a:extLst>
          </p:cNvPr>
          <p:cNvSpPr/>
          <p:nvPr/>
        </p:nvSpPr>
        <p:spPr bwMode="auto">
          <a:xfrm>
            <a:off x="2565307" y="5013176"/>
            <a:ext cx="4399988" cy="684076"/>
          </a:xfrm>
          <a:prstGeom prst="rect">
            <a:avLst/>
          </a:prstGeom>
          <a:solidFill>
            <a:srgbClr val="BAF4FC"/>
          </a:solid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a:ln>
                  <a:noFill/>
                </a:ln>
                <a:solidFill>
                  <a:srgbClr val="0070C0"/>
                </a:solidFill>
                <a:effectLst/>
                <a:latin typeface="Gill Sans" charset="0"/>
                <a:ea typeface="ヒラギノ角ゴ ProN W3" charset="0"/>
                <a:cs typeface="ヒラギノ角ゴ ProN W3" charset="0"/>
                <a:sym typeface="Gill Sans" charset="0"/>
              </a:rPr>
              <a:t>RACIONALITÁS</a:t>
            </a:r>
          </a:p>
        </p:txBody>
      </p:sp>
      <mc:AlternateContent xmlns:mc="http://schemas.openxmlformats.org/markup-compatibility/2006" xmlns:a14="http://schemas.microsoft.com/office/drawing/2010/main">
        <mc:Choice Requires="a14">
          <p:sp>
            <p:nvSpPr>
              <p:cNvPr id="6" name="Téglalap 5"/>
              <p:cNvSpPr/>
              <p:nvPr/>
            </p:nvSpPr>
            <p:spPr>
              <a:xfrm>
                <a:off x="1839799" y="3663317"/>
                <a:ext cx="5354864" cy="93955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800" i="1" smtClean="0">
                              <a:latin typeface="Cambria Math"/>
                            </a:rPr>
                          </m:ctrlPr>
                        </m:sSupPr>
                        <m:e>
                          <m:r>
                            <a:rPr lang="hu-HU" sz="2800" i="1">
                              <a:latin typeface="Cambria Math"/>
                            </a:rPr>
                            <m:t>𝑉</m:t>
                          </m:r>
                        </m:e>
                        <m:sup>
                          <m:r>
                            <a:rPr lang="hu-HU" sz="2800" i="1">
                              <a:latin typeface="Cambria Math"/>
                            </a:rPr>
                            <m:t>∗</m:t>
                          </m:r>
                        </m:sup>
                      </m:sSup>
                      <m:r>
                        <a:rPr lang="hu-HU" sz="2800">
                          <a:latin typeface="Cambria Math"/>
                        </a:rPr>
                        <m:t>=</m:t>
                      </m:r>
                      <m:f>
                        <m:fPr>
                          <m:ctrlPr>
                            <a:rPr lang="en-US" sz="2800" i="1">
                              <a:latin typeface="Cambria Math"/>
                            </a:rPr>
                          </m:ctrlPr>
                        </m:fPr>
                        <m:num>
                          <m:r>
                            <a:rPr lang="hu-HU" sz="2800">
                              <a:latin typeface="Cambria Math"/>
                            </a:rPr>
                            <m:t>2</m:t>
                          </m:r>
                          <m:r>
                            <a:rPr lang="hu-HU" sz="2800" i="1">
                              <a:latin typeface="Cambria Math" panose="02040503050406030204" pitchFamily="18" charset="0"/>
                            </a:rPr>
                            <m:t>∗</m:t>
                          </m:r>
                          <m:sSub>
                            <m:sSubPr>
                              <m:ctrlPr>
                                <a:rPr lang="hu-HU" sz="2800" i="1">
                                  <a:latin typeface="Cambria Math"/>
                                </a:rPr>
                              </m:ctrlPr>
                            </m:sSubPr>
                            <m:e>
                              <m:r>
                                <a:rPr lang="hu-HU" sz="2800" i="1">
                                  <a:latin typeface="Cambria Math" panose="02040503050406030204" pitchFamily="18" charset="0"/>
                                </a:rPr>
                                <m:t>𝑃</m:t>
                              </m:r>
                            </m:e>
                            <m:sub>
                              <m:r>
                                <a:rPr lang="hu-HU" sz="2800" i="1">
                                  <a:latin typeface="Cambria Math" panose="02040503050406030204" pitchFamily="18" charset="0"/>
                                </a:rPr>
                                <m:t>𝑝𝑜𝑠𝑡𝑒𝑟𝑖𝑜𝑟</m:t>
                              </m:r>
                            </m:sub>
                          </m:sSub>
                          <m:d>
                            <m:dPr>
                              <m:ctrlPr>
                                <a:rPr lang="hu-HU" sz="2800" i="1">
                                  <a:latin typeface="Cambria Math"/>
                                </a:rPr>
                              </m:ctrlPr>
                            </m:dPr>
                            <m:e>
                              <m:r>
                                <a:rPr lang="hu-HU" sz="2800" i="1">
                                  <a:latin typeface="Cambria Math" panose="02040503050406030204" pitchFamily="18" charset="0"/>
                                </a:rPr>
                                <m:t>𝑛𝑦𝑒𝑟</m:t>
                              </m:r>
                              <m:r>
                                <a:rPr lang="hu-HU" sz="2800">
                                  <a:latin typeface="Cambria Math" panose="02040503050406030204" pitchFamily="18" charset="0"/>
                                </a:rPr>
                                <m:t>ő</m:t>
                              </m:r>
                            </m:e>
                            <m:e>
                              <m:r>
                                <a:rPr lang="hu-HU" sz="2800">
                                  <a:latin typeface="Cambria Math" panose="02040503050406030204" pitchFamily="18" charset="0"/>
                                </a:rPr>
                                <m:t>+</m:t>
                              </m:r>
                            </m:e>
                          </m:d>
                          <m:r>
                            <a:rPr lang="hu-HU" sz="2800">
                              <a:latin typeface="Cambria Math"/>
                            </a:rPr>
                            <m:t>−</m:t>
                          </m:r>
                          <m:r>
                            <a:rPr lang="hu-HU" sz="2800" i="1">
                              <a:latin typeface="Cambria Math"/>
                            </a:rPr>
                            <m:t>1</m:t>
                          </m:r>
                        </m:num>
                        <m:den>
                          <m:r>
                            <a:rPr lang="hu-HU" sz="2800" b="0" i="1" smtClean="0">
                              <a:latin typeface="Cambria Math"/>
                            </a:rPr>
                            <m:t>3</m:t>
                          </m:r>
                        </m:den>
                      </m:f>
                    </m:oMath>
                  </m:oMathPara>
                </a14:m>
                <a:endParaRPr lang="en-US" sz="2800" dirty="0"/>
              </a:p>
            </p:txBody>
          </p:sp>
        </mc:Choice>
        <mc:Fallback xmlns="">
          <p:sp>
            <p:nvSpPr>
              <p:cNvPr id="6" name="Téglalap 5"/>
              <p:cNvSpPr>
                <a:spLocks noRot="1" noChangeAspect="1" noMove="1" noResize="1" noEditPoints="1" noAdjustHandles="1" noChangeArrowheads="1" noChangeShapeType="1" noTextEdit="1"/>
              </p:cNvSpPr>
              <p:nvPr/>
            </p:nvSpPr>
            <p:spPr>
              <a:xfrm>
                <a:off x="1839799" y="3663317"/>
                <a:ext cx="5354864" cy="939553"/>
              </a:xfrm>
              <a:prstGeom prst="rect">
                <a:avLst/>
              </a:prstGeom>
              <a:blipFill>
                <a:blip r:embed="rId3"/>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8" name="Téglalap 7"/>
              <p:cNvSpPr/>
              <p:nvPr/>
            </p:nvSpPr>
            <p:spPr>
              <a:xfrm>
                <a:off x="4207485" y="2674840"/>
                <a:ext cx="3537892"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hu-HU" sz="2800" smtClean="0">
                          <a:latin typeface="Cambria Math"/>
                        </a:rPr>
                        <m:t>=</m:t>
                      </m:r>
                      <m:r>
                        <a:rPr lang="hu-HU" sz="2800" b="0" i="1" smtClean="0">
                          <a:latin typeface="Cambria Math" panose="02040503050406030204" pitchFamily="18" charset="0"/>
                        </a:rPr>
                        <m:t>𝑝</m:t>
                      </m:r>
                      <m:d>
                        <m:dPr>
                          <m:ctrlPr>
                            <a:rPr lang="en-US" sz="2800" i="1">
                              <a:latin typeface="Cambria Math"/>
                            </a:rPr>
                          </m:ctrlPr>
                        </m:dPr>
                        <m:e>
                          <m:r>
                            <a:rPr lang="hu-HU" sz="2800">
                              <a:latin typeface="Cambria Math"/>
                            </a:rPr>
                            <m:t>+</m:t>
                          </m:r>
                        </m:e>
                      </m:d>
                      <m:r>
                        <a:rPr lang="hu-HU" sz="2800" i="1">
                          <a:latin typeface="Cambria Math"/>
                        </a:rPr>
                        <m:t>−</m:t>
                      </m:r>
                      <m:r>
                        <a:rPr lang="hu-HU" sz="2800" b="0" i="0" smtClean="0">
                          <a:latin typeface="Cambria Math"/>
                        </a:rPr>
                        <m:t>(1−</m:t>
                      </m:r>
                      <m:r>
                        <a:rPr lang="hu-HU" sz="2800" i="1">
                          <a:latin typeface="Cambria Math" panose="02040503050406030204" pitchFamily="18" charset="0"/>
                        </a:rPr>
                        <m:t>𝑝</m:t>
                      </m:r>
                      <m:d>
                        <m:dPr>
                          <m:ctrlPr>
                            <a:rPr lang="en-US" sz="2800" i="1">
                              <a:latin typeface="Cambria Math"/>
                            </a:rPr>
                          </m:ctrlPr>
                        </m:dPr>
                        <m:e>
                          <m:r>
                            <a:rPr lang="hu-HU" sz="2800">
                              <a:latin typeface="Cambria Math"/>
                            </a:rPr>
                            <m:t>+</m:t>
                          </m:r>
                        </m:e>
                      </m:d>
                      <m:r>
                        <a:rPr lang="hu-HU" sz="2800" b="0" i="0" smtClean="0">
                          <a:latin typeface="Cambria Math"/>
                        </a:rPr>
                        <m:t>)</m:t>
                      </m:r>
                    </m:oMath>
                  </m:oMathPara>
                </a14:m>
                <a:endParaRPr lang="en-US" sz="2800" dirty="0"/>
              </a:p>
            </p:txBody>
          </p:sp>
        </mc:Choice>
        <mc:Fallback xmlns="">
          <p:sp>
            <p:nvSpPr>
              <p:cNvPr id="8" name="Téglalap 7"/>
              <p:cNvSpPr>
                <a:spLocks noRot="1" noChangeAspect="1" noMove="1" noResize="1" noEditPoints="1" noAdjustHandles="1" noChangeArrowheads="1" noChangeShapeType="1" noTextEdit="1"/>
              </p:cNvSpPr>
              <p:nvPr/>
            </p:nvSpPr>
            <p:spPr>
              <a:xfrm>
                <a:off x="4207485" y="2674840"/>
                <a:ext cx="3537892" cy="523220"/>
              </a:xfrm>
              <a:prstGeom prst="rect">
                <a:avLst/>
              </a:prstGeom>
              <a:blipFill>
                <a:blip r:embed="rId4"/>
                <a:stretch>
                  <a:fillRect/>
                </a:stretch>
              </a:blipFill>
            </p:spPr>
            <p:txBody>
              <a:bodyPr/>
              <a:lstStyle/>
              <a:p>
                <a:r>
                  <a:rPr lang="hu-HU">
                    <a:noFill/>
                  </a:rPr>
                  <a:t> </a:t>
                </a:r>
              </a:p>
            </p:txBody>
          </p:sp>
        </mc:Fallback>
      </mc:AlternateContent>
      <mc:AlternateContent xmlns:mc="http://schemas.openxmlformats.org/markup-compatibility/2006" xmlns:a14="http://schemas.microsoft.com/office/drawing/2010/main">
        <mc:Choice Requires="a14">
          <p:sp>
            <p:nvSpPr>
              <p:cNvPr id="5" name="Téglalap 4">
                <a:extLst>
                  <a:ext uri="{FF2B5EF4-FFF2-40B4-BE49-F238E27FC236}">
                    <a16:creationId xmlns="" xmlns:a16="http://schemas.microsoft.com/office/drawing/2014/main" id="{821AC066-29B1-4D4C-8B19-8F878F24FA1B}"/>
                  </a:ext>
                </a:extLst>
              </p:cNvPr>
              <p:cNvSpPr/>
              <p:nvPr/>
            </p:nvSpPr>
            <p:spPr>
              <a:xfrm>
                <a:off x="1691680" y="2654904"/>
                <a:ext cx="3019861" cy="772199"/>
              </a:xfrm>
              <a:prstGeom prst="rect">
                <a:avLst/>
              </a:prstGeom>
            </p:spPr>
            <p:txBody>
              <a:bodyPr wrap="square">
                <a:spAutoFit/>
              </a:bodyPr>
              <a:lstStyle/>
              <a:p>
                <a:r>
                  <a:rPr lang="hu-HU" sz="2800" i="1" dirty="0">
                    <a:latin typeface="Times New Roman" panose="02020603050405020304" pitchFamily="18" charset="0"/>
                    <a:ea typeface="Calibri" panose="020F0502020204030204" pitchFamily="34" charset="0"/>
                  </a:rPr>
                  <a:t>V*</a:t>
                </a:r>
                <a:r>
                  <a:rPr lang="hu-HU" sz="2800" dirty="0">
                    <a:effectLst/>
                    <a:latin typeface="Times New Roman" panose="02020603050405020304" pitchFamily="18" charset="0"/>
                    <a:ea typeface="Calibri" panose="020F0502020204030204" pitchFamily="34" charset="0"/>
                  </a:rPr>
                  <a:t>=</a:t>
                </a:r>
                <a14:m>
                  <m:oMath xmlns:m="http://schemas.openxmlformats.org/officeDocument/2006/math">
                    <m:f>
                      <m:fPr>
                        <m:ctrlPr>
                          <a:rPr lang="hu-HU" sz="2800" i="1">
                            <a:effectLst/>
                            <a:latin typeface="Cambria Math"/>
                          </a:rPr>
                        </m:ctrlPr>
                      </m:fPr>
                      <m:num>
                        <m:r>
                          <a:rPr lang="hu-HU" sz="2800" i="1">
                            <a:effectLst/>
                            <a:latin typeface="Cambria Math" panose="02040503050406030204" pitchFamily="18" charset="0"/>
                            <a:ea typeface="Calibri" panose="020F0502020204030204" pitchFamily="34" charset="0"/>
                            <a:cs typeface="Times New Roman" panose="02020603050405020304" pitchFamily="18" charset="0"/>
                          </a:rPr>
                          <m:t>𝑔</m:t>
                        </m:r>
                        <m:r>
                          <a:rPr lang="hu-HU" sz="2800">
                            <a:effectLst/>
                            <a:latin typeface="Cambria Math" panose="02040503050406030204" pitchFamily="18" charset="0"/>
                            <a:ea typeface="Calibri" panose="020F0502020204030204" pitchFamily="34" charset="0"/>
                            <a:cs typeface="Times New Roman" panose="02020603050405020304" pitchFamily="18" charset="0"/>
                          </a:rPr>
                          <m:t>(</m:t>
                        </m:r>
                        <m:r>
                          <a:rPr lang="hu-HU" sz="2800" i="1">
                            <a:effectLst/>
                            <a:latin typeface="Cambria Math" panose="02040503050406030204" pitchFamily="18" charset="0"/>
                            <a:ea typeface="Calibri" panose="020F0502020204030204" pitchFamily="34" charset="0"/>
                            <a:cs typeface="Times New Roman" panose="02020603050405020304" pitchFamily="18" charset="0"/>
                          </a:rPr>
                          <m:t>𝑝</m:t>
                        </m:r>
                        <m:r>
                          <a:rPr lang="hu-HU" sz="2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hu-HU" sz="2800" i="1">
                            <a:effectLst/>
                            <a:latin typeface="Cambria Math" panose="02040503050406030204" pitchFamily="18" charset="0"/>
                            <a:ea typeface="Calibri" panose="020F0502020204030204" pitchFamily="34" charset="0"/>
                            <a:cs typeface="Times New Roman" panose="02020603050405020304" pitchFamily="18" charset="0"/>
                          </a:rPr>
                          <m:t>−</m:t>
                        </m:r>
                        <m:r>
                          <a:rPr lang="hu-HU" sz="2800" i="1">
                            <a:effectLst/>
                            <a:latin typeface="Cambria Math" panose="02040503050406030204" pitchFamily="18" charset="0"/>
                            <a:ea typeface="Calibri" panose="020F0502020204030204" pitchFamily="34" charset="0"/>
                            <a:cs typeface="Times New Roman" panose="02020603050405020304" pitchFamily="18" charset="0"/>
                          </a:rPr>
                          <m:t>𝑞</m:t>
                        </m:r>
                        <m:r>
                          <a:rPr lang="hu-HU" sz="2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hu-HU" sz="2800">
                            <a:effectLst/>
                            <a:latin typeface="Cambria Math" panose="02040503050406030204" pitchFamily="18" charset="0"/>
                            <a:ea typeface="Calibri" panose="020F0502020204030204" pitchFamily="34" charset="0"/>
                            <a:cs typeface="Times New Roman" panose="02020603050405020304" pitchFamily="18" charset="0"/>
                          </a:rPr>
                          <m:t>)</m:t>
                        </m:r>
                      </m:num>
                      <m:den>
                        <m:r>
                          <a:rPr lang="hu-HU" sz="2800" i="1">
                            <a:effectLst/>
                            <a:latin typeface="Cambria Math" panose="02040503050406030204" pitchFamily="18" charset="0"/>
                            <a:ea typeface="Calibri" panose="020F0502020204030204" pitchFamily="34" charset="0"/>
                            <a:cs typeface="Times New Roman" panose="02020603050405020304" pitchFamily="18" charset="0"/>
                          </a:rPr>
                          <m:t>𝑔</m:t>
                        </m:r>
                      </m:den>
                    </m:f>
                  </m:oMath>
                </a14:m>
                <a:endParaRPr lang="hu-HU" dirty="0"/>
              </a:p>
            </p:txBody>
          </p:sp>
        </mc:Choice>
        <mc:Fallback xmlns="">
          <p:sp>
            <p:nvSpPr>
              <p:cNvPr id="5" name="Téglalap 4">
                <a:extLst>
                  <a:ext uri="{FF2B5EF4-FFF2-40B4-BE49-F238E27FC236}">
                    <a16:creationId xmlns:a16="http://schemas.microsoft.com/office/drawing/2014/main" id="{821AC066-29B1-4D4C-8B19-8F878F24FA1B}"/>
                  </a:ext>
                </a:extLst>
              </p:cNvPr>
              <p:cNvSpPr>
                <a:spLocks noRot="1" noChangeAspect="1" noMove="1" noResize="1" noEditPoints="1" noAdjustHandles="1" noChangeArrowheads="1" noChangeShapeType="1" noTextEdit="1"/>
              </p:cNvSpPr>
              <p:nvPr/>
            </p:nvSpPr>
            <p:spPr>
              <a:xfrm>
                <a:off x="1691680" y="2654904"/>
                <a:ext cx="3019861" cy="772199"/>
              </a:xfrm>
              <a:prstGeom prst="rect">
                <a:avLst/>
              </a:prstGeom>
              <a:blipFill>
                <a:blip r:embed="rId5"/>
                <a:stretch>
                  <a:fillRect l="-4242" b="-3175"/>
                </a:stretch>
              </a:blipFill>
            </p:spPr>
            <p:txBody>
              <a:bodyPr/>
              <a:lstStyle/>
              <a:p>
                <a:r>
                  <a:rPr lang="hu-HU">
                    <a:noFill/>
                  </a:rPr>
                  <a:t> </a:t>
                </a:r>
              </a:p>
            </p:txBody>
          </p:sp>
        </mc:Fallback>
      </mc:AlternateContent>
    </p:spTree>
    <p:extLst>
      <p:ext uri="{BB962C8B-B14F-4D97-AF65-F5344CB8AC3E}">
        <p14:creationId xmlns:p14="http://schemas.microsoft.com/office/powerpoint/2010/main" val="63233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11">
                                            <p:txEl>
                                              <p:pRg st="0" end="0"/>
                                            </p:txEl>
                                          </p:spTgt>
                                        </p:tgtEl>
                                        <p:attrNameLst>
                                          <p:attrName>style.visibility</p:attrName>
                                        </p:attrNameLst>
                                      </p:cBhvr>
                                      <p:to>
                                        <p:strVal val="visible"/>
                                      </p:to>
                                    </p:set>
                                    <p:anim calcmode="lin" valueType="num">
                                      <p:cBhvr>
                                        <p:cTn id="26" dur="5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27" dur="5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28"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utoUpdateAnimBg="0"/>
      <p:bldP spid="12" grpId="0" animBg="1"/>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Kép 10">
            <a:extLst>
              <a:ext uri="{FF2B5EF4-FFF2-40B4-BE49-F238E27FC236}">
                <a16:creationId xmlns="" xmlns:a16="http://schemas.microsoft.com/office/drawing/2014/main" id="{093427F3-0AB5-4188-A2DB-FD37AB8433EF}"/>
              </a:ext>
            </a:extLst>
          </p:cNvPr>
          <p:cNvPicPr>
            <a:picLocks noChangeAspect="1"/>
          </p:cNvPicPr>
          <p:nvPr/>
        </p:nvPicPr>
        <p:blipFill rotWithShape="1">
          <a:blip r:embed="rId2"/>
          <a:srcRect l="4543" b="9422"/>
          <a:stretch/>
        </p:blipFill>
        <p:spPr>
          <a:xfrm>
            <a:off x="611560" y="1868088"/>
            <a:ext cx="7564760" cy="3865168"/>
          </a:xfrm>
          <a:prstGeom prst="rect">
            <a:avLst/>
          </a:prstGeom>
        </p:spPr>
      </p:pic>
      <p:sp>
        <p:nvSpPr>
          <p:cNvPr id="2" name="Cím 1">
            <a:extLst>
              <a:ext uri="{FF2B5EF4-FFF2-40B4-BE49-F238E27FC236}">
                <a16:creationId xmlns="" xmlns:a16="http://schemas.microsoft.com/office/drawing/2014/main" id="{8A2B3633-9E0B-4C54-BA1D-BFABD3B5A5D0}"/>
              </a:ext>
            </a:extLst>
          </p:cNvPr>
          <p:cNvSpPr>
            <a:spLocks noGrp="1"/>
          </p:cNvSpPr>
          <p:nvPr>
            <p:ph type="title"/>
          </p:nvPr>
        </p:nvSpPr>
        <p:spPr>
          <a:xfrm>
            <a:off x="476333" y="366425"/>
            <a:ext cx="8229600" cy="1143000"/>
          </a:xfrm>
        </p:spPr>
        <p:txBody>
          <a:bodyPr/>
          <a:lstStyle/>
          <a:p>
            <a:r>
              <a:rPr lang="hu-HU" sz="3600" dirty="0">
                <a:solidFill>
                  <a:schemeClr val="bg1">
                    <a:lumMod val="50000"/>
                  </a:schemeClr>
                </a:solidFill>
                <a:latin typeface="Calibri" panose="020F0502020204030204" pitchFamily="34" charset="0"/>
                <a:cs typeface="Calibri" panose="020F0502020204030204" pitchFamily="34" charset="0"/>
              </a:rPr>
              <a:t>A résztvevők gyakorisági </a:t>
            </a:r>
            <a:r>
              <a:rPr lang="hu-HU" sz="3600" dirty="0" smtClean="0">
                <a:solidFill>
                  <a:schemeClr val="bg1">
                    <a:lumMod val="50000"/>
                  </a:schemeClr>
                </a:solidFill>
                <a:latin typeface="Calibri" panose="020F0502020204030204" pitchFamily="34" charset="0"/>
                <a:cs typeface="Calibri" panose="020F0502020204030204" pitchFamily="34" charset="0"/>
              </a:rPr>
              <a:t>megoszlása </a:t>
            </a:r>
            <a:br>
              <a:rPr lang="hu-HU" sz="3600" dirty="0" smtClean="0">
                <a:solidFill>
                  <a:schemeClr val="bg1">
                    <a:lumMod val="50000"/>
                  </a:schemeClr>
                </a:solidFill>
                <a:latin typeface="Calibri" panose="020F0502020204030204" pitchFamily="34" charset="0"/>
                <a:cs typeface="Calibri" panose="020F0502020204030204" pitchFamily="34" charset="0"/>
              </a:rPr>
            </a:br>
            <a:r>
              <a:rPr lang="hu-HU" sz="3600" dirty="0" smtClean="0">
                <a:solidFill>
                  <a:schemeClr val="bg1">
                    <a:lumMod val="50000"/>
                  </a:schemeClr>
                </a:solidFill>
                <a:latin typeface="Calibri" panose="020F0502020204030204" pitchFamily="34" charset="0"/>
                <a:cs typeface="Calibri" panose="020F0502020204030204" pitchFamily="34" charset="0"/>
              </a:rPr>
              <a:t>r(</a:t>
            </a:r>
            <a:r>
              <a:rPr lang="hu-HU" sz="3600" i="1" dirty="0" err="1" smtClean="0">
                <a:solidFill>
                  <a:schemeClr val="bg1">
                    <a:lumMod val="50000"/>
                  </a:schemeClr>
                </a:solidFill>
                <a:latin typeface="Calibri" panose="020F0502020204030204" pitchFamily="34" charset="0"/>
                <a:cs typeface="Calibri" panose="020F0502020204030204" pitchFamily="34" charset="0"/>
              </a:rPr>
              <a:t>V,p</a:t>
            </a:r>
            <a:r>
              <a:rPr lang="hu-HU" sz="3600" dirty="0">
                <a:solidFill>
                  <a:schemeClr val="bg1">
                    <a:lumMod val="50000"/>
                  </a:schemeClr>
                </a:solidFill>
                <a:latin typeface="Calibri" panose="020F0502020204030204" pitchFamily="34" charset="0"/>
                <a:cs typeface="Calibri" panose="020F0502020204030204" pitchFamily="34" charset="0"/>
              </a:rPr>
              <a:t>) szerint</a:t>
            </a:r>
          </a:p>
        </p:txBody>
      </p:sp>
      <p:sp>
        <p:nvSpPr>
          <p:cNvPr id="7" name="Téglalap 6">
            <a:extLst>
              <a:ext uri="{FF2B5EF4-FFF2-40B4-BE49-F238E27FC236}">
                <a16:creationId xmlns="" xmlns:a16="http://schemas.microsoft.com/office/drawing/2014/main" id="{FB482AAF-E952-4D78-B5C9-F98DB9FB9645}"/>
              </a:ext>
            </a:extLst>
          </p:cNvPr>
          <p:cNvSpPr/>
          <p:nvPr/>
        </p:nvSpPr>
        <p:spPr bwMode="auto">
          <a:xfrm>
            <a:off x="5168512" y="1790773"/>
            <a:ext cx="2773288" cy="463406"/>
          </a:xfrm>
          <a:prstGeom prst="rect">
            <a:avLst/>
          </a:prstGeom>
          <a:solidFill>
            <a:srgbClr val="BAF4FC"/>
          </a:solid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2400" b="0" i="0" u="none" strike="noStrike" cap="none" normalizeH="0" baseline="0" dirty="0">
                <a:ln>
                  <a:noFill/>
                </a:ln>
                <a:solidFill>
                  <a:srgbClr val="0070C0"/>
                </a:solidFill>
                <a:effectLst/>
                <a:latin typeface="Gill Sans" charset="0"/>
                <a:ea typeface="ヒラギノ角ゴ ProN W3" charset="0"/>
                <a:cs typeface="ヒラギノ角ゴ ProN W3" charset="0"/>
                <a:sym typeface="Gill Sans" charset="0"/>
              </a:rPr>
              <a:t>RACIONÁLIS</a:t>
            </a:r>
          </a:p>
        </p:txBody>
      </p:sp>
      <p:sp>
        <p:nvSpPr>
          <p:cNvPr id="6" name="Jobbra nyíl 5"/>
          <p:cNvSpPr/>
          <p:nvPr/>
        </p:nvSpPr>
        <p:spPr bwMode="auto">
          <a:xfrm>
            <a:off x="5220072" y="2605406"/>
            <a:ext cx="2736304" cy="144016"/>
          </a:xfrm>
          <a:prstGeom prst="rightArrow">
            <a:avLst/>
          </a:prstGeom>
          <a:solidFill>
            <a:srgbClr val="0070C0"/>
          </a:solidFill>
          <a:ln w="2540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3" name="Téglalap 2"/>
          <p:cNvSpPr/>
          <p:nvPr/>
        </p:nvSpPr>
        <p:spPr>
          <a:xfrm>
            <a:off x="376766" y="5733256"/>
            <a:ext cx="8302273" cy="461665"/>
          </a:xfrm>
          <a:prstGeom prst="rect">
            <a:avLst/>
          </a:prstGeom>
        </p:spPr>
        <p:txBody>
          <a:bodyPr wrap="none">
            <a:spAutoFit/>
          </a:bodyPr>
          <a:lstStyle/>
          <a:p>
            <a:r>
              <a:rPr lang="hu-HU" altLang="hu-HU" sz="2400" kern="0" dirty="0">
                <a:solidFill>
                  <a:schemeClr val="bg1">
                    <a:lumMod val="50000"/>
                  </a:schemeClr>
                </a:solidFill>
                <a:latin typeface="Calibri" panose="020F0502020204030204" pitchFamily="34" charset="0"/>
              </a:rPr>
              <a:t>r(</a:t>
            </a:r>
            <a:r>
              <a:rPr lang="hu-HU" altLang="hu-HU" sz="2400" i="1" kern="0" dirty="0">
                <a:solidFill>
                  <a:schemeClr val="bg1">
                    <a:lumMod val="50000"/>
                  </a:schemeClr>
                </a:solidFill>
                <a:latin typeface="Calibri" panose="020F0502020204030204" pitchFamily="34" charset="0"/>
              </a:rPr>
              <a:t>V, p</a:t>
            </a:r>
            <a:r>
              <a:rPr lang="hu-HU" altLang="hu-HU" sz="2400" kern="0" dirty="0">
                <a:solidFill>
                  <a:schemeClr val="bg1">
                    <a:lumMod val="50000"/>
                  </a:schemeClr>
                </a:solidFill>
                <a:latin typeface="Calibri" panose="020F0502020204030204" pitchFamily="34" charset="0"/>
              </a:rPr>
              <a:t>) </a:t>
            </a:r>
            <a:r>
              <a:rPr lang="hu-HU" altLang="hu-HU" sz="2400" kern="0" dirty="0" smtClean="0">
                <a:solidFill>
                  <a:schemeClr val="bg1">
                    <a:lumMod val="50000"/>
                  </a:schemeClr>
                </a:solidFill>
                <a:latin typeface="Calibri" panose="020F0502020204030204" pitchFamily="34" charset="0"/>
              </a:rPr>
              <a:t>a kockázatvállalás korrelációja a </a:t>
            </a:r>
            <a:r>
              <a:rPr lang="hu-HU" altLang="hu-HU" sz="2400" kern="0" dirty="0" err="1" smtClean="0">
                <a:solidFill>
                  <a:schemeClr val="bg1">
                    <a:lumMod val="50000"/>
                  </a:schemeClr>
                </a:solidFill>
                <a:latin typeface="Calibri" panose="020F0502020204030204" pitchFamily="34" charset="0"/>
              </a:rPr>
              <a:t>posteriori</a:t>
            </a:r>
            <a:r>
              <a:rPr lang="hu-HU" altLang="hu-HU" sz="2400" kern="0" dirty="0" smtClean="0">
                <a:solidFill>
                  <a:schemeClr val="bg1">
                    <a:lumMod val="50000"/>
                  </a:schemeClr>
                </a:solidFill>
                <a:latin typeface="Calibri" panose="020F0502020204030204" pitchFamily="34" charset="0"/>
              </a:rPr>
              <a:t> valószínűséggel</a:t>
            </a:r>
            <a:endParaRPr lang="en-US" sz="2400" dirty="0"/>
          </a:p>
        </p:txBody>
      </p:sp>
    </p:spTree>
    <p:extLst>
      <p:ext uri="{BB962C8B-B14F-4D97-AF65-F5344CB8AC3E}">
        <p14:creationId xmlns:p14="http://schemas.microsoft.com/office/powerpoint/2010/main" val="2087062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p:cTn id="10" dur="500" fill="hold"/>
                                        <p:tgtEl>
                                          <p:spTgt spid="7"/>
                                        </p:tgtEl>
                                        <p:attrNameLst>
                                          <p:attrName>ppt_w</p:attrName>
                                        </p:attrNameLst>
                                      </p:cBhvr>
                                      <p:tavLst>
                                        <p:tav tm="0">
                                          <p:val>
                                            <p:fltVal val="0"/>
                                          </p:val>
                                        </p:tav>
                                        <p:tav tm="100000">
                                          <p:val>
                                            <p:strVal val="#ppt_w"/>
                                          </p:val>
                                        </p:tav>
                                      </p:tavLst>
                                    </p:anim>
                                    <p:anim calcmode="lin" valueType="num">
                                      <p:cBhvr>
                                        <p:cTn id="11" dur="500" fill="hold"/>
                                        <p:tgtEl>
                                          <p:spTgt spid="7"/>
                                        </p:tgtEl>
                                        <p:attrNameLst>
                                          <p:attrName>ppt_h</p:attrName>
                                        </p:attrNameLst>
                                      </p:cBhvr>
                                      <p:tavLst>
                                        <p:tav tm="0">
                                          <p:val>
                                            <p:fltVal val="0"/>
                                          </p:val>
                                        </p:tav>
                                        <p:tav tm="100000">
                                          <p:val>
                                            <p:strVal val="#ppt_h"/>
                                          </p:val>
                                        </p:tav>
                                      </p:tavLst>
                                    </p:anim>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ím 1">
            <a:extLst>
              <a:ext uri="{FF2B5EF4-FFF2-40B4-BE49-F238E27FC236}">
                <a16:creationId xmlns="" xmlns:a16="http://schemas.microsoft.com/office/drawing/2014/main" id="{D5528F73-CAFB-4583-B279-A82564EA037D}"/>
              </a:ext>
            </a:extLst>
          </p:cNvPr>
          <p:cNvSpPr>
            <a:spLocks noGrp="1"/>
          </p:cNvSpPr>
          <p:nvPr>
            <p:ph type="title" idx="4294967295"/>
          </p:nvPr>
        </p:nvSpPr>
        <p:spPr>
          <a:xfrm>
            <a:off x="468313" y="260350"/>
            <a:ext cx="8229600" cy="1152525"/>
          </a:xfrm>
        </p:spPr>
        <p:txBody>
          <a:bodyPr lIns="91440" tIns="45720" rIns="91440" bIns="45720"/>
          <a:lstStyle/>
          <a:p>
            <a:pPr>
              <a:defRPr/>
            </a:pPr>
            <a:r>
              <a:rPr lang="hu-HU" altLang="hu-HU" sz="3600" dirty="0">
                <a:solidFill>
                  <a:schemeClr val="bg1">
                    <a:lumMod val="50000"/>
                  </a:schemeClr>
                </a:solidFill>
                <a:latin typeface="Calibri" panose="020F0502020204030204" pitchFamily="34" charset="0"/>
              </a:rPr>
              <a:t>A szerencsejátékos tévedése</a:t>
            </a:r>
          </a:p>
        </p:txBody>
      </p:sp>
      <p:sp>
        <p:nvSpPr>
          <p:cNvPr id="13315" name="Tartalom helye 2">
            <a:extLst>
              <a:ext uri="{FF2B5EF4-FFF2-40B4-BE49-F238E27FC236}">
                <a16:creationId xmlns="" xmlns:a16="http://schemas.microsoft.com/office/drawing/2014/main" id="{CC97D286-6672-45CC-99A1-2DE1971988D6}"/>
              </a:ext>
            </a:extLst>
          </p:cNvPr>
          <p:cNvSpPr>
            <a:spLocks noGrp="1"/>
          </p:cNvSpPr>
          <p:nvPr>
            <p:ph idx="4294967295"/>
          </p:nvPr>
        </p:nvSpPr>
        <p:spPr>
          <a:xfrm>
            <a:off x="488951" y="4797152"/>
            <a:ext cx="8208962" cy="1262063"/>
          </a:xfrm>
        </p:spPr>
        <p:txBody>
          <a:bodyPr lIns="91440" tIns="45720" rIns="91440" bIns="45720"/>
          <a:lstStyle/>
          <a:p>
            <a:pPr marL="0" indent="0" algn="just">
              <a:buFont typeface="Arial" panose="020B0604020202020204" pitchFamily="34" charset="0"/>
              <a:buNone/>
              <a:defRPr/>
            </a:pPr>
            <a:r>
              <a:rPr lang="hu-HU" sz="2400" dirty="0">
                <a:solidFill>
                  <a:schemeClr val="bg1">
                    <a:lumMod val="50000"/>
                  </a:schemeClr>
                </a:solidFill>
                <a:latin typeface="Calibri" panose="020F0502020204030204" pitchFamily="34" charset="0"/>
              </a:rPr>
              <a:t>Az a téves vélekedés, miszerint független random eseménysorozatban hosszabb azonos kimenetelű esemény után nagyobb valószínűséggel ellenkező következik. </a:t>
            </a:r>
          </a:p>
        </p:txBody>
      </p:sp>
      <p:pic>
        <p:nvPicPr>
          <p:cNvPr id="32775" name="Picture 6">
            <a:extLst>
              <a:ext uri="{FF2B5EF4-FFF2-40B4-BE49-F238E27FC236}">
                <a16:creationId xmlns="" xmlns:a16="http://schemas.microsoft.com/office/drawing/2014/main" id="{D0C6C8C0-7308-40D6-A79D-E9D1F6E12B3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98738" y="1511872"/>
            <a:ext cx="4789388" cy="3186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8729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 xmlns:a16="http://schemas.microsoft.com/office/drawing/2014/main" id="{6CD867CF-FC5A-404A-B5DC-2CDB5DD4BE9C}"/>
              </a:ext>
            </a:extLst>
          </p:cNvPr>
          <p:cNvGraphicFramePr/>
          <p:nvPr>
            <p:extLst>
              <p:ext uri="{D42A27DB-BD31-4B8C-83A1-F6EECF244321}">
                <p14:modId xmlns:p14="http://schemas.microsoft.com/office/powerpoint/2010/main" val="2755283899"/>
              </p:ext>
            </p:extLst>
          </p:nvPr>
        </p:nvGraphicFramePr>
        <p:xfrm>
          <a:off x="503883" y="-387423"/>
          <a:ext cx="7872536" cy="65527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églalap 1">
            <a:extLst>
              <a:ext uri="{FF2B5EF4-FFF2-40B4-BE49-F238E27FC236}">
                <a16:creationId xmlns="" xmlns:a16="http://schemas.microsoft.com/office/drawing/2014/main" id="{F4B3D7C3-5C1F-43DA-827C-3933F4D9B9F1}"/>
              </a:ext>
            </a:extLst>
          </p:cNvPr>
          <p:cNvSpPr/>
          <p:nvPr/>
        </p:nvSpPr>
        <p:spPr bwMode="auto">
          <a:xfrm>
            <a:off x="971600" y="3536965"/>
            <a:ext cx="6408712" cy="684076"/>
          </a:xfrm>
          <a:prstGeom prst="rect">
            <a:avLst/>
          </a:prstGeom>
          <a:solidFill>
            <a:srgbClr val="BAF4FC"/>
          </a:solidFill>
          <a:ln w="25400" cap="flat" cmpd="sng" algn="ctr">
            <a:solidFill>
              <a:srgbClr val="0070C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smtClean="0">
                <a:ln>
                  <a:noFill/>
                </a:ln>
                <a:solidFill>
                  <a:srgbClr val="0070C0"/>
                </a:solidFill>
                <a:effectLst/>
                <a:latin typeface="Gill Sans" charset="0"/>
                <a:ea typeface="ヒラギノ角ゴ ProN W3" charset="0"/>
                <a:cs typeface="ヒラギノ角ゴ ProN W3" charset="0"/>
                <a:sym typeface="Gill Sans" charset="0"/>
              </a:rPr>
              <a:t>RACIONALITÁS</a:t>
            </a:r>
            <a:endParaRPr kumimoji="0" lang="hu-HU" sz="4200" b="0" i="0" u="none" strike="noStrike" cap="none" normalizeH="0" baseline="0" dirty="0">
              <a:ln>
                <a:noFill/>
              </a:ln>
              <a:solidFill>
                <a:srgbClr val="0070C0"/>
              </a:solidFill>
              <a:effectLst/>
              <a:latin typeface="Gill Sans" charset="0"/>
              <a:ea typeface="ヒラギノ角ゴ ProN W3" charset="0"/>
              <a:cs typeface="ヒラギノ角ゴ ProN W3" charset="0"/>
              <a:sym typeface="Gill Sans" charset="0"/>
            </a:endParaRPr>
          </a:p>
        </p:txBody>
      </p:sp>
      <p:sp>
        <p:nvSpPr>
          <p:cNvPr id="11" name="Téglalap 10">
            <a:extLst>
              <a:ext uri="{FF2B5EF4-FFF2-40B4-BE49-F238E27FC236}">
                <a16:creationId xmlns="" xmlns:a16="http://schemas.microsoft.com/office/drawing/2014/main" id="{13D05694-48C6-403C-91FD-6B0AE31B604E}"/>
              </a:ext>
            </a:extLst>
          </p:cNvPr>
          <p:cNvSpPr/>
          <p:nvPr/>
        </p:nvSpPr>
        <p:spPr bwMode="auto">
          <a:xfrm>
            <a:off x="940565" y="4604619"/>
            <a:ext cx="6408712" cy="684076"/>
          </a:xfrm>
          <a:prstGeom prst="rect">
            <a:avLst/>
          </a:prstGeom>
          <a:solidFill>
            <a:srgbClr val="FFC000"/>
          </a:solid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hu-HU" sz="4200" b="0" i="0" u="none" strike="noStrike" cap="none" normalizeH="0" baseline="0" dirty="0" smtClean="0">
                <a:ln>
                  <a:noFill/>
                </a:ln>
                <a:solidFill>
                  <a:srgbClr val="FF0000"/>
                </a:solidFill>
                <a:effectLst/>
                <a:latin typeface="Gill Sans" charset="0"/>
                <a:ea typeface="ヒラギノ角ゴ ProN W3" charset="0"/>
                <a:cs typeface="ヒラギノ角ゴ ProN W3" charset="0"/>
                <a:sym typeface="Gill Sans" charset="0"/>
              </a:rPr>
              <a:t>HEURISZTIKA</a:t>
            </a:r>
            <a:endParaRPr kumimoji="0" lang="hu-HU" sz="4200" b="0" i="0" u="none" strike="noStrike" cap="none" normalizeH="0" baseline="0" dirty="0">
              <a:ln>
                <a:noFill/>
              </a:ln>
              <a:solidFill>
                <a:srgbClr val="FF0000"/>
              </a:solidFill>
              <a:effectLst/>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2966199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500" fill="hold"/>
                                        <p:tgtEl>
                                          <p:spTgt spid="11"/>
                                        </p:tgtEl>
                                        <p:attrNameLst>
                                          <p:attrName>ppt_w</p:attrName>
                                        </p:attrNameLst>
                                      </p:cBhvr>
                                      <p:tavLst>
                                        <p:tav tm="0">
                                          <p:val>
                                            <p:fltVal val="0"/>
                                          </p:val>
                                        </p:tav>
                                        <p:tav tm="100000">
                                          <p:val>
                                            <p:strVal val="#ppt_w"/>
                                          </p:val>
                                        </p:tav>
                                      </p:tavLst>
                                    </p:anim>
                                    <p:anim calcmode="lin" valueType="num">
                                      <p:cBhvr>
                                        <p:cTn id="15" dur="500" fill="hold"/>
                                        <p:tgtEl>
                                          <p:spTgt spid="11"/>
                                        </p:tgtEl>
                                        <p:attrNameLst>
                                          <p:attrName>ppt_h</p:attrName>
                                        </p:attrNameLst>
                                      </p:cBhvr>
                                      <p:tavLst>
                                        <p:tav tm="0">
                                          <p:val>
                                            <p:fltVal val="0"/>
                                          </p:val>
                                        </p:tav>
                                        <p:tav tm="100000">
                                          <p:val>
                                            <p:strVal val="#ppt_h"/>
                                          </p:val>
                                        </p:tav>
                                      </p:tavLst>
                                    </p:anim>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2"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Cím 1">
            <a:extLst>
              <a:ext uri="{FF2B5EF4-FFF2-40B4-BE49-F238E27FC236}">
                <a16:creationId xmlns="" xmlns:a16="http://schemas.microsoft.com/office/drawing/2014/main" id="{C6E5D30A-00B1-4DDC-9E71-5DBC0248A3C4}"/>
              </a:ext>
            </a:extLst>
          </p:cNvPr>
          <p:cNvSpPr>
            <a:spLocks noGrp="1"/>
          </p:cNvSpPr>
          <p:nvPr>
            <p:ph type="title" idx="4294967295"/>
          </p:nvPr>
        </p:nvSpPr>
        <p:spPr>
          <a:xfrm>
            <a:off x="100218" y="590991"/>
            <a:ext cx="8675687" cy="792163"/>
          </a:xfrm>
        </p:spPr>
        <p:txBody>
          <a:bodyPr lIns="91440" tIns="45720" rIns="91440" bIns="45720"/>
          <a:lstStyle/>
          <a:p>
            <a:pPr>
              <a:defRPr/>
            </a:pPr>
            <a:r>
              <a:rPr lang="hu-HU" altLang="hu-HU" sz="3600" dirty="0" smtClean="0">
                <a:solidFill>
                  <a:schemeClr val="bg1">
                    <a:lumMod val="50000"/>
                  </a:schemeClr>
                </a:solidFill>
                <a:latin typeface="Calibri" panose="020F0502020204030204" pitchFamily="34" charset="0"/>
                <a:cs typeface="Calibri" panose="020F0502020204030204" pitchFamily="34" charset="0"/>
              </a:rPr>
              <a:t>A szerencsejátékos tévedése a </a:t>
            </a:r>
            <a:r>
              <a:rPr lang="hu-HU" altLang="hu-HU" sz="3600" dirty="0" err="1">
                <a:solidFill>
                  <a:schemeClr val="bg1">
                    <a:lumMod val="50000"/>
                  </a:schemeClr>
                </a:solidFill>
                <a:latin typeface="Calibri" panose="020F0502020204030204" pitchFamily="34" charset="0"/>
                <a:cs typeface="Calibri" panose="020F0502020204030204" pitchFamily="34" charset="0"/>
              </a:rPr>
              <a:t>befektetésszimulációban</a:t>
            </a:r>
            <a:endParaRPr lang="hu-HU" altLang="hu-HU" sz="3600" dirty="0">
              <a:solidFill>
                <a:schemeClr val="bg1">
                  <a:lumMod val="50000"/>
                </a:schemeClr>
              </a:solidFill>
              <a:latin typeface="Calibri" panose="020F0502020204030204" pitchFamily="34" charset="0"/>
              <a:cs typeface="Calibri" panose="020F0502020204030204" pitchFamily="34" charset="0"/>
            </a:endParaRPr>
          </a:p>
        </p:txBody>
      </p:sp>
      <p:sp>
        <p:nvSpPr>
          <p:cNvPr id="50183" name="Rectangle 2">
            <a:extLst>
              <a:ext uri="{FF2B5EF4-FFF2-40B4-BE49-F238E27FC236}">
                <a16:creationId xmlns="" xmlns:a16="http://schemas.microsoft.com/office/drawing/2014/main" id="{68573578-F757-47DA-89E6-0C77AB556B0E}"/>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50185" name="Rectangle 4">
            <a:extLst>
              <a:ext uri="{FF2B5EF4-FFF2-40B4-BE49-F238E27FC236}">
                <a16:creationId xmlns="" xmlns:a16="http://schemas.microsoft.com/office/drawing/2014/main" id="{7089A32C-C62E-4EA5-9BBE-1CC0E7DD40FA}"/>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50187" name="Rectangle 8">
            <a:extLst>
              <a:ext uri="{FF2B5EF4-FFF2-40B4-BE49-F238E27FC236}">
                <a16:creationId xmlns="" xmlns:a16="http://schemas.microsoft.com/office/drawing/2014/main" id="{CC004BBC-14D3-4565-809C-25EC78192DD5}"/>
              </a:ext>
            </a:extLst>
          </p:cNvPr>
          <p:cNvSpPr>
            <a:spLocks/>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endParaRPr lang="hu-HU" altLang="hu-HU"/>
          </a:p>
        </p:txBody>
      </p:sp>
      <p:sp>
        <p:nvSpPr>
          <p:cNvPr id="2" name="Téglalap 1">
            <a:extLst>
              <a:ext uri="{FF2B5EF4-FFF2-40B4-BE49-F238E27FC236}">
                <a16:creationId xmlns="" xmlns:a16="http://schemas.microsoft.com/office/drawing/2014/main" id="{1DAE1DD9-13B0-4D1A-8086-0EA1D5E90AB3}"/>
              </a:ext>
            </a:extLst>
          </p:cNvPr>
          <p:cNvSpPr/>
          <p:nvPr/>
        </p:nvSpPr>
        <p:spPr>
          <a:xfrm>
            <a:off x="735768" y="2683693"/>
            <a:ext cx="7672464" cy="1384995"/>
          </a:xfrm>
          <a:prstGeom prst="rect">
            <a:avLst/>
          </a:prstGeom>
        </p:spPr>
        <p:txBody>
          <a:bodyPr wrap="square">
            <a:spAutoFit/>
          </a:bodyPr>
          <a:lstStyle/>
          <a:p>
            <a:pPr>
              <a:defRPr/>
            </a:pPr>
            <a:r>
              <a:rPr lang="hu-HU" altLang="hu-HU" sz="2800" dirty="0">
                <a:solidFill>
                  <a:schemeClr val="bg1">
                    <a:lumMod val="50000"/>
                  </a:schemeClr>
                </a:solidFill>
                <a:latin typeface="Calibri" panose="020F0502020204030204" pitchFamily="34" charset="0"/>
              </a:rPr>
              <a:t>A </a:t>
            </a:r>
            <a:r>
              <a:rPr lang="hu-HU" altLang="hu-HU" sz="2800" dirty="0" smtClean="0">
                <a:solidFill>
                  <a:schemeClr val="bg1">
                    <a:lumMod val="50000"/>
                  </a:schemeClr>
                </a:solidFill>
                <a:latin typeface="Calibri" panose="020F0502020204030204" pitchFamily="34" charset="0"/>
              </a:rPr>
              <a:t>sorozatokkal </a:t>
            </a:r>
            <a:r>
              <a:rPr lang="hu-HU" altLang="hu-HU" sz="2800" dirty="0">
                <a:solidFill>
                  <a:schemeClr val="bg1">
                    <a:lumMod val="50000"/>
                  </a:schemeClr>
                </a:solidFill>
                <a:latin typeface="Calibri" panose="020F0502020204030204" pitchFamily="34" charset="0"/>
              </a:rPr>
              <a:t>ellentétesen </a:t>
            </a:r>
            <a:r>
              <a:rPr lang="hu-HU" altLang="hu-HU" sz="2800" dirty="0" smtClean="0">
                <a:solidFill>
                  <a:schemeClr val="bg1">
                    <a:lumMod val="50000"/>
                  </a:schemeClr>
                </a:solidFill>
                <a:latin typeface="Calibri" panose="020F0502020204030204" pitchFamily="34" charset="0"/>
              </a:rPr>
              <a:t>fektetnek be: </a:t>
            </a:r>
            <a:r>
              <a:rPr lang="hu-HU" altLang="hu-HU" sz="2800" dirty="0">
                <a:solidFill>
                  <a:schemeClr val="bg1">
                    <a:lumMod val="50000"/>
                  </a:schemeClr>
                </a:solidFill>
                <a:latin typeface="Calibri" panose="020F0502020204030204" pitchFamily="34" charset="0"/>
              </a:rPr>
              <a:t>azaz sorozatos árfolyamcsökkenések után növelik a befektetett mennyiséget és fordítva.</a:t>
            </a:r>
            <a:endParaRPr lang="hu-HU" sz="2800" dirty="0"/>
          </a:p>
        </p:txBody>
      </p:sp>
    </p:spTree>
    <p:extLst>
      <p:ext uri="{BB962C8B-B14F-4D97-AF65-F5344CB8AC3E}">
        <p14:creationId xmlns:p14="http://schemas.microsoft.com/office/powerpoint/2010/main" val="2025090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artalom helye 4"/>
          <p:cNvPicPr>
            <a:picLocks noGrp="1"/>
          </p:cNvPicPr>
          <p:nvPr>
            <p:ph idx="1"/>
          </p:nvPr>
        </p:nvPicPr>
        <p:blipFill rotWithShape="1">
          <a:blip r:embed="rId2">
            <a:extLst>
              <a:ext uri="{28A0092B-C50C-407E-A947-70E740481C1C}">
                <a14:useLocalDpi xmlns:a14="http://schemas.microsoft.com/office/drawing/2010/main" val="0"/>
              </a:ext>
            </a:extLst>
          </a:blip>
          <a:srcRect l="10064" t="1680" r="1602" b="10959"/>
          <a:stretch/>
        </p:blipFill>
        <p:spPr bwMode="auto">
          <a:xfrm>
            <a:off x="1475656" y="1916832"/>
            <a:ext cx="5688632" cy="3744416"/>
          </a:xfrm>
          <a:prstGeom prst="rect">
            <a:avLst/>
          </a:prstGeom>
          <a:noFill/>
        </p:spPr>
      </p:pic>
      <p:sp>
        <p:nvSpPr>
          <p:cNvPr id="6" name="Cím 1">
            <a:extLst>
              <a:ext uri="{FF2B5EF4-FFF2-40B4-BE49-F238E27FC236}">
                <a16:creationId xmlns="" xmlns:a16="http://schemas.microsoft.com/office/drawing/2014/main" id="{8E2CBEEB-BAAB-4D4F-AC24-A208F03BCFC8}"/>
              </a:ext>
            </a:extLst>
          </p:cNvPr>
          <p:cNvSpPr>
            <a:spLocks noGrp="1"/>
          </p:cNvSpPr>
          <p:nvPr>
            <p:ph type="title"/>
          </p:nvPr>
        </p:nvSpPr>
        <p:spPr/>
        <p:txBody>
          <a:bodyPr lIns="91440" tIns="45720" rIns="91440" bIns="45720"/>
          <a:lstStyle/>
          <a:p>
            <a:pPr>
              <a:defRPr/>
            </a:pPr>
            <a:r>
              <a:rPr lang="hu-HU" sz="3600" dirty="0" smtClean="0">
                <a:solidFill>
                  <a:schemeClr val="bg1">
                    <a:lumMod val="50000"/>
                  </a:schemeClr>
                </a:solidFill>
                <a:latin typeface="Calibri" panose="020F0502020204030204" pitchFamily="34" charset="0"/>
                <a:cs typeface="Calibri" panose="020F0502020204030204" pitchFamily="34" charset="0"/>
              </a:rPr>
              <a:t>A szerencsejátékos tévedése szerinti </a:t>
            </a:r>
            <a:r>
              <a:rPr lang="hu-HU" sz="3600" dirty="0">
                <a:solidFill>
                  <a:schemeClr val="bg1">
                    <a:lumMod val="50000"/>
                  </a:schemeClr>
                </a:solidFill>
                <a:latin typeface="Calibri" panose="020F0502020204030204" pitchFamily="34" charset="0"/>
                <a:cs typeface="Calibri" panose="020F0502020204030204" pitchFamily="34" charset="0"/>
              </a:rPr>
              <a:t/>
            </a:r>
            <a:br>
              <a:rPr lang="hu-HU" sz="3600" dirty="0">
                <a:solidFill>
                  <a:schemeClr val="bg1">
                    <a:lumMod val="50000"/>
                  </a:schemeClr>
                </a:solidFill>
                <a:latin typeface="Calibri" panose="020F0502020204030204" pitchFamily="34" charset="0"/>
                <a:cs typeface="Calibri" panose="020F0502020204030204" pitchFamily="34" charset="0"/>
              </a:rPr>
            </a:br>
            <a:r>
              <a:rPr lang="hu-HU" sz="3600" dirty="0" smtClean="0">
                <a:solidFill>
                  <a:schemeClr val="bg1">
                    <a:lumMod val="50000"/>
                  </a:schemeClr>
                </a:solidFill>
                <a:latin typeface="Calibri" panose="020F0502020204030204" pitchFamily="34" charset="0"/>
                <a:cs typeface="Calibri" panose="020F0502020204030204" pitchFamily="34" charset="0"/>
              </a:rPr>
              <a:t>kockázatvállalás </a:t>
            </a:r>
            <a:r>
              <a:rPr lang="hu-HU" sz="3600" dirty="0">
                <a:solidFill>
                  <a:schemeClr val="bg1">
                    <a:lumMod val="50000"/>
                  </a:schemeClr>
                </a:solidFill>
                <a:latin typeface="Calibri" panose="020F0502020204030204" pitchFamily="34" charset="0"/>
                <a:cs typeface="Calibri" panose="020F0502020204030204" pitchFamily="34" charset="0"/>
              </a:rPr>
              <a:t>sorozat után</a:t>
            </a:r>
            <a:endParaRPr lang="hu-HU" altLang="hu-HU" sz="3600" b="1" dirty="0">
              <a:solidFill>
                <a:schemeClr val="bg1">
                  <a:lumMod val="50000"/>
                </a:schemeClr>
              </a:solidFill>
              <a:latin typeface="Calibri" panose="020F0502020204030204" pitchFamily="34" charset="0"/>
              <a:cs typeface="Calibri" panose="020F0502020204030204" pitchFamily="34" charset="0"/>
            </a:endParaRPr>
          </a:p>
        </p:txBody>
      </p:sp>
      <p:sp>
        <p:nvSpPr>
          <p:cNvPr id="7" name="Tartalom helye 2">
            <a:extLst>
              <a:ext uri="{FF2B5EF4-FFF2-40B4-BE49-F238E27FC236}">
                <a16:creationId xmlns="" xmlns:a16="http://schemas.microsoft.com/office/drawing/2014/main" id="{8900B3BE-3292-4166-B05F-F4D8F41076F8}"/>
              </a:ext>
            </a:extLst>
          </p:cNvPr>
          <p:cNvSpPr txBox="1">
            <a:spLocks/>
          </p:cNvSpPr>
          <p:nvPr/>
        </p:nvSpPr>
        <p:spPr bwMode="auto">
          <a:xfrm>
            <a:off x="575048" y="5805264"/>
            <a:ext cx="8568952" cy="666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ts val="800"/>
              </a:spcBef>
              <a:spcAft>
                <a:spcPct val="0"/>
              </a:spcAft>
              <a:buClr>
                <a:srgbClr val="000000"/>
              </a:buClr>
              <a:buSzPct val="100000"/>
              <a:buFont typeface="Arial" panose="020B0604020202020204" pitchFamily="34" charset="0"/>
              <a:buChar char="•"/>
              <a:defRPr sz="3200">
                <a:solidFill>
                  <a:schemeClr val="tx1"/>
                </a:solidFill>
                <a:latin typeface="+mn-lt"/>
                <a:ea typeface="+mn-ea"/>
                <a:cs typeface="+mn-cs"/>
                <a:sym typeface="Lucida Grande" charset="0"/>
              </a:defRPr>
            </a:lvl1pPr>
            <a:lvl2pPr marL="704850" indent="-285750" algn="l" rtl="0" eaLnBrk="0" fontAlgn="base" hangingPunct="0">
              <a:spcBef>
                <a:spcPts val="700"/>
              </a:spcBef>
              <a:spcAft>
                <a:spcPct val="0"/>
              </a:spcAft>
              <a:buClr>
                <a:srgbClr val="000000"/>
              </a:buClr>
              <a:buSzPct val="100000"/>
              <a:buFont typeface="Arial" panose="020B0604020202020204" pitchFamily="34" charset="0"/>
              <a:buChar char="–"/>
              <a:defRPr sz="2800">
                <a:solidFill>
                  <a:schemeClr val="tx1"/>
                </a:solidFill>
                <a:latin typeface="+mn-lt"/>
                <a:ea typeface="+mn-ea"/>
                <a:cs typeface="+mn-cs"/>
                <a:sym typeface="Lucida Grande" charset="0"/>
              </a:defRPr>
            </a:lvl2pPr>
            <a:lvl3pPr marL="1104900" indent="-228600" algn="l" rtl="0" eaLnBrk="0" fontAlgn="base" hangingPunct="0">
              <a:spcBef>
                <a:spcPts val="600"/>
              </a:spcBef>
              <a:spcAft>
                <a:spcPct val="0"/>
              </a:spcAft>
              <a:buClr>
                <a:srgbClr val="000000"/>
              </a:buClr>
              <a:buSzPct val="100000"/>
              <a:buFont typeface="Arial" panose="020B0604020202020204" pitchFamily="34" charset="0"/>
              <a:buChar char="•"/>
              <a:defRPr sz="2400">
                <a:solidFill>
                  <a:schemeClr val="tx1"/>
                </a:solidFill>
                <a:latin typeface="+mn-lt"/>
                <a:ea typeface="+mn-ea"/>
                <a:cs typeface="+mn-cs"/>
                <a:sym typeface="Lucida Grande" charset="0"/>
              </a:defRPr>
            </a:lvl3pPr>
            <a:lvl4pPr marL="15621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4pPr>
            <a:lvl5pPr marL="2019300" indent="-228600" algn="l" rtl="0" eaLnBrk="0" fontAlgn="base" hangingPunct="0">
              <a:spcBef>
                <a:spcPts val="500"/>
              </a:spcBef>
              <a:spcAft>
                <a:spcPct val="0"/>
              </a:spcAft>
              <a:buClr>
                <a:srgbClr val="000000"/>
              </a:buClr>
              <a:buSzPct val="100000"/>
              <a:buFont typeface="Arial" panose="020B0604020202020204" pitchFamily="34" charset="0"/>
              <a:buChar char="»"/>
              <a:defRPr sz="2000">
                <a:solidFill>
                  <a:schemeClr val="tx1"/>
                </a:solidFill>
                <a:latin typeface="+mn-lt"/>
                <a:ea typeface="+mn-ea"/>
                <a:cs typeface="+mn-cs"/>
                <a:sym typeface="Lucida Grande" charset="0"/>
              </a:defRPr>
            </a:lvl5pPr>
            <a:lvl6pPr marL="24765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6pPr>
            <a:lvl7pPr marL="29337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7pPr>
            <a:lvl8pPr marL="33909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8pPr>
            <a:lvl9pPr marL="3848100" indent="-228600" algn="l" rtl="0" fontAlgn="base">
              <a:spcBef>
                <a:spcPts val="500"/>
              </a:spcBef>
              <a:spcAft>
                <a:spcPct val="0"/>
              </a:spcAft>
              <a:buClr>
                <a:srgbClr val="000000"/>
              </a:buClr>
              <a:buSzPct val="100000"/>
              <a:buFont typeface="Arial" charset="0"/>
              <a:buChar char="»"/>
              <a:defRPr sz="2000">
                <a:solidFill>
                  <a:schemeClr val="tx1"/>
                </a:solidFill>
                <a:latin typeface="+mn-lt"/>
                <a:ea typeface="+mn-ea"/>
                <a:cs typeface="+mn-cs"/>
                <a:sym typeface="Lucida Grande" charset="0"/>
              </a:defRPr>
            </a:lvl9pPr>
          </a:lstStyle>
          <a:p>
            <a:pPr marL="0" indent="0">
              <a:lnSpc>
                <a:spcPct val="80000"/>
              </a:lnSpc>
              <a:buNone/>
              <a:defRPr/>
            </a:pPr>
            <a:r>
              <a:rPr lang="hu-HU" altLang="hu-HU" sz="2800" kern="0" dirty="0">
                <a:solidFill>
                  <a:schemeClr val="bg1">
                    <a:lumMod val="50000"/>
                  </a:schemeClr>
                </a:solidFill>
                <a:latin typeface="Calibri" panose="020F0502020204030204" pitchFamily="34" charset="0"/>
              </a:rPr>
              <a:t>r(</a:t>
            </a:r>
            <a:r>
              <a:rPr lang="hu-HU" altLang="hu-HU" sz="2800" i="1" kern="0" dirty="0">
                <a:solidFill>
                  <a:schemeClr val="bg1">
                    <a:lumMod val="50000"/>
                  </a:schemeClr>
                </a:solidFill>
                <a:latin typeface="Calibri" panose="020F0502020204030204" pitchFamily="34" charset="0"/>
              </a:rPr>
              <a:t>V, sorozat</a:t>
            </a:r>
            <a:r>
              <a:rPr lang="hu-HU" altLang="hu-HU" sz="2800" kern="0" dirty="0">
                <a:solidFill>
                  <a:schemeClr val="bg1">
                    <a:lumMod val="50000"/>
                  </a:schemeClr>
                </a:solidFill>
                <a:latin typeface="Calibri" panose="020F0502020204030204" pitchFamily="34" charset="0"/>
              </a:rPr>
              <a:t>) ha </a:t>
            </a:r>
            <a:r>
              <a:rPr lang="hu-HU" altLang="hu-HU" sz="2800" kern="0" dirty="0">
                <a:solidFill>
                  <a:schemeClr val="bg1">
                    <a:lumMod val="50000"/>
                  </a:schemeClr>
                </a:solidFill>
                <a:latin typeface="Times New Roman" panose="02020603050405020304" pitchFamily="18" charset="0"/>
                <a:cs typeface="Times New Roman" panose="02020603050405020304" pitchFamily="18" charset="0"/>
              </a:rPr>
              <a:t>r</a:t>
            </a:r>
            <a:r>
              <a:rPr lang="el-GR" altLang="hu-HU" sz="2800" kern="0" dirty="0">
                <a:solidFill>
                  <a:schemeClr val="bg1">
                    <a:lumMod val="50000"/>
                  </a:schemeClr>
                </a:solidFill>
                <a:latin typeface="Times New Roman" panose="02020603050405020304" pitchFamily="18" charset="0"/>
                <a:cs typeface="Times New Roman" panose="02020603050405020304" pitchFamily="18" charset="0"/>
              </a:rPr>
              <a:t>↓</a:t>
            </a:r>
            <a:r>
              <a:rPr lang="hu-HU" altLang="hu-HU" sz="2800" kern="0" dirty="0">
                <a:solidFill>
                  <a:schemeClr val="bg1">
                    <a:lumMod val="50000"/>
                  </a:schemeClr>
                </a:solidFill>
                <a:latin typeface="Times New Roman" panose="02020603050405020304" pitchFamily="18" charset="0"/>
                <a:cs typeface="Times New Roman" panose="02020603050405020304" pitchFamily="18" charset="0"/>
              </a:rPr>
              <a:t> szerencsejátékos </a:t>
            </a:r>
            <a:r>
              <a:rPr lang="hu-HU" altLang="hu-HU" sz="2800" kern="0" dirty="0">
                <a:solidFill>
                  <a:schemeClr val="bg1">
                    <a:lumMod val="50000"/>
                  </a:schemeClr>
                </a:solidFill>
                <a:latin typeface="Calibri" panose="020F0502020204030204" pitchFamily="34" charset="0"/>
              </a:rPr>
              <a:t>kockázatvállalás</a:t>
            </a:r>
          </a:p>
        </p:txBody>
      </p:sp>
      <p:sp>
        <p:nvSpPr>
          <p:cNvPr id="8" name="Téglalap 7">
            <a:extLst>
              <a:ext uri="{FF2B5EF4-FFF2-40B4-BE49-F238E27FC236}">
                <a16:creationId xmlns="" xmlns:a16="http://schemas.microsoft.com/office/drawing/2014/main" id="{2B087498-4E8C-4834-8662-790AD7FB7C03}"/>
              </a:ext>
            </a:extLst>
          </p:cNvPr>
          <p:cNvSpPr/>
          <p:nvPr/>
        </p:nvSpPr>
        <p:spPr bwMode="auto">
          <a:xfrm>
            <a:off x="3347864" y="5678105"/>
            <a:ext cx="4824536" cy="684076"/>
          </a:xfrm>
          <a:prstGeom prst="rect">
            <a:avLst/>
          </a:prstGeom>
          <a:solidFill>
            <a:srgbClr val="FFC000"/>
          </a:solid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hu-HU" sz="3200" dirty="0">
                <a:solidFill>
                  <a:srgbClr val="FF0000"/>
                </a:solidFill>
                <a:latin typeface="Gill Sans" charset="0"/>
                <a:ea typeface="ヒラギノ角ゴ ProN W3" charset="0"/>
                <a:cs typeface="ヒラギノ角ゴ ProN W3" charset="0"/>
              </a:rPr>
              <a:t>SZERENCSEJÁTÉKOS</a:t>
            </a:r>
            <a:endParaRPr kumimoji="0" lang="hu-HU" sz="3200" b="0" i="0" u="none" strike="noStrike" cap="none" normalizeH="0" baseline="0" dirty="0">
              <a:ln>
                <a:noFill/>
              </a:ln>
              <a:solidFill>
                <a:srgbClr val="FF0000"/>
              </a:solidFill>
              <a:effectLst/>
              <a:latin typeface="Gill Sans" charset="0"/>
              <a:ea typeface="ヒラギノ角ゴ ProN W3" charset="0"/>
              <a:cs typeface="ヒラギノ角ゴ ProN W3" charset="0"/>
              <a:sym typeface="Gill Sans" charset="0"/>
            </a:endParaRPr>
          </a:p>
        </p:txBody>
      </p:sp>
    </p:spTree>
    <p:extLst>
      <p:ext uri="{BB962C8B-B14F-4D97-AF65-F5344CB8AC3E}">
        <p14:creationId xmlns:p14="http://schemas.microsoft.com/office/powerpoint/2010/main" val="248755232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BB6A14AE-53C8-4750-B1E4-380233224CB7}"/>
              </a:ext>
            </a:extLst>
          </p:cNvPr>
          <p:cNvSpPr>
            <a:spLocks noGrp="1"/>
          </p:cNvSpPr>
          <p:nvPr>
            <p:ph type="title"/>
          </p:nvPr>
        </p:nvSpPr>
        <p:spPr/>
        <p:txBody>
          <a:bodyPr/>
          <a:lstStyle/>
          <a:p>
            <a:r>
              <a:rPr lang="hu-HU" sz="3600" dirty="0">
                <a:solidFill>
                  <a:schemeClr val="bg1">
                    <a:lumMod val="50000"/>
                  </a:schemeClr>
                </a:solidFill>
                <a:latin typeface="Calibri" panose="020F0502020204030204" pitchFamily="34" charset="0"/>
                <a:cs typeface="Calibri" panose="020F0502020204030204" pitchFamily="34" charset="0"/>
              </a:rPr>
              <a:t>A résztvevők gyakorisági </a:t>
            </a:r>
            <a:r>
              <a:rPr lang="hu-HU" sz="3600" dirty="0" smtClean="0">
                <a:solidFill>
                  <a:schemeClr val="bg1">
                    <a:lumMod val="50000"/>
                  </a:schemeClr>
                </a:solidFill>
                <a:latin typeface="Calibri" panose="020F0502020204030204" pitchFamily="34" charset="0"/>
                <a:cs typeface="Calibri" panose="020F0502020204030204" pitchFamily="34" charset="0"/>
              </a:rPr>
              <a:t>megoszlása </a:t>
            </a:r>
            <a:r>
              <a:rPr lang="hu-HU" sz="3600" dirty="0">
                <a:solidFill>
                  <a:schemeClr val="bg1">
                    <a:lumMod val="50000"/>
                  </a:schemeClr>
                </a:solidFill>
                <a:latin typeface="Calibri" panose="020F0502020204030204" pitchFamily="34" charset="0"/>
                <a:cs typeface="Calibri" panose="020F0502020204030204" pitchFamily="34" charset="0"/>
              </a:rPr>
              <a:t>r(</a:t>
            </a:r>
            <a:r>
              <a:rPr lang="hu-HU" sz="3600" i="1" dirty="0">
                <a:solidFill>
                  <a:schemeClr val="bg1">
                    <a:lumMod val="50000"/>
                  </a:schemeClr>
                </a:solidFill>
                <a:latin typeface="Calibri" panose="020F0502020204030204" pitchFamily="34" charset="0"/>
                <a:cs typeface="Calibri" panose="020F0502020204030204" pitchFamily="34" charset="0"/>
              </a:rPr>
              <a:t>V,sorozat</a:t>
            </a:r>
            <a:r>
              <a:rPr lang="hu-HU" sz="3600" dirty="0">
                <a:solidFill>
                  <a:schemeClr val="bg1">
                    <a:lumMod val="50000"/>
                  </a:schemeClr>
                </a:solidFill>
                <a:latin typeface="Calibri" panose="020F0502020204030204" pitchFamily="34" charset="0"/>
                <a:cs typeface="Calibri" panose="020F0502020204030204" pitchFamily="34" charset="0"/>
              </a:rPr>
              <a:t>) szerint</a:t>
            </a:r>
          </a:p>
        </p:txBody>
      </p:sp>
      <p:pic>
        <p:nvPicPr>
          <p:cNvPr id="5" name="Kép 4">
            <a:extLst>
              <a:ext uri="{FF2B5EF4-FFF2-40B4-BE49-F238E27FC236}">
                <a16:creationId xmlns="" xmlns:a16="http://schemas.microsoft.com/office/drawing/2014/main" id="{4D0DF8A7-56D8-4255-A0E6-3CA78B0CDF30}"/>
              </a:ext>
            </a:extLst>
          </p:cNvPr>
          <p:cNvPicPr>
            <a:picLocks noChangeAspect="1"/>
          </p:cNvPicPr>
          <p:nvPr/>
        </p:nvPicPr>
        <p:blipFill rotWithShape="1">
          <a:blip r:embed="rId2"/>
          <a:srcRect l="5146" b="8512"/>
          <a:stretch/>
        </p:blipFill>
        <p:spPr>
          <a:xfrm>
            <a:off x="946145" y="1525345"/>
            <a:ext cx="7571184" cy="4278659"/>
          </a:xfrm>
          <a:prstGeom prst="rect">
            <a:avLst/>
          </a:prstGeom>
        </p:spPr>
      </p:pic>
      <p:sp>
        <p:nvSpPr>
          <p:cNvPr id="6" name="Téglalap 5">
            <a:extLst>
              <a:ext uri="{FF2B5EF4-FFF2-40B4-BE49-F238E27FC236}">
                <a16:creationId xmlns="" xmlns:a16="http://schemas.microsoft.com/office/drawing/2014/main" id="{D3CD9861-AF3B-49D2-A26C-27BD5080724C}"/>
              </a:ext>
            </a:extLst>
          </p:cNvPr>
          <p:cNvSpPr/>
          <p:nvPr/>
        </p:nvSpPr>
        <p:spPr bwMode="auto">
          <a:xfrm>
            <a:off x="2123728" y="1951881"/>
            <a:ext cx="2880320" cy="432048"/>
          </a:xfrm>
          <a:prstGeom prst="rect">
            <a:avLst/>
          </a:prstGeom>
          <a:solidFill>
            <a:srgbClr val="FFC000"/>
          </a:solid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hu-HU" dirty="0">
                <a:solidFill>
                  <a:srgbClr val="FF0000"/>
                </a:solidFill>
                <a:latin typeface="Gill Sans" charset="0"/>
                <a:ea typeface="ヒラギノ角ゴ ProN W3" charset="0"/>
                <a:cs typeface="ヒラギノ角ゴ ProN W3" charset="0"/>
              </a:rPr>
              <a:t>SZERENCSEJÁTÉKOS</a:t>
            </a:r>
            <a:endParaRPr kumimoji="0" lang="hu-HU" b="0" i="0" u="none" strike="noStrike" cap="none" normalizeH="0" baseline="0" dirty="0">
              <a:ln>
                <a:noFill/>
              </a:ln>
              <a:solidFill>
                <a:srgbClr val="FF0000"/>
              </a:solidFill>
              <a:effectLst/>
              <a:latin typeface="Gill Sans" charset="0"/>
              <a:ea typeface="ヒラギノ角ゴ ProN W3" charset="0"/>
              <a:cs typeface="ヒラギノ角ゴ ProN W3" charset="0"/>
              <a:sym typeface="Gill Sans" charset="0"/>
            </a:endParaRPr>
          </a:p>
        </p:txBody>
      </p:sp>
      <p:sp>
        <p:nvSpPr>
          <p:cNvPr id="7" name="Jobbra nyíl 5">
            <a:extLst>
              <a:ext uri="{FF2B5EF4-FFF2-40B4-BE49-F238E27FC236}">
                <a16:creationId xmlns="" xmlns:a16="http://schemas.microsoft.com/office/drawing/2014/main" id="{8795C9E3-0864-421D-9535-1C0D4B00D126}"/>
              </a:ext>
            </a:extLst>
          </p:cNvPr>
          <p:cNvSpPr/>
          <p:nvPr/>
        </p:nvSpPr>
        <p:spPr bwMode="auto">
          <a:xfrm rot="10800000">
            <a:off x="2267744" y="2564904"/>
            <a:ext cx="2736304" cy="144016"/>
          </a:xfrm>
          <a:prstGeom prst="rightArrow">
            <a:avLst/>
          </a:prstGeom>
          <a:solidFill>
            <a:srgbClr val="FFC000"/>
          </a:solidFill>
          <a:ln w="254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Téglalap 8"/>
          <p:cNvSpPr/>
          <p:nvPr/>
        </p:nvSpPr>
        <p:spPr>
          <a:xfrm>
            <a:off x="1426539" y="5827414"/>
            <a:ext cx="6949338" cy="461665"/>
          </a:xfrm>
          <a:prstGeom prst="rect">
            <a:avLst/>
          </a:prstGeom>
        </p:spPr>
        <p:txBody>
          <a:bodyPr wrap="none">
            <a:spAutoFit/>
          </a:bodyPr>
          <a:lstStyle/>
          <a:p>
            <a:r>
              <a:rPr lang="hu-HU" altLang="hu-HU" sz="2400" kern="0" dirty="0" smtClean="0">
                <a:solidFill>
                  <a:schemeClr val="bg1">
                    <a:lumMod val="50000"/>
                  </a:schemeClr>
                </a:solidFill>
                <a:latin typeface="Calibri" panose="020F0502020204030204" pitchFamily="34" charset="0"/>
              </a:rPr>
              <a:t>r(</a:t>
            </a:r>
            <a:r>
              <a:rPr lang="hu-HU" altLang="hu-HU" sz="2400" i="1" kern="0" dirty="0" smtClean="0">
                <a:solidFill>
                  <a:schemeClr val="bg1">
                    <a:lumMod val="50000"/>
                  </a:schemeClr>
                </a:solidFill>
                <a:latin typeface="Calibri" panose="020F0502020204030204" pitchFamily="34" charset="0"/>
              </a:rPr>
              <a:t>V, sorozat</a:t>
            </a:r>
            <a:r>
              <a:rPr lang="hu-HU" altLang="hu-HU" sz="2400" kern="0" dirty="0" smtClean="0">
                <a:solidFill>
                  <a:schemeClr val="bg1">
                    <a:lumMod val="50000"/>
                  </a:schemeClr>
                </a:solidFill>
                <a:latin typeface="Calibri" panose="020F0502020204030204" pitchFamily="34" charset="0"/>
              </a:rPr>
              <a:t>): a kockázatvállalás korrelációja sorozattal</a:t>
            </a:r>
            <a:endParaRPr lang="en-US" sz="2400" dirty="0"/>
          </a:p>
        </p:txBody>
      </p:sp>
    </p:spTree>
    <p:extLst>
      <p:ext uri="{BB962C8B-B14F-4D97-AF65-F5344CB8AC3E}">
        <p14:creationId xmlns:p14="http://schemas.microsoft.com/office/powerpoint/2010/main" val="42478794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1"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ím 1">
            <a:extLst>
              <a:ext uri="{FF2B5EF4-FFF2-40B4-BE49-F238E27FC236}">
                <a16:creationId xmlns="" xmlns:a16="http://schemas.microsoft.com/office/drawing/2014/main" id="{BB6A14AE-53C8-4750-B1E4-380233224CB7}"/>
              </a:ext>
            </a:extLst>
          </p:cNvPr>
          <p:cNvSpPr>
            <a:spLocks noGrp="1"/>
          </p:cNvSpPr>
          <p:nvPr>
            <p:ph type="title"/>
          </p:nvPr>
        </p:nvSpPr>
        <p:spPr>
          <a:xfrm>
            <a:off x="457200" y="274638"/>
            <a:ext cx="8229600" cy="1143000"/>
          </a:xfrm>
        </p:spPr>
        <p:txBody>
          <a:bodyPr/>
          <a:lstStyle/>
          <a:p>
            <a:r>
              <a:rPr lang="hu-HU" sz="3600" dirty="0">
                <a:solidFill>
                  <a:schemeClr val="bg1">
                    <a:lumMod val="50000"/>
                  </a:schemeClr>
                </a:solidFill>
                <a:latin typeface="Calibri" panose="020F0502020204030204" pitchFamily="34" charset="0"/>
                <a:cs typeface="Calibri" panose="020F0502020204030204" pitchFamily="34" charset="0"/>
              </a:rPr>
              <a:t>A résztvevők gyakorisági </a:t>
            </a:r>
            <a:r>
              <a:rPr lang="hu-HU" sz="3600" dirty="0" smtClean="0">
                <a:solidFill>
                  <a:schemeClr val="bg1">
                    <a:lumMod val="50000"/>
                  </a:schemeClr>
                </a:solidFill>
                <a:latin typeface="Calibri" panose="020F0502020204030204" pitchFamily="34" charset="0"/>
                <a:cs typeface="Calibri" panose="020F0502020204030204" pitchFamily="34" charset="0"/>
              </a:rPr>
              <a:t>megoszlása </a:t>
            </a:r>
            <a:r>
              <a:rPr lang="hu-HU" sz="3600" dirty="0">
                <a:solidFill>
                  <a:schemeClr val="bg1">
                    <a:lumMod val="50000"/>
                  </a:schemeClr>
                </a:solidFill>
                <a:latin typeface="Calibri" panose="020F0502020204030204" pitchFamily="34" charset="0"/>
                <a:cs typeface="Calibri" panose="020F0502020204030204" pitchFamily="34" charset="0"/>
              </a:rPr>
              <a:t>r(</a:t>
            </a:r>
            <a:r>
              <a:rPr lang="hu-HU" sz="3600" i="1" dirty="0">
                <a:solidFill>
                  <a:schemeClr val="bg1">
                    <a:lumMod val="50000"/>
                  </a:schemeClr>
                </a:solidFill>
                <a:latin typeface="Calibri" panose="020F0502020204030204" pitchFamily="34" charset="0"/>
                <a:cs typeface="Calibri" panose="020F0502020204030204" pitchFamily="34" charset="0"/>
              </a:rPr>
              <a:t>V,sorozat</a:t>
            </a:r>
            <a:r>
              <a:rPr lang="hu-HU" sz="3600" dirty="0">
                <a:solidFill>
                  <a:schemeClr val="bg1">
                    <a:lumMod val="50000"/>
                  </a:schemeClr>
                </a:solidFill>
                <a:latin typeface="Calibri" panose="020F0502020204030204" pitchFamily="34" charset="0"/>
                <a:cs typeface="Calibri" panose="020F0502020204030204" pitchFamily="34" charset="0"/>
              </a:rPr>
              <a:t>) szerint</a:t>
            </a:r>
          </a:p>
        </p:txBody>
      </p:sp>
      <p:graphicFrame>
        <p:nvGraphicFramePr>
          <p:cNvPr id="3" name="Táblázat 2"/>
          <p:cNvGraphicFramePr>
            <a:graphicFrameLocks noGrp="1"/>
          </p:cNvGraphicFramePr>
          <p:nvPr>
            <p:extLst>
              <p:ext uri="{D42A27DB-BD31-4B8C-83A1-F6EECF244321}">
                <p14:modId xmlns:p14="http://schemas.microsoft.com/office/powerpoint/2010/main" val="2919402253"/>
              </p:ext>
            </p:extLst>
          </p:nvPr>
        </p:nvGraphicFramePr>
        <p:xfrm>
          <a:off x="1691680" y="2204864"/>
          <a:ext cx="5705473" cy="2468880"/>
        </p:xfrm>
        <a:graphic>
          <a:graphicData uri="http://schemas.openxmlformats.org/drawingml/2006/table">
            <a:tbl>
              <a:tblPr firstRow="1" firstCol="1" bandRow="1"/>
              <a:tblGrid>
                <a:gridCol w="2251693"/>
                <a:gridCol w="863445"/>
                <a:gridCol w="863445"/>
                <a:gridCol w="863445"/>
                <a:gridCol w="863445"/>
              </a:tblGrid>
              <a:tr h="360040">
                <a:tc rowSpan="2">
                  <a:txBody>
                    <a:bodyPr/>
                    <a:lstStyle/>
                    <a:p>
                      <a:pPr marL="0" algn="l"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befektetett mennyiség sorozattal </a:t>
                      </a:r>
                      <a:r>
                        <a:rPr lang="hu-HU" sz="1800" kern="1200" dirty="0" smtClean="0">
                          <a:solidFill>
                            <a:schemeClr val="bg1">
                              <a:lumMod val="50000"/>
                            </a:schemeClr>
                          </a:solidFill>
                          <a:latin typeface="Calibri" panose="020F0502020204030204" pitchFamily="34" charset="0"/>
                          <a:ea typeface="+mn-ea"/>
                          <a:cs typeface="Calibri" panose="020F0502020204030204" pitchFamily="34" charset="0"/>
                        </a:rPr>
                        <a:t>r(V,sorozat)</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Pénzes kísérlet</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marL="0" algn="ctr" defTabSz="914400" rtl="0" eaLnBrk="1" latinLnBrk="0" hangingPunct="1">
                        <a:lnSpc>
                          <a:spcPct val="150000"/>
                        </a:lnSpc>
                        <a:spcAft>
                          <a:spcPts val="0"/>
                        </a:spcAft>
                      </a:pPr>
                      <a:r>
                        <a:rPr lang="hu-HU" sz="1800" kern="1200" dirty="0" smtClean="0">
                          <a:solidFill>
                            <a:schemeClr val="bg1">
                              <a:lumMod val="50000"/>
                            </a:schemeClr>
                          </a:solidFill>
                          <a:latin typeface="Calibri" panose="020F0502020204030204" pitchFamily="34" charset="0"/>
                          <a:ea typeface="+mn-ea"/>
                          <a:cs typeface="Calibri" panose="020F0502020204030204" pitchFamily="34" charset="0"/>
                        </a:rPr>
                        <a:t>Résztvevő</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r h="184150">
                <a:tc vMerge="1">
                  <a:txBody>
                    <a:bodyPr/>
                    <a:lstStyle/>
                    <a:p>
                      <a:endParaRPr lang="en-US"/>
                    </a:p>
                  </a:txBody>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fő</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fő</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r>
              <a:tr h="184150">
                <a:tc>
                  <a:txBody>
                    <a:bodyPr/>
                    <a:lstStyle/>
                    <a:p>
                      <a:pPr marL="0" algn="l" defTabSz="914400" rtl="0" eaLnBrk="1" latinLnBrk="0" hangingPunct="1">
                        <a:lnSpc>
                          <a:spcPct val="150000"/>
                        </a:lnSpc>
                        <a:spcAft>
                          <a:spcPts val="0"/>
                        </a:spcAft>
                      </a:pPr>
                      <a:r>
                        <a:rPr lang="hu-HU" sz="1800" kern="1200" dirty="0" smtClean="0">
                          <a:solidFill>
                            <a:schemeClr val="bg1">
                              <a:lumMod val="50000"/>
                            </a:schemeClr>
                          </a:solidFill>
                          <a:latin typeface="Calibri" panose="020F0502020204030204" pitchFamily="34" charset="0"/>
                          <a:ea typeface="+mn-ea"/>
                          <a:cs typeface="Calibri" panose="020F0502020204030204" pitchFamily="34" charset="0"/>
                        </a:rPr>
                        <a:t>Negatív</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12 </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22%</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50 </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28%</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r>
              <a:tr h="184150">
                <a:tc>
                  <a:txBody>
                    <a:bodyPr/>
                    <a:lstStyle/>
                    <a:p>
                      <a:pPr marL="0" algn="l" defTabSz="914400" rtl="0" eaLnBrk="1" latinLnBrk="0" hangingPunct="1">
                        <a:lnSpc>
                          <a:spcPct val="150000"/>
                        </a:lnSpc>
                        <a:spcAft>
                          <a:spcPts val="0"/>
                        </a:spcAft>
                      </a:pPr>
                      <a:r>
                        <a:rPr lang="hu-HU" sz="1800" kern="1200" dirty="0" smtClean="0">
                          <a:solidFill>
                            <a:schemeClr val="bg1">
                              <a:lumMod val="50000"/>
                            </a:schemeClr>
                          </a:solidFill>
                          <a:latin typeface="Calibri" panose="020F0502020204030204" pitchFamily="34" charset="0"/>
                          <a:ea typeface="+mn-ea"/>
                          <a:cs typeface="Calibri" panose="020F0502020204030204" pitchFamily="34" charset="0"/>
                        </a:rPr>
                        <a:t>Nem </a:t>
                      </a:r>
                      <a:r>
                        <a:rPr lang="hu-HU" sz="1800" kern="1200" dirty="0">
                          <a:solidFill>
                            <a:schemeClr val="bg1">
                              <a:lumMod val="50000"/>
                            </a:schemeClr>
                          </a:solidFill>
                          <a:latin typeface="Calibri" panose="020F0502020204030204" pitchFamily="34" charset="0"/>
                          <a:ea typeface="+mn-ea"/>
                          <a:cs typeface="Calibri" panose="020F0502020204030204" pitchFamily="34" charset="0"/>
                        </a:rPr>
                        <a:t>szignifikáns</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a:noFill/>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30 </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a:noFill/>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54%</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a:noFill/>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86 </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a:noFill/>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48%</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a:noFill/>
                    </a:lnB>
                  </a:tcPr>
                </a:tc>
              </a:tr>
              <a:tr h="184150">
                <a:tc>
                  <a:txBody>
                    <a:bodyPr/>
                    <a:lstStyle/>
                    <a:p>
                      <a:pPr marL="0" algn="l" defTabSz="914400" rtl="0" eaLnBrk="1" latinLnBrk="0" hangingPunct="1">
                        <a:lnSpc>
                          <a:spcPct val="150000"/>
                        </a:lnSpc>
                        <a:spcAft>
                          <a:spcPts val="0"/>
                        </a:spcAft>
                      </a:pPr>
                      <a:r>
                        <a:rPr lang="hu-HU" sz="1800" kern="1200" dirty="0" smtClean="0">
                          <a:solidFill>
                            <a:schemeClr val="bg1">
                              <a:lumMod val="50000"/>
                            </a:schemeClr>
                          </a:solidFill>
                          <a:latin typeface="Calibri" panose="020F0502020204030204" pitchFamily="34" charset="0"/>
                          <a:ea typeface="+mn-ea"/>
                          <a:cs typeface="Calibri" panose="020F0502020204030204" pitchFamily="34" charset="0"/>
                        </a:rPr>
                        <a:t>Pozitív</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13 </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24%</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42 </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24%</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r>
              <a:tr h="184150">
                <a:tc>
                  <a:txBody>
                    <a:bodyPr/>
                    <a:lstStyle/>
                    <a:p>
                      <a:pPr marL="0" algn="l" defTabSz="914400" rtl="0" eaLnBrk="1" latinLnBrk="0" hangingPunct="1">
                        <a:lnSpc>
                          <a:spcPct val="150000"/>
                        </a:lnSpc>
                        <a:spcAft>
                          <a:spcPts val="0"/>
                        </a:spcAft>
                      </a:pPr>
                      <a:endParaRPr lang="en-US" sz="1800" kern="120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55 </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solidFill>
                          <a:latin typeface="Calibri" panose="020F0502020204030204" pitchFamily="34" charset="0"/>
                          <a:ea typeface="+mn-ea"/>
                          <a:cs typeface="Calibri" panose="020F0502020204030204" pitchFamily="34" charset="0"/>
                        </a:rPr>
                        <a:t>100%</a:t>
                      </a:r>
                      <a:endParaRPr lang="en-US" sz="1800" kern="1200" dirty="0">
                        <a:solidFill>
                          <a:schemeClr val="bg1"/>
                        </a:solidFill>
                        <a:latin typeface="Calibri" panose="020F0502020204030204" pitchFamily="34" charset="0"/>
                        <a:ea typeface="+mn-ea"/>
                        <a:cs typeface="Calibri" panose="020F0502020204030204" pitchFamily="34" charset="0"/>
                      </a:endParaRPr>
                    </a:p>
                  </a:txBody>
                  <a:tcPr marL="44450" marR="4445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a:solidFill>
                            <a:schemeClr val="bg1">
                              <a:lumMod val="50000"/>
                            </a:schemeClr>
                          </a:solidFill>
                          <a:latin typeface="Calibri" panose="020F0502020204030204" pitchFamily="34" charset="0"/>
                          <a:ea typeface="+mn-ea"/>
                          <a:cs typeface="Calibri" panose="020F0502020204030204" pitchFamily="34" charset="0"/>
                        </a:rPr>
                        <a:t>178</a:t>
                      </a:r>
                      <a:endParaRPr lang="en-US" sz="1800" kern="120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ct val="150000"/>
                        </a:lnSpc>
                        <a:spcAft>
                          <a:spcPts val="0"/>
                        </a:spcAft>
                      </a:pPr>
                      <a:r>
                        <a:rPr lang="hu-HU" sz="1800" kern="1200" dirty="0">
                          <a:solidFill>
                            <a:schemeClr val="bg1">
                              <a:lumMod val="50000"/>
                            </a:schemeClr>
                          </a:solidFill>
                          <a:latin typeface="Calibri" panose="020F0502020204030204" pitchFamily="34" charset="0"/>
                          <a:ea typeface="+mn-ea"/>
                          <a:cs typeface="Calibri" panose="020F0502020204030204" pitchFamily="34" charset="0"/>
                        </a:rPr>
                        <a:t>100%</a:t>
                      </a:r>
                      <a:endParaRPr lang="en-US" sz="1800" kern="1200" dirty="0">
                        <a:solidFill>
                          <a:schemeClr val="bg1">
                            <a:lumMod val="50000"/>
                          </a:schemeClr>
                        </a:solidFill>
                        <a:latin typeface="Calibri" panose="020F0502020204030204" pitchFamily="34" charset="0"/>
                        <a:ea typeface="+mn-ea"/>
                        <a:cs typeface="Calibri" panose="020F0502020204030204" pitchFamily="34"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1323865"/>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ím 1">
            <a:extLst>
              <a:ext uri="{FF2B5EF4-FFF2-40B4-BE49-F238E27FC236}">
                <a16:creationId xmlns="" xmlns:a16="http://schemas.microsoft.com/office/drawing/2014/main" id="{8E2CBEEB-BAAB-4D4F-AC24-A208F03BCFC8}"/>
              </a:ext>
            </a:extLst>
          </p:cNvPr>
          <p:cNvSpPr>
            <a:spLocks noGrp="1"/>
          </p:cNvSpPr>
          <p:nvPr>
            <p:ph type="title" idx="4294967295"/>
          </p:nvPr>
        </p:nvSpPr>
        <p:spPr>
          <a:xfrm>
            <a:off x="179388" y="260350"/>
            <a:ext cx="8675687" cy="792163"/>
          </a:xfrm>
        </p:spPr>
        <p:txBody>
          <a:bodyPr lIns="91440" tIns="45720" rIns="91440" bIns="45720"/>
          <a:lstStyle/>
          <a:p>
            <a:pPr>
              <a:defRPr/>
            </a:pPr>
            <a:r>
              <a:rPr lang="hu-HU" altLang="hu-HU" sz="3600" dirty="0">
                <a:solidFill>
                  <a:schemeClr val="bg1">
                    <a:lumMod val="50000"/>
                  </a:schemeClr>
                </a:solidFill>
                <a:latin typeface="Calibri" panose="020F0502020204030204" pitchFamily="34" charset="0"/>
              </a:rPr>
              <a:t>2. </a:t>
            </a:r>
            <a:r>
              <a:rPr lang="hu-HU" altLang="hu-HU" sz="3600" dirty="0" smtClean="0">
                <a:solidFill>
                  <a:schemeClr val="bg1">
                    <a:lumMod val="50000"/>
                  </a:schemeClr>
                </a:solidFill>
                <a:latin typeface="Calibri" panose="020F0502020204030204" pitchFamily="34" charset="0"/>
              </a:rPr>
              <a:t>Kockázatvállalás eredmények</a:t>
            </a:r>
            <a:endParaRPr lang="hu-HU" altLang="hu-HU" sz="3600" dirty="0">
              <a:solidFill>
                <a:schemeClr val="bg1">
                  <a:lumMod val="50000"/>
                </a:schemeClr>
              </a:solidFill>
              <a:latin typeface="Calibri" panose="020F0502020204030204" pitchFamily="34" charset="0"/>
            </a:endParaRPr>
          </a:p>
        </p:txBody>
      </p:sp>
      <p:sp>
        <p:nvSpPr>
          <p:cNvPr id="12291" name="Tartalom helye 2">
            <a:extLst>
              <a:ext uri="{FF2B5EF4-FFF2-40B4-BE49-F238E27FC236}">
                <a16:creationId xmlns="" xmlns:a16="http://schemas.microsoft.com/office/drawing/2014/main" id="{F9DC8C6D-3405-46FD-BC30-45D0BD1F0327}"/>
              </a:ext>
            </a:extLst>
          </p:cNvPr>
          <p:cNvSpPr>
            <a:spLocks noGrp="1"/>
          </p:cNvSpPr>
          <p:nvPr>
            <p:ph idx="4294967295"/>
          </p:nvPr>
        </p:nvSpPr>
        <p:spPr>
          <a:xfrm>
            <a:off x="557175" y="1556792"/>
            <a:ext cx="7920111" cy="4357688"/>
          </a:xfrm>
        </p:spPr>
        <p:txBody>
          <a:bodyPr lIns="91440" tIns="45720" rIns="91440" bIns="45720"/>
          <a:lstStyle/>
          <a:p>
            <a:pPr>
              <a:lnSpc>
                <a:spcPct val="80000"/>
              </a:lnSpc>
              <a:buFont typeface="Calibri" panose="020F0502020204030204" pitchFamily="34" charset="0"/>
              <a:buChar char="×"/>
              <a:defRPr/>
            </a:pPr>
            <a:endParaRPr lang="hu-HU" altLang="hu-HU" sz="2400" dirty="0">
              <a:solidFill>
                <a:srgbClr val="0070C0"/>
              </a:solidFill>
              <a:latin typeface="Calibri" panose="020F0502020204030204" pitchFamily="34" charset="0"/>
            </a:endParaRPr>
          </a:p>
          <a:p>
            <a:pPr>
              <a:lnSpc>
                <a:spcPct val="80000"/>
              </a:lnSpc>
              <a:buFont typeface="Wingdings" panose="05000000000000000000" pitchFamily="2" charset="2"/>
              <a:buChar char="ü"/>
              <a:defRPr/>
            </a:pPr>
            <a:r>
              <a:rPr lang="hu-HU" altLang="hu-HU" sz="2800" dirty="0">
                <a:solidFill>
                  <a:srgbClr val="0070C0"/>
                </a:solidFill>
                <a:latin typeface="Calibri" panose="020F0502020204030204" pitchFamily="34" charset="0"/>
              </a:rPr>
              <a:t>A résztvevők többsége többé-kevésbé </a:t>
            </a:r>
            <a:r>
              <a:rPr lang="hu-HU" altLang="hu-HU" sz="2800" dirty="0" smtClean="0">
                <a:solidFill>
                  <a:srgbClr val="0070C0"/>
                </a:solidFill>
                <a:latin typeface="Calibri" panose="020F0502020204030204" pitchFamily="34" charset="0"/>
              </a:rPr>
              <a:t>racionálisan fektetett </a:t>
            </a:r>
            <a:r>
              <a:rPr lang="hu-HU" altLang="hu-HU" sz="2800" dirty="0">
                <a:solidFill>
                  <a:srgbClr val="0070C0"/>
                </a:solidFill>
                <a:latin typeface="Calibri" panose="020F0502020204030204" pitchFamily="34" charset="0"/>
              </a:rPr>
              <a:t>be.</a:t>
            </a:r>
          </a:p>
          <a:p>
            <a:pPr>
              <a:lnSpc>
                <a:spcPct val="80000"/>
              </a:lnSpc>
              <a:buFont typeface="Calibri" pitchFamily="34" charset="0"/>
              <a:buChar char="x"/>
              <a:defRPr/>
            </a:pPr>
            <a:r>
              <a:rPr lang="hu-HU" altLang="hu-HU" sz="2800" dirty="0">
                <a:solidFill>
                  <a:srgbClr val="FFC000"/>
                </a:solidFill>
                <a:latin typeface="Calibri" panose="020F0502020204030204" pitchFamily="34" charset="0"/>
              </a:rPr>
              <a:t>A résztvevők jelentős részénél </a:t>
            </a:r>
            <a:r>
              <a:rPr lang="hu-HU" altLang="hu-HU" sz="2800" dirty="0" smtClean="0">
                <a:solidFill>
                  <a:srgbClr val="FFC000"/>
                </a:solidFill>
                <a:latin typeface="Calibri" panose="020F0502020204030204" pitchFamily="34" charset="0"/>
              </a:rPr>
              <a:t>(28</a:t>
            </a:r>
            <a:r>
              <a:rPr lang="hu-HU" altLang="hu-HU" sz="2800" dirty="0">
                <a:solidFill>
                  <a:srgbClr val="FFC000"/>
                </a:solidFill>
                <a:latin typeface="Calibri" panose="020F0502020204030204" pitchFamily="34" charset="0"/>
              </a:rPr>
              <a:t>%) jelentkezett a szerencsejátékos tévedése</a:t>
            </a:r>
            <a:r>
              <a:rPr lang="hu-HU" altLang="hu-HU" sz="2800" dirty="0" smtClean="0">
                <a:solidFill>
                  <a:srgbClr val="FFC000"/>
                </a:solidFill>
                <a:latin typeface="Calibri" panose="020F0502020204030204" pitchFamily="34" charset="0"/>
              </a:rPr>
              <a:t>.</a:t>
            </a:r>
          </a:p>
          <a:p>
            <a:pPr>
              <a:lnSpc>
                <a:spcPct val="80000"/>
              </a:lnSpc>
              <a:buFont typeface="Wingdings" panose="05000000000000000000" pitchFamily="2" charset="2"/>
              <a:buChar char="ü"/>
              <a:defRPr/>
            </a:pPr>
            <a:endParaRPr lang="hu-HU" altLang="hu-HU" sz="2800" dirty="0">
              <a:solidFill>
                <a:srgbClr val="0070C0"/>
              </a:solidFill>
              <a:latin typeface="Calibri" panose="020F0502020204030204" pitchFamily="34" charset="0"/>
            </a:endParaRPr>
          </a:p>
          <a:p>
            <a:pPr lvl="1">
              <a:lnSpc>
                <a:spcPct val="80000"/>
              </a:lnSpc>
              <a:buFont typeface="Calibri" panose="020F0502020204030204" pitchFamily="34" charset="0"/>
              <a:buChar char="×"/>
              <a:defRPr/>
            </a:pPr>
            <a:r>
              <a:rPr lang="hu-HU" altLang="hu-HU" sz="2400" dirty="0">
                <a:solidFill>
                  <a:schemeClr val="bg1">
                    <a:lumMod val="50000"/>
                  </a:schemeClr>
                </a:solidFill>
                <a:latin typeface="Calibri" panose="020F0502020204030204" pitchFamily="34" charset="0"/>
              </a:rPr>
              <a:t>Rosszul határozta meg a részvény fajtáját? </a:t>
            </a:r>
          </a:p>
          <a:p>
            <a:pPr lvl="1">
              <a:lnSpc>
                <a:spcPct val="80000"/>
              </a:lnSpc>
              <a:buFont typeface="Calibri" panose="020F0502020204030204" pitchFamily="34" charset="0"/>
              <a:buChar char="×"/>
              <a:defRPr/>
            </a:pPr>
            <a:r>
              <a:rPr lang="hu-HU" altLang="hu-HU" sz="2400" dirty="0" err="1" smtClean="0">
                <a:solidFill>
                  <a:schemeClr val="bg1">
                    <a:lumMod val="50000"/>
                  </a:schemeClr>
                </a:solidFill>
                <a:latin typeface="Calibri" panose="020F0502020204030204" pitchFamily="34" charset="0"/>
              </a:rPr>
              <a:t>Valószínűségszámítás</a:t>
            </a:r>
            <a:r>
              <a:rPr lang="hu-HU" altLang="hu-HU" sz="2400" dirty="0" smtClean="0">
                <a:solidFill>
                  <a:schemeClr val="bg1">
                    <a:lumMod val="50000"/>
                  </a:schemeClr>
                </a:solidFill>
                <a:latin typeface="Calibri" panose="020F0502020204030204" pitchFamily="34" charset="0"/>
              </a:rPr>
              <a:t> </a:t>
            </a:r>
            <a:r>
              <a:rPr lang="hu-HU" altLang="hu-HU" sz="2400" dirty="0">
                <a:solidFill>
                  <a:schemeClr val="bg1">
                    <a:lumMod val="50000"/>
                  </a:schemeClr>
                </a:solidFill>
                <a:latin typeface="Calibri" panose="020F0502020204030204" pitchFamily="34" charset="0"/>
              </a:rPr>
              <a:t>vagy statisztikai ismeretek hiánya?</a:t>
            </a:r>
          </a:p>
          <a:p>
            <a:pPr lvl="1">
              <a:lnSpc>
                <a:spcPct val="80000"/>
              </a:lnSpc>
              <a:buFont typeface="Wingdings" panose="05000000000000000000" pitchFamily="2" charset="2"/>
              <a:buChar char="ü"/>
              <a:defRPr/>
            </a:pPr>
            <a:r>
              <a:rPr lang="hu-HU" altLang="hu-HU" sz="2400" dirty="0" smtClean="0">
                <a:solidFill>
                  <a:schemeClr val="bg1">
                    <a:lumMod val="50000"/>
                  </a:schemeClr>
                </a:solidFill>
                <a:latin typeface="Calibri" panose="020F0502020204030204" pitchFamily="34" charset="0"/>
              </a:rPr>
              <a:t>Ők </a:t>
            </a:r>
            <a:r>
              <a:rPr lang="hu-HU" altLang="hu-HU" sz="2400" dirty="0">
                <a:solidFill>
                  <a:schemeClr val="bg1">
                    <a:lumMod val="50000"/>
                  </a:schemeClr>
                </a:solidFill>
                <a:latin typeface="Calibri" panose="020F0502020204030204" pitchFamily="34" charset="0"/>
              </a:rPr>
              <a:t>többet pókereztek és </a:t>
            </a:r>
            <a:r>
              <a:rPr lang="hu-HU" altLang="hu-HU" sz="2400" dirty="0" err="1">
                <a:solidFill>
                  <a:schemeClr val="bg1">
                    <a:lumMod val="50000"/>
                  </a:schemeClr>
                </a:solidFill>
                <a:latin typeface="Calibri" panose="020F0502020204030204" pitchFamily="34" charset="0"/>
              </a:rPr>
              <a:t>sportfogadtak</a:t>
            </a:r>
            <a:r>
              <a:rPr lang="hu-HU" altLang="hu-HU" sz="2400" dirty="0">
                <a:solidFill>
                  <a:schemeClr val="bg1">
                    <a:lumMod val="50000"/>
                  </a:schemeClr>
                </a:solidFill>
                <a:latin typeface="Calibri" panose="020F0502020204030204" pitchFamily="34" charset="0"/>
              </a:rPr>
              <a:t>.</a:t>
            </a:r>
          </a:p>
          <a:p>
            <a:pPr>
              <a:lnSpc>
                <a:spcPct val="80000"/>
              </a:lnSpc>
              <a:buFont typeface="Wingdings" panose="05000000000000000000" pitchFamily="2" charset="2"/>
              <a:buChar char="ü"/>
              <a:defRPr/>
            </a:pPr>
            <a:endParaRPr lang="hu-HU" altLang="hu-HU" sz="2400" dirty="0">
              <a:solidFill>
                <a:srgbClr val="FFC000"/>
              </a:solidFill>
              <a:latin typeface="Calibri" panose="020F0502020204030204" pitchFamily="34" charset="0"/>
            </a:endParaRPr>
          </a:p>
          <a:p>
            <a:pPr>
              <a:lnSpc>
                <a:spcPct val="80000"/>
              </a:lnSpc>
              <a:buFont typeface="Wingdings" panose="05000000000000000000" pitchFamily="2" charset="2"/>
              <a:buChar char="ü"/>
              <a:defRPr/>
            </a:pPr>
            <a:endParaRPr lang="hu-HU" altLang="hu-HU" sz="2400" dirty="0">
              <a:solidFill>
                <a:schemeClr val="bg1">
                  <a:lumMod val="50000"/>
                </a:schemeClr>
              </a:solidFill>
              <a:latin typeface="Calibri" panose="020F0502020204030204" pitchFamily="34" charset="0"/>
            </a:endParaRPr>
          </a:p>
          <a:p>
            <a:pPr marL="0" indent="0">
              <a:lnSpc>
                <a:spcPct val="80000"/>
              </a:lnSpc>
              <a:buFont typeface="Arial" pitchFamily="34" charset="0"/>
              <a:buNone/>
              <a:defRPr/>
            </a:pPr>
            <a:endParaRPr lang="hu-HU" altLang="hu-HU" sz="2400" i="1" u="sng"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3430965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a:extLst>
              <a:ext uri="{FF2B5EF4-FFF2-40B4-BE49-F238E27FC236}">
                <a16:creationId xmlns="" xmlns:a16="http://schemas.microsoft.com/office/drawing/2014/main" id="{9C9317F6-F7DE-467D-BC9B-1CC6DF6A75C3}"/>
              </a:ext>
            </a:extLst>
          </p:cNvPr>
          <p:cNvSpPr>
            <a:spLocks noGrp="1" noChangeArrowheads="1"/>
          </p:cNvSpPr>
          <p:nvPr>
            <p:ph type="title" idx="4294967295"/>
          </p:nvPr>
        </p:nvSpPr>
        <p:spPr>
          <a:xfrm>
            <a:off x="323850" y="2565400"/>
            <a:ext cx="8229600" cy="1143000"/>
          </a:xfrm>
        </p:spPr>
        <p:txBody>
          <a:bodyPr/>
          <a:lstStyle/>
          <a:p>
            <a:pPr eaLnBrk="1" hangingPunct="1">
              <a:defRPr/>
            </a:pPr>
            <a:r>
              <a:rPr lang="hu-HU" altLang="hu-HU" sz="3600" b="1" dirty="0">
                <a:solidFill>
                  <a:schemeClr val="bg1">
                    <a:lumMod val="50000"/>
                  </a:schemeClr>
                </a:solidFill>
                <a:latin typeface="Calibri" panose="020F0502020204030204" pitchFamily="34" charset="0"/>
              </a:rPr>
              <a:t>Köszönöm a figyelmet!</a:t>
            </a:r>
            <a:endParaRPr lang="en-US" altLang="hu-HU" sz="2000" dirty="0">
              <a:solidFill>
                <a:schemeClr val="bg1">
                  <a:lumMod val="50000"/>
                </a:schemeClr>
              </a:solidFill>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3D42165E-1F93-43D2-BC20-BCF4AC75FE8E}"/>
              </a:ext>
            </a:extLst>
          </p:cNvPr>
          <p:cNvSpPr>
            <a:spLocks noGrp="1"/>
          </p:cNvSpPr>
          <p:nvPr>
            <p:ph type="title"/>
          </p:nvPr>
        </p:nvSpPr>
        <p:spPr/>
        <p:txBody>
          <a:bodyPr/>
          <a:lstStyle/>
          <a:p>
            <a:r>
              <a:rPr lang="hu-HU" sz="3600" dirty="0" smtClean="0">
                <a:solidFill>
                  <a:schemeClr val="tx2">
                    <a:lumMod val="60000"/>
                    <a:lumOff val="40000"/>
                  </a:schemeClr>
                </a:solidFill>
              </a:rPr>
              <a:t>Racionalitás </a:t>
            </a:r>
            <a:r>
              <a:rPr lang="hu-HU" sz="3600" dirty="0">
                <a:solidFill>
                  <a:schemeClr val="tx2">
                    <a:lumMod val="60000"/>
                    <a:lumOff val="40000"/>
                  </a:schemeClr>
                </a:solidFill>
              </a:rPr>
              <a:t>hipotézisek</a:t>
            </a:r>
          </a:p>
        </p:txBody>
      </p:sp>
      <p:sp>
        <p:nvSpPr>
          <p:cNvPr id="3" name="Szöveg helye 2">
            <a:extLst>
              <a:ext uri="{FF2B5EF4-FFF2-40B4-BE49-F238E27FC236}">
                <a16:creationId xmlns="" xmlns:a16="http://schemas.microsoft.com/office/drawing/2014/main" id="{75E60BB9-C508-454A-B1FA-F7EA4A820031}"/>
              </a:ext>
            </a:extLst>
          </p:cNvPr>
          <p:cNvSpPr>
            <a:spLocks noGrp="1"/>
          </p:cNvSpPr>
          <p:nvPr>
            <p:ph type="body" idx="1"/>
          </p:nvPr>
        </p:nvSpPr>
        <p:spPr/>
        <p:txBody>
          <a:bodyPr/>
          <a:lstStyle/>
          <a:p>
            <a:r>
              <a:rPr lang="hu-HU" dirty="0">
                <a:solidFill>
                  <a:schemeClr val="bg1">
                    <a:lumMod val="50000"/>
                  </a:schemeClr>
                </a:solidFill>
              </a:rPr>
              <a:t>1)</a:t>
            </a:r>
            <a:r>
              <a:rPr lang="hu-HU" dirty="0"/>
              <a:t> </a:t>
            </a:r>
            <a:r>
              <a:rPr lang="hu-HU" u="sng" dirty="0">
                <a:solidFill>
                  <a:srgbClr val="94AA67"/>
                </a:solidFill>
              </a:rPr>
              <a:t>kockázatészlelés</a:t>
            </a:r>
          </a:p>
        </p:txBody>
      </p:sp>
      <p:sp>
        <p:nvSpPr>
          <p:cNvPr id="4" name="Tartalom helye 3">
            <a:extLst>
              <a:ext uri="{FF2B5EF4-FFF2-40B4-BE49-F238E27FC236}">
                <a16:creationId xmlns="" xmlns:a16="http://schemas.microsoft.com/office/drawing/2014/main" id="{05660138-2731-48FA-8C80-087184457564}"/>
              </a:ext>
            </a:extLst>
          </p:cNvPr>
          <p:cNvSpPr>
            <a:spLocks noGrp="1"/>
          </p:cNvSpPr>
          <p:nvPr>
            <p:ph sz="half" idx="2"/>
          </p:nvPr>
        </p:nvSpPr>
        <p:spPr/>
        <p:txBody>
          <a:bodyPr/>
          <a:lstStyle/>
          <a:p>
            <a:pPr marL="0" indent="0">
              <a:buNone/>
            </a:pPr>
            <a:r>
              <a:rPr lang="hu-HU" dirty="0">
                <a:solidFill>
                  <a:schemeClr val="bg1">
                    <a:lumMod val="50000"/>
                  </a:schemeClr>
                </a:solidFill>
              </a:rPr>
              <a:t>Pontosan </a:t>
            </a:r>
            <a:r>
              <a:rPr lang="hu-HU" dirty="0" smtClean="0">
                <a:solidFill>
                  <a:schemeClr val="bg1">
                    <a:lumMod val="50000"/>
                  </a:schemeClr>
                </a:solidFill>
              </a:rPr>
              <a:t>észlelik </a:t>
            </a:r>
            <a:r>
              <a:rPr lang="hu-HU" dirty="0">
                <a:solidFill>
                  <a:schemeClr val="bg1">
                    <a:lumMod val="50000"/>
                  </a:schemeClr>
                </a:solidFill>
              </a:rPr>
              <a:t>a </a:t>
            </a:r>
            <a:r>
              <a:rPr lang="hu-HU" dirty="0" err="1">
                <a:solidFill>
                  <a:schemeClr val="bg1">
                    <a:lumMod val="50000"/>
                  </a:schemeClr>
                </a:solidFill>
              </a:rPr>
              <a:t>posteriori</a:t>
            </a:r>
            <a:r>
              <a:rPr lang="hu-HU" dirty="0">
                <a:solidFill>
                  <a:schemeClr val="bg1">
                    <a:lumMod val="50000"/>
                  </a:schemeClr>
                </a:solidFill>
              </a:rPr>
              <a:t> valószínűségeket.</a:t>
            </a:r>
          </a:p>
          <a:p>
            <a:pPr marL="0" indent="0">
              <a:buNone/>
            </a:pPr>
            <a:endParaRPr lang="hu-HU" dirty="0">
              <a:solidFill>
                <a:schemeClr val="bg1">
                  <a:lumMod val="50000"/>
                </a:schemeClr>
              </a:solidFill>
            </a:endParaRPr>
          </a:p>
          <a:p>
            <a:pPr marL="0" indent="0">
              <a:buNone/>
            </a:pPr>
            <a:endParaRPr lang="hu-HU" dirty="0">
              <a:solidFill>
                <a:schemeClr val="bg1">
                  <a:lumMod val="50000"/>
                </a:schemeClr>
              </a:solidFill>
            </a:endParaRPr>
          </a:p>
        </p:txBody>
      </p:sp>
      <p:sp>
        <p:nvSpPr>
          <p:cNvPr id="5" name="Szöveg helye 4">
            <a:extLst>
              <a:ext uri="{FF2B5EF4-FFF2-40B4-BE49-F238E27FC236}">
                <a16:creationId xmlns="" xmlns:a16="http://schemas.microsoft.com/office/drawing/2014/main" id="{541428E4-078A-4E30-8330-4B40C49D0CFE}"/>
              </a:ext>
            </a:extLst>
          </p:cNvPr>
          <p:cNvSpPr>
            <a:spLocks noGrp="1"/>
          </p:cNvSpPr>
          <p:nvPr>
            <p:ph type="body" sz="quarter" idx="3"/>
          </p:nvPr>
        </p:nvSpPr>
        <p:spPr/>
        <p:txBody>
          <a:bodyPr/>
          <a:lstStyle/>
          <a:p>
            <a:r>
              <a:rPr lang="hu-HU" dirty="0">
                <a:solidFill>
                  <a:schemeClr val="bg1">
                    <a:lumMod val="50000"/>
                  </a:schemeClr>
                </a:solidFill>
              </a:rPr>
              <a:t>2)</a:t>
            </a:r>
            <a:r>
              <a:rPr lang="hu-HU" dirty="0"/>
              <a:t> </a:t>
            </a:r>
            <a:r>
              <a:rPr lang="hu-HU" b="0" u="sng" dirty="0" smtClean="0">
                <a:solidFill>
                  <a:schemeClr val="bg1">
                    <a:lumMod val="50000"/>
                  </a:schemeClr>
                </a:solidFill>
              </a:rPr>
              <a:t>kockázatvállalás</a:t>
            </a:r>
            <a:endParaRPr lang="hu-HU" b="0" u="sng" dirty="0">
              <a:solidFill>
                <a:schemeClr val="bg1">
                  <a:lumMod val="50000"/>
                </a:schemeClr>
              </a:solidFill>
            </a:endParaRPr>
          </a:p>
        </p:txBody>
      </p:sp>
      <p:sp>
        <p:nvSpPr>
          <p:cNvPr id="6" name="Tartalom helye 5">
            <a:extLst>
              <a:ext uri="{FF2B5EF4-FFF2-40B4-BE49-F238E27FC236}">
                <a16:creationId xmlns="" xmlns:a16="http://schemas.microsoft.com/office/drawing/2014/main" id="{461EF740-C820-4176-843C-55EDFAF303F3}"/>
              </a:ext>
            </a:extLst>
          </p:cNvPr>
          <p:cNvSpPr>
            <a:spLocks noGrp="1"/>
          </p:cNvSpPr>
          <p:nvPr>
            <p:ph sz="quarter" idx="4"/>
          </p:nvPr>
        </p:nvSpPr>
        <p:spPr/>
        <p:txBody>
          <a:bodyPr/>
          <a:lstStyle/>
          <a:p>
            <a:pPr marL="0" indent="0">
              <a:buNone/>
            </a:pPr>
            <a:r>
              <a:rPr lang="hu-HU" dirty="0">
                <a:solidFill>
                  <a:schemeClr val="bg1">
                    <a:lumMod val="50000"/>
                  </a:schemeClr>
                </a:solidFill>
              </a:rPr>
              <a:t>A befektetők a </a:t>
            </a:r>
            <a:r>
              <a:rPr lang="hu-HU" dirty="0" err="1">
                <a:solidFill>
                  <a:schemeClr val="bg1">
                    <a:lumMod val="50000"/>
                  </a:schemeClr>
                </a:solidFill>
              </a:rPr>
              <a:t>posteriori</a:t>
            </a:r>
            <a:r>
              <a:rPr lang="hu-HU" dirty="0">
                <a:solidFill>
                  <a:schemeClr val="bg1">
                    <a:lumMod val="50000"/>
                  </a:schemeClr>
                </a:solidFill>
              </a:rPr>
              <a:t> valószínűségeknek megfelelően fektetnek </a:t>
            </a:r>
            <a:r>
              <a:rPr lang="hu-HU" dirty="0" smtClean="0">
                <a:solidFill>
                  <a:schemeClr val="bg1">
                    <a:lumMod val="50000"/>
                  </a:schemeClr>
                </a:solidFill>
              </a:rPr>
              <a:t>be.</a:t>
            </a:r>
            <a:endParaRPr lang="hu-HU" dirty="0">
              <a:solidFill>
                <a:schemeClr val="bg1">
                  <a:lumMod val="50000"/>
                </a:schemeClr>
              </a:solidFill>
            </a:endParaRPr>
          </a:p>
        </p:txBody>
      </p:sp>
      <p:sp>
        <p:nvSpPr>
          <p:cNvPr id="8" name="Cím 1">
            <a:extLst>
              <a:ext uri="{FF2B5EF4-FFF2-40B4-BE49-F238E27FC236}">
                <a16:creationId xmlns="" xmlns:a16="http://schemas.microsoft.com/office/drawing/2014/main" id="{3D42165E-1F93-43D2-BC20-BCF4AC75FE8E}"/>
              </a:ext>
            </a:extLst>
          </p:cNvPr>
          <p:cNvSpPr txBox="1">
            <a:spLocks/>
          </p:cNvSpPr>
          <p:nvPr/>
        </p:nvSpPr>
        <p:spPr bwMode="auto">
          <a:xfrm>
            <a:off x="251520" y="3356992"/>
            <a:ext cx="843528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hu-HU" sz="3600" dirty="0" smtClean="0">
                <a:solidFill>
                  <a:schemeClr val="accent6">
                    <a:lumMod val="75000"/>
                  </a:schemeClr>
                </a:solidFill>
              </a:rPr>
              <a:t>Heurisztika hipotézisek</a:t>
            </a:r>
            <a:endParaRPr lang="hu-HU" sz="3600" dirty="0">
              <a:solidFill>
                <a:schemeClr val="accent6">
                  <a:lumMod val="75000"/>
                </a:schemeClr>
              </a:solidFill>
            </a:endParaRPr>
          </a:p>
        </p:txBody>
      </p:sp>
      <p:sp>
        <p:nvSpPr>
          <p:cNvPr id="9" name="Tartalom helye 3">
            <a:extLst>
              <a:ext uri="{FF2B5EF4-FFF2-40B4-BE49-F238E27FC236}">
                <a16:creationId xmlns="" xmlns:a16="http://schemas.microsoft.com/office/drawing/2014/main" id="{05660138-2731-48FA-8C80-087184457564}"/>
              </a:ext>
            </a:extLst>
          </p:cNvPr>
          <p:cNvSpPr txBox="1">
            <a:spLocks/>
          </p:cNvSpPr>
          <p:nvPr/>
        </p:nvSpPr>
        <p:spPr bwMode="auto">
          <a:xfrm>
            <a:off x="609600" y="4653135"/>
            <a:ext cx="4040188" cy="1625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hu-HU" dirty="0" smtClean="0">
                <a:solidFill>
                  <a:schemeClr val="bg1">
                    <a:lumMod val="50000"/>
                  </a:schemeClr>
                </a:solidFill>
              </a:rPr>
              <a:t>A kis valószínűségű eseményeket felül-, míg a nagy valószínűségű eseményeket </a:t>
            </a:r>
            <a:r>
              <a:rPr lang="hu-HU" dirty="0" err="1" smtClean="0">
                <a:solidFill>
                  <a:schemeClr val="bg1">
                    <a:lumMod val="50000"/>
                  </a:schemeClr>
                </a:solidFill>
              </a:rPr>
              <a:t>alulsúlyozzák</a:t>
            </a:r>
            <a:r>
              <a:rPr lang="hu-HU" dirty="0" smtClean="0">
                <a:solidFill>
                  <a:schemeClr val="bg1">
                    <a:lumMod val="50000"/>
                  </a:schemeClr>
                </a:solidFill>
              </a:rPr>
              <a:t>.</a:t>
            </a:r>
          </a:p>
          <a:p>
            <a:pPr marL="0" indent="0">
              <a:buFont typeface="Arial" panose="020B0604020202020204" pitchFamily="34" charset="0"/>
              <a:buNone/>
            </a:pPr>
            <a:endParaRPr lang="hu-HU" dirty="0">
              <a:solidFill>
                <a:schemeClr val="bg1">
                  <a:lumMod val="50000"/>
                </a:schemeClr>
              </a:solidFill>
            </a:endParaRPr>
          </a:p>
        </p:txBody>
      </p:sp>
      <p:sp>
        <p:nvSpPr>
          <p:cNvPr id="12" name="Tartalom helye 5">
            <a:extLst>
              <a:ext uri="{FF2B5EF4-FFF2-40B4-BE49-F238E27FC236}">
                <a16:creationId xmlns="" xmlns:a16="http://schemas.microsoft.com/office/drawing/2014/main" id="{461EF740-C820-4176-843C-55EDFAF303F3}"/>
              </a:ext>
            </a:extLst>
          </p:cNvPr>
          <p:cNvSpPr txBox="1">
            <a:spLocks/>
          </p:cNvSpPr>
          <p:nvPr/>
        </p:nvSpPr>
        <p:spPr bwMode="auto">
          <a:xfrm>
            <a:off x="4797425" y="4653135"/>
            <a:ext cx="4041775" cy="1625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9pPr>
          </a:lstStyle>
          <a:p>
            <a:pPr marL="0" indent="0">
              <a:buNone/>
            </a:pPr>
            <a:r>
              <a:rPr lang="hu-HU" dirty="0" smtClean="0">
                <a:solidFill>
                  <a:schemeClr val="bg1">
                    <a:lumMod val="50000"/>
                  </a:schemeClr>
                </a:solidFill>
              </a:rPr>
              <a:t>1 : 2 esélyhányados esetén nem jelentkezik a szerencsejátékos tévedése. </a:t>
            </a:r>
            <a:endParaRPr lang="hu-HU" dirty="0">
              <a:solidFill>
                <a:schemeClr val="bg1">
                  <a:lumMod val="50000"/>
                </a:schemeClr>
              </a:solidFill>
            </a:endParaRPr>
          </a:p>
        </p:txBody>
      </p:sp>
    </p:spTree>
    <p:extLst>
      <p:ext uri="{BB962C8B-B14F-4D97-AF65-F5344CB8AC3E}">
        <p14:creationId xmlns:p14="http://schemas.microsoft.com/office/powerpoint/2010/main" val="271159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10AD5D7C-AB9C-4EAA-B0E1-2DE43E71271D}"/>
              </a:ext>
            </a:extLst>
          </p:cNvPr>
          <p:cNvSpPr>
            <a:spLocks noGrp="1"/>
          </p:cNvSpPr>
          <p:nvPr>
            <p:ph type="title"/>
          </p:nvPr>
        </p:nvSpPr>
        <p:spPr>
          <a:xfrm>
            <a:off x="474663" y="2636838"/>
            <a:ext cx="8229600" cy="1143000"/>
          </a:xfrm>
        </p:spPr>
        <p:txBody>
          <a:bodyPr/>
          <a:lstStyle/>
          <a:p>
            <a:pPr>
              <a:lnSpc>
                <a:spcPct val="80000"/>
              </a:lnSpc>
              <a:defRPr/>
            </a:pPr>
            <a:r>
              <a:rPr lang="hu-HU" altLang="hu-HU" sz="3200" b="1" dirty="0">
                <a:solidFill>
                  <a:schemeClr val="bg1">
                    <a:lumMod val="50000"/>
                  </a:schemeClr>
                </a:solidFill>
                <a:latin typeface="Calibri" panose="020F0502020204030204" pitchFamily="34" charset="0"/>
              </a:rPr>
              <a:t>A valószínűségi játék</a:t>
            </a:r>
            <a:r>
              <a:rPr lang="hu-HU" altLang="hu-HU" sz="3200" b="1" dirty="0" smtClean="0">
                <a:solidFill>
                  <a:schemeClr val="bg1">
                    <a:lumMod val="50000"/>
                  </a:schemeClr>
                </a:solidFill>
                <a:latin typeface="Calibri" panose="020F0502020204030204" pitchFamily="34" charset="0"/>
              </a:rPr>
              <a:t>:</a:t>
            </a:r>
            <a:br>
              <a:rPr lang="hu-HU" altLang="hu-HU" sz="3200" b="1" dirty="0" smtClean="0">
                <a:solidFill>
                  <a:schemeClr val="bg1">
                    <a:lumMod val="50000"/>
                  </a:schemeClr>
                </a:solidFill>
                <a:latin typeface="Calibri" panose="020F0502020204030204" pitchFamily="34" charset="0"/>
              </a:rPr>
            </a:br>
            <a:r>
              <a:rPr lang="hu-HU" altLang="hu-HU" sz="3200" b="1" dirty="0">
                <a:solidFill>
                  <a:schemeClr val="bg1">
                    <a:lumMod val="50000"/>
                  </a:schemeClr>
                </a:solidFill>
                <a:latin typeface="Calibri" panose="020F0502020204030204" pitchFamily="34" charset="0"/>
              </a:rPr>
              <a:t/>
            </a:r>
            <a:br>
              <a:rPr lang="hu-HU" altLang="hu-HU" sz="3200" b="1" dirty="0">
                <a:solidFill>
                  <a:schemeClr val="bg1">
                    <a:lumMod val="50000"/>
                  </a:schemeClr>
                </a:solidFill>
                <a:latin typeface="Calibri" panose="020F0502020204030204" pitchFamily="34" charset="0"/>
              </a:rPr>
            </a:br>
            <a:r>
              <a:rPr lang="hu-HU" altLang="hu-HU" sz="3200" b="1" dirty="0">
                <a:solidFill>
                  <a:schemeClr val="bg1">
                    <a:lumMod val="50000"/>
                  </a:schemeClr>
                </a:solidFill>
                <a:latin typeface="Calibri" panose="020F0502020204030204" pitchFamily="34" charset="0"/>
              </a:rPr>
              <a:t> </a:t>
            </a:r>
            <a:r>
              <a:rPr lang="hu-HU" altLang="hu-HU" sz="2800" b="1" dirty="0" smtClean="0">
                <a:solidFill>
                  <a:schemeClr val="bg1">
                    <a:lumMod val="50000"/>
                  </a:schemeClr>
                </a:solidFill>
                <a:latin typeface="Calibri" panose="020F0502020204030204" pitchFamily="34" charset="0"/>
              </a:rPr>
              <a:t>A befektetésszimuláció</a:t>
            </a:r>
            <a:r>
              <a:rPr lang="hu-HU" altLang="hu-HU" i="1" dirty="0">
                <a:solidFill>
                  <a:schemeClr val="bg1">
                    <a:lumMod val="50000"/>
                  </a:schemeClr>
                </a:solidFill>
                <a:latin typeface="Calibri" panose="020F0502020204030204" pitchFamily="34" charset="0"/>
              </a:rPr>
              <a:t/>
            </a:r>
            <a:br>
              <a:rPr lang="hu-HU" altLang="hu-HU" i="1" dirty="0">
                <a:solidFill>
                  <a:schemeClr val="bg1">
                    <a:lumMod val="50000"/>
                  </a:schemeClr>
                </a:solidFill>
                <a:latin typeface="Calibri" panose="020F0502020204030204" pitchFamily="34" charset="0"/>
              </a:rPr>
            </a:br>
            <a:endParaRPr lang="hu-HU"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ím 1">
            <a:extLst>
              <a:ext uri="{FF2B5EF4-FFF2-40B4-BE49-F238E27FC236}">
                <a16:creationId xmlns="" xmlns:a16="http://schemas.microsoft.com/office/drawing/2014/main" id="{A6E8E4E7-F4B6-46F6-B9A9-5B798BEA7C5D}"/>
              </a:ext>
            </a:extLst>
          </p:cNvPr>
          <p:cNvSpPr>
            <a:spLocks noGrp="1"/>
          </p:cNvSpPr>
          <p:nvPr>
            <p:ph type="title" idx="4294967295"/>
          </p:nvPr>
        </p:nvSpPr>
        <p:spPr>
          <a:xfrm>
            <a:off x="457200" y="548680"/>
            <a:ext cx="8229600" cy="647700"/>
          </a:xfrm>
        </p:spPr>
        <p:txBody>
          <a:bodyPr lIns="91440" tIns="45720" rIns="91440" bIns="45720"/>
          <a:lstStyle/>
          <a:p>
            <a:pPr>
              <a:defRPr/>
            </a:pPr>
            <a:r>
              <a:rPr lang="hu-HU" altLang="hu-HU" sz="3600" dirty="0">
                <a:solidFill>
                  <a:schemeClr val="bg1">
                    <a:lumMod val="50000"/>
                  </a:schemeClr>
                </a:solidFill>
                <a:latin typeface="Calibri" panose="020F0502020204030204" pitchFamily="34" charset="0"/>
              </a:rPr>
              <a:t>A kísérlet bemutatása</a:t>
            </a:r>
          </a:p>
        </p:txBody>
      </p:sp>
      <p:sp>
        <p:nvSpPr>
          <p:cNvPr id="13315" name="Tartalom helye 2">
            <a:extLst>
              <a:ext uri="{FF2B5EF4-FFF2-40B4-BE49-F238E27FC236}">
                <a16:creationId xmlns="" xmlns:a16="http://schemas.microsoft.com/office/drawing/2014/main" id="{857683EF-3398-42F3-9C2B-FA605906B3E3}"/>
              </a:ext>
            </a:extLst>
          </p:cNvPr>
          <p:cNvSpPr>
            <a:spLocks noGrp="1"/>
          </p:cNvSpPr>
          <p:nvPr>
            <p:ph idx="4294967295"/>
          </p:nvPr>
        </p:nvSpPr>
        <p:spPr>
          <a:xfrm>
            <a:off x="611560" y="1988840"/>
            <a:ext cx="8208962" cy="3816350"/>
          </a:xfrm>
        </p:spPr>
        <p:txBody>
          <a:bodyPr lIns="91440" tIns="45720" rIns="91440" bIns="45720"/>
          <a:lstStyle/>
          <a:p>
            <a:pPr marL="609600" indent="-609600" algn="just">
              <a:buFont typeface="Arial" pitchFamily="34" charset="0"/>
              <a:buNone/>
              <a:defRPr/>
            </a:pPr>
            <a:r>
              <a:rPr lang="hu-HU" altLang="hu-HU" sz="2800" b="1" dirty="0" smtClean="0">
                <a:solidFill>
                  <a:schemeClr val="bg1">
                    <a:lumMod val="50000"/>
                  </a:schemeClr>
                </a:solidFill>
                <a:latin typeface="Calibri" panose="020F0502020204030204" pitchFamily="34" charset="0"/>
              </a:rPr>
              <a:t>A résztvevők</a:t>
            </a:r>
            <a:endParaRPr lang="hu-HU" altLang="hu-HU" sz="2800" b="1" dirty="0">
              <a:solidFill>
                <a:schemeClr val="bg1">
                  <a:lumMod val="50000"/>
                </a:schemeClr>
              </a:solidFill>
              <a:latin typeface="Calibri" panose="020F0502020204030204" pitchFamily="34" charset="0"/>
            </a:endParaRPr>
          </a:p>
          <a:p>
            <a:pPr marL="0" lvl="1" indent="0" algn="just">
              <a:spcBef>
                <a:spcPts val="800"/>
              </a:spcBef>
              <a:buNone/>
              <a:defRPr/>
            </a:pPr>
            <a:r>
              <a:rPr lang="en-US" altLang="hu-HU" sz="2400" dirty="0" smtClean="0">
                <a:solidFill>
                  <a:schemeClr val="bg1">
                    <a:lumMod val="50000"/>
                  </a:schemeClr>
                </a:solidFill>
                <a:latin typeface="Calibri" panose="020F0502020204030204" pitchFamily="34" charset="0"/>
              </a:rPr>
              <a:t>1</a:t>
            </a:r>
            <a:r>
              <a:rPr lang="hu-HU" altLang="hu-HU" sz="2400" dirty="0">
                <a:solidFill>
                  <a:schemeClr val="bg1">
                    <a:lumMod val="50000"/>
                  </a:schemeClr>
                </a:solidFill>
                <a:latin typeface="Calibri" panose="020F0502020204030204" pitchFamily="34" charset="0"/>
              </a:rPr>
              <a:t>78</a:t>
            </a:r>
            <a:r>
              <a:rPr lang="en-US" altLang="hu-HU" sz="2400" dirty="0">
                <a:solidFill>
                  <a:schemeClr val="bg1">
                    <a:lumMod val="50000"/>
                  </a:schemeClr>
                </a:solidFill>
                <a:latin typeface="Calibri" panose="020F0502020204030204" pitchFamily="34" charset="0"/>
              </a:rPr>
              <a:t> </a:t>
            </a:r>
            <a:r>
              <a:rPr lang="hu-HU" altLang="hu-HU" sz="2400" dirty="0">
                <a:solidFill>
                  <a:schemeClr val="bg1">
                    <a:lumMod val="50000"/>
                  </a:schemeClr>
                </a:solidFill>
                <a:latin typeface="Calibri" panose="020F0502020204030204" pitchFamily="34" charset="0"/>
              </a:rPr>
              <a:t>önként jelentkező egyetem-főiskolai hallgató / felsőfokú végzettségű személy </a:t>
            </a:r>
            <a:r>
              <a:rPr lang="en-US" altLang="hu-HU" sz="2400" dirty="0">
                <a:solidFill>
                  <a:schemeClr val="bg1">
                    <a:lumMod val="50000"/>
                  </a:schemeClr>
                </a:solidFill>
                <a:latin typeface="Calibri" panose="020F0502020204030204" pitchFamily="34" charset="0"/>
              </a:rPr>
              <a:t>(</a:t>
            </a:r>
            <a:r>
              <a:rPr lang="hu-HU" altLang="hu-HU" sz="2400" dirty="0">
                <a:solidFill>
                  <a:schemeClr val="bg1">
                    <a:lumMod val="50000"/>
                  </a:schemeClr>
                </a:solidFill>
                <a:latin typeface="Calibri" panose="020F0502020204030204" pitchFamily="34" charset="0"/>
              </a:rPr>
              <a:t>113</a:t>
            </a:r>
            <a:r>
              <a:rPr lang="en-US" altLang="hu-HU" sz="2400" dirty="0">
                <a:solidFill>
                  <a:schemeClr val="bg1">
                    <a:lumMod val="50000"/>
                  </a:schemeClr>
                </a:solidFill>
                <a:latin typeface="Calibri" panose="020F0502020204030204" pitchFamily="34" charset="0"/>
              </a:rPr>
              <a:t> </a:t>
            </a:r>
            <a:r>
              <a:rPr lang="hu-HU" altLang="hu-HU" sz="2400" dirty="0">
                <a:solidFill>
                  <a:schemeClr val="bg1">
                    <a:lumMod val="50000"/>
                  </a:schemeClr>
                </a:solidFill>
                <a:latin typeface="Calibri" panose="020F0502020204030204" pitchFamily="34" charset="0"/>
              </a:rPr>
              <a:t>férfi</a:t>
            </a:r>
            <a:r>
              <a:rPr lang="en-US" altLang="hu-HU" sz="2400" dirty="0">
                <a:solidFill>
                  <a:schemeClr val="bg1">
                    <a:lumMod val="50000"/>
                  </a:schemeClr>
                </a:solidFill>
                <a:latin typeface="Calibri" panose="020F0502020204030204" pitchFamily="34" charset="0"/>
              </a:rPr>
              <a:t>) 18 </a:t>
            </a:r>
            <a:r>
              <a:rPr lang="hu-HU" altLang="hu-HU" sz="2400" dirty="0">
                <a:solidFill>
                  <a:schemeClr val="bg1">
                    <a:lumMod val="50000"/>
                  </a:schemeClr>
                </a:solidFill>
                <a:latin typeface="Calibri" panose="020F0502020204030204" pitchFamily="34" charset="0"/>
              </a:rPr>
              <a:t>és</a:t>
            </a:r>
            <a:r>
              <a:rPr lang="en-US" altLang="hu-HU" sz="2400" dirty="0">
                <a:solidFill>
                  <a:schemeClr val="bg1">
                    <a:lumMod val="50000"/>
                  </a:schemeClr>
                </a:solidFill>
                <a:latin typeface="Calibri" panose="020F0502020204030204" pitchFamily="34" charset="0"/>
              </a:rPr>
              <a:t> </a:t>
            </a:r>
            <a:r>
              <a:rPr lang="hu-HU" altLang="hu-HU" sz="2400" dirty="0">
                <a:solidFill>
                  <a:schemeClr val="bg1">
                    <a:lumMod val="50000"/>
                  </a:schemeClr>
                </a:solidFill>
                <a:latin typeface="Calibri" panose="020F0502020204030204" pitchFamily="34" charset="0"/>
              </a:rPr>
              <a:t>71 év között</a:t>
            </a:r>
            <a:r>
              <a:rPr lang="en-US" altLang="hu-HU" sz="2400" dirty="0">
                <a:solidFill>
                  <a:schemeClr val="bg1">
                    <a:lumMod val="50000"/>
                  </a:schemeClr>
                </a:solidFill>
                <a:latin typeface="Calibri" panose="020F0502020204030204" pitchFamily="34" charset="0"/>
              </a:rPr>
              <a:t>, M=2</a:t>
            </a:r>
            <a:r>
              <a:rPr lang="hu-HU" altLang="hu-HU" sz="2400" dirty="0">
                <a:solidFill>
                  <a:schemeClr val="bg1">
                    <a:lumMod val="50000"/>
                  </a:schemeClr>
                </a:solidFill>
                <a:latin typeface="Calibri" panose="020F0502020204030204" pitchFamily="34" charset="0"/>
              </a:rPr>
              <a:t>5</a:t>
            </a:r>
            <a:r>
              <a:rPr lang="en-US" altLang="hu-HU" sz="2400" dirty="0">
                <a:solidFill>
                  <a:schemeClr val="bg1">
                    <a:lumMod val="50000"/>
                  </a:schemeClr>
                </a:solidFill>
                <a:latin typeface="Calibri" panose="020F0502020204030204" pitchFamily="34" charset="0"/>
              </a:rPr>
              <a:t>.</a:t>
            </a:r>
            <a:r>
              <a:rPr lang="hu-HU" altLang="hu-HU" sz="2400" dirty="0">
                <a:solidFill>
                  <a:schemeClr val="bg1">
                    <a:lumMod val="50000"/>
                  </a:schemeClr>
                </a:solidFill>
                <a:latin typeface="Calibri" panose="020F0502020204030204" pitchFamily="34" charset="0"/>
              </a:rPr>
              <a:t>87</a:t>
            </a:r>
            <a:r>
              <a:rPr lang="en-US" altLang="hu-HU" sz="2400" dirty="0">
                <a:solidFill>
                  <a:schemeClr val="bg1">
                    <a:lumMod val="50000"/>
                  </a:schemeClr>
                </a:solidFill>
                <a:latin typeface="Calibri" panose="020F0502020204030204" pitchFamily="34" charset="0"/>
              </a:rPr>
              <a:t> (SD=</a:t>
            </a:r>
            <a:r>
              <a:rPr lang="hu-HU" altLang="hu-HU" sz="2400" dirty="0">
                <a:solidFill>
                  <a:schemeClr val="bg1">
                    <a:lumMod val="50000"/>
                  </a:schemeClr>
                </a:solidFill>
                <a:latin typeface="Calibri" panose="020F0502020204030204" pitchFamily="34" charset="0"/>
              </a:rPr>
              <a:t>8.91</a:t>
            </a:r>
            <a:r>
              <a:rPr lang="en-US" altLang="hu-HU" sz="2400" dirty="0">
                <a:solidFill>
                  <a:schemeClr val="bg1">
                    <a:lumMod val="50000"/>
                  </a:schemeClr>
                </a:solidFill>
                <a:latin typeface="Calibri" panose="020F0502020204030204" pitchFamily="34" charset="0"/>
              </a:rPr>
              <a:t>).</a:t>
            </a:r>
            <a:endParaRPr lang="hu-HU" altLang="hu-HU" sz="2400" dirty="0">
              <a:solidFill>
                <a:schemeClr val="bg1">
                  <a:lumMod val="50000"/>
                </a:schemeClr>
              </a:solidFill>
              <a:latin typeface="Calibri" panose="020F0502020204030204" pitchFamily="34" charset="0"/>
            </a:endParaRPr>
          </a:p>
          <a:p>
            <a:pPr marL="609600" lvl="1" indent="-609600" algn="just">
              <a:spcBef>
                <a:spcPts val="800"/>
              </a:spcBef>
              <a:buFont typeface="+mj-lt"/>
              <a:buAutoNum type="romanUcPeriod"/>
              <a:defRPr/>
            </a:pPr>
            <a:endParaRPr lang="hu-HU" altLang="hu-HU" sz="2400" dirty="0">
              <a:solidFill>
                <a:schemeClr val="bg1">
                  <a:lumMod val="50000"/>
                </a:schemeClr>
              </a:solidFill>
              <a:latin typeface="Calibri" panose="020F0502020204030204" pitchFamily="34" charset="0"/>
            </a:endParaRPr>
          </a:p>
          <a:p>
            <a:pPr marL="0" lvl="1" indent="0" algn="just">
              <a:spcBef>
                <a:spcPts val="800"/>
              </a:spcBef>
              <a:buFont typeface="Arial" pitchFamily="34" charset="0"/>
              <a:buNone/>
              <a:defRPr/>
            </a:pPr>
            <a:endParaRPr lang="en-US" altLang="hu-HU" sz="2400" dirty="0">
              <a:solidFill>
                <a:schemeClr val="bg1">
                  <a:lumMod val="50000"/>
                </a:schemeClr>
              </a:solidFill>
              <a:latin typeface="Calibri" panose="020F0502020204030204" pitchFamily="34" charset="0"/>
            </a:endParaRPr>
          </a:p>
        </p:txBody>
      </p:sp>
    </p:spTree>
    <p:extLst>
      <p:ext uri="{BB962C8B-B14F-4D97-AF65-F5344CB8AC3E}">
        <p14:creationId xmlns:p14="http://schemas.microsoft.com/office/powerpoint/2010/main" val="1283054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AAFAEDA7-5F51-4942-9DBC-08BDD1C7AA92}"/>
              </a:ext>
            </a:extLst>
          </p:cNvPr>
          <p:cNvSpPr>
            <a:spLocks noGrp="1"/>
          </p:cNvSpPr>
          <p:nvPr>
            <p:ph type="title"/>
          </p:nvPr>
        </p:nvSpPr>
        <p:spPr/>
        <p:txBody>
          <a:bodyPr>
            <a:normAutofit/>
          </a:bodyPr>
          <a:lstStyle/>
          <a:p>
            <a:pPr algn="ctr">
              <a:defRPr/>
            </a:pPr>
            <a:r>
              <a:rPr lang="hu-HU" sz="3600" dirty="0">
                <a:solidFill>
                  <a:schemeClr val="bg1">
                    <a:lumMod val="50000"/>
                  </a:schemeClr>
                </a:solidFill>
                <a:latin typeface="Calibri" panose="020F0502020204030204" pitchFamily="34" charset="0"/>
                <a:cs typeface="Calibri" panose="020F0502020204030204" pitchFamily="34" charset="0"/>
              </a:rPr>
              <a:t>A befektetésszimuláció folyamata</a:t>
            </a:r>
          </a:p>
        </p:txBody>
      </p:sp>
      <p:pic>
        <p:nvPicPr>
          <p:cNvPr id="8" name="Kép 7">
            <a:extLst>
              <a:ext uri="{FF2B5EF4-FFF2-40B4-BE49-F238E27FC236}">
                <a16:creationId xmlns="" xmlns:a16="http://schemas.microsoft.com/office/drawing/2014/main" id="{FB8E373D-4B4F-40E8-9D7B-F2E089AA84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8396" y="1772816"/>
            <a:ext cx="7787208" cy="4176464"/>
          </a:xfrm>
          <a:prstGeom prst="rect">
            <a:avLst/>
          </a:prstGeom>
          <a:noFill/>
        </p:spPr>
      </p:pic>
      <p:sp>
        <p:nvSpPr>
          <p:cNvPr id="5" name="Gondolatbuborék: felhő 13">
            <a:extLst>
              <a:ext uri="{FF2B5EF4-FFF2-40B4-BE49-F238E27FC236}">
                <a16:creationId xmlns="" xmlns:a16="http://schemas.microsoft.com/office/drawing/2014/main" id="{2E06062A-DCDD-4592-AF57-BC2141A7E86E}"/>
              </a:ext>
            </a:extLst>
          </p:cNvPr>
          <p:cNvSpPr/>
          <p:nvPr/>
        </p:nvSpPr>
        <p:spPr>
          <a:xfrm>
            <a:off x="179512" y="2238522"/>
            <a:ext cx="2346156" cy="1164056"/>
          </a:xfrm>
          <a:custGeom>
            <a:avLst>
              <a:gd name="f0" fmla="val 28703"/>
              <a:gd name="f1" fmla="val -5003"/>
            </a:avLst>
            <a:gdLst>
              <a:gd name="f2" fmla="val 10800000"/>
              <a:gd name="f3" fmla="val 5400000"/>
              <a:gd name="f4" fmla="val 180"/>
              <a:gd name="f5" fmla="val w"/>
              <a:gd name="f6" fmla="val h"/>
              <a:gd name="f7" fmla="val 0"/>
              <a:gd name="f8" fmla="val 21600"/>
              <a:gd name="f9" fmla="*/ 5419351 1 1725033"/>
              <a:gd name="f10" fmla="val 2147483647"/>
              <a:gd name="f11" fmla="val 1930"/>
              <a:gd name="f12" fmla="val 7160"/>
              <a:gd name="f13" fmla="val 1530"/>
              <a:gd name="f14" fmla="val 4490"/>
              <a:gd name="f15" fmla="val 3400"/>
              <a:gd name="f16" fmla="val 1970"/>
              <a:gd name="f17" fmla="val 5270"/>
              <a:gd name="f18" fmla="val 5860"/>
              <a:gd name="f19" fmla="val 1950"/>
              <a:gd name="f20" fmla="val 6470"/>
              <a:gd name="f21" fmla="val 2210"/>
              <a:gd name="f22" fmla="val 6970"/>
              <a:gd name="f23" fmla="val 2600"/>
              <a:gd name="f24" fmla="val 7450"/>
              <a:gd name="f25" fmla="val 1390"/>
              <a:gd name="f26" fmla="val 8340"/>
              <a:gd name="f27" fmla="val 650"/>
              <a:gd name="f28" fmla="val 9340"/>
              <a:gd name="f29" fmla="val 10004"/>
              <a:gd name="f30" fmla="val 690"/>
              <a:gd name="f31" fmla="val 10710"/>
              <a:gd name="f32" fmla="val 1050"/>
              <a:gd name="f33" fmla="val 11210"/>
              <a:gd name="f34" fmla="val 1700"/>
              <a:gd name="f35" fmla="val 11570"/>
              <a:gd name="f36" fmla="val 630"/>
              <a:gd name="f37" fmla="val 12330"/>
              <a:gd name="f38" fmla="val 13150"/>
              <a:gd name="f39" fmla="val 13840"/>
              <a:gd name="f40" fmla="val 14470"/>
              <a:gd name="f41" fmla="val 460"/>
              <a:gd name="f42" fmla="val 14870"/>
              <a:gd name="f43" fmla="val 1160"/>
              <a:gd name="f44" fmla="val 15330"/>
              <a:gd name="f45" fmla="val 440"/>
              <a:gd name="f46" fmla="val 16020"/>
              <a:gd name="f47" fmla="val 16740"/>
              <a:gd name="f48" fmla="val 17910"/>
              <a:gd name="f49" fmla="val 18900"/>
              <a:gd name="f50" fmla="val 1130"/>
              <a:gd name="f51" fmla="val 19110"/>
              <a:gd name="f52" fmla="val 2710"/>
              <a:gd name="f53" fmla="val 20240"/>
              <a:gd name="f54" fmla="val 3150"/>
              <a:gd name="f55" fmla="val 21060"/>
              <a:gd name="f56" fmla="val 4580"/>
              <a:gd name="f57" fmla="val 6220"/>
              <a:gd name="f58" fmla="val 6720"/>
              <a:gd name="f59" fmla="val 21000"/>
              <a:gd name="f60" fmla="val 7200"/>
              <a:gd name="f61" fmla="val 20830"/>
              <a:gd name="f62" fmla="val 7660"/>
              <a:gd name="f63" fmla="val 21310"/>
              <a:gd name="f64" fmla="val 8460"/>
              <a:gd name="f65" fmla="val 9450"/>
              <a:gd name="f66" fmla="val 10460"/>
              <a:gd name="f67" fmla="val 12750"/>
              <a:gd name="f68" fmla="val 20310"/>
              <a:gd name="f69" fmla="val 14680"/>
              <a:gd name="f70" fmla="val 18650"/>
              <a:gd name="f71" fmla="val 15010"/>
              <a:gd name="f72" fmla="val 17200"/>
              <a:gd name="f73" fmla="val 17370"/>
              <a:gd name="f74" fmla="val 18920"/>
              <a:gd name="f75" fmla="val 15770"/>
              <a:gd name="f76" fmla="val 15220"/>
              <a:gd name="f77" fmla="val 14700"/>
              <a:gd name="f78" fmla="val 18710"/>
              <a:gd name="f79" fmla="val 14240"/>
              <a:gd name="f80" fmla="val 18310"/>
              <a:gd name="f81" fmla="val 13820"/>
              <a:gd name="f82" fmla="val 12490"/>
              <a:gd name="f83" fmla="val 11000"/>
              <a:gd name="f84" fmla="val 9890"/>
              <a:gd name="f85" fmla="val 8840"/>
              <a:gd name="f86" fmla="val 20790"/>
              <a:gd name="f87" fmla="val 8210"/>
              <a:gd name="f88" fmla="val 19510"/>
              <a:gd name="f89" fmla="val 7620"/>
              <a:gd name="f90" fmla="val 20000"/>
              <a:gd name="f91" fmla="val 7930"/>
              <a:gd name="f92" fmla="val 20290"/>
              <a:gd name="f93" fmla="val 6240"/>
              <a:gd name="f94" fmla="val 4850"/>
              <a:gd name="f95" fmla="val 3570"/>
              <a:gd name="f96" fmla="val 19280"/>
              <a:gd name="f97" fmla="val 2900"/>
              <a:gd name="f98" fmla="val 17640"/>
              <a:gd name="f99" fmla="val 1300"/>
              <a:gd name="f100" fmla="val 17600"/>
              <a:gd name="f101" fmla="val 480"/>
              <a:gd name="f102" fmla="val 16300"/>
              <a:gd name="f103" fmla="val 14660"/>
              <a:gd name="f104" fmla="val 13900"/>
              <a:gd name="f105" fmla="val 13210"/>
              <a:gd name="f106" fmla="val 1070"/>
              <a:gd name="f107" fmla="val 12640"/>
              <a:gd name="f108" fmla="val 380"/>
              <a:gd name="f109" fmla="val 12160"/>
              <a:gd name="f110" fmla="val 10120"/>
              <a:gd name="f111" fmla="val 8590"/>
              <a:gd name="f112" fmla="val 840"/>
              <a:gd name="f113" fmla="val 7330"/>
              <a:gd name="f114" fmla="val 7410"/>
              <a:gd name="f115" fmla="val 2040"/>
              <a:gd name="f116" fmla="val 7690"/>
              <a:gd name="f117" fmla="val 2090"/>
              <a:gd name="f118" fmla="val 7920"/>
              <a:gd name="f119" fmla="val 2790"/>
              <a:gd name="f120" fmla="val 7480"/>
              <a:gd name="f121" fmla="val 3050"/>
              <a:gd name="f122" fmla="val 7670"/>
              <a:gd name="f123" fmla="val 3310"/>
              <a:gd name="f124" fmla="val 11130"/>
              <a:gd name="f125" fmla="val 1910"/>
              <a:gd name="f126" fmla="val 11080"/>
              <a:gd name="f127" fmla="val 2160"/>
              <a:gd name="f128" fmla="val 11030"/>
              <a:gd name="f129" fmla="val 2400"/>
              <a:gd name="f130" fmla="val 14720"/>
              <a:gd name="f131" fmla="val 1400"/>
              <a:gd name="f132" fmla="val 14640"/>
              <a:gd name="f133" fmla="val 1720"/>
              <a:gd name="f134" fmla="val 14540"/>
              <a:gd name="f135" fmla="val 2010"/>
              <a:gd name="f136" fmla="val 19130"/>
              <a:gd name="f137" fmla="val 2890"/>
              <a:gd name="f138" fmla="val 19230"/>
              <a:gd name="f139" fmla="val 3290"/>
              <a:gd name="f140" fmla="val 19190"/>
              <a:gd name="f141" fmla="val 3380"/>
              <a:gd name="f142" fmla="val 20660"/>
              <a:gd name="f143" fmla="val 8170"/>
              <a:gd name="f144" fmla="val 20430"/>
              <a:gd name="f145" fmla="val 8620"/>
              <a:gd name="f146" fmla="val 20110"/>
              <a:gd name="f147" fmla="val 8990"/>
              <a:gd name="f148" fmla="val 18660"/>
              <a:gd name="f149" fmla="val 18740"/>
              <a:gd name="f150" fmla="val 14200"/>
              <a:gd name="f151" fmla="val 18280"/>
              <a:gd name="f152" fmla="val 12200"/>
              <a:gd name="f153" fmla="val 17000"/>
              <a:gd name="f154" fmla="val 11450"/>
              <a:gd name="f155" fmla="val 14320"/>
              <a:gd name="f156" fmla="val 17980"/>
              <a:gd name="f157" fmla="val 14350"/>
              <a:gd name="f158" fmla="val 17680"/>
              <a:gd name="f159" fmla="val 14370"/>
              <a:gd name="f160" fmla="val 17360"/>
              <a:gd name="f161" fmla="val 8220"/>
              <a:gd name="f162" fmla="val 8060"/>
              <a:gd name="f163" fmla="val 19250"/>
              <a:gd name="f164" fmla="val 7960"/>
              <a:gd name="f165" fmla="val 18950"/>
              <a:gd name="f166" fmla="val 7860"/>
              <a:gd name="f167" fmla="val 18640"/>
              <a:gd name="f168" fmla="val 3090"/>
              <a:gd name="f169" fmla="val 3280"/>
              <a:gd name="f170" fmla="val 17540"/>
              <a:gd name="f171" fmla="val 3460"/>
              <a:gd name="f172" fmla="val 17450"/>
              <a:gd name="f173" fmla="val 12900"/>
              <a:gd name="f174" fmla="val 1780"/>
              <a:gd name="f175" fmla="val 13130"/>
              <a:gd name="f176" fmla="val 2330"/>
              <a:gd name="f177" fmla="val 13040"/>
              <a:gd name="f178" fmla="*/ 1800 1800 1"/>
              <a:gd name="f179" fmla="+- 0 0 23592960"/>
              <a:gd name="f180" fmla="val 1800"/>
              <a:gd name="f181" fmla="*/ 1200 1200 1"/>
              <a:gd name="f182" fmla="val 1200"/>
              <a:gd name="f183" fmla="*/ 700 700 1"/>
              <a:gd name="f184" fmla="val 700"/>
              <a:gd name="f185" fmla="val -2147483647"/>
              <a:gd name="f186" fmla="+- 0 0 -270"/>
              <a:gd name="f187" fmla="+- 0 0 180"/>
              <a:gd name="f188" fmla="+- 0 0 -90"/>
              <a:gd name="f189" fmla="+- 0 0 0"/>
              <a:gd name="f190" fmla="+- 0 0 -212"/>
              <a:gd name="f191" fmla="*/ f5 1 21600"/>
              <a:gd name="f192" fmla="*/ f6 1 21600"/>
              <a:gd name="f193" fmla="*/ 0 f9 1"/>
              <a:gd name="f194" fmla="*/ f7 f2 1"/>
              <a:gd name="f195" fmla="*/ f179 f2 1"/>
              <a:gd name="f196" fmla="+- f8 0 f7"/>
              <a:gd name="f197" fmla="pin -2147483647 f0 2147483647"/>
              <a:gd name="f198" fmla="pin -2147483647 f1 2147483647"/>
              <a:gd name="f199" fmla="*/ f186 f2 1"/>
              <a:gd name="f200" fmla="*/ f187 f2 1"/>
              <a:gd name="f201" fmla="*/ f188 f2 1"/>
              <a:gd name="f202" fmla="*/ f189 f2 1"/>
              <a:gd name="f203" fmla="*/ f190 f2 1"/>
              <a:gd name="f204" fmla="val f197"/>
              <a:gd name="f205" fmla="val f198"/>
              <a:gd name="f206" fmla="*/ f193 1 f4"/>
              <a:gd name="f207" fmla="*/ f194 1 f4"/>
              <a:gd name="f208" fmla="*/ f195 1 f4"/>
              <a:gd name="f209" fmla="*/ f196 1 21600"/>
              <a:gd name="f210" fmla="*/ f197 f191 1"/>
              <a:gd name="f211" fmla="*/ f198 f192 1"/>
              <a:gd name="f212" fmla="*/ f199 1 f4"/>
              <a:gd name="f213" fmla="*/ f200 1 f4"/>
              <a:gd name="f214" fmla="*/ f201 1 f4"/>
              <a:gd name="f215" fmla="*/ f202 1 f4"/>
              <a:gd name="f216" fmla="*/ f203 1 f4"/>
              <a:gd name="f217" fmla="+- f204 0 10800"/>
              <a:gd name="f218" fmla="+- f205 0 10800"/>
              <a:gd name="f219" fmla="+- 0 0 f206"/>
              <a:gd name="f220" fmla="+- f207 0 f3"/>
              <a:gd name="f221" fmla="+- f208 0 f3"/>
              <a:gd name="f222" fmla="*/ 3000 f209 1"/>
              <a:gd name="f223" fmla="*/ 17110 f209 1"/>
              <a:gd name="f224" fmla="*/ 17330 f209 1"/>
              <a:gd name="f225" fmla="*/ 3320 f209 1"/>
              <a:gd name="f226" fmla="*/ 0 f209 1"/>
              <a:gd name="f227" fmla="*/ 10800 f209 1"/>
              <a:gd name="f228" fmla="*/ 21600 f209 1"/>
              <a:gd name="f229" fmla="+- f212 0 f3"/>
              <a:gd name="f230" fmla="+- f213 0 f3"/>
              <a:gd name="f231" fmla="+- f214 0 f3"/>
              <a:gd name="f232" fmla="+- f215 0 f3"/>
              <a:gd name="f233" fmla="*/ f204 f191 1"/>
              <a:gd name="f234" fmla="*/ f205 f192 1"/>
              <a:gd name="f235" fmla="+- f216 0 f3"/>
              <a:gd name="f236" fmla="+- 0 0 f218"/>
              <a:gd name="f237" fmla="+- 0 0 f217"/>
              <a:gd name="f238" fmla="*/ f219 f2 1"/>
              <a:gd name="f239" fmla="+- f221 0 f220"/>
              <a:gd name="f240" fmla="*/ f226 1 f209"/>
              <a:gd name="f241" fmla="*/ f227 1 f209"/>
              <a:gd name="f242" fmla="*/ f228 1 f209"/>
              <a:gd name="f243" fmla="*/ f222 1 f209"/>
              <a:gd name="f244" fmla="*/ f223 1 f209"/>
              <a:gd name="f245" fmla="*/ f225 1 f209"/>
              <a:gd name="f246" fmla="*/ f224 1 f209"/>
              <a:gd name="f247" fmla="*/ f238 1 f9"/>
              <a:gd name="f248" fmla="+- 0 0 f236"/>
              <a:gd name="f249" fmla="+- 0 0 f237"/>
              <a:gd name="f250" fmla="*/ f243 f191 1"/>
              <a:gd name="f251" fmla="*/ f244 f191 1"/>
              <a:gd name="f252" fmla="*/ f246 f192 1"/>
              <a:gd name="f253" fmla="*/ f245 f192 1"/>
              <a:gd name="f254" fmla="*/ f240 f191 1"/>
              <a:gd name="f255" fmla="*/ f241 f192 1"/>
              <a:gd name="f256" fmla="*/ f241 f191 1"/>
              <a:gd name="f257" fmla="*/ f242 f192 1"/>
              <a:gd name="f258" fmla="*/ f242 f191 1"/>
              <a:gd name="f259" fmla="*/ f240 f192 1"/>
              <a:gd name="f260" fmla="+- f247 0 f3"/>
              <a:gd name="f261" fmla="+- 0 0 f248"/>
              <a:gd name="f262" fmla="+- 0 0 f249"/>
              <a:gd name="f263" fmla="at2 f261 f262"/>
              <a:gd name="f264" fmla="+- f260 f3 0"/>
              <a:gd name="f265" fmla="+- f263 f3 0"/>
              <a:gd name="f266" fmla="*/ f264 f9 1"/>
              <a:gd name="f267" fmla="*/ f265 f9 1"/>
              <a:gd name="f268" fmla="*/ f266 1 f2"/>
              <a:gd name="f269" fmla="*/ f267 1 f2"/>
              <a:gd name="f270" fmla="+- 0 0 f268"/>
              <a:gd name="f271" fmla="+- 0 0 f269"/>
              <a:gd name="f272" fmla="+- 0 0 f270"/>
              <a:gd name="f273" fmla="val f271"/>
              <a:gd name="f274" fmla="*/ f272 f2 1"/>
              <a:gd name="f275" fmla="+- 0 0 f273"/>
              <a:gd name="f276" fmla="*/ f274 1 f9"/>
              <a:gd name="f277" fmla="*/ f275 f2 1"/>
              <a:gd name="f278" fmla="+- f276 0 f3"/>
              <a:gd name="f279" fmla="*/ f277 1 f9"/>
              <a:gd name="f280" fmla="cos 1 f278"/>
              <a:gd name="f281" fmla="sin 1 f278"/>
              <a:gd name="f282" fmla="+- f279 0 f3"/>
              <a:gd name="f283" fmla="+- 0 0 f280"/>
              <a:gd name="f284" fmla="+- 0 0 f281"/>
              <a:gd name="f285" fmla="+- 0 0 f283"/>
              <a:gd name="f286" fmla="+- 0 0 f284"/>
              <a:gd name="f287" fmla="+- f282 f3 0"/>
              <a:gd name="f288" fmla="val f285"/>
              <a:gd name="f289" fmla="val f286"/>
              <a:gd name="f290" fmla="*/ f287 f9 1"/>
              <a:gd name="f291" fmla="+- 0 0 f288"/>
              <a:gd name="f292" fmla="+- 0 0 f289"/>
              <a:gd name="f293" fmla="*/ f290 1 f2"/>
              <a:gd name="f294" fmla="*/ 1800 f291 1"/>
              <a:gd name="f295" fmla="*/ 1800 f292 1"/>
              <a:gd name="f296" fmla="*/ 1200 f291 1"/>
              <a:gd name="f297" fmla="*/ 1200 f292 1"/>
              <a:gd name="f298" fmla="*/ 700 f291 1"/>
              <a:gd name="f299" fmla="*/ 700 f292 1"/>
              <a:gd name="f300" fmla="+- 0 0 f293"/>
              <a:gd name="f301" fmla="*/ f294 f294 1"/>
              <a:gd name="f302" fmla="*/ f295 f295 1"/>
              <a:gd name="f303" fmla="*/ f296 f296 1"/>
              <a:gd name="f304" fmla="*/ f297 f297 1"/>
              <a:gd name="f305" fmla="*/ f298 f298 1"/>
              <a:gd name="f306" fmla="*/ f299 f299 1"/>
              <a:gd name="f307" fmla="+- 0 0 f300"/>
              <a:gd name="f308" fmla="+- f301 f302 0"/>
              <a:gd name="f309" fmla="+- f303 f304 0"/>
              <a:gd name="f310" fmla="+- f305 f306 0"/>
              <a:gd name="f311" fmla="*/ f307 f2 1"/>
              <a:gd name="f312" fmla="sqrt f308"/>
              <a:gd name="f313" fmla="sqrt f309"/>
              <a:gd name="f314" fmla="sqrt f310"/>
              <a:gd name="f315" fmla="*/ f311 1 f9"/>
              <a:gd name="f316" fmla="*/ f178 1 f312"/>
              <a:gd name="f317" fmla="*/ f181 1 f313"/>
              <a:gd name="f318" fmla="*/ f183 1 f314"/>
              <a:gd name="f319" fmla="+- f315 0 f3"/>
              <a:gd name="f320" fmla="*/ f291 f316 1"/>
              <a:gd name="f321" fmla="*/ f292 f316 1"/>
              <a:gd name="f322" fmla="*/ f291 f317 1"/>
              <a:gd name="f323" fmla="*/ f292 f317 1"/>
              <a:gd name="f324" fmla="*/ f291 f318 1"/>
              <a:gd name="f325" fmla="*/ f292 f318 1"/>
              <a:gd name="f326" fmla="sin 1 f319"/>
              <a:gd name="f327" fmla="cos 1 f319"/>
              <a:gd name="f328" fmla="+- 0 0 f326"/>
              <a:gd name="f329" fmla="+- 0 0 f327"/>
              <a:gd name="f330" fmla="+- f204 0 f324"/>
              <a:gd name="f331" fmla="+- f205 0 f325"/>
              <a:gd name="f332" fmla="+- 0 0 f328"/>
              <a:gd name="f333" fmla="+- 0 0 f329"/>
              <a:gd name="f334" fmla="val f332"/>
              <a:gd name="f335" fmla="val f333"/>
              <a:gd name="f336" fmla="+- 0 0 f334"/>
              <a:gd name="f337" fmla="+- 0 0 f335"/>
              <a:gd name="f338" fmla="*/ 10800 f336 1"/>
              <a:gd name="f339" fmla="*/ 10800 f337 1"/>
              <a:gd name="f340" fmla="+- f338 10800 0"/>
              <a:gd name="f341" fmla="+- f339 10800 0"/>
              <a:gd name="f342" fmla="*/ f338 1 12"/>
              <a:gd name="f343" fmla="*/ f339 1 12"/>
              <a:gd name="f344" fmla="+- f204 0 f340"/>
              <a:gd name="f345" fmla="+- f205 0 f341"/>
              <a:gd name="f346" fmla="*/ f344 1 3"/>
              <a:gd name="f347" fmla="*/ f345 1 3"/>
              <a:gd name="f348" fmla="*/ f344 2 1"/>
              <a:gd name="f349" fmla="*/ f345 2 1"/>
              <a:gd name="f350" fmla="*/ f348 1 3"/>
              <a:gd name="f351" fmla="*/ f349 1 3"/>
              <a:gd name="f352" fmla="+- f346 f340 0"/>
              <a:gd name="f353" fmla="+- f347 f341 0"/>
              <a:gd name="f354" fmla="+- f352 0 f342"/>
              <a:gd name="f355" fmla="+- f353 0 f343"/>
              <a:gd name="f356" fmla="+- f350 f340 0"/>
              <a:gd name="f357" fmla="+- f351 f341 0"/>
              <a:gd name="f358" fmla="+- f354 0 f320"/>
              <a:gd name="f359" fmla="+- f355 0 f321"/>
              <a:gd name="f360" fmla="+- f356 0 f322"/>
              <a:gd name="f361" fmla="+- f357 0 f323"/>
            </a:gdLst>
            <a:ahLst>
              <a:ahXY gdRefX="f0" minX="f185" maxX="f10" gdRefY="f1" minY="f185" maxY="f10">
                <a:pos x="f210" y="f211"/>
              </a:ahXY>
            </a:ahLst>
            <a:cxnLst>
              <a:cxn ang="3cd4">
                <a:pos x="hc" y="t"/>
              </a:cxn>
              <a:cxn ang="0">
                <a:pos x="r" y="vc"/>
              </a:cxn>
              <a:cxn ang="cd4">
                <a:pos x="hc" y="b"/>
              </a:cxn>
              <a:cxn ang="cd2">
                <a:pos x="l" y="vc"/>
              </a:cxn>
              <a:cxn ang="f229">
                <a:pos x="f254" y="f255"/>
              </a:cxn>
              <a:cxn ang="f230">
                <a:pos x="f256" y="f257"/>
              </a:cxn>
              <a:cxn ang="f231">
                <a:pos x="f258" y="f255"/>
              </a:cxn>
              <a:cxn ang="f232">
                <a:pos x="f256" y="f259"/>
              </a:cxn>
              <a:cxn ang="f235">
                <a:pos x="f233" y="f234"/>
              </a:cxn>
            </a:cxnLst>
            <a:rect l="f250" t="f253" r="f251" b="f252"/>
            <a:pathLst>
              <a:path w="21600" h="21600">
                <a:moveTo>
                  <a:pt x="f11" y="f12"/>
                </a:moveTo>
                <a:cubicBezTo>
                  <a:pt x="f13" y="f14"/>
                  <a:pt x="f15" y="f16"/>
                  <a:pt x="f17" y="f16"/>
                </a:cubicBezTo>
                <a:cubicBezTo>
                  <a:pt x="f18" y="f19"/>
                  <a:pt x="f20" y="f21"/>
                  <a:pt x="f22" y="f23"/>
                </a:cubicBezTo>
                <a:cubicBezTo>
                  <a:pt x="f24" y="f25"/>
                  <a:pt x="f26" y="f27"/>
                  <a:pt x="f28" y="f27"/>
                </a:cubicBezTo>
                <a:cubicBezTo>
                  <a:pt x="f29" y="f30"/>
                  <a:pt x="f31" y="f32"/>
                  <a:pt x="f33" y="f34"/>
                </a:cubicBezTo>
                <a:cubicBezTo>
                  <a:pt x="f35" y="f36"/>
                  <a:pt x="f37" y="f7"/>
                  <a:pt x="f38" y="f7"/>
                </a:cubicBezTo>
                <a:cubicBezTo>
                  <a:pt x="f39" y="f7"/>
                  <a:pt x="f40" y="f41"/>
                  <a:pt x="f42" y="f43"/>
                </a:cubicBezTo>
                <a:cubicBezTo>
                  <a:pt x="f44" y="f45"/>
                  <a:pt x="f46" y="f7"/>
                  <a:pt x="f47" y="f7"/>
                </a:cubicBezTo>
                <a:cubicBezTo>
                  <a:pt x="f48" y="f7"/>
                  <a:pt x="f49" y="f50"/>
                  <a:pt x="f51" y="f52"/>
                </a:cubicBezTo>
                <a:cubicBezTo>
                  <a:pt x="f53" y="f54"/>
                  <a:pt x="f55" y="f56"/>
                  <a:pt x="f55" y="f57"/>
                </a:cubicBezTo>
                <a:cubicBezTo>
                  <a:pt x="f55" y="f58"/>
                  <a:pt x="f59" y="f60"/>
                  <a:pt x="f61" y="f62"/>
                </a:cubicBezTo>
                <a:cubicBezTo>
                  <a:pt x="f63" y="f64"/>
                  <a:pt x="f8" y="f65"/>
                  <a:pt x="f8" y="f66"/>
                </a:cubicBezTo>
                <a:cubicBezTo>
                  <a:pt x="f8" y="f67"/>
                  <a:pt x="f68" y="f69"/>
                  <a:pt x="f70" y="f71"/>
                </a:cubicBezTo>
                <a:cubicBezTo>
                  <a:pt x="f70" y="f72"/>
                  <a:pt x="f73" y="f74"/>
                  <a:pt x="f75" y="f74"/>
                </a:cubicBezTo>
                <a:cubicBezTo>
                  <a:pt x="f76" y="f74"/>
                  <a:pt x="f77" y="f78"/>
                  <a:pt x="f79" y="f80"/>
                </a:cubicBezTo>
                <a:cubicBezTo>
                  <a:pt x="f81" y="f53"/>
                  <a:pt x="f82" y="f8"/>
                  <a:pt x="f83" y="f8"/>
                </a:cubicBezTo>
                <a:cubicBezTo>
                  <a:pt x="f84" y="f8"/>
                  <a:pt x="f85" y="f86"/>
                  <a:pt x="f87" y="f88"/>
                </a:cubicBezTo>
                <a:cubicBezTo>
                  <a:pt x="f89" y="f90"/>
                  <a:pt x="f91" y="f92"/>
                  <a:pt x="f93" y="f92"/>
                </a:cubicBezTo>
                <a:cubicBezTo>
                  <a:pt x="f94" y="f92"/>
                  <a:pt x="f95" y="f96"/>
                  <a:pt x="f97" y="f98"/>
                </a:cubicBezTo>
                <a:cubicBezTo>
                  <a:pt x="f99" y="f100"/>
                  <a:pt x="f101" y="f102"/>
                  <a:pt x="f101" y="f103"/>
                </a:cubicBezTo>
                <a:cubicBezTo>
                  <a:pt x="f101" y="f104"/>
                  <a:pt x="f30" y="f105"/>
                  <a:pt x="f106" y="f107"/>
                </a:cubicBezTo>
                <a:cubicBezTo>
                  <a:pt x="f108" y="f109"/>
                  <a:pt x="f7" y="f33"/>
                  <a:pt x="f7" y="f110"/>
                </a:cubicBezTo>
                <a:cubicBezTo>
                  <a:pt x="f7" y="f111"/>
                  <a:pt x="f112" y="f113"/>
                  <a:pt x="f11" y="f12"/>
                </a:cubicBezTo>
                <a:close/>
              </a:path>
              <a:path w="21600" h="21600" fill="none">
                <a:moveTo>
                  <a:pt x="f11" y="f12"/>
                </a:moveTo>
                <a:cubicBezTo>
                  <a:pt x="f19" y="f114"/>
                  <a:pt x="f115" y="f116"/>
                  <a:pt x="f117" y="f118"/>
                </a:cubicBezTo>
              </a:path>
              <a:path w="21600" h="21600" fill="none">
                <a:moveTo>
                  <a:pt x="f22" y="f23"/>
                </a:moveTo>
                <a:cubicBezTo>
                  <a:pt x="f60" y="f119"/>
                  <a:pt x="f120" y="f121"/>
                  <a:pt x="f122" y="f123"/>
                </a:cubicBezTo>
              </a:path>
              <a:path w="21600" h="21600" fill="none">
                <a:moveTo>
                  <a:pt x="f33" y="f34"/>
                </a:moveTo>
                <a:cubicBezTo>
                  <a:pt x="f124" y="f125"/>
                  <a:pt x="f126" y="f127"/>
                  <a:pt x="f128" y="f129"/>
                </a:cubicBezTo>
              </a:path>
              <a:path w="21600" h="21600" fill="none">
                <a:moveTo>
                  <a:pt x="f42" y="f43"/>
                </a:moveTo>
                <a:cubicBezTo>
                  <a:pt x="f130" y="f131"/>
                  <a:pt x="f132" y="f133"/>
                  <a:pt x="f134" y="f135"/>
                </a:cubicBezTo>
              </a:path>
              <a:path w="21600" h="21600" fill="none">
                <a:moveTo>
                  <a:pt x="f51" y="f52"/>
                </a:moveTo>
                <a:cubicBezTo>
                  <a:pt x="f136" y="f137"/>
                  <a:pt x="f138" y="f139"/>
                  <a:pt x="f140" y="f141"/>
                </a:cubicBezTo>
              </a:path>
              <a:path w="21600" h="21600" fill="none">
                <a:moveTo>
                  <a:pt x="f61" y="f62"/>
                </a:moveTo>
                <a:cubicBezTo>
                  <a:pt x="f142" y="f143"/>
                  <a:pt x="f144" y="f145"/>
                  <a:pt x="f146" y="f147"/>
                </a:cubicBezTo>
              </a:path>
              <a:path w="21600" h="21600" fill="none">
                <a:moveTo>
                  <a:pt x="f148" y="f71"/>
                </a:moveTo>
                <a:cubicBezTo>
                  <a:pt x="f149" y="f150"/>
                  <a:pt x="f151" y="f152"/>
                  <a:pt x="f153" y="f154"/>
                </a:cubicBezTo>
              </a:path>
              <a:path w="21600" h="21600" fill="none">
                <a:moveTo>
                  <a:pt x="f79" y="f80"/>
                </a:moveTo>
                <a:cubicBezTo>
                  <a:pt x="f155" y="f156"/>
                  <a:pt x="f157" y="f158"/>
                  <a:pt x="f159" y="f160"/>
                </a:cubicBezTo>
              </a:path>
              <a:path w="21600" h="21600" fill="none">
                <a:moveTo>
                  <a:pt x="f161" y="f88"/>
                </a:moveTo>
                <a:cubicBezTo>
                  <a:pt x="f162" y="f163"/>
                  <a:pt x="f164" y="f165"/>
                  <a:pt x="f166" y="f167"/>
                </a:cubicBezTo>
              </a:path>
              <a:path w="21600" h="21600" fill="none">
                <a:moveTo>
                  <a:pt x="f97" y="f98"/>
                </a:moveTo>
                <a:cubicBezTo>
                  <a:pt x="f168" y="f100"/>
                  <a:pt x="f169" y="f170"/>
                  <a:pt x="f171" y="f172"/>
                </a:cubicBezTo>
              </a:path>
              <a:path w="21600" h="21600" fill="none">
                <a:moveTo>
                  <a:pt x="f106" y="f107"/>
                </a:moveTo>
                <a:cubicBezTo>
                  <a:pt x="f131" y="f173"/>
                  <a:pt x="f174" y="f175"/>
                  <a:pt x="f176" y="f177"/>
                </a:cubicBezTo>
              </a:path>
              <a:path w="21600" h="21600">
                <a:moveTo>
                  <a:pt x="f358" y="f359"/>
                </a:moveTo>
                <a:arcTo wR="f180" hR="f180" stAng="f220" swAng="f239"/>
                <a:close/>
              </a:path>
              <a:path w="21600" h="21600">
                <a:moveTo>
                  <a:pt x="f360" y="f361"/>
                </a:moveTo>
                <a:arcTo wR="f182" hR="f182" stAng="f220" swAng="f239"/>
                <a:close/>
              </a:path>
              <a:path w="21600" h="21600">
                <a:moveTo>
                  <a:pt x="f330" y="f331"/>
                </a:moveTo>
                <a:arcTo wR="f184" hR="f184" stAng="f220" swAng="f239"/>
                <a:close/>
              </a:path>
            </a:pathLst>
          </a:custGeom>
          <a:noFill/>
          <a:ln w="12701" cap="flat">
            <a:solidFill>
              <a:schemeClr val="bg1">
                <a:lumMod val="50000"/>
              </a:schemeClr>
            </a:solidFill>
            <a:prstDash val="solid"/>
            <a:miter/>
          </a:ln>
        </p:spPr>
        <p:txBody>
          <a:bodyPr vert="horz" wrap="square" lIns="68580" tIns="34290" rIns="68580" bIns="34290" anchor="ctr" anchorCtr="1" compatLnSpc="1">
            <a:noAutofit/>
          </a:bodyPr>
          <a:lstStyle/>
          <a:p>
            <a:pPr algn="ctr" defTabSz="685800" fontAlgn="auto" hangingPunct="1">
              <a:spcBef>
                <a:spcPts val="0"/>
              </a:spcBef>
              <a:spcAft>
                <a:spcPts val="0"/>
              </a:spcAft>
              <a:defRPr sz="1800" b="0" i="0" u="none" strike="noStrike" kern="0" cap="none" spc="0" baseline="0">
                <a:solidFill>
                  <a:srgbClr val="000000"/>
                </a:solidFill>
                <a:uFillTx/>
              </a:defRPr>
            </a:pPr>
            <a:r>
              <a:rPr lang="hu-HU" sz="2100" dirty="0">
                <a:latin typeface="Calibri"/>
              </a:rPr>
              <a:t>Mennyit fektet be?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lide Number Placeholder 3">
            <a:extLst>
              <a:ext uri="{FF2B5EF4-FFF2-40B4-BE49-F238E27FC236}">
                <a16:creationId xmlns="" xmlns:a16="http://schemas.microsoft.com/office/drawing/2014/main" id="{E488F2CD-761F-403A-9557-13DE927CBD7F}"/>
              </a:ext>
            </a:extLst>
          </p:cNvPr>
          <p:cNvSpPr>
            <a:spLocks noGrp="1"/>
          </p:cNvSpPr>
          <p:nvPr>
            <p:ph type="sldNum" sz="quarter" idx="12"/>
          </p:nvPr>
        </p:nvSpPr>
        <p:spPr bwMode="auto">
          <a:xfrm>
            <a:off x="457200" y="19050"/>
            <a:ext cx="2895600" cy="3286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000000"/>
                </a:solidFill>
                <a:latin typeface="Lucida Grande" charset="0"/>
                <a:ea typeface="ヒラギノ角ゴ ProN W3"/>
                <a:cs typeface="ヒラギノ角ゴ ProN W3"/>
                <a:sym typeface="Gill Sans" charset="0"/>
              </a:defRPr>
            </a:lvl1pPr>
            <a:lvl2pPr marL="742950" indent="-285750">
              <a:defRPr>
                <a:solidFill>
                  <a:srgbClr val="000000"/>
                </a:solidFill>
                <a:latin typeface="Lucida Grande" charset="0"/>
                <a:ea typeface="ヒラギノ角ゴ ProN W3"/>
                <a:cs typeface="ヒラギノ角ゴ ProN W3"/>
                <a:sym typeface="Gill Sans" charset="0"/>
              </a:defRPr>
            </a:lvl2pPr>
            <a:lvl3pPr marL="1143000" indent="-228600">
              <a:defRPr>
                <a:solidFill>
                  <a:srgbClr val="000000"/>
                </a:solidFill>
                <a:latin typeface="Lucida Grande" charset="0"/>
                <a:ea typeface="ヒラギノ角ゴ ProN W3"/>
                <a:cs typeface="ヒラギノ角ゴ ProN W3"/>
                <a:sym typeface="Gill Sans" charset="0"/>
              </a:defRPr>
            </a:lvl3pPr>
            <a:lvl4pPr marL="1600200" indent="-228600">
              <a:defRPr>
                <a:solidFill>
                  <a:srgbClr val="000000"/>
                </a:solidFill>
                <a:latin typeface="Lucida Grande" charset="0"/>
                <a:ea typeface="ヒラギノ角ゴ ProN W3"/>
                <a:cs typeface="ヒラギノ角ゴ ProN W3"/>
                <a:sym typeface="Gill Sans" charset="0"/>
              </a:defRPr>
            </a:lvl4pPr>
            <a:lvl5pPr marL="2057400" indent="-228600">
              <a:defRPr>
                <a:solidFill>
                  <a:srgbClr val="000000"/>
                </a:solidFill>
                <a:latin typeface="Lucida Grande" charset="0"/>
                <a:ea typeface="ヒラギノ角ゴ ProN W3"/>
                <a:cs typeface="ヒラギノ角ゴ ProN W3"/>
                <a:sym typeface="Gill Sans" charset="0"/>
              </a:defRPr>
            </a:lvl5pPr>
            <a:lvl6pPr marL="25146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6pPr>
            <a:lvl7pPr marL="29718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7pPr>
            <a:lvl8pPr marL="34290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8pPr>
            <a:lvl9pPr marL="3886200" indent="-228600" eaLnBrk="0" fontAlgn="base" hangingPunct="0">
              <a:spcBef>
                <a:spcPct val="0"/>
              </a:spcBef>
              <a:spcAft>
                <a:spcPct val="0"/>
              </a:spcAft>
              <a:defRPr>
                <a:solidFill>
                  <a:srgbClr val="000000"/>
                </a:solidFill>
                <a:latin typeface="Lucida Grande" charset="0"/>
                <a:ea typeface="ヒラギノ角ゴ ProN W3"/>
                <a:cs typeface="ヒラギノ角ゴ ProN W3"/>
                <a:sym typeface="Gill Sans" charset="0"/>
              </a:defRPr>
            </a:lvl9pPr>
          </a:lstStyle>
          <a:p>
            <a:fld id="{CCE28A94-0D1F-42E5-89DC-E633F638A242}" type="slidenum">
              <a:rPr lang="en-US" altLang="hu-HU" sz="1200" b="0" smtClean="0">
                <a:solidFill>
                  <a:srgbClr val="878787"/>
                </a:solidFill>
                <a:sym typeface="Lucida Grande" charset="0"/>
              </a:rPr>
              <a:pPr/>
              <a:t>7</a:t>
            </a:fld>
            <a:endParaRPr lang="en-US" altLang="hu-HU" sz="1200" b="0">
              <a:solidFill>
                <a:srgbClr val="878787"/>
              </a:solidFill>
              <a:sym typeface="Lucida Grande" charset="0"/>
            </a:endParaRPr>
          </a:p>
        </p:txBody>
      </p:sp>
      <p:pic>
        <p:nvPicPr>
          <p:cNvPr id="41988" name="Picture 1">
            <a:extLst>
              <a:ext uri="{FF2B5EF4-FFF2-40B4-BE49-F238E27FC236}">
                <a16:creationId xmlns="" xmlns:a16="http://schemas.microsoft.com/office/drawing/2014/main" id="{2AFD8693-414B-4744-A3F5-069B2E1FD9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54088" y="1441450"/>
            <a:ext cx="7235825"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2">
            <a:extLst>
              <a:ext uri="{FF2B5EF4-FFF2-40B4-BE49-F238E27FC236}">
                <a16:creationId xmlns="" xmlns:a16="http://schemas.microsoft.com/office/drawing/2014/main" id="{61BD9381-8758-4874-80AB-0C1B068D69A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4088" y="3933825"/>
            <a:ext cx="7262812"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6444208" y="2420888"/>
            <a:ext cx="1008112" cy="369332"/>
          </a:xfrm>
          <a:prstGeom prst="rect">
            <a:avLst/>
          </a:prstGeom>
          <a:noFill/>
        </p:spPr>
        <p:txBody>
          <a:bodyPr wrap="square" rtlCol="0">
            <a:spAutoFit/>
          </a:bodyPr>
          <a:lstStyle/>
          <a:p>
            <a:r>
              <a:rPr lang="hu-HU" dirty="0"/>
              <a:t>10</a:t>
            </a:r>
          </a:p>
        </p:txBody>
      </p:sp>
      <p:sp>
        <p:nvSpPr>
          <p:cNvPr id="10" name="Cím 1">
            <a:extLst>
              <a:ext uri="{FF2B5EF4-FFF2-40B4-BE49-F238E27FC236}">
                <a16:creationId xmlns="" xmlns:a16="http://schemas.microsoft.com/office/drawing/2014/main" id="{AAFAEDA7-5F51-4942-9DBC-08BDD1C7AA92}"/>
              </a:ext>
            </a:extLst>
          </p:cNvPr>
          <p:cNvSpPr>
            <a:spLocks noGrp="1"/>
          </p:cNvSpPr>
          <p:nvPr>
            <p:ph type="title"/>
          </p:nvPr>
        </p:nvSpPr>
        <p:spPr>
          <a:xfrm>
            <a:off x="457200" y="533400"/>
            <a:ext cx="8229600" cy="990600"/>
          </a:xfrm>
        </p:spPr>
        <p:txBody>
          <a:bodyPr>
            <a:normAutofit/>
          </a:bodyPr>
          <a:lstStyle/>
          <a:p>
            <a:pPr algn="ctr">
              <a:defRPr/>
            </a:pPr>
            <a:r>
              <a:rPr lang="hu-HU" sz="3600" dirty="0">
                <a:solidFill>
                  <a:schemeClr val="bg1">
                    <a:lumMod val="50000"/>
                  </a:schemeClr>
                </a:solidFill>
                <a:latin typeface="Calibri" panose="020F0502020204030204" pitchFamily="34" charset="0"/>
                <a:cs typeface="Calibri" panose="020F0502020204030204" pitchFamily="34" charset="0"/>
              </a:rPr>
              <a:t>A </a:t>
            </a:r>
            <a:r>
              <a:rPr lang="hu-HU" sz="3600" dirty="0" smtClean="0">
                <a:solidFill>
                  <a:schemeClr val="bg1">
                    <a:lumMod val="50000"/>
                  </a:schemeClr>
                </a:solidFill>
                <a:latin typeface="Calibri" panose="020F0502020204030204" pitchFamily="34" charset="0"/>
                <a:cs typeface="Calibri" panose="020F0502020204030204" pitchFamily="34" charset="0"/>
              </a:rPr>
              <a:t>kérdés megjelenítése</a:t>
            </a:r>
            <a:endParaRPr lang="hu-HU" sz="3600" dirty="0">
              <a:solidFill>
                <a:schemeClr val="bg1">
                  <a:lumMod val="50000"/>
                </a:schemeClr>
              </a:solidFill>
              <a:latin typeface="Calibri" panose="020F0502020204030204" pitchFamily="34" charset="0"/>
              <a:cs typeface="Calibri" panose="020F050202020403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19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Kép 7">
            <a:extLst>
              <a:ext uri="{FF2B5EF4-FFF2-40B4-BE49-F238E27FC236}">
                <a16:creationId xmlns="" xmlns:a16="http://schemas.microsoft.com/office/drawing/2014/main" id="{FB8E373D-4B4F-40E8-9D7B-F2E089AA84B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678396" y="1628800"/>
            <a:ext cx="7787208" cy="4176464"/>
          </a:xfrm>
          <a:prstGeom prst="rect">
            <a:avLst/>
          </a:prstGeom>
          <a:noFill/>
        </p:spPr>
      </p:pic>
      <p:sp>
        <p:nvSpPr>
          <p:cNvPr id="5" name="Gondolatbuborék: felhő 13">
            <a:extLst>
              <a:ext uri="{FF2B5EF4-FFF2-40B4-BE49-F238E27FC236}">
                <a16:creationId xmlns="" xmlns:a16="http://schemas.microsoft.com/office/drawing/2014/main" id="{2E06062A-DCDD-4592-AF57-BC2141A7E86E}"/>
              </a:ext>
            </a:extLst>
          </p:cNvPr>
          <p:cNvSpPr/>
          <p:nvPr/>
        </p:nvSpPr>
        <p:spPr>
          <a:xfrm>
            <a:off x="179512" y="2238522"/>
            <a:ext cx="2346156" cy="1164056"/>
          </a:xfrm>
          <a:custGeom>
            <a:avLst>
              <a:gd name="f0" fmla="val 28703"/>
              <a:gd name="f1" fmla="val -5003"/>
            </a:avLst>
            <a:gdLst>
              <a:gd name="f2" fmla="val 10800000"/>
              <a:gd name="f3" fmla="val 5400000"/>
              <a:gd name="f4" fmla="val 180"/>
              <a:gd name="f5" fmla="val w"/>
              <a:gd name="f6" fmla="val h"/>
              <a:gd name="f7" fmla="val 0"/>
              <a:gd name="f8" fmla="val 21600"/>
              <a:gd name="f9" fmla="*/ 5419351 1 1725033"/>
              <a:gd name="f10" fmla="val 2147483647"/>
              <a:gd name="f11" fmla="val 1930"/>
              <a:gd name="f12" fmla="val 7160"/>
              <a:gd name="f13" fmla="val 1530"/>
              <a:gd name="f14" fmla="val 4490"/>
              <a:gd name="f15" fmla="val 3400"/>
              <a:gd name="f16" fmla="val 1970"/>
              <a:gd name="f17" fmla="val 5270"/>
              <a:gd name="f18" fmla="val 5860"/>
              <a:gd name="f19" fmla="val 1950"/>
              <a:gd name="f20" fmla="val 6470"/>
              <a:gd name="f21" fmla="val 2210"/>
              <a:gd name="f22" fmla="val 6970"/>
              <a:gd name="f23" fmla="val 2600"/>
              <a:gd name="f24" fmla="val 7450"/>
              <a:gd name="f25" fmla="val 1390"/>
              <a:gd name="f26" fmla="val 8340"/>
              <a:gd name="f27" fmla="val 650"/>
              <a:gd name="f28" fmla="val 9340"/>
              <a:gd name="f29" fmla="val 10004"/>
              <a:gd name="f30" fmla="val 690"/>
              <a:gd name="f31" fmla="val 10710"/>
              <a:gd name="f32" fmla="val 1050"/>
              <a:gd name="f33" fmla="val 11210"/>
              <a:gd name="f34" fmla="val 1700"/>
              <a:gd name="f35" fmla="val 11570"/>
              <a:gd name="f36" fmla="val 630"/>
              <a:gd name="f37" fmla="val 12330"/>
              <a:gd name="f38" fmla="val 13150"/>
              <a:gd name="f39" fmla="val 13840"/>
              <a:gd name="f40" fmla="val 14470"/>
              <a:gd name="f41" fmla="val 460"/>
              <a:gd name="f42" fmla="val 14870"/>
              <a:gd name="f43" fmla="val 1160"/>
              <a:gd name="f44" fmla="val 15330"/>
              <a:gd name="f45" fmla="val 440"/>
              <a:gd name="f46" fmla="val 16020"/>
              <a:gd name="f47" fmla="val 16740"/>
              <a:gd name="f48" fmla="val 17910"/>
              <a:gd name="f49" fmla="val 18900"/>
              <a:gd name="f50" fmla="val 1130"/>
              <a:gd name="f51" fmla="val 19110"/>
              <a:gd name="f52" fmla="val 2710"/>
              <a:gd name="f53" fmla="val 20240"/>
              <a:gd name="f54" fmla="val 3150"/>
              <a:gd name="f55" fmla="val 21060"/>
              <a:gd name="f56" fmla="val 4580"/>
              <a:gd name="f57" fmla="val 6220"/>
              <a:gd name="f58" fmla="val 6720"/>
              <a:gd name="f59" fmla="val 21000"/>
              <a:gd name="f60" fmla="val 7200"/>
              <a:gd name="f61" fmla="val 20830"/>
              <a:gd name="f62" fmla="val 7660"/>
              <a:gd name="f63" fmla="val 21310"/>
              <a:gd name="f64" fmla="val 8460"/>
              <a:gd name="f65" fmla="val 9450"/>
              <a:gd name="f66" fmla="val 10460"/>
              <a:gd name="f67" fmla="val 12750"/>
              <a:gd name="f68" fmla="val 20310"/>
              <a:gd name="f69" fmla="val 14680"/>
              <a:gd name="f70" fmla="val 18650"/>
              <a:gd name="f71" fmla="val 15010"/>
              <a:gd name="f72" fmla="val 17200"/>
              <a:gd name="f73" fmla="val 17370"/>
              <a:gd name="f74" fmla="val 18920"/>
              <a:gd name="f75" fmla="val 15770"/>
              <a:gd name="f76" fmla="val 15220"/>
              <a:gd name="f77" fmla="val 14700"/>
              <a:gd name="f78" fmla="val 18710"/>
              <a:gd name="f79" fmla="val 14240"/>
              <a:gd name="f80" fmla="val 18310"/>
              <a:gd name="f81" fmla="val 13820"/>
              <a:gd name="f82" fmla="val 12490"/>
              <a:gd name="f83" fmla="val 11000"/>
              <a:gd name="f84" fmla="val 9890"/>
              <a:gd name="f85" fmla="val 8840"/>
              <a:gd name="f86" fmla="val 20790"/>
              <a:gd name="f87" fmla="val 8210"/>
              <a:gd name="f88" fmla="val 19510"/>
              <a:gd name="f89" fmla="val 7620"/>
              <a:gd name="f90" fmla="val 20000"/>
              <a:gd name="f91" fmla="val 7930"/>
              <a:gd name="f92" fmla="val 20290"/>
              <a:gd name="f93" fmla="val 6240"/>
              <a:gd name="f94" fmla="val 4850"/>
              <a:gd name="f95" fmla="val 3570"/>
              <a:gd name="f96" fmla="val 19280"/>
              <a:gd name="f97" fmla="val 2900"/>
              <a:gd name="f98" fmla="val 17640"/>
              <a:gd name="f99" fmla="val 1300"/>
              <a:gd name="f100" fmla="val 17600"/>
              <a:gd name="f101" fmla="val 480"/>
              <a:gd name="f102" fmla="val 16300"/>
              <a:gd name="f103" fmla="val 14660"/>
              <a:gd name="f104" fmla="val 13900"/>
              <a:gd name="f105" fmla="val 13210"/>
              <a:gd name="f106" fmla="val 1070"/>
              <a:gd name="f107" fmla="val 12640"/>
              <a:gd name="f108" fmla="val 380"/>
              <a:gd name="f109" fmla="val 12160"/>
              <a:gd name="f110" fmla="val 10120"/>
              <a:gd name="f111" fmla="val 8590"/>
              <a:gd name="f112" fmla="val 840"/>
              <a:gd name="f113" fmla="val 7330"/>
              <a:gd name="f114" fmla="val 7410"/>
              <a:gd name="f115" fmla="val 2040"/>
              <a:gd name="f116" fmla="val 7690"/>
              <a:gd name="f117" fmla="val 2090"/>
              <a:gd name="f118" fmla="val 7920"/>
              <a:gd name="f119" fmla="val 2790"/>
              <a:gd name="f120" fmla="val 7480"/>
              <a:gd name="f121" fmla="val 3050"/>
              <a:gd name="f122" fmla="val 7670"/>
              <a:gd name="f123" fmla="val 3310"/>
              <a:gd name="f124" fmla="val 11130"/>
              <a:gd name="f125" fmla="val 1910"/>
              <a:gd name="f126" fmla="val 11080"/>
              <a:gd name="f127" fmla="val 2160"/>
              <a:gd name="f128" fmla="val 11030"/>
              <a:gd name="f129" fmla="val 2400"/>
              <a:gd name="f130" fmla="val 14720"/>
              <a:gd name="f131" fmla="val 1400"/>
              <a:gd name="f132" fmla="val 14640"/>
              <a:gd name="f133" fmla="val 1720"/>
              <a:gd name="f134" fmla="val 14540"/>
              <a:gd name="f135" fmla="val 2010"/>
              <a:gd name="f136" fmla="val 19130"/>
              <a:gd name="f137" fmla="val 2890"/>
              <a:gd name="f138" fmla="val 19230"/>
              <a:gd name="f139" fmla="val 3290"/>
              <a:gd name="f140" fmla="val 19190"/>
              <a:gd name="f141" fmla="val 3380"/>
              <a:gd name="f142" fmla="val 20660"/>
              <a:gd name="f143" fmla="val 8170"/>
              <a:gd name="f144" fmla="val 20430"/>
              <a:gd name="f145" fmla="val 8620"/>
              <a:gd name="f146" fmla="val 20110"/>
              <a:gd name="f147" fmla="val 8990"/>
              <a:gd name="f148" fmla="val 18660"/>
              <a:gd name="f149" fmla="val 18740"/>
              <a:gd name="f150" fmla="val 14200"/>
              <a:gd name="f151" fmla="val 18280"/>
              <a:gd name="f152" fmla="val 12200"/>
              <a:gd name="f153" fmla="val 17000"/>
              <a:gd name="f154" fmla="val 11450"/>
              <a:gd name="f155" fmla="val 14320"/>
              <a:gd name="f156" fmla="val 17980"/>
              <a:gd name="f157" fmla="val 14350"/>
              <a:gd name="f158" fmla="val 17680"/>
              <a:gd name="f159" fmla="val 14370"/>
              <a:gd name="f160" fmla="val 17360"/>
              <a:gd name="f161" fmla="val 8220"/>
              <a:gd name="f162" fmla="val 8060"/>
              <a:gd name="f163" fmla="val 19250"/>
              <a:gd name="f164" fmla="val 7960"/>
              <a:gd name="f165" fmla="val 18950"/>
              <a:gd name="f166" fmla="val 7860"/>
              <a:gd name="f167" fmla="val 18640"/>
              <a:gd name="f168" fmla="val 3090"/>
              <a:gd name="f169" fmla="val 3280"/>
              <a:gd name="f170" fmla="val 17540"/>
              <a:gd name="f171" fmla="val 3460"/>
              <a:gd name="f172" fmla="val 17450"/>
              <a:gd name="f173" fmla="val 12900"/>
              <a:gd name="f174" fmla="val 1780"/>
              <a:gd name="f175" fmla="val 13130"/>
              <a:gd name="f176" fmla="val 2330"/>
              <a:gd name="f177" fmla="val 13040"/>
              <a:gd name="f178" fmla="*/ 1800 1800 1"/>
              <a:gd name="f179" fmla="+- 0 0 23592960"/>
              <a:gd name="f180" fmla="val 1800"/>
              <a:gd name="f181" fmla="*/ 1200 1200 1"/>
              <a:gd name="f182" fmla="val 1200"/>
              <a:gd name="f183" fmla="*/ 700 700 1"/>
              <a:gd name="f184" fmla="val 700"/>
              <a:gd name="f185" fmla="val -2147483647"/>
              <a:gd name="f186" fmla="+- 0 0 -270"/>
              <a:gd name="f187" fmla="+- 0 0 180"/>
              <a:gd name="f188" fmla="+- 0 0 -90"/>
              <a:gd name="f189" fmla="+- 0 0 0"/>
              <a:gd name="f190" fmla="+- 0 0 -212"/>
              <a:gd name="f191" fmla="*/ f5 1 21600"/>
              <a:gd name="f192" fmla="*/ f6 1 21600"/>
              <a:gd name="f193" fmla="*/ 0 f9 1"/>
              <a:gd name="f194" fmla="*/ f7 f2 1"/>
              <a:gd name="f195" fmla="*/ f179 f2 1"/>
              <a:gd name="f196" fmla="+- f8 0 f7"/>
              <a:gd name="f197" fmla="pin -2147483647 f0 2147483647"/>
              <a:gd name="f198" fmla="pin -2147483647 f1 2147483647"/>
              <a:gd name="f199" fmla="*/ f186 f2 1"/>
              <a:gd name="f200" fmla="*/ f187 f2 1"/>
              <a:gd name="f201" fmla="*/ f188 f2 1"/>
              <a:gd name="f202" fmla="*/ f189 f2 1"/>
              <a:gd name="f203" fmla="*/ f190 f2 1"/>
              <a:gd name="f204" fmla="val f197"/>
              <a:gd name="f205" fmla="val f198"/>
              <a:gd name="f206" fmla="*/ f193 1 f4"/>
              <a:gd name="f207" fmla="*/ f194 1 f4"/>
              <a:gd name="f208" fmla="*/ f195 1 f4"/>
              <a:gd name="f209" fmla="*/ f196 1 21600"/>
              <a:gd name="f210" fmla="*/ f197 f191 1"/>
              <a:gd name="f211" fmla="*/ f198 f192 1"/>
              <a:gd name="f212" fmla="*/ f199 1 f4"/>
              <a:gd name="f213" fmla="*/ f200 1 f4"/>
              <a:gd name="f214" fmla="*/ f201 1 f4"/>
              <a:gd name="f215" fmla="*/ f202 1 f4"/>
              <a:gd name="f216" fmla="*/ f203 1 f4"/>
              <a:gd name="f217" fmla="+- f204 0 10800"/>
              <a:gd name="f218" fmla="+- f205 0 10800"/>
              <a:gd name="f219" fmla="+- 0 0 f206"/>
              <a:gd name="f220" fmla="+- f207 0 f3"/>
              <a:gd name="f221" fmla="+- f208 0 f3"/>
              <a:gd name="f222" fmla="*/ 3000 f209 1"/>
              <a:gd name="f223" fmla="*/ 17110 f209 1"/>
              <a:gd name="f224" fmla="*/ 17330 f209 1"/>
              <a:gd name="f225" fmla="*/ 3320 f209 1"/>
              <a:gd name="f226" fmla="*/ 0 f209 1"/>
              <a:gd name="f227" fmla="*/ 10800 f209 1"/>
              <a:gd name="f228" fmla="*/ 21600 f209 1"/>
              <a:gd name="f229" fmla="+- f212 0 f3"/>
              <a:gd name="f230" fmla="+- f213 0 f3"/>
              <a:gd name="f231" fmla="+- f214 0 f3"/>
              <a:gd name="f232" fmla="+- f215 0 f3"/>
              <a:gd name="f233" fmla="*/ f204 f191 1"/>
              <a:gd name="f234" fmla="*/ f205 f192 1"/>
              <a:gd name="f235" fmla="+- f216 0 f3"/>
              <a:gd name="f236" fmla="+- 0 0 f218"/>
              <a:gd name="f237" fmla="+- 0 0 f217"/>
              <a:gd name="f238" fmla="*/ f219 f2 1"/>
              <a:gd name="f239" fmla="+- f221 0 f220"/>
              <a:gd name="f240" fmla="*/ f226 1 f209"/>
              <a:gd name="f241" fmla="*/ f227 1 f209"/>
              <a:gd name="f242" fmla="*/ f228 1 f209"/>
              <a:gd name="f243" fmla="*/ f222 1 f209"/>
              <a:gd name="f244" fmla="*/ f223 1 f209"/>
              <a:gd name="f245" fmla="*/ f225 1 f209"/>
              <a:gd name="f246" fmla="*/ f224 1 f209"/>
              <a:gd name="f247" fmla="*/ f238 1 f9"/>
              <a:gd name="f248" fmla="+- 0 0 f236"/>
              <a:gd name="f249" fmla="+- 0 0 f237"/>
              <a:gd name="f250" fmla="*/ f243 f191 1"/>
              <a:gd name="f251" fmla="*/ f244 f191 1"/>
              <a:gd name="f252" fmla="*/ f246 f192 1"/>
              <a:gd name="f253" fmla="*/ f245 f192 1"/>
              <a:gd name="f254" fmla="*/ f240 f191 1"/>
              <a:gd name="f255" fmla="*/ f241 f192 1"/>
              <a:gd name="f256" fmla="*/ f241 f191 1"/>
              <a:gd name="f257" fmla="*/ f242 f192 1"/>
              <a:gd name="f258" fmla="*/ f242 f191 1"/>
              <a:gd name="f259" fmla="*/ f240 f192 1"/>
              <a:gd name="f260" fmla="+- f247 0 f3"/>
              <a:gd name="f261" fmla="+- 0 0 f248"/>
              <a:gd name="f262" fmla="+- 0 0 f249"/>
              <a:gd name="f263" fmla="at2 f261 f262"/>
              <a:gd name="f264" fmla="+- f260 f3 0"/>
              <a:gd name="f265" fmla="+- f263 f3 0"/>
              <a:gd name="f266" fmla="*/ f264 f9 1"/>
              <a:gd name="f267" fmla="*/ f265 f9 1"/>
              <a:gd name="f268" fmla="*/ f266 1 f2"/>
              <a:gd name="f269" fmla="*/ f267 1 f2"/>
              <a:gd name="f270" fmla="+- 0 0 f268"/>
              <a:gd name="f271" fmla="+- 0 0 f269"/>
              <a:gd name="f272" fmla="+- 0 0 f270"/>
              <a:gd name="f273" fmla="val f271"/>
              <a:gd name="f274" fmla="*/ f272 f2 1"/>
              <a:gd name="f275" fmla="+- 0 0 f273"/>
              <a:gd name="f276" fmla="*/ f274 1 f9"/>
              <a:gd name="f277" fmla="*/ f275 f2 1"/>
              <a:gd name="f278" fmla="+- f276 0 f3"/>
              <a:gd name="f279" fmla="*/ f277 1 f9"/>
              <a:gd name="f280" fmla="cos 1 f278"/>
              <a:gd name="f281" fmla="sin 1 f278"/>
              <a:gd name="f282" fmla="+- f279 0 f3"/>
              <a:gd name="f283" fmla="+- 0 0 f280"/>
              <a:gd name="f284" fmla="+- 0 0 f281"/>
              <a:gd name="f285" fmla="+- 0 0 f283"/>
              <a:gd name="f286" fmla="+- 0 0 f284"/>
              <a:gd name="f287" fmla="+- f282 f3 0"/>
              <a:gd name="f288" fmla="val f285"/>
              <a:gd name="f289" fmla="val f286"/>
              <a:gd name="f290" fmla="*/ f287 f9 1"/>
              <a:gd name="f291" fmla="+- 0 0 f288"/>
              <a:gd name="f292" fmla="+- 0 0 f289"/>
              <a:gd name="f293" fmla="*/ f290 1 f2"/>
              <a:gd name="f294" fmla="*/ 1800 f291 1"/>
              <a:gd name="f295" fmla="*/ 1800 f292 1"/>
              <a:gd name="f296" fmla="*/ 1200 f291 1"/>
              <a:gd name="f297" fmla="*/ 1200 f292 1"/>
              <a:gd name="f298" fmla="*/ 700 f291 1"/>
              <a:gd name="f299" fmla="*/ 700 f292 1"/>
              <a:gd name="f300" fmla="+- 0 0 f293"/>
              <a:gd name="f301" fmla="*/ f294 f294 1"/>
              <a:gd name="f302" fmla="*/ f295 f295 1"/>
              <a:gd name="f303" fmla="*/ f296 f296 1"/>
              <a:gd name="f304" fmla="*/ f297 f297 1"/>
              <a:gd name="f305" fmla="*/ f298 f298 1"/>
              <a:gd name="f306" fmla="*/ f299 f299 1"/>
              <a:gd name="f307" fmla="+- 0 0 f300"/>
              <a:gd name="f308" fmla="+- f301 f302 0"/>
              <a:gd name="f309" fmla="+- f303 f304 0"/>
              <a:gd name="f310" fmla="+- f305 f306 0"/>
              <a:gd name="f311" fmla="*/ f307 f2 1"/>
              <a:gd name="f312" fmla="sqrt f308"/>
              <a:gd name="f313" fmla="sqrt f309"/>
              <a:gd name="f314" fmla="sqrt f310"/>
              <a:gd name="f315" fmla="*/ f311 1 f9"/>
              <a:gd name="f316" fmla="*/ f178 1 f312"/>
              <a:gd name="f317" fmla="*/ f181 1 f313"/>
              <a:gd name="f318" fmla="*/ f183 1 f314"/>
              <a:gd name="f319" fmla="+- f315 0 f3"/>
              <a:gd name="f320" fmla="*/ f291 f316 1"/>
              <a:gd name="f321" fmla="*/ f292 f316 1"/>
              <a:gd name="f322" fmla="*/ f291 f317 1"/>
              <a:gd name="f323" fmla="*/ f292 f317 1"/>
              <a:gd name="f324" fmla="*/ f291 f318 1"/>
              <a:gd name="f325" fmla="*/ f292 f318 1"/>
              <a:gd name="f326" fmla="sin 1 f319"/>
              <a:gd name="f327" fmla="cos 1 f319"/>
              <a:gd name="f328" fmla="+- 0 0 f326"/>
              <a:gd name="f329" fmla="+- 0 0 f327"/>
              <a:gd name="f330" fmla="+- f204 0 f324"/>
              <a:gd name="f331" fmla="+- f205 0 f325"/>
              <a:gd name="f332" fmla="+- 0 0 f328"/>
              <a:gd name="f333" fmla="+- 0 0 f329"/>
              <a:gd name="f334" fmla="val f332"/>
              <a:gd name="f335" fmla="val f333"/>
              <a:gd name="f336" fmla="+- 0 0 f334"/>
              <a:gd name="f337" fmla="+- 0 0 f335"/>
              <a:gd name="f338" fmla="*/ 10800 f336 1"/>
              <a:gd name="f339" fmla="*/ 10800 f337 1"/>
              <a:gd name="f340" fmla="+- f338 10800 0"/>
              <a:gd name="f341" fmla="+- f339 10800 0"/>
              <a:gd name="f342" fmla="*/ f338 1 12"/>
              <a:gd name="f343" fmla="*/ f339 1 12"/>
              <a:gd name="f344" fmla="+- f204 0 f340"/>
              <a:gd name="f345" fmla="+- f205 0 f341"/>
              <a:gd name="f346" fmla="*/ f344 1 3"/>
              <a:gd name="f347" fmla="*/ f345 1 3"/>
              <a:gd name="f348" fmla="*/ f344 2 1"/>
              <a:gd name="f349" fmla="*/ f345 2 1"/>
              <a:gd name="f350" fmla="*/ f348 1 3"/>
              <a:gd name="f351" fmla="*/ f349 1 3"/>
              <a:gd name="f352" fmla="+- f346 f340 0"/>
              <a:gd name="f353" fmla="+- f347 f341 0"/>
              <a:gd name="f354" fmla="+- f352 0 f342"/>
              <a:gd name="f355" fmla="+- f353 0 f343"/>
              <a:gd name="f356" fmla="+- f350 f340 0"/>
              <a:gd name="f357" fmla="+- f351 f341 0"/>
              <a:gd name="f358" fmla="+- f354 0 f320"/>
              <a:gd name="f359" fmla="+- f355 0 f321"/>
              <a:gd name="f360" fmla="+- f356 0 f322"/>
              <a:gd name="f361" fmla="+- f357 0 f323"/>
            </a:gdLst>
            <a:ahLst>
              <a:ahXY gdRefX="f0" minX="f185" maxX="f10" gdRefY="f1" minY="f185" maxY="f10">
                <a:pos x="f210" y="f211"/>
              </a:ahXY>
            </a:ahLst>
            <a:cxnLst>
              <a:cxn ang="3cd4">
                <a:pos x="hc" y="t"/>
              </a:cxn>
              <a:cxn ang="0">
                <a:pos x="r" y="vc"/>
              </a:cxn>
              <a:cxn ang="cd4">
                <a:pos x="hc" y="b"/>
              </a:cxn>
              <a:cxn ang="cd2">
                <a:pos x="l" y="vc"/>
              </a:cxn>
              <a:cxn ang="f229">
                <a:pos x="f254" y="f255"/>
              </a:cxn>
              <a:cxn ang="f230">
                <a:pos x="f256" y="f257"/>
              </a:cxn>
              <a:cxn ang="f231">
                <a:pos x="f258" y="f255"/>
              </a:cxn>
              <a:cxn ang="f232">
                <a:pos x="f256" y="f259"/>
              </a:cxn>
              <a:cxn ang="f235">
                <a:pos x="f233" y="f234"/>
              </a:cxn>
            </a:cxnLst>
            <a:rect l="f250" t="f253" r="f251" b="f252"/>
            <a:pathLst>
              <a:path w="21600" h="21600">
                <a:moveTo>
                  <a:pt x="f11" y="f12"/>
                </a:moveTo>
                <a:cubicBezTo>
                  <a:pt x="f13" y="f14"/>
                  <a:pt x="f15" y="f16"/>
                  <a:pt x="f17" y="f16"/>
                </a:cubicBezTo>
                <a:cubicBezTo>
                  <a:pt x="f18" y="f19"/>
                  <a:pt x="f20" y="f21"/>
                  <a:pt x="f22" y="f23"/>
                </a:cubicBezTo>
                <a:cubicBezTo>
                  <a:pt x="f24" y="f25"/>
                  <a:pt x="f26" y="f27"/>
                  <a:pt x="f28" y="f27"/>
                </a:cubicBezTo>
                <a:cubicBezTo>
                  <a:pt x="f29" y="f30"/>
                  <a:pt x="f31" y="f32"/>
                  <a:pt x="f33" y="f34"/>
                </a:cubicBezTo>
                <a:cubicBezTo>
                  <a:pt x="f35" y="f36"/>
                  <a:pt x="f37" y="f7"/>
                  <a:pt x="f38" y="f7"/>
                </a:cubicBezTo>
                <a:cubicBezTo>
                  <a:pt x="f39" y="f7"/>
                  <a:pt x="f40" y="f41"/>
                  <a:pt x="f42" y="f43"/>
                </a:cubicBezTo>
                <a:cubicBezTo>
                  <a:pt x="f44" y="f45"/>
                  <a:pt x="f46" y="f7"/>
                  <a:pt x="f47" y="f7"/>
                </a:cubicBezTo>
                <a:cubicBezTo>
                  <a:pt x="f48" y="f7"/>
                  <a:pt x="f49" y="f50"/>
                  <a:pt x="f51" y="f52"/>
                </a:cubicBezTo>
                <a:cubicBezTo>
                  <a:pt x="f53" y="f54"/>
                  <a:pt x="f55" y="f56"/>
                  <a:pt x="f55" y="f57"/>
                </a:cubicBezTo>
                <a:cubicBezTo>
                  <a:pt x="f55" y="f58"/>
                  <a:pt x="f59" y="f60"/>
                  <a:pt x="f61" y="f62"/>
                </a:cubicBezTo>
                <a:cubicBezTo>
                  <a:pt x="f63" y="f64"/>
                  <a:pt x="f8" y="f65"/>
                  <a:pt x="f8" y="f66"/>
                </a:cubicBezTo>
                <a:cubicBezTo>
                  <a:pt x="f8" y="f67"/>
                  <a:pt x="f68" y="f69"/>
                  <a:pt x="f70" y="f71"/>
                </a:cubicBezTo>
                <a:cubicBezTo>
                  <a:pt x="f70" y="f72"/>
                  <a:pt x="f73" y="f74"/>
                  <a:pt x="f75" y="f74"/>
                </a:cubicBezTo>
                <a:cubicBezTo>
                  <a:pt x="f76" y="f74"/>
                  <a:pt x="f77" y="f78"/>
                  <a:pt x="f79" y="f80"/>
                </a:cubicBezTo>
                <a:cubicBezTo>
                  <a:pt x="f81" y="f53"/>
                  <a:pt x="f82" y="f8"/>
                  <a:pt x="f83" y="f8"/>
                </a:cubicBezTo>
                <a:cubicBezTo>
                  <a:pt x="f84" y="f8"/>
                  <a:pt x="f85" y="f86"/>
                  <a:pt x="f87" y="f88"/>
                </a:cubicBezTo>
                <a:cubicBezTo>
                  <a:pt x="f89" y="f90"/>
                  <a:pt x="f91" y="f92"/>
                  <a:pt x="f93" y="f92"/>
                </a:cubicBezTo>
                <a:cubicBezTo>
                  <a:pt x="f94" y="f92"/>
                  <a:pt x="f95" y="f96"/>
                  <a:pt x="f97" y="f98"/>
                </a:cubicBezTo>
                <a:cubicBezTo>
                  <a:pt x="f99" y="f100"/>
                  <a:pt x="f101" y="f102"/>
                  <a:pt x="f101" y="f103"/>
                </a:cubicBezTo>
                <a:cubicBezTo>
                  <a:pt x="f101" y="f104"/>
                  <a:pt x="f30" y="f105"/>
                  <a:pt x="f106" y="f107"/>
                </a:cubicBezTo>
                <a:cubicBezTo>
                  <a:pt x="f108" y="f109"/>
                  <a:pt x="f7" y="f33"/>
                  <a:pt x="f7" y="f110"/>
                </a:cubicBezTo>
                <a:cubicBezTo>
                  <a:pt x="f7" y="f111"/>
                  <a:pt x="f112" y="f113"/>
                  <a:pt x="f11" y="f12"/>
                </a:cubicBezTo>
                <a:close/>
              </a:path>
              <a:path w="21600" h="21600" fill="none">
                <a:moveTo>
                  <a:pt x="f11" y="f12"/>
                </a:moveTo>
                <a:cubicBezTo>
                  <a:pt x="f19" y="f114"/>
                  <a:pt x="f115" y="f116"/>
                  <a:pt x="f117" y="f118"/>
                </a:cubicBezTo>
              </a:path>
              <a:path w="21600" h="21600" fill="none">
                <a:moveTo>
                  <a:pt x="f22" y="f23"/>
                </a:moveTo>
                <a:cubicBezTo>
                  <a:pt x="f60" y="f119"/>
                  <a:pt x="f120" y="f121"/>
                  <a:pt x="f122" y="f123"/>
                </a:cubicBezTo>
              </a:path>
              <a:path w="21600" h="21600" fill="none">
                <a:moveTo>
                  <a:pt x="f33" y="f34"/>
                </a:moveTo>
                <a:cubicBezTo>
                  <a:pt x="f124" y="f125"/>
                  <a:pt x="f126" y="f127"/>
                  <a:pt x="f128" y="f129"/>
                </a:cubicBezTo>
              </a:path>
              <a:path w="21600" h="21600" fill="none">
                <a:moveTo>
                  <a:pt x="f42" y="f43"/>
                </a:moveTo>
                <a:cubicBezTo>
                  <a:pt x="f130" y="f131"/>
                  <a:pt x="f132" y="f133"/>
                  <a:pt x="f134" y="f135"/>
                </a:cubicBezTo>
              </a:path>
              <a:path w="21600" h="21600" fill="none">
                <a:moveTo>
                  <a:pt x="f51" y="f52"/>
                </a:moveTo>
                <a:cubicBezTo>
                  <a:pt x="f136" y="f137"/>
                  <a:pt x="f138" y="f139"/>
                  <a:pt x="f140" y="f141"/>
                </a:cubicBezTo>
              </a:path>
              <a:path w="21600" h="21600" fill="none">
                <a:moveTo>
                  <a:pt x="f61" y="f62"/>
                </a:moveTo>
                <a:cubicBezTo>
                  <a:pt x="f142" y="f143"/>
                  <a:pt x="f144" y="f145"/>
                  <a:pt x="f146" y="f147"/>
                </a:cubicBezTo>
              </a:path>
              <a:path w="21600" h="21600" fill="none">
                <a:moveTo>
                  <a:pt x="f148" y="f71"/>
                </a:moveTo>
                <a:cubicBezTo>
                  <a:pt x="f149" y="f150"/>
                  <a:pt x="f151" y="f152"/>
                  <a:pt x="f153" y="f154"/>
                </a:cubicBezTo>
              </a:path>
              <a:path w="21600" h="21600" fill="none">
                <a:moveTo>
                  <a:pt x="f79" y="f80"/>
                </a:moveTo>
                <a:cubicBezTo>
                  <a:pt x="f155" y="f156"/>
                  <a:pt x="f157" y="f158"/>
                  <a:pt x="f159" y="f160"/>
                </a:cubicBezTo>
              </a:path>
              <a:path w="21600" h="21600" fill="none">
                <a:moveTo>
                  <a:pt x="f161" y="f88"/>
                </a:moveTo>
                <a:cubicBezTo>
                  <a:pt x="f162" y="f163"/>
                  <a:pt x="f164" y="f165"/>
                  <a:pt x="f166" y="f167"/>
                </a:cubicBezTo>
              </a:path>
              <a:path w="21600" h="21600" fill="none">
                <a:moveTo>
                  <a:pt x="f97" y="f98"/>
                </a:moveTo>
                <a:cubicBezTo>
                  <a:pt x="f168" y="f100"/>
                  <a:pt x="f169" y="f170"/>
                  <a:pt x="f171" y="f172"/>
                </a:cubicBezTo>
              </a:path>
              <a:path w="21600" h="21600" fill="none">
                <a:moveTo>
                  <a:pt x="f106" y="f107"/>
                </a:moveTo>
                <a:cubicBezTo>
                  <a:pt x="f131" y="f173"/>
                  <a:pt x="f174" y="f175"/>
                  <a:pt x="f176" y="f177"/>
                </a:cubicBezTo>
              </a:path>
              <a:path w="21600" h="21600">
                <a:moveTo>
                  <a:pt x="f358" y="f359"/>
                </a:moveTo>
                <a:arcTo wR="f180" hR="f180" stAng="f220" swAng="f239"/>
                <a:close/>
              </a:path>
              <a:path w="21600" h="21600">
                <a:moveTo>
                  <a:pt x="f360" y="f361"/>
                </a:moveTo>
                <a:arcTo wR="f182" hR="f182" stAng="f220" swAng="f239"/>
                <a:close/>
              </a:path>
              <a:path w="21600" h="21600">
                <a:moveTo>
                  <a:pt x="f330" y="f331"/>
                </a:moveTo>
                <a:arcTo wR="f184" hR="f184" stAng="f220" swAng="f239"/>
                <a:close/>
              </a:path>
            </a:pathLst>
          </a:custGeom>
          <a:noFill/>
          <a:ln w="12701" cap="flat">
            <a:solidFill>
              <a:schemeClr val="bg1">
                <a:lumMod val="50000"/>
              </a:schemeClr>
            </a:solidFill>
            <a:prstDash val="solid"/>
            <a:miter/>
          </a:ln>
        </p:spPr>
        <p:txBody>
          <a:bodyPr vert="horz" wrap="square" lIns="68580" tIns="34290" rIns="68580" bIns="34290" anchor="ctr" anchorCtr="1" compatLnSpc="1">
            <a:noAutofit/>
          </a:bodyPr>
          <a:lstStyle/>
          <a:p>
            <a:pPr algn="ctr" defTabSz="685800" fontAlgn="auto" hangingPunct="1">
              <a:spcBef>
                <a:spcPts val="0"/>
              </a:spcBef>
              <a:spcAft>
                <a:spcPts val="0"/>
              </a:spcAft>
              <a:defRPr sz="1800" b="0" i="0" u="none" strike="noStrike" kern="0" cap="none" spc="0" baseline="0">
                <a:solidFill>
                  <a:srgbClr val="000000"/>
                </a:solidFill>
                <a:uFillTx/>
              </a:defRPr>
            </a:pPr>
            <a:r>
              <a:rPr lang="hu-HU" sz="2100" dirty="0">
                <a:latin typeface="Calibri"/>
              </a:rPr>
              <a:t>Mennyit fektet be?</a:t>
            </a:r>
          </a:p>
        </p:txBody>
      </p:sp>
      <p:sp>
        <p:nvSpPr>
          <p:cNvPr id="7" name="Gondolatbuborék: felhő 13">
            <a:extLst>
              <a:ext uri="{FF2B5EF4-FFF2-40B4-BE49-F238E27FC236}">
                <a16:creationId xmlns="" xmlns:a16="http://schemas.microsoft.com/office/drawing/2014/main" id="{8E4714A9-0023-46F9-81DB-F02B34E5CAFF}"/>
              </a:ext>
            </a:extLst>
          </p:cNvPr>
          <p:cNvSpPr/>
          <p:nvPr/>
        </p:nvSpPr>
        <p:spPr>
          <a:xfrm>
            <a:off x="-972616" y="5735933"/>
            <a:ext cx="6552728" cy="1164056"/>
          </a:xfrm>
          <a:custGeom>
            <a:avLst>
              <a:gd name="f0" fmla="val 14798"/>
              <a:gd name="f1" fmla="val -67010"/>
            </a:avLst>
            <a:gdLst>
              <a:gd name="f2" fmla="val 10800000"/>
              <a:gd name="f3" fmla="val 5400000"/>
              <a:gd name="f4" fmla="val 180"/>
              <a:gd name="f5" fmla="val w"/>
              <a:gd name="f6" fmla="val h"/>
              <a:gd name="f7" fmla="val 0"/>
              <a:gd name="f8" fmla="val 21600"/>
              <a:gd name="f9" fmla="*/ 5419351 1 1725033"/>
              <a:gd name="f10" fmla="val 2147483647"/>
              <a:gd name="f11" fmla="val 1930"/>
              <a:gd name="f12" fmla="val 7160"/>
              <a:gd name="f13" fmla="val 1530"/>
              <a:gd name="f14" fmla="val 4490"/>
              <a:gd name="f15" fmla="val 3400"/>
              <a:gd name="f16" fmla="val 1970"/>
              <a:gd name="f17" fmla="val 5270"/>
              <a:gd name="f18" fmla="val 5860"/>
              <a:gd name="f19" fmla="val 1950"/>
              <a:gd name="f20" fmla="val 6470"/>
              <a:gd name="f21" fmla="val 2210"/>
              <a:gd name="f22" fmla="val 6970"/>
              <a:gd name="f23" fmla="val 2600"/>
              <a:gd name="f24" fmla="val 7450"/>
              <a:gd name="f25" fmla="val 1390"/>
              <a:gd name="f26" fmla="val 8340"/>
              <a:gd name="f27" fmla="val 650"/>
              <a:gd name="f28" fmla="val 9340"/>
              <a:gd name="f29" fmla="val 10004"/>
              <a:gd name="f30" fmla="val 690"/>
              <a:gd name="f31" fmla="val 10710"/>
              <a:gd name="f32" fmla="val 1050"/>
              <a:gd name="f33" fmla="val 11210"/>
              <a:gd name="f34" fmla="val 1700"/>
              <a:gd name="f35" fmla="val 11570"/>
              <a:gd name="f36" fmla="val 630"/>
              <a:gd name="f37" fmla="val 12330"/>
              <a:gd name="f38" fmla="val 13150"/>
              <a:gd name="f39" fmla="val 13840"/>
              <a:gd name="f40" fmla="val 14470"/>
              <a:gd name="f41" fmla="val 460"/>
              <a:gd name="f42" fmla="val 14870"/>
              <a:gd name="f43" fmla="val 1160"/>
              <a:gd name="f44" fmla="val 15330"/>
              <a:gd name="f45" fmla="val 440"/>
              <a:gd name="f46" fmla="val 16020"/>
              <a:gd name="f47" fmla="val 16740"/>
              <a:gd name="f48" fmla="val 17910"/>
              <a:gd name="f49" fmla="val 18900"/>
              <a:gd name="f50" fmla="val 1130"/>
              <a:gd name="f51" fmla="val 19110"/>
              <a:gd name="f52" fmla="val 2710"/>
              <a:gd name="f53" fmla="val 20240"/>
              <a:gd name="f54" fmla="val 3150"/>
              <a:gd name="f55" fmla="val 21060"/>
              <a:gd name="f56" fmla="val 4580"/>
              <a:gd name="f57" fmla="val 6220"/>
              <a:gd name="f58" fmla="val 6720"/>
              <a:gd name="f59" fmla="val 21000"/>
              <a:gd name="f60" fmla="val 7200"/>
              <a:gd name="f61" fmla="val 20830"/>
              <a:gd name="f62" fmla="val 7660"/>
              <a:gd name="f63" fmla="val 21310"/>
              <a:gd name="f64" fmla="val 8460"/>
              <a:gd name="f65" fmla="val 9450"/>
              <a:gd name="f66" fmla="val 10460"/>
              <a:gd name="f67" fmla="val 12750"/>
              <a:gd name="f68" fmla="val 20310"/>
              <a:gd name="f69" fmla="val 14680"/>
              <a:gd name="f70" fmla="val 18650"/>
              <a:gd name="f71" fmla="val 15010"/>
              <a:gd name="f72" fmla="val 17200"/>
              <a:gd name="f73" fmla="val 17370"/>
              <a:gd name="f74" fmla="val 18920"/>
              <a:gd name="f75" fmla="val 15770"/>
              <a:gd name="f76" fmla="val 15220"/>
              <a:gd name="f77" fmla="val 14700"/>
              <a:gd name="f78" fmla="val 18710"/>
              <a:gd name="f79" fmla="val 14240"/>
              <a:gd name="f80" fmla="val 18310"/>
              <a:gd name="f81" fmla="val 13820"/>
              <a:gd name="f82" fmla="val 12490"/>
              <a:gd name="f83" fmla="val 11000"/>
              <a:gd name="f84" fmla="val 9890"/>
              <a:gd name="f85" fmla="val 8840"/>
              <a:gd name="f86" fmla="val 20790"/>
              <a:gd name="f87" fmla="val 8210"/>
              <a:gd name="f88" fmla="val 19510"/>
              <a:gd name="f89" fmla="val 7620"/>
              <a:gd name="f90" fmla="val 20000"/>
              <a:gd name="f91" fmla="val 7930"/>
              <a:gd name="f92" fmla="val 20290"/>
              <a:gd name="f93" fmla="val 6240"/>
              <a:gd name="f94" fmla="val 4850"/>
              <a:gd name="f95" fmla="val 3570"/>
              <a:gd name="f96" fmla="val 19280"/>
              <a:gd name="f97" fmla="val 2900"/>
              <a:gd name="f98" fmla="val 17640"/>
              <a:gd name="f99" fmla="val 1300"/>
              <a:gd name="f100" fmla="val 17600"/>
              <a:gd name="f101" fmla="val 480"/>
              <a:gd name="f102" fmla="val 16300"/>
              <a:gd name="f103" fmla="val 14660"/>
              <a:gd name="f104" fmla="val 13900"/>
              <a:gd name="f105" fmla="val 13210"/>
              <a:gd name="f106" fmla="val 1070"/>
              <a:gd name="f107" fmla="val 12640"/>
              <a:gd name="f108" fmla="val 380"/>
              <a:gd name="f109" fmla="val 12160"/>
              <a:gd name="f110" fmla="val 10120"/>
              <a:gd name="f111" fmla="val 8590"/>
              <a:gd name="f112" fmla="val 840"/>
              <a:gd name="f113" fmla="val 7330"/>
              <a:gd name="f114" fmla="val 7410"/>
              <a:gd name="f115" fmla="val 2040"/>
              <a:gd name="f116" fmla="val 7690"/>
              <a:gd name="f117" fmla="val 2090"/>
              <a:gd name="f118" fmla="val 7920"/>
              <a:gd name="f119" fmla="val 2790"/>
              <a:gd name="f120" fmla="val 7480"/>
              <a:gd name="f121" fmla="val 3050"/>
              <a:gd name="f122" fmla="val 7670"/>
              <a:gd name="f123" fmla="val 3310"/>
              <a:gd name="f124" fmla="val 11130"/>
              <a:gd name="f125" fmla="val 1910"/>
              <a:gd name="f126" fmla="val 11080"/>
              <a:gd name="f127" fmla="val 2160"/>
              <a:gd name="f128" fmla="val 11030"/>
              <a:gd name="f129" fmla="val 2400"/>
              <a:gd name="f130" fmla="val 14720"/>
              <a:gd name="f131" fmla="val 1400"/>
              <a:gd name="f132" fmla="val 14640"/>
              <a:gd name="f133" fmla="val 1720"/>
              <a:gd name="f134" fmla="val 14540"/>
              <a:gd name="f135" fmla="val 2010"/>
              <a:gd name="f136" fmla="val 19130"/>
              <a:gd name="f137" fmla="val 2890"/>
              <a:gd name="f138" fmla="val 19230"/>
              <a:gd name="f139" fmla="val 3290"/>
              <a:gd name="f140" fmla="val 19190"/>
              <a:gd name="f141" fmla="val 3380"/>
              <a:gd name="f142" fmla="val 20660"/>
              <a:gd name="f143" fmla="val 8170"/>
              <a:gd name="f144" fmla="val 20430"/>
              <a:gd name="f145" fmla="val 8620"/>
              <a:gd name="f146" fmla="val 20110"/>
              <a:gd name="f147" fmla="val 8990"/>
              <a:gd name="f148" fmla="val 18660"/>
              <a:gd name="f149" fmla="val 18740"/>
              <a:gd name="f150" fmla="val 14200"/>
              <a:gd name="f151" fmla="val 18280"/>
              <a:gd name="f152" fmla="val 12200"/>
              <a:gd name="f153" fmla="val 17000"/>
              <a:gd name="f154" fmla="val 11450"/>
              <a:gd name="f155" fmla="val 14320"/>
              <a:gd name="f156" fmla="val 17980"/>
              <a:gd name="f157" fmla="val 14350"/>
              <a:gd name="f158" fmla="val 17680"/>
              <a:gd name="f159" fmla="val 14370"/>
              <a:gd name="f160" fmla="val 17360"/>
              <a:gd name="f161" fmla="val 8220"/>
              <a:gd name="f162" fmla="val 8060"/>
              <a:gd name="f163" fmla="val 19250"/>
              <a:gd name="f164" fmla="val 7960"/>
              <a:gd name="f165" fmla="val 18950"/>
              <a:gd name="f166" fmla="val 7860"/>
              <a:gd name="f167" fmla="val 18640"/>
              <a:gd name="f168" fmla="val 3090"/>
              <a:gd name="f169" fmla="val 3280"/>
              <a:gd name="f170" fmla="val 17540"/>
              <a:gd name="f171" fmla="val 3460"/>
              <a:gd name="f172" fmla="val 17450"/>
              <a:gd name="f173" fmla="val 12900"/>
              <a:gd name="f174" fmla="val 1780"/>
              <a:gd name="f175" fmla="val 13130"/>
              <a:gd name="f176" fmla="val 2330"/>
              <a:gd name="f177" fmla="val 13040"/>
              <a:gd name="f178" fmla="*/ 1800 1800 1"/>
              <a:gd name="f179" fmla="+- 0 0 23592960"/>
              <a:gd name="f180" fmla="val 1800"/>
              <a:gd name="f181" fmla="*/ 1200 1200 1"/>
              <a:gd name="f182" fmla="val 1200"/>
              <a:gd name="f183" fmla="*/ 700 700 1"/>
              <a:gd name="f184" fmla="val 700"/>
              <a:gd name="f185" fmla="val -2147483647"/>
              <a:gd name="f186" fmla="+- 0 0 -270"/>
              <a:gd name="f187" fmla="+- 0 0 180"/>
              <a:gd name="f188" fmla="+- 0 0 -90"/>
              <a:gd name="f189" fmla="+- 0 0 0"/>
              <a:gd name="f190" fmla="+- 0 0 -212"/>
              <a:gd name="f191" fmla="*/ f5 1 21600"/>
              <a:gd name="f192" fmla="*/ f6 1 21600"/>
              <a:gd name="f193" fmla="*/ 0 f9 1"/>
              <a:gd name="f194" fmla="*/ f7 f2 1"/>
              <a:gd name="f195" fmla="*/ f179 f2 1"/>
              <a:gd name="f196" fmla="+- f8 0 f7"/>
              <a:gd name="f197" fmla="pin -2147483647 f0 2147483647"/>
              <a:gd name="f198" fmla="pin -2147483647 f1 2147483647"/>
              <a:gd name="f199" fmla="*/ f186 f2 1"/>
              <a:gd name="f200" fmla="*/ f187 f2 1"/>
              <a:gd name="f201" fmla="*/ f188 f2 1"/>
              <a:gd name="f202" fmla="*/ f189 f2 1"/>
              <a:gd name="f203" fmla="*/ f190 f2 1"/>
              <a:gd name="f204" fmla="val f197"/>
              <a:gd name="f205" fmla="val f198"/>
              <a:gd name="f206" fmla="*/ f193 1 f4"/>
              <a:gd name="f207" fmla="*/ f194 1 f4"/>
              <a:gd name="f208" fmla="*/ f195 1 f4"/>
              <a:gd name="f209" fmla="*/ f196 1 21600"/>
              <a:gd name="f210" fmla="*/ f197 f191 1"/>
              <a:gd name="f211" fmla="*/ f198 f192 1"/>
              <a:gd name="f212" fmla="*/ f199 1 f4"/>
              <a:gd name="f213" fmla="*/ f200 1 f4"/>
              <a:gd name="f214" fmla="*/ f201 1 f4"/>
              <a:gd name="f215" fmla="*/ f202 1 f4"/>
              <a:gd name="f216" fmla="*/ f203 1 f4"/>
              <a:gd name="f217" fmla="+- f204 0 10800"/>
              <a:gd name="f218" fmla="+- f205 0 10800"/>
              <a:gd name="f219" fmla="+- 0 0 f206"/>
              <a:gd name="f220" fmla="+- f207 0 f3"/>
              <a:gd name="f221" fmla="+- f208 0 f3"/>
              <a:gd name="f222" fmla="*/ 3000 f209 1"/>
              <a:gd name="f223" fmla="*/ 17110 f209 1"/>
              <a:gd name="f224" fmla="*/ 17330 f209 1"/>
              <a:gd name="f225" fmla="*/ 3320 f209 1"/>
              <a:gd name="f226" fmla="*/ 0 f209 1"/>
              <a:gd name="f227" fmla="*/ 10800 f209 1"/>
              <a:gd name="f228" fmla="*/ 21600 f209 1"/>
              <a:gd name="f229" fmla="+- f212 0 f3"/>
              <a:gd name="f230" fmla="+- f213 0 f3"/>
              <a:gd name="f231" fmla="+- f214 0 f3"/>
              <a:gd name="f232" fmla="+- f215 0 f3"/>
              <a:gd name="f233" fmla="*/ f204 f191 1"/>
              <a:gd name="f234" fmla="*/ f205 f192 1"/>
              <a:gd name="f235" fmla="+- f216 0 f3"/>
              <a:gd name="f236" fmla="+- 0 0 f218"/>
              <a:gd name="f237" fmla="+- 0 0 f217"/>
              <a:gd name="f238" fmla="*/ f219 f2 1"/>
              <a:gd name="f239" fmla="+- f221 0 f220"/>
              <a:gd name="f240" fmla="*/ f226 1 f209"/>
              <a:gd name="f241" fmla="*/ f227 1 f209"/>
              <a:gd name="f242" fmla="*/ f228 1 f209"/>
              <a:gd name="f243" fmla="*/ f222 1 f209"/>
              <a:gd name="f244" fmla="*/ f223 1 f209"/>
              <a:gd name="f245" fmla="*/ f225 1 f209"/>
              <a:gd name="f246" fmla="*/ f224 1 f209"/>
              <a:gd name="f247" fmla="*/ f238 1 f9"/>
              <a:gd name="f248" fmla="+- 0 0 f236"/>
              <a:gd name="f249" fmla="+- 0 0 f237"/>
              <a:gd name="f250" fmla="*/ f243 f191 1"/>
              <a:gd name="f251" fmla="*/ f244 f191 1"/>
              <a:gd name="f252" fmla="*/ f246 f192 1"/>
              <a:gd name="f253" fmla="*/ f245 f192 1"/>
              <a:gd name="f254" fmla="*/ f240 f191 1"/>
              <a:gd name="f255" fmla="*/ f241 f192 1"/>
              <a:gd name="f256" fmla="*/ f241 f191 1"/>
              <a:gd name="f257" fmla="*/ f242 f192 1"/>
              <a:gd name="f258" fmla="*/ f242 f191 1"/>
              <a:gd name="f259" fmla="*/ f240 f192 1"/>
              <a:gd name="f260" fmla="+- f247 0 f3"/>
              <a:gd name="f261" fmla="+- 0 0 f248"/>
              <a:gd name="f262" fmla="+- 0 0 f249"/>
              <a:gd name="f263" fmla="at2 f261 f262"/>
              <a:gd name="f264" fmla="+- f260 f3 0"/>
              <a:gd name="f265" fmla="+- f263 f3 0"/>
              <a:gd name="f266" fmla="*/ f264 f9 1"/>
              <a:gd name="f267" fmla="*/ f265 f9 1"/>
              <a:gd name="f268" fmla="*/ f266 1 f2"/>
              <a:gd name="f269" fmla="*/ f267 1 f2"/>
              <a:gd name="f270" fmla="+- 0 0 f268"/>
              <a:gd name="f271" fmla="+- 0 0 f269"/>
              <a:gd name="f272" fmla="+- 0 0 f270"/>
              <a:gd name="f273" fmla="val f271"/>
              <a:gd name="f274" fmla="*/ f272 f2 1"/>
              <a:gd name="f275" fmla="+- 0 0 f273"/>
              <a:gd name="f276" fmla="*/ f274 1 f9"/>
              <a:gd name="f277" fmla="*/ f275 f2 1"/>
              <a:gd name="f278" fmla="+- f276 0 f3"/>
              <a:gd name="f279" fmla="*/ f277 1 f9"/>
              <a:gd name="f280" fmla="cos 1 f278"/>
              <a:gd name="f281" fmla="sin 1 f278"/>
              <a:gd name="f282" fmla="+- f279 0 f3"/>
              <a:gd name="f283" fmla="+- 0 0 f280"/>
              <a:gd name="f284" fmla="+- 0 0 f281"/>
              <a:gd name="f285" fmla="+- 0 0 f283"/>
              <a:gd name="f286" fmla="+- 0 0 f284"/>
              <a:gd name="f287" fmla="+- f282 f3 0"/>
              <a:gd name="f288" fmla="val f285"/>
              <a:gd name="f289" fmla="val f286"/>
              <a:gd name="f290" fmla="*/ f287 f9 1"/>
              <a:gd name="f291" fmla="+- 0 0 f288"/>
              <a:gd name="f292" fmla="+- 0 0 f289"/>
              <a:gd name="f293" fmla="*/ f290 1 f2"/>
              <a:gd name="f294" fmla="*/ 1800 f291 1"/>
              <a:gd name="f295" fmla="*/ 1800 f292 1"/>
              <a:gd name="f296" fmla="*/ 1200 f291 1"/>
              <a:gd name="f297" fmla="*/ 1200 f292 1"/>
              <a:gd name="f298" fmla="*/ 700 f291 1"/>
              <a:gd name="f299" fmla="*/ 700 f292 1"/>
              <a:gd name="f300" fmla="+- 0 0 f293"/>
              <a:gd name="f301" fmla="*/ f294 f294 1"/>
              <a:gd name="f302" fmla="*/ f295 f295 1"/>
              <a:gd name="f303" fmla="*/ f296 f296 1"/>
              <a:gd name="f304" fmla="*/ f297 f297 1"/>
              <a:gd name="f305" fmla="*/ f298 f298 1"/>
              <a:gd name="f306" fmla="*/ f299 f299 1"/>
              <a:gd name="f307" fmla="+- 0 0 f300"/>
              <a:gd name="f308" fmla="+- f301 f302 0"/>
              <a:gd name="f309" fmla="+- f303 f304 0"/>
              <a:gd name="f310" fmla="+- f305 f306 0"/>
              <a:gd name="f311" fmla="*/ f307 f2 1"/>
              <a:gd name="f312" fmla="sqrt f308"/>
              <a:gd name="f313" fmla="sqrt f309"/>
              <a:gd name="f314" fmla="sqrt f310"/>
              <a:gd name="f315" fmla="*/ f311 1 f9"/>
              <a:gd name="f316" fmla="*/ f178 1 f312"/>
              <a:gd name="f317" fmla="*/ f181 1 f313"/>
              <a:gd name="f318" fmla="*/ f183 1 f314"/>
              <a:gd name="f319" fmla="+- f315 0 f3"/>
              <a:gd name="f320" fmla="*/ f291 f316 1"/>
              <a:gd name="f321" fmla="*/ f292 f316 1"/>
              <a:gd name="f322" fmla="*/ f291 f317 1"/>
              <a:gd name="f323" fmla="*/ f292 f317 1"/>
              <a:gd name="f324" fmla="*/ f291 f318 1"/>
              <a:gd name="f325" fmla="*/ f292 f318 1"/>
              <a:gd name="f326" fmla="sin 1 f319"/>
              <a:gd name="f327" fmla="cos 1 f319"/>
              <a:gd name="f328" fmla="+- 0 0 f326"/>
              <a:gd name="f329" fmla="+- 0 0 f327"/>
              <a:gd name="f330" fmla="+- f204 0 f324"/>
              <a:gd name="f331" fmla="+- f205 0 f325"/>
              <a:gd name="f332" fmla="+- 0 0 f328"/>
              <a:gd name="f333" fmla="+- 0 0 f329"/>
              <a:gd name="f334" fmla="val f332"/>
              <a:gd name="f335" fmla="val f333"/>
              <a:gd name="f336" fmla="+- 0 0 f334"/>
              <a:gd name="f337" fmla="+- 0 0 f335"/>
              <a:gd name="f338" fmla="*/ 10800 f336 1"/>
              <a:gd name="f339" fmla="*/ 10800 f337 1"/>
              <a:gd name="f340" fmla="+- f338 10800 0"/>
              <a:gd name="f341" fmla="+- f339 10800 0"/>
              <a:gd name="f342" fmla="*/ f338 1 12"/>
              <a:gd name="f343" fmla="*/ f339 1 12"/>
              <a:gd name="f344" fmla="+- f204 0 f340"/>
              <a:gd name="f345" fmla="+- f205 0 f341"/>
              <a:gd name="f346" fmla="*/ f344 1 3"/>
              <a:gd name="f347" fmla="*/ f345 1 3"/>
              <a:gd name="f348" fmla="*/ f344 2 1"/>
              <a:gd name="f349" fmla="*/ f345 2 1"/>
              <a:gd name="f350" fmla="*/ f348 1 3"/>
              <a:gd name="f351" fmla="*/ f349 1 3"/>
              <a:gd name="f352" fmla="+- f346 f340 0"/>
              <a:gd name="f353" fmla="+- f347 f341 0"/>
              <a:gd name="f354" fmla="+- f352 0 f342"/>
              <a:gd name="f355" fmla="+- f353 0 f343"/>
              <a:gd name="f356" fmla="+- f350 f340 0"/>
              <a:gd name="f357" fmla="+- f351 f341 0"/>
              <a:gd name="f358" fmla="+- f354 0 f320"/>
              <a:gd name="f359" fmla="+- f355 0 f321"/>
              <a:gd name="f360" fmla="+- f356 0 f322"/>
              <a:gd name="f361" fmla="+- f357 0 f323"/>
            </a:gdLst>
            <a:ahLst>
              <a:ahXY gdRefX="f0" minX="f185" maxX="f10" gdRefY="f1" minY="f185" maxY="f10">
                <a:pos x="f210" y="f211"/>
              </a:ahXY>
            </a:ahLst>
            <a:cxnLst>
              <a:cxn ang="3cd4">
                <a:pos x="hc" y="t"/>
              </a:cxn>
              <a:cxn ang="0">
                <a:pos x="r" y="vc"/>
              </a:cxn>
              <a:cxn ang="cd4">
                <a:pos x="hc" y="b"/>
              </a:cxn>
              <a:cxn ang="cd2">
                <a:pos x="l" y="vc"/>
              </a:cxn>
              <a:cxn ang="f229">
                <a:pos x="f254" y="f255"/>
              </a:cxn>
              <a:cxn ang="f230">
                <a:pos x="f256" y="f257"/>
              </a:cxn>
              <a:cxn ang="f231">
                <a:pos x="f258" y="f255"/>
              </a:cxn>
              <a:cxn ang="f232">
                <a:pos x="f256" y="f259"/>
              </a:cxn>
              <a:cxn ang="f235">
                <a:pos x="f233" y="f234"/>
              </a:cxn>
            </a:cxnLst>
            <a:rect l="f250" t="f253" r="f251" b="f252"/>
            <a:pathLst>
              <a:path w="21600" h="21600">
                <a:moveTo>
                  <a:pt x="f11" y="f12"/>
                </a:moveTo>
                <a:cubicBezTo>
                  <a:pt x="f13" y="f14"/>
                  <a:pt x="f15" y="f16"/>
                  <a:pt x="f17" y="f16"/>
                </a:cubicBezTo>
                <a:cubicBezTo>
                  <a:pt x="f18" y="f19"/>
                  <a:pt x="f20" y="f21"/>
                  <a:pt x="f22" y="f23"/>
                </a:cubicBezTo>
                <a:cubicBezTo>
                  <a:pt x="f24" y="f25"/>
                  <a:pt x="f26" y="f27"/>
                  <a:pt x="f28" y="f27"/>
                </a:cubicBezTo>
                <a:cubicBezTo>
                  <a:pt x="f29" y="f30"/>
                  <a:pt x="f31" y="f32"/>
                  <a:pt x="f33" y="f34"/>
                </a:cubicBezTo>
                <a:cubicBezTo>
                  <a:pt x="f35" y="f36"/>
                  <a:pt x="f37" y="f7"/>
                  <a:pt x="f38" y="f7"/>
                </a:cubicBezTo>
                <a:cubicBezTo>
                  <a:pt x="f39" y="f7"/>
                  <a:pt x="f40" y="f41"/>
                  <a:pt x="f42" y="f43"/>
                </a:cubicBezTo>
                <a:cubicBezTo>
                  <a:pt x="f44" y="f45"/>
                  <a:pt x="f46" y="f7"/>
                  <a:pt x="f47" y="f7"/>
                </a:cubicBezTo>
                <a:cubicBezTo>
                  <a:pt x="f48" y="f7"/>
                  <a:pt x="f49" y="f50"/>
                  <a:pt x="f51" y="f52"/>
                </a:cubicBezTo>
                <a:cubicBezTo>
                  <a:pt x="f53" y="f54"/>
                  <a:pt x="f55" y="f56"/>
                  <a:pt x="f55" y="f57"/>
                </a:cubicBezTo>
                <a:cubicBezTo>
                  <a:pt x="f55" y="f58"/>
                  <a:pt x="f59" y="f60"/>
                  <a:pt x="f61" y="f62"/>
                </a:cubicBezTo>
                <a:cubicBezTo>
                  <a:pt x="f63" y="f64"/>
                  <a:pt x="f8" y="f65"/>
                  <a:pt x="f8" y="f66"/>
                </a:cubicBezTo>
                <a:cubicBezTo>
                  <a:pt x="f8" y="f67"/>
                  <a:pt x="f68" y="f69"/>
                  <a:pt x="f70" y="f71"/>
                </a:cubicBezTo>
                <a:cubicBezTo>
                  <a:pt x="f70" y="f72"/>
                  <a:pt x="f73" y="f74"/>
                  <a:pt x="f75" y="f74"/>
                </a:cubicBezTo>
                <a:cubicBezTo>
                  <a:pt x="f76" y="f74"/>
                  <a:pt x="f77" y="f78"/>
                  <a:pt x="f79" y="f80"/>
                </a:cubicBezTo>
                <a:cubicBezTo>
                  <a:pt x="f81" y="f53"/>
                  <a:pt x="f82" y="f8"/>
                  <a:pt x="f83" y="f8"/>
                </a:cubicBezTo>
                <a:cubicBezTo>
                  <a:pt x="f84" y="f8"/>
                  <a:pt x="f85" y="f86"/>
                  <a:pt x="f87" y="f88"/>
                </a:cubicBezTo>
                <a:cubicBezTo>
                  <a:pt x="f89" y="f90"/>
                  <a:pt x="f91" y="f92"/>
                  <a:pt x="f93" y="f92"/>
                </a:cubicBezTo>
                <a:cubicBezTo>
                  <a:pt x="f94" y="f92"/>
                  <a:pt x="f95" y="f96"/>
                  <a:pt x="f97" y="f98"/>
                </a:cubicBezTo>
                <a:cubicBezTo>
                  <a:pt x="f99" y="f100"/>
                  <a:pt x="f101" y="f102"/>
                  <a:pt x="f101" y="f103"/>
                </a:cubicBezTo>
                <a:cubicBezTo>
                  <a:pt x="f101" y="f104"/>
                  <a:pt x="f30" y="f105"/>
                  <a:pt x="f106" y="f107"/>
                </a:cubicBezTo>
                <a:cubicBezTo>
                  <a:pt x="f108" y="f109"/>
                  <a:pt x="f7" y="f33"/>
                  <a:pt x="f7" y="f110"/>
                </a:cubicBezTo>
                <a:cubicBezTo>
                  <a:pt x="f7" y="f111"/>
                  <a:pt x="f112" y="f113"/>
                  <a:pt x="f11" y="f12"/>
                </a:cubicBezTo>
                <a:close/>
              </a:path>
              <a:path w="21600" h="21600" fill="none">
                <a:moveTo>
                  <a:pt x="f11" y="f12"/>
                </a:moveTo>
                <a:cubicBezTo>
                  <a:pt x="f19" y="f114"/>
                  <a:pt x="f115" y="f116"/>
                  <a:pt x="f117" y="f118"/>
                </a:cubicBezTo>
              </a:path>
              <a:path w="21600" h="21600" fill="none">
                <a:moveTo>
                  <a:pt x="f22" y="f23"/>
                </a:moveTo>
                <a:cubicBezTo>
                  <a:pt x="f60" y="f119"/>
                  <a:pt x="f120" y="f121"/>
                  <a:pt x="f122" y="f123"/>
                </a:cubicBezTo>
              </a:path>
              <a:path w="21600" h="21600" fill="none">
                <a:moveTo>
                  <a:pt x="f33" y="f34"/>
                </a:moveTo>
                <a:cubicBezTo>
                  <a:pt x="f124" y="f125"/>
                  <a:pt x="f126" y="f127"/>
                  <a:pt x="f128" y="f129"/>
                </a:cubicBezTo>
              </a:path>
              <a:path w="21600" h="21600" fill="none">
                <a:moveTo>
                  <a:pt x="f42" y="f43"/>
                </a:moveTo>
                <a:cubicBezTo>
                  <a:pt x="f130" y="f131"/>
                  <a:pt x="f132" y="f133"/>
                  <a:pt x="f134" y="f135"/>
                </a:cubicBezTo>
              </a:path>
              <a:path w="21600" h="21600" fill="none">
                <a:moveTo>
                  <a:pt x="f51" y="f52"/>
                </a:moveTo>
                <a:cubicBezTo>
                  <a:pt x="f136" y="f137"/>
                  <a:pt x="f138" y="f139"/>
                  <a:pt x="f140" y="f141"/>
                </a:cubicBezTo>
              </a:path>
              <a:path w="21600" h="21600" fill="none">
                <a:moveTo>
                  <a:pt x="f61" y="f62"/>
                </a:moveTo>
                <a:cubicBezTo>
                  <a:pt x="f142" y="f143"/>
                  <a:pt x="f144" y="f145"/>
                  <a:pt x="f146" y="f147"/>
                </a:cubicBezTo>
              </a:path>
              <a:path w="21600" h="21600" fill="none">
                <a:moveTo>
                  <a:pt x="f148" y="f71"/>
                </a:moveTo>
                <a:cubicBezTo>
                  <a:pt x="f149" y="f150"/>
                  <a:pt x="f151" y="f152"/>
                  <a:pt x="f153" y="f154"/>
                </a:cubicBezTo>
              </a:path>
              <a:path w="21600" h="21600" fill="none">
                <a:moveTo>
                  <a:pt x="f79" y="f80"/>
                </a:moveTo>
                <a:cubicBezTo>
                  <a:pt x="f155" y="f156"/>
                  <a:pt x="f157" y="f158"/>
                  <a:pt x="f159" y="f160"/>
                </a:cubicBezTo>
              </a:path>
              <a:path w="21600" h="21600" fill="none">
                <a:moveTo>
                  <a:pt x="f161" y="f88"/>
                </a:moveTo>
                <a:cubicBezTo>
                  <a:pt x="f162" y="f163"/>
                  <a:pt x="f164" y="f165"/>
                  <a:pt x="f166" y="f167"/>
                </a:cubicBezTo>
              </a:path>
              <a:path w="21600" h="21600" fill="none">
                <a:moveTo>
                  <a:pt x="f97" y="f98"/>
                </a:moveTo>
                <a:cubicBezTo>
                  <a:pt x="f168" y="f100"/>
                  <a:pt x="f169" y="f170"/>
                  <a:pt x="f171" y="f172"/>
                </a:cubicBezTo>
              </a:path>
              <a:path w="21600" h="21600" fill="none">
                <a:moveTo>
                  <a:pt x="f106" y="f107"/>
                </a:moveTo>
                <a:cubicBezTo>
                  <a:pt x="f131" y="f173"/>
                  <a:pt x="f174" y="f175"/>
                  <a:pt x="f176" y="f177"/>
                </a:cubicBezTo>
              </a:path>
              <a:path w="21600" h="21600">
                <a:moveTo>
                  <a:pt x="f358" y="f359"/>
                </a:moveTo>
                <a:arcTo wR="f180" hR="f180" stAng="f220" swAng="f239"/>
                <a:close/>
              </a:path>
              <a:path w="21600" h="21600">
                <a:moveTo>
                  <a:pt x="f360" y="f361"/>
                </a:moveTo>
                <a:arcTo wR="f182" hR="f182" stAng="f220" swAng="f239"/>
                <a:close/>
              </a:path>
              <a:path w="21600" h="21600">
                <a:moveTo>
                  <a:pt x="f330" y="f331"/>
                </a:moveTo>
                <a:arcTo wR="f184" hR="f184" stAng="f220" swAng="f239"/>
                <a:close/>
              </a:path>
            </a:pathLst>
          </a:custGeom>
          <a:noFill/>
          <a:ln w="12701" cap="flat">
            <a:solidFill>
              <a:srgbClr val="94AA67"/>
            </a:solidFill>
            <a:prstDash val="solid"/>
            <a:miter/>
          </a:ln>
        </p:spPr>
        <p:txBody>
          <a:bodyPr vert="horz" wrap="square" lIns="68580" tIns="34290" rIns="68580" bIns="34290" anchor="ctr" anchorCtr="1" compatLnSpc="1">
            <a:noAutofit/>
          </a:bodyPr>
          <a:lstStyle/>
          <a:p>
            <a:pPr algn="ctr" defTabSz="685800" fontAlgn="auto" hangingPunct="1">
              <a:spcBef>
                <a:spcPts val="0"/>
              </a:spcBef>
              <a:spcAft>
                <a:spcPts val="0"/>
              </a:spcAft>
              <a:defRPr sz="1800" b="0" i="0" u="none" strike="noStrike" kern="0" cap="none" spc="0" baseline="0">
                <a:solidFill>
                  <a:srgbClr val="000000"/>
                </a:solidFill>
                <a:uFillTx/>
              </a:defRPr>
            </a:pPr>
            <a:r>
              <a:rPr lang="hu-HU" sz="2100" dirty="0">
                <a:latin typeface="Calibri"/>
              </a:rPr>
              <a:t>Mit gondol, milyen típusú részvénnyel kereskedett ma? </a:t>
            </a:r>
          </a:p>
          <a:p>
            <a:pPr algn="ctr" defTabSz="685800" fontAlgn="auto" hangingPunct="1">
              <a:spcBef>
                <a:spcPts val="0"/>
              </a:spcBef>
              <a:spcAft>
                <a:spcPts val="0"/>
              </a:spcAft>
              <a:defRPr sz="1800" b="0" i="0" u="none" strike="noStrike" kern="0" cap="none" spc="0" baseline="0">
                <a:solidFill>
                  <a:srgbClr val="000000"/>
                </a:solidFill>
                <a:uFillTx/>
              </a:defRPr>
            </a:pPr>
            <a:r>
              <a:rPr lang="hu-HU" sz="2100" dirty="0">
                <a:latin typeface="Calibri"/>
              </a:rPr>
              <a:t>(X% hogy nyerő részvénnyel)</a:t>
            </a:r>
          </a:p>
        </p:txBody>
      </p:sp>
      <p:sp>
        <p:nvSpPr>
          <p:cNvPr id="10" name="Ellipszis 9">
            <a:extLst>
              <a:ext uri="{FF2B5EF4-FFF2-40B4-BE49-F238E27FC236}">
                <a16:creationId xmlns="" xmlns:a16="http://schemas.microsoft.com/office/drawing/2014/main" id="{90357C00-377B-46F8-B558-11161BF9D339}"/>
              </a:ext>
            </a:extLst>
          </p:cNvPr>
          <p:cNvSpPr/>
          <p:nvPr/>
        </p:nvSpPr>
        <p:spPr bwMode="auto">
          <a:xfrm>
            <a:off x="3106152" y="1484784"/>
            <a:ext cx="630015" cy="601835"/>
          </a:xfrm>
          <a:prstGeom prst="ellipse">
            <a:avLst/>
          </a:prstGeom>
          <a:noFill/>
          <a:ln w="25400" cap="flat" cmpd="sng" algn="ctr">
            <a:solidFill>
              <a:schemeClr val="bg1">
                <a:lumMod val="50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1" name="Ellipszis 10">
            <a:extLst>
              <a:ext uri="{FF2B5EF4-FFF2-40B4-BE49-F238E27FC236}">
                <a16:creationId xmlns="" xmlns:a16="http://schemas.microsoft.com/office/drawing/2014/main" id="{90357C00-377B-46F8-B558-11161BF9D339}"/>
              </a:ext>
            </a:extLst>
          </p:cNvPr>
          <p:cNvSpPr/>
          <p:nvPr/>
        </p:nvSpPr>
        <p:spPr bwMode="auto">
          <a:xfrm>
            <a:off x="3736167" y="1577993"/>
            <a:ext cx="547801" cy="504056"/>
          </a:xfrm>
          <a:prstGeom prst="ellipse">
            <a:avLst/>
          </a:prstGeom>
          <a:no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3" name="Ellipszis 12">
            <a:extLst>
              <a:ext uri="{FF2B5EF4-FFF2-40B4-BE49-F238E27FC236}">
                <a16:creationId xmlns="" xmlns:a16="http://schemas.microsoft.com/office/drawing/2014/main" id="{90357C00-377B-46F8-B558-11161BF9D339}"/>
              </a:ext>
            </a:extLst>
          </p:cNvPr>
          <p:cNvSpPr/>
          <p:nvPr/>
        </p:nvSpPr>
        <p:spPr bwMode="auto">
          <a:xfrm>
            <a:off x="6444208" y="1577993"/>
            <a:ext cx="547801" cy="504056"/>
          </a:xfrm>
          <a:prstGeom prst="ellipse">
            <a:avLst/>
          </a:prstGeom>
          <a:noFill/>
          <a:ln w="25400" cap="flat" cmpd="sng" algn="ctr">
            <a:solidFill>
              <a:srgbClr val="94AA67"/>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hu-HU"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4" name="Cím 1">
            <a:extLst>
              <a:ext uri="{FF2B5EF4-FFF2-40B4-BE49-F238E27FC236}">
                <a16:creationId xmlns="" xmlns:a16="http://schemas.microsoft.com/office/drawing/2014/main" id="{AAFAEDA7-5F51-4942-9DBC-08BDD1C7AA92}"/>
              </a:ext>
            </a:extLst>
          </p:cNvPr>
          <p:cNvSpPr>
            <a:spLocks noGrp="1"/>
          </p:cNvSpPr>
          <p:nvPr>
            <p:ph type="title"/>
          </p:nvPr>
        </p:nvSpPr>
        <p:spPr>
          <a:xfrm>
            <a:off x="457200" y="533400"/>
            <a:ext cx="8229600" cy="990600"/>
          </a:xfrm>
        </p:spPr>
        <p:txBody>
          <a:bodyPr>
            <a:normAutofit/>
          </a:bodyPr>
          <a:lstStyle/>
          <a:p>
            <a:pPr algn="ctr">
              <a:defRPr/>
            </a:pPr>
            <a:r>
              <a:rPr lang="hu-HU" sz="3600" dirty="0">
                <a:solidFill>
                  <a:schemeClr val="bg1">
                    <a:lumMod val="50000"/>
                  </a:schemeClr>
                </a:solidFill>
                <a:latin typeface="Calibri" panose="020F0502020204030204" pitchFamily="34" charset="0"/>
                <a:cs typeface="Calibri" panose="020F0502020204030204" pitchFamily="34" charset="0"/>
              </a:rPr>
              <a:t>A befektetésszimuláció folyamata</a:t>
            </a:r>
          </a:p>
        </p:txBody>
      </p:sp>
    </p:spTree>
    <p:extLst>
      <p:ext uri="{BB962C8B-B14F-4D97-AF65-F5344CB8AC3E}">
        <p14:creationId xmlns:p14="http://schemas.microsoft.com/office/powerpoint/2010/main" val="415036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par>
                                <p:cTn id="8" presetID="1"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par>
                                <p:cTn id="14" presetID="21" presetClass="entr" presetSubtype="1"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heel(1)">
                                      <p:cBhvr>
                                        <p:cTn id="16" dur="2000"/>
                                        <p:tgtEl>
                                          <p:spTgt spid="11"/>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heel(1)">
                                      <p:cBhvr>
                                        <p:cTn id="1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11"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 xmlns:a16="http://schemas.microsoft.com/office/drawing/2014/main" id="{942C5201-D60C-4D46-8471-096739925C27}"/>
              </a:ext>
            </a:extLst>
          </p:cNvPr>
          <p:cNvSpPr>
            <a:spLocks noGrp="1"/>
          </p:cNvSpPr>
          <p:nvPr>
            <p:ph type="title"/>
          </p:nvPr>
        </p:nvSpPr>
        <p:spPr>
          <a:xfrm>
            <a:off x="466987" y="2924944"/>
            <a:ext cx="8229600" cy="1574972"/>
          </a:xfrm>
        </p:spPr>
        <p:txBody>
          <a:bodyPr/>
          <a:lstStyle/>
          <a:p>
            <a:pPr>
              <a:lnSpc>
                <a:spcPct val="80000"/>
              </a:lnSpc>
              <a:defRPr/>
            </a:pPr>
            <a:r>
              <a:rPr lang="hu-HU" altLang="hu-HU" sz="3600" b="1" dirty="0">
                <a:solidFill>
                  <a:schemeClr val="bg1">
                    <a:lumMod val="50000"/>
                  </a:schemeClr>
                </a:solidFill>
                <a:latin typeface="Calibri" panose="020F0502020204030204" pitchFamily="34" charset="0"/>
              </a:rPr>
              <a:t/>
            </a:r>
            <a:br>
              <a:rPr lang="hu-HU" altLang="hu-HU" sz="3600" b="1" dirty="0">
                <a:solidFill>
                  <a:schemeClr val="bg1">
                    <a:lumMod val="50000"/>
                  </a:schemeClr>
                </a:solidFill>
                <a:latin typeface="Calibri" panose="020F0502020204030204" pitchFamily="34" charset="0"/>
              </a:rPr>
            </a:br>
            <a:r>
              <a:rPr lang="hu-HU" altLang="hu-HU" sz="3600" b="1" dirty="0">
                <a:solidFill>
                  <a:srgbClr val="94AA67"/>
                </a:solidFill>
                <a:latin typeface="Calibri" panose="020F0502020204030204" pitchFamily="34" charset="0"/>
              </a:rPr>
              <a:t>Kockázatészlelés</a:t>
            </a:r>
            <a:r>
              <a:rPr lang="hu-HU" altLang="hu-HU" sz="3600" b="1" dirty="0">
                <a:solidFill>
                  <a:schemeClr val="bg1">
                    <a:lumMod val="50000"/>
                  </a:schemeClr>
                </a:solidFill>
                <a:latin typeface="Calibri" panose="020F0502020204030204" pitchFamily="34" charset="0"/>
              </a:rPr>
              <a:t/>
            </a:r>
            <a:br>
              <a:rPr lang="hu-HU" altLang="hu-HU" sz="3600" b="1" dirty="0">
                <a:solidFill>
                  <a:schemeClr val="bg1">
                    <a:lumMod val="50000"/>
                  </a:schemeClr>
                </a:solidFill>
                <a:latin typeface="Calibri" panose="020F0502020204030204" pitchFamily="34" charset="0"/>
              </a:rPr>
            </a:br>
            <a:r>
              <a:rPr lang="hu-HU" altLang="hu-HU" sz="3600" b="1" dirty="0">
                <a:solidFill>
                  <a:schemeClr val="bg1">
                    <a:lumMod val="50000"/>
                  </a:schemeClr>
                </a:solidFill>
                <a:latin typeface="Calibri" panose="020F0502020204030204" pitchFamily="34" charset="0"/>
              </a:rPr>
              <a:t/>
            </a:r>
            <a:br>
              <a:rPr lang="hu-HU" altLang="hu-HU" sz="3600" b="1" dirty="0">
                <a:solidFill>
                  <a:schemeClr val="bg1">
                    <a:lumMod val="50000"/>
                  </a:schemeClr>
                </a:solidFill>
                <a:latin typeface="Calibri" panose="020F0502020204030204" pitchFamily="34" charset="0"/>
              </a:rPr>
            </a:br>
            <a:r>
              <a:rPr lang="hu-HU" altLang="hu-HU" sz="2800" dirty="0">
                <a:solidFill>
                  <a:schemeClr val="bg1">
                    <a:lumMod val="50000"/>
                  </a:schemeClr>
                </a:solidFill>
                <a:latin typeface="Calibri" panose="020F0502020204030204" pitchFamily="34" charset="0"/>
              </a:rPr>
              <a:t>Valószínűségészlelés </a:t>
            </a:r>
            <a:br>
              <a:rPr lang="hu-HU" altLang="hu-HU" sz="2800" dirty="0">
                <a:solidFill>
                  <a:schemeClr val="bg1">
                    <a:lumMod val="50000"/>
                  </a:schemeClr>
                </a:solidFill>
                <a:latin typeface="Calibri" panose="020F0502020204030204" pitchFamily="34" charset="0"/>
              </a:rPr>
            </a:br>
            <a:r>
              <a:rPr lang="hu-HU" altLang="hu-HU" sz="2800" dirty="0" smtClean="0">
                <a:solidFill>
                  <a:schemeClr val="bg1">
                    <a:lumMod val="50000"/>
                  </a:schemeClr>
                </a:solidFill>
                <a:latin typeface="Calibri" panose="020F0502020204030204" pitchFamily="34" charset="0"/>
              </a:rPr>
              <a:t>(</a:t>
            </a:r>
            <a:r>
              <a:rPr lang="hu-HU" altLang="hu-HU" sz="2800" dirty="0" smtClean="0">
                <a:solidFill>
                  <a:srgbClr val="0070C0"/>
                </a:solidFill>
                <a:latin typeface="Calibri" panose="020F0502020204030204" pitchFamily="34" charset="0"/>
              </a:rPr>
              <a:t>objektív </a:t>
            </a:r>
            <a:r>
              <a:rPr lang="hu-HU" altLang="hu-HU" sz="2800" dirty="0" smtClean="0">
                <a:solidFill>
                  <a:schemeClr val="bg1">
                    <a:lumMod val="50000"/>
                  </a:schemeClr>
                </a:solidFill>
                <a:latin typeface="Calibri" panose="020F0502020204030204" pitchFamily="34" charset="0"/>
              </a:rPr>
              <a:t>vs</a:t>
            </a:r>
            <a:r>
              <a:rPr lang="hu-HU" altLang="hu-HU" sz="2800" dirty="0">
                <a:solidFill>
                  <a:schemeClr val="bg1">
                    <a:lumMod val="50000"/>
                  </a:schemeClr>
                </a:solidFill>
                <a:latin typeface="Calibri" panose="020F0502020204030204" pitchFamily="34" charset="0"/>
              </a:rPr>
              <a:t>. </a:t>
            </a:r>
            <a:r>
              <a:rPr lang="hu-HU" altLang="hu-HU" sz="2800" dirty="0">
                <a:solidFill>
                  <a:srgbClr val="FFC000"/>
                </a:solidFill>
                <a:latin typeface="Calibri" panose="020F0502020204030204" pitchFamily="34" charset="0"/>
              </a:rPr>
              <a:t>s</a:t>
            </a:r>
            <a:r>
              <a:rPr lang="hu-HU" altLang="hu-HU" sz="2800" dirty="0" smtClean="0">
                <a:solidFill>
                  <a:srgbClr val="FFC000"/>
                </a:solidFill>
                <a:latin typeface="Calibri" panose="020F0502020204030204" pitchFamily="34" charset="0"/>
              </a:rPr>
              <a:t>zubjektív </a:t>
            </a:r>
            <a:r>
              <a:rPr lang="hu-HU" altLang="hu-HU" sz="2800" dirty="0" smtClean="0">
                <a:solidFill>
                  <a:schemeClr val="bg1">
                    <a:lumMod val="50000"/>
                  </a:schemeClr>
                </a:solidFill>
                <a:latin typeface="Calibri" panose="020F0502020204030204" pitchFamily="34" charset="0"/>
              </a:rPr>
              <a:t>valószínűség)</a:t>
            </a:r>
            <a:r>
              <a:rPr lang="hu-HU" altLang="hu-HU" sz="3600" i="1" dirty="0">
                <a:solidFill>
                  <a:schemeClr val="bg1">
                    <a:lumMod val="50000"/>
                  </a:schemeClr>
                </a:solidFill>
                <a:latin typeface="Calibri" panose="020F0502020204030204" pitchFamily="34" charset="0"/>
              </a:rPr>
              <a:t/>
            </a:r>
            <a:br>
              <a:rPr lang="hu-HU" altLang="hu-HU" sz="3600" i="1" dirty="0">
                <a:solidFill>
                  <a:schemeClr val="bg1">
                    <a:lumMod val="50000"/>
                  </a:schemeClr>
                </a:solidFill>
                <a:latin typeface="Calibri" panose="020F0502020204030204" pitchFamily="34" charset="0"/>
              </a:rPr>
            </a:br>
            <a:endParaRPr lang="hu-HU" dirty="0"/>
          </a:p>
        </p:txBody>
      </p:sp>
      <p:sp>
        <p:nvSpPr>
          <p:cNvPr id="6" name="Szövegdoboz 5">
            <a:extLst>
              <a:ext uri="{FF2B5EF4-FFF2-40B4-BE49-F238E27FC236}">
                <a16:creationId xmlns="" xmlns:a16="http://schemas.microsoft.com/office/drawing/2014/main" id="{F2B13291-E28E-45D0-8490-5387B2B7C423}"/>
              </a:ext>
            </a:extLst>
          </p:cNvPr>
          <p:cNvSpPr txBox="1"/>
          <p:nvPr/>
        </p:nvSpPr>
        <p:spPr>
          <a:xfrm>
            <a:off x="466986" y="548680"/>
            <a:ext cx="4825094" cy="1815882"/>
          </a:xfrm>
          <a:prstGeom prst="rect">
            <a:avLst/>
          </a:prstGeom>
          <a:noFill/>
        </p:spPr>
        <p:txBody>
          <a:bodyPr wrap="square">
            <a:spAutoFit/>
          </a:bodyPr>
          <a:lstStyle/>
          <a:p>
            <a:pPr marL="514350" indent="-514350" eaLnBrk="1" hangingPunct="1">
              <a:buAutoNum type="arabicPeriod"/>
              <a:defRPr/>
            </a:pPr>
            <a:r>
              <a:rPr lang="hu-HU" sz="2800" dirty="0" smtClean="0">
                <a:solidFill>
                  <a:schemeClr val="bg1">
                    <a:lumMod val="50000"/>
                  </a:schemeClr>
                </a:solidFill>
                <a:latin typeface="Calibri" panose="020F0502020204030204" pitchFamily="34" charset="0"/>
                <a:cs typeface="Calibri" panose="020F0502020204030204" pitchFamily="34" charset="0"/>
              </a:rPr>
              <a:t>Mit </a:t>
            </a:r>
            <a:r>
              <a:rPr lang="hu-HU" sz="2800" dirty="0">
                <a:solidFill>
                  <a:schemeClr val="bg1">
                    <a:lumMod val="50000"/>
                  </a:schemeClr>
                </a:solidFill>
                <a:latin typeface="Calibri" panose="020F0502020204030204" pitchFamily="34" charset="0"/>
                <a:cs typeface="Calibri" panose="020F0502020204030204" pitchFamily="34" charset="0"/>
              </a:rPr>
              <a:t>gondol róla</a:t>
            </a:r>
            <a:r>
              <a:rPr lang="hu-HU" sz="2800" dirty="0" smtClean="0">
                <a:solidFill>
                  <a:schemeClr val="bg1">
                    <a:lumMod val="50000"/>
                  </a:schemeClr>
                </a:solidFill>
                <a:latin typeface="Calibri" panose="020F0502020204030204" pitchFamily="34" charset="0"/>
                <a:cs typeface="Calibri" panose="020F0502020204030204" pitchFamily="34" charset="0"/>
              </a:rPr>
              <a:t>?</a:t>
            </a:r>
          </a:p>
          <a:p>
            <a:pPr eaLnBrk="1" hangingPunct="1">
              <a:defRPr/>
            </a:pPr>
            <a:endParaRPr lang="hu-HU" sz="2800" dirty="0">
              <a:solidFill>
                <a:schemeClr val="bg1">
                  <a:lumMod val="50000"/>
                </a:schemeClr>
              </a:solidFill>
              <a:latin typeface="Calibri" panose="020F0502020204030204" pitchFamily="34" charset="0"/>
              <a:cs typeface="Calibri" panose="020F0502020204030204" pitchFamily="34" charset="0"/>
            </a:endParaRPr>
          </a:p>
          <a:p>
            <a:pPr eaLnBrk="1" hangingPunct="1">
              <a:defRPr/>
            </a:pPr>
            <a:r>
              <a:rPr lang="hu-HU" sz="2400" i="1" dirty="0">
                <a:solidFill>
                  <a:schemeClr val="bg1">
                    <a:lumMod val="50000"/>
                  </a:schemeClr>
                </a:solidFill>
                <a:latin typeface="Calibri" panose="020F0502020204030204" pitchFamily="34" charset="0"/>
                <a:cs typeface="Calibri" panose="020F0502020204030204" pitchFamily="34" charset="0"/>
              </a:rPr>
              <a:t>Hogyan észleli a valószínűséget?</a:t>
            </a:r>
          </a:p>
          <a:p>
            <a:pPr marL="514350" indent="-514350" eaLnBrk="1" hangingPunct="1">
              <a:buAutoNum type="arabicPeriod"/>
              <a:defRPr/>
            </a:pPr>
            <a:endParaRPr lang="hu-HU" sz="2800" dirty="0">
              <a:solidFill>
                <a:schemeClr val="bg1">
                  <a:lumMod val="50000"/>
                </a:schemeClr>
              </a:solidFill>
              <a:latin typeface="Calibri" panose="020F0502020204030204" pitchFamily="34" charset="0"/>
              <a:cs typeface="Calibri" panose="020F0502020204030204" pitchFamily="34" charset="0"/>
            </a:endParaRPr>
          </a:p>
        </p:txBody>
      </p:sp>
      <p:grpSp>
        <p:nvGrpSpPr>
          <p:cNvPr id="8" name="Csoportba foglalás 7"/>
          <p:cNvGrpSpPr/>
          <p:nvPr/>
        </p:nvGrpSpPr>
        <p:grpSpPr>
          <a:xfrm>
            <a:off x="6372200" y="521093"/>
            <a:ext cx="2238984" cy="1280537"/>
            <a:chOff x="2584318" y="3052739"/>
            <a:chExt cx="6580983" cy="3430148"/>
          </a:xfrm>
        </p:grpSpPr>
        <p:sp>
          <p:nvSpPr>
            <p:cNvPr id="9" name="Szabadkézi sokszög: alakzat 5">
              <a:extLst>
                <a:ext uri="{FF2B5EF4-FFF2-40B4-BE49-F238E27FC236}">
                  <a16:creationId xmlns="" xmlns:a16="http://schemas.microsoft.com/office/drawing/2014/main" id="{FADA7821-CDD3-4C1E-940C-F79D029934F7}"/>
                </a:ext>
              </a:extLst>
            </p:cNvPr>
            <p:cNvSpPr/>
            <p:nvPr/>
          </p:nvSpPr>
          <p:spPr>
            <a:xfrm rot="16200004">
              <a:off x="6425998" y="2154698"/>
              <a:ext cx="1841262" cy="3637344"/>
            </a:xfrm>
            <a:custGeom>
              <a:avLst/>
              <a:gdLst>
                <a:gd name="f0" fmla="val 10800000"/>
                <a:gd name="f1" fmla="val 5400000"/>
                <a:gd name="f2" fmla="val 180"/>
                <a:gd name="f3" fmla="val w"/>
                <a:gd name="f4" fmla="val h"/>
                <a:gd name="f5" fmla="val 0"/>
                <a:gd name="f6" fmla="val 1779730"/>
                <a:gd name="f7" fmla="val 889865"/>
                <a:gd name="f8" fmla="val 398406"/>
                <a:gd name="f9" fmla="val 1381324"/>
                <a:gd name="f10" fmla="+- 0 0 -90"/>
                <a:gd name="f11" fmla="*/ f3 1 1779730"/>
                <a:gd name="f12" fmla="*/ f4 1 1779730"/>
                <a:gd name="f13" fmla="+- f6 0 f5"/>
                <a:gd name="f14" fmla="*/ f10 f0 1"/>
                <a:gd name="f15" fmla="*/ f13 1 1779730"/>
                <a:gd name="f16" fmla="*/ 0 f13 1"/>
                <a:gd name="f17" fmla="*/ 889865 f13 1"/>
                <a:gd name="f18" fmla="*/ 1779730 f13 1"/>
                <a:gd name="f19" fmla="*/ f14 1 f2"/>
                <a:gd name="f20" fmla="*/ f16 1 1779730"/>
                <a:gd name="f21" fmla="*/ f17 1 1779730"/>
                <a:gd name="f22" fmla="*/ f18 1 1779730"/>
                <a:gd name="f23" fmla="*/ f5 1 f15"/>
                <a:gd name="f24" fmla="*/ f6 1 f15"/>
                <a:gd name="f25" fmla="+- f19 0 f1"/>
                <a:gd name="f26" fmla="*/ f20 1 f15"/>
                <a:gd name="f27" fmla="*/ f21 1 f15"/>
                <a:gd name="f28" fmla="*/ f22 1 f15"/>
                <a:gd name="f29" fmla="*/ f23 f11 1"/>
                <a:gd name="f30" fmla="*/ f24 f11 1"/>
                <a:gd name="f31" fmla="*/ f24 f12 1"/>
                <a:gd name="f32" fmla="*/ f23 f12 1"/>
                <a:gd name="f33" fmla="*/ f26 f11 1"/>
                <a:gd name="f34" fmla="*/ f27 f12 1"/>
                <a:gd name="f35" fmla="*/ f27 f11 1"/>
                <a:gd name="f36" fmla="*/ f26 f12 1"/>
                <a:gd name="f37" fmla="*/ f28 f11 1"/>
                <a:gd name="f38" fmla="*/ f28 f12 1"/>
              </a:gdLst>
              <a:ahLst/>
              <a:cxnLst>
                <a:cxn ang="3cd4">
                  <a:pos x="hc" y="t"/>
                </a:cxn>
                <a:cxn ang="0">
                  <a:pos x="r" y="vc"/>
                </a:cxn>
                <a:cxn ang="cd4">
                  <a:pos x="hc" y="b"/>
                </a:cxn>
                <a:cxn ang="cd2">
                  <a:pos x="l" y="vc"/>
                </a:cxn>
                <a:cxn ang="f25">
                  <a:pos x="f33" y="f34"/>
                </a:cxn>
                <a:cxn ang="f25">
                  <a:pos x="f35" y="f36"/>
                </a:cxn>
                <a:cxn ang="f25">
                  <a:pos x="f37" y="f34"/>
                </a:cxn>
                <a:cxn ang="f25">
                  <a:pos x="f35" y="f38"/>
                </a:cxn>
                <a:cxn ang="f25">
                  <a:pos x="f33" y="f34"/>
                </a:cxn>
              </a:cxnLst>
              <a:rect l="f29" t="f32" r="f30" b="f31"/>
              <a:pathLst>
                <a:path w="1779730" h="1779730">
                  <a:moveTo>
                    <a:pt x="f5" y="f7"/>
                  </a:moveTo>
                  <a:cubicBezTo>
                    <a:pt x="f5" y="f8"/>
                    <a:pt x="f8" y="f5"/>
                    <a:pt x="f7" y="f5"/>
                  </a:cubicBezTo>
                  <a:cubicBezTo>
                    <a:pt x="f9" y="f5"/>
                    <a:pt x="f6" y="f8"/>
                    <a:pt x="f6" y="f7"/>
                  </a:cubicBezTo>
                  <a:cubicBezTo>
                    <a:pt x="f6" y="f9"/>
                    <a:pt x="f9" y="f6"/>
                    <a:pt x="f7" y="f6"/>
                  </a:cubicBezTo>
                  <a:cubicBezTo>
                    <a:pt x="f8" y="f6"/>
                    <a:pt x="f5" y="f9"/>
                    <a:pt x="f5" y="f7"/>
                  </a:cubicBezTo>
                  <a:close/>
                </a:path>
              </a:pathLst>
            </a:custGeom>
            <a:solidFill>
              <a:schemeClr val="bg1">
                <a:lumMod val="50000"/>
              </a:schemeClr>
            </a:solidFill>
            <a:ln w="12701" cap="flat">
              <a:noFill/>
              <a:prstDash val="solid"/>
              <a:miter/>
            </a:ln>
          </p:spPr>
          <p:txBody>
            <a:bodyPr vert="horz" wrap="square" lIns="208812" tIns="208812" rIns="208812" bIns="208812" anchor="ctr" anchorCtr="1" compatLnSpc="1">
              <a:noAutofit/>
            </a:bodyPr>
            <a:lstStyle/>
            <a:p>
              <a:pPr algn="ctr" defTabSz="933449" fontAlgn="auto" hangingPunct="1">
                <a:lnSpc>
                  <a:spcPct val="90000"/>
                </a:lnSpc>
                <a:spcBef>
                  <a:spcPts val="0"/>
                </a:spcBef>
                <a:spcAft>
                  <a:spcPts val="900"/>
                </a:spcAft>
                <a:defRPr sz="1800" b="0" i="0" u="none" strike="noStrike" kern="0" cap="none" spc="0" baseline="0">
                  <a:solidFill>
                    <a:srgbClr val="000000"/>
                  </a:solidFill>
                  <a:uFillTx/>
                </a:defRPr>
              </a:pPr>
              <a:endParaRPr lang="hu-HU" sz="1200">
                <a:latin typeface="Calibri"/>
              </a:endParaRPr>
            </a:p>
          </p:txBody>
        </p:sp>
        <p:sp>
          <p:nvSpPr>
            <p:cNvPr id="10" name="Szabadkézi sokszög: alakzat 7">
              <a:extLst>
                <a:ext uri="{FF2B5EF4-FFF2-40B4-BE49-F238E27FC236}">
                  <a16:creationId xmlns="" xmlns:a16="http://schemas.microsoft.com/office/drawing/2014/main" id="{01A14B3B-08E3-424A-BAD4-2E5D581E05DC}"/>
                </a:ext>
              </a:extLst>
            </p:cNvPr>
            <p:cNvSpPr/>
            <p:nvPr/>
          </p:nvSpPr>
          <p:spPr>
            <a:xfrm rot="16200004">
              <a:off x="3296747" y="3975039"/>
              <a:ext cx="1795419" cy="3220278"/>
            </a:xfrm>
            <a:custGeom>
              <a:avLst/>
              <a:gdLst>
                <a:gd name="f0" fmla="val 10800000"/>
                <a:gd name="f1" fmla="val 5400000"/>
                <a:gd name="f2" fmla="val 180"/>
                <a:gd name="f3" fmla="val w"/>
                <a:gd name="f4" fmla="val h"/>
                <a:gd name="f5" fmla="val 0"/>
                <a:gd name="f6" fmla="val 1690743"/>
                <a:gd name="f7" fmla="val 1352595"/>
                <a:gd name="f8" fmla="val 135260"/>
                <a:gd name="f9" fmla="val 60558"/>
                <a:gd name="f10" fmla="val 1555484"/>
                <a:gd name="f11" fmla="val 1630186"/>
                <a:gd name="f12" fmla="val 1690744"/>
                <a:gd name="f13" fmla="val 495952"/>
                <a:gd name="f14" fmla="val 856644"/>
                <a:gd name="f15" fmla="val 1217336"/>
                <a:gd name="f16" fmla="val 1292038"/>
                <a:gd name="f17" fmla="val 1630185"/>
                <a:gd name="f18" fmla="val 1352596"/>
                <a:gd name="f19" fmla="val 1555483"/>
                <a:gd name="f20" fmla="val 1292037"/>
                <a:gd name="f21" fmla="val 1217335"/>
                <a:gd name="f22" fmla="+- 0 0 -90"/>
                <a:gd name="f23" fmla="*/ f3 1 1690743"/>
                <a:gd name="f24" fmla="*/ f4 1 1352595"/>
                <a:gd name="f25" fmla="+- f7 0 f5"/>
                <a:gd name="f26" fmla="+- f6 0 f5"/>
                <a:gd name="f27" fmla="*/ f22 f0 1"/>
                <a:gd name="f28" fmla="*/ f26 1 1690743"/>
                <a:gd name="f29" fmla="*/ f25 1 1352595"/>
                <a:gd name="f30" fmla="*/ 0 f26 1"/>
                <a:gd name="f31" fmla="*/ 135260 f25 1"/>
                <a:gd name="f32" fmla="*/ 135260 f26 1"/>
                <a:gd name="f33" fmla="*/ 0 f25 1"/>
                <a:gd name="f34" fmla="*/ 1555484 f26 1"/>
                <a:gd name="f35" fmla="*/ 1690744 f26 1"/>
                <a:gd name="f36" fmla="*/ 1690743 f26 1"/>
                <a:gd name="f37" fmla="*/ 1217336 f25 1"/>
                <a:gd name="f38" fmla="*/ 1555483 f26 1"/>
                <a:gd name="f39" fmla="*/ 1352596 f25 1"/>
                <a:gd name="f40" fmla="*/ 1352595 f25 1"/>
                <a:gd name="f41" fmla="*/ 1217335 f25 1"/>
                <a:gd name="f42" fmla="*/ f27 1 f2"/>
                <a:gd name="f43" fmla="*/ f30 1 1690743"/>
                <a:gd name="f44" fmla="*/ f31 1 1352595"/>
                <a:gd name="f45" fmla="*/ f32 1 1690743"/>
                <a:gd name="f46" fmla="*/ f33 1 1352595"/>
                <a:gd name="f47" fmla="*/ f34 1 1690743"/>
                <a:gd name="f48" fmla="*/ f35 1 1690743"/>
                <a:gd name="f49" fmla="*/ f36 1 1690743"/>
                <a:gd name="f50" fmla="*/ f37 1 1352595"/>
                <a:gd name="f51" fmla="*/ f38 1 1690743"/>
                <a:gd name="f52" fmla="*/ f39 1 1352595"/>
                <a:gd name="f53" fmla="*/ f40 1 1352595"/>
                <a:gd name="f54" fmla="*/ f41 1 1352595"/>
                <a:gd name="f55" fmla="*/ f5 1 f28"/>
                <a:gd name="f56" fmla="*/ f6 1 f28"/>
                <a:gd name="f57" fmla="*/ f5 1 f29"/>
                <a:gd name="f58" fmla="*/ f7 1 f29"/>
                <a:gd name="f59" fmla="+- f42 0 f1"/>
                <a:gd name="f60" fmla="*/ f43 1 f28"/>
                <a:gd name="f61" fmla="*/ f44 1 f29"/>
                <a:gd name="f62" fmla="*/ f45 1 f28"/>
                <a:gd name="f63" fmla="*/ f46 1 f29"/>
                <a:gd name="f64" fmla="*/ f47 1 f28"/>
                <a:gd name="f65" fmla="*/ f48 1 f28"/>
                <a:gd name="f66" fmla="*/ f49 1 f28"/>
                <a:gd name="f67" fmla="*/ f50 1 f29"/>
                <a:gd name="f68" fmla="*/ f51 1 f28"/>
                <a:gd name="f69" fmla="*/ f52 1 f29"/>
                <a:gd name="f70" fmla="*/ f53 1 f29"/>
                <a:gd name="f71" fmla="*/ f54 1 f29"/>
                <a:gd name="f72" fmla="*/ f55 f23 1"/>
                <a:gd name="f73" fmla="*/ f56 f23 1"/>
                <a:gd name="f74" fmla="*/ f58 f24 1"/>
                <a:gd name="f75" fmla="*/ f57 f24 1"/>
                <a:gd name="f76" fmla="*/ f60 f23 1"/>
                <a:gd name="f77" fmla="*/ f61 f24 1"/>
                <a:gd name="f78" fmla="*/ f62 f23 1"/>
                <a:gd name="f79" fmla="*/ f63 f24 1"/>
                <a:gd name="f80" fmla="*/ f64 f23 1"/>
                <a:gd name="f81" fmla="*/ f65 f23 1"/>
                <a:gd name="f82" fmla="*/ f66 f23 1"/>
                <a:gd name="f83" fmla="*/ f67 f24 1"/>
                <a:gd name="f84" fmla="*/ f68 f23 1"/>
                <a:gd name="f85" fmla="*/ f69 f24 1"/>
                <a:gd name="f86" fmla="*/ f70 f24 1"/>
                <a:gd name="f87" fmla="*/ f71 f24 1"/>
              </a:gdLst>
              <a:ahLst/>
              <a:cxnLst>
                <a:cxn ang="3cd4">
                  <a:pos x="hc" y="t"/>
                </a:cxn>
                <a:cxn ang="0">
                  <a:pos x="r" y="vc"/>
                </a:cxn>
                <a:cxn ang="cd4">
                  <a:pos x="hc" y="b"/>
                </a:cxn>
                <a:cxn ang="cd2">
                  <a:pos x="l" y="vc"/>
                </a:cxn>
                <a:cxn ang="f59">
                  <a:pos x="f76" y="f77"/>
                </a:cxn>
                <a:cxn ang="f59">
                  <a:pos x="f78" y="f79"/>
                </a:cxn>
                <a:cxn ang="f59">
                  <a:pos x="f80" y="f79"/>
                </a:cxn>
                <a:cxn ang="f59">
                  <a:pos x="f81" y="f77"/>
                </a:cxn>
                <a:cxn ang="f59">
                  <a:pos x="f82" y="f83"/>
                </a:cxn>
                <a:cxn ang="f59">
                  <a:pos x="f84" y="f85"/>
                </a:cxn>
                <a:cxn ang="f59">
                  <a:pos x="f78" y="f86"/>
                </a:cxn>
                <a:cxn ang="f59">
                  <a:pos x="f76" y="f87"/>
                </a:cxn>
                <a:cxn ang="f59">
                  <a:pos x="f76" y="f77"/>
                </a:cxn>
              </a:cxnLst>
              <a:rect l="f72" t="f75" r="f73" b="f74"/>
              <a:pathLst>
                <a:path w="1690743" h="1352595">
                  <a:moveTo>
                    <a:pt x="f5" y="f8"/>
                  </a:moveTo>
                  <a:cubicBezTo>
                    <a:pt x="f5" y="f9"/>
                    <a:pt x="f9" y="f5"/>
                    <a:pt x="f8" y="f5"/>
                  </a:cubicBezTo>
                  <a:lnTo>
                    <a:pt x="f10" y="f5"/>
                  </a:lnTo>
                  <a:cubicBezTo>
                    <a:pt x="f11" y="f5"/>
                    <a:pt x="f12" y="f9"/>
                    <a:pt x="f12" y="f8"/>
                  </a:cubicBezTo>
                  <a:cubicBezTo>
                    <a:pt x="f12" y="f13"/>
                    <a:pt x="f6" y="f14"/>
                    <a:pt x="f6" y="f15"/>
                  </a:cubicBezTo>
                  <a:cubicBezTo>
                    <a:pt x="f6" y="f16"/>
                    <a:pt x="f17" y="f18"/>
                    <a:pt x="f19" y="f18"/>
                  </a:cubicBezTo>
                  <a:lnTo>
                    <a:pt x="f8" y="f7"/>
                  </a:lnTo>
                  <a:cubicBezTo>
                    <a:pt x="f9" y="f7"/>
                    <a:pt x="f5" y="f20"/>
                    <a:pt x="f5" y="f21"/>
                  </a:cubicBezTo>
                  <a:lnTo>
                    <a:pt x="f5" y="f8"/>
                  </a:lnTo>
                  <a:close/>
                </a:path>
              </a:pathLst>
            </a:custGeom>
            <a:solidFill>
              <a:srgbClr val="94AA67"/>
            </a:solidFill>
            <a:ln w="12701" cap="flat">
              <a:noFill/>
              <a:prstDash val="solid"/>
              <a:miter/>
            </a:ln>
          </p:spPr>
          <p:txBody>
            <a:bodyPr vert="horz" wrap="square" lIns="78290" tIns="78290" rIns="78290" bIns="78290" anchor="ctr" anchorCtr="1" compatLnSpc="1">
              <a:noAutofit/>
            </a:bodyPr>
            <a:lstStyle/>
            <a:p>
              <a:pPr algn="ctr" defTabSz="1133477" fontAlgn="auto" hangingPunct="1">
                <a:lnSpc>
                  <a:spcPct val="90000"/>
                </a:lnSpc>
                <a:spcBef>
                  <a:spcPts val="0"/>
                </a:spcBef>
                <a:spcAft>
                  <a:spcPts val="1050"/>
                </a:spcAft>
                <a:defRPr sz="1800" b="0" i="0" u="none" strike="noStrike" kern="0" cap="none" spc="0" baseline="0">
                  <a:solidFill>
                    <a:srgbClr val="000000"/>
                  </a:solidFill>
                  <a:uFillTx/>
                </a:defRPr>
              </a:pPr>
              <a:endParaRPr lang="hu-HU" sz="1200">
                <a:latin typeface="Calibri"/>
              </a:endParaRPr>
            </a:p>
          </p:txBody>
        </p:sp>
        <p:sp>
          <p:nvSpPr>
            <p:cNvPr id="12" name="Téglalap 13">
              <a:extLst>
                <a:ext uri="{FF2B5EF4-FFF2-40B4-BE49-F238E27FC236}">
                  <a16:creationId xmlns="" xmlns:a16="http://schemas.microsoft.com/office/drawing/2014/main" id="{BB64DD72-DEA6-4200-B03D-55BF79951F18}"/>
                </a:ext>
              </a:extLst>
            </p:cNvPr>
            <p:cNvSpPr/>
            <p:nvPr/>
          </p:nvSpPr>
          <p:spPr>
            <a:xfrm>
              <a:off x="5897984" y="3190349"/>
              <a:ext cx="3045618" cy="1593561"/>
            </a:xfrm>
            <a:prstGeom prst="rect">
              <a:avLst/>
            </a:prstGeom>
            <a:noFill/>
            <a:ln cap="flat">
              <a:noFill/>
              <a:prstDash val="solid"/>
            </a:ln>
          </p:spPr>
          <p:txBody>
            <a:bodyPr vert="horz" wrap="none" lIns="68580" tIns="34290" rIns="68580" bIns="34290" anchor="t" anchorCtr="1" compatLnSpc="1">
              <a:spAutoFit/>
            </a:bodyPr>
            <a:lstStyle/>
            <a:p>
              <a:pPr algn="ctr" defTabSz="1133477" fontAlgn="auto" hangingPunct="1">
                <a:lnSpc>
                  <a:spcPct val="90000"/>
                </a:lnSpc>
                <a:spcBef>
                  <a:spcPts val="0"/>
                </a:spcBef>
                <a:spcAft>
                  <a:spcPts val="600"/>
                </a:spcAft>
                <a:defRPr sz="1800" b="0" i="0" u="none" strike="noStrike" kern="0" cap="none" spc="0" baseline="0">
                  <a:solidFill>
                    <a:srgbClr val="000000"/>
                  </a:solidFill>
                  <a:uFillTx/>
                </a:defRPr>
              </a:pPr>
              <a:r>
                <a:rPr lang="hu-HU" cap="small" dirty="0" smtClean="0">
                  <a:latin typeface="Calibri"/>
                </a:rPr>
                <a:t>Kockázat-</a:t>
              </a:r>
            </a:p>
            <a:p>
              <a:pPr algn="ctr" defTabSz="1133477" fontAlgn="auto" hangingPunct="1">
                <a:lnSpc>
                  <a:spcPct val="90000"/>
                </a:lnSpc>
                <a:spcBef>
                  <a:spcPts val="0"/>
                </a:spcBef>
                <a:spcAft>
                  <a:spcPts val="600"/>
                </a:spcAft>
                <a:defRPr sz="1800" b="0" i="0" u="none" strike="noStrike" kern="0" cap="none" spc="0" baseline="0">
                  <a:solidFill>
                    <a:srgbClr val="000000"/>
                  </a:solidFill>
                  <a:uFillTx/>
                </a:defRPr>
              </a:pPr>
              <a:r>
                <a:rPr lang="hu-HU" cap="small" dirty="0" smtClean="0">
                  <a:latin typeface="Calibri"/>
                </a:rPr>
                <a:t>vállalás</a:t>
              </a:r>
              <a:r>
                <a:rPr lang="hu-HU" sz="1200" cap="small" dirty="0" smtClean="0">
                  <a:latin typeface="Calibri"/>
                </a:rPr>
                <a:t> </a:t>
              </a:r>
              <a:endParaRPr lang="hu-HU" sz="1200" cap="small" dirty="0">
                <a:latin typeface="Calibri"/>
              </a:endParaRPr>
            </a:p>
          </p:txBody>
        </p:sp>
        <p:sp>
          <p:nvSpPr>
            <p:cNvPr id="13" name="Téglalap 14">
              <a:extLst>
                <a:ext uri="{FF2B5EF4-FFF2-40B4-BE49-F238E27FC236}">
                  <a16:creationId xmlns="" xmlns:a16="http://schemas.microsoft.com/office/drawing/2014/main" id="{BC7D22C2-6274-4DC7-96A5-A258810ED5CF}"/>
                </a:ext>
              </a:extLst>
            </p:cNvPr>
            <p:cNvSpPr/>
            <p:nvPr/>
          </p:nvSpPr>
          <p:spPr>
            <a:xfrm>
              <a:off x="2671644" y="4893999"/>
              <a:ext cx="3045618" cy="1521082"/>
            </a:xfrm>
            <a:prstGeom prst="rect">
              <a:avLst/>
            </a:prstGeom>
            <a:noFill/>
            <a:ln cap="flat">
              <a:noFill/>
              <a:prstDash val="solid"/>
            </a:ln>
          </p:spPr>
          <p:txBody>
            <a:bodyPr vert="horz" wrap="none" lIns="68580" tIns="34290" rIns="68580" bIns="34290" anchor="t" anchorCtr="1" compatLnSpc="1">
              <a:spAutoFit/>
            </a:bodyPr>
            <a:lstStyle/>
            <a:p>
              <a:pPr algn="ctr" defTabSz="1133477" fontAlgn="auto" hangingPunct="1">
                <a:lnSpc>
                  <a:spcPct val="90000"/>
                </a:lnSpc>
                <a:spcBef>
                  <a:spcPts val="0"/>
                </a:spcBef>
                <a:spcAft>
                  <a:spcPts val="0"/>
                </a:spcAft>
                <a:defRPr sz="1800" b="0" i="0" u="none" strike="noStrike" kern="0" cap="none" spc="0" baseline="0">
                  <a:solidFill>
                    <a:srgbClr val="000000"/>
                  </a:solidFill>
                  <a:uFillTx/>
                </a:defRPr>
              </a:pPr>
              <a:r>
                <a:rPr lang="hu-HU" cap="small" dirty="0">
                  <a:latin typeface="Calibri"/>
                </a:rPr>
                <a:t>Kockázat-</a:t>
              </a:r>
            </a:p>
            <a:p>
              <a:pPr algn="ctr" defTabSz="1133477" fontAlgn="auto" hangingPunct="1">
                <a:lnSpc>
                  <a:spcPct val="90000"/>
                </a:lnSpc>
                <a:spcBef>
                  <a:spcPts val="0"/>
                </a:spcBef>
                <a:spcAft>
                  <a:spcPts val="0"/>
                </a:spcAft>
                <a:defRPr sz="1800" b="0" i="0" u="none" strike="noStrike" kern="0" cap="none" spc="0" baseline="0">
                  <a:solidFill>
                    <a:srgbClr val="000000"/>
                  </a:solidFill>
                  <a:uFillTx/>
                </a:defRPr>
              </a:pPr>
              <a:r>
                <a:rPr lang="hu-HU" cap="small" dirty="0">
                  <a:latin typeface="Calibri"/>
                </a:rPr>
                <a:t>észlelés</a:t>
              </a:r>
            </a:p>
          </p:txBody>
        </p:sp>
      </p:grpSp>
    </p:spTree>
    <p:extLst>
      <p:ext uri="{BB962C8B-B14F-4D97-AF65-F5344CB8AC3E}">
        <p14:creationId xmlns:p14="http://schemas.microsoft.com/office/powerpoint/2010/main" val="2397463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fault - Cím és tartalom">
  <a:themeElements>
    <a:clrScheme name="">
      <a:dk1>
        <a:srgbClr val="000000"/>
      </a:dk1>
      <a:lt1>
        <a:srgbClr val="FFFFFF"/>
      </a:lt1>
      <a:dk2>
        <a:srgbClr val="000000"/>
      </a:dk2>
      <a:lt2>
        <a:srgbClr val="808080"/>
      </a:lt2>
      <a:accent1>
        <a:srgbClr val="76923C"/>
      </a:accent1>
      <a:accent2>
        <a:srgbClr val="333399"/>
      </a:accent2>
      <a:accent3>
        <a:srgbClr val="FFFFFF"/>
      </a:accent3>
      <a:accent4>
        <a:srgbClr val="000000"/>
      </a:accent4>
      <a:accent5>
        <a:srgbClr val="BDC7AF"/>
      </a:accent5>
      <a:accent6>
        <a:srgbClr val="2D2D8A"/>
      </a:accent6>
      <a:hlink>
        <a:srgbClr val="009999"/>
      </a:hlink>
      <a:folHlink>
        <a:srgbClr val="99CC00"/>
      </a:folHlink>
    </a:clrScheme>
    <a:fontScheme name="Default - Cím és tartalom">
      <a:majorFont>
        <a:latin typeface="Lucida Grande"/>
        <a:ea typeface="ヒラギノ角ゴ ProN W3"/>
        <a:cs typeface="ヒラギノ角ゴ ProN W3"/>
      </a:majorFont>
      <a:minorFont>
        <a:latin typeface="Lucida Grande"/>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Default - Cím és tartalo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é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Világosság">
  <a:themeElements>
    <a:clrScheme name="Világosság">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Klasszikus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ilágosság">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é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lágosság">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18011</TotalTime>
  <Pages>0</Pages>
  <Words>1231</Words>
  <Characters>0</Characters>
  <Application>Microsoft Office PowerPoint</Application>
  <PresentationFormat>Diavetítés a képernyőre (4:3 oldalarány)</PresentationFormat>
  <Lines>0</Lines>
  <Paragraphs>218</Paragraphs>
  <Slides>25</Slides>
  <Notes>20</Notes>
  <HiddenSlides>0</HiddenSlides>
  <MMClips>0</MMClips>
  <ScaleCrop>false</ScaleCrop>
  <HeadingPairs>
    <vt:vector size="4" baseType="variant">
      <vt:variant>
        <vt:lpstr>Téma</vt:lpstr>
      </vt:variant>
      <vt:variant>
        <vt:i4>3</vt:i4>
      </vt:variant>
      <vt:variant>
        <vt:lpstr>Diacímek</vt:lpstr>
      </vt:variant>
      <vt:variant>
        <vt:i4>25</vt:i4>
      </vt:variant>
    </vt:vector>
  </HeadingPairs>
  <TitlesOfParts>
    <vt:vector size="28" baseType="lpstr">
      <vt:lpstr>Default - Cím és tartalom</vt:lpstr>
      <vt:lpstr>Téma1</vt:lpstr>
      <vt:lpstr>Világosság</vt:lpstr>
      <vt:lpstr>Egyéni kockázatészlelés és kockázatvállalás  egy szekvenciális valószínűségi játékban  A szerencsejátékos tévedése</vt:lpstr>
      <vt:lpstr>PowerPoint bemutató</vt:lpstr>
      <vt:lpstr>Racionalitás hipotézisek</vt:lpstr>
      <vt:lpstr>A valószínűségi játék:   A befektetésszimuláció </vt:lpstr>
      <vt:lpstr>A kísérlet bemutatása</vt:lpstr>
      <vt:lpstr>A befektetésszimuláció folyamata</vt:lpstr>
      <vt:lpstr>A kérdés megjelenítése</vt:lpstr>
      <vt:lpstr>A befektetésszimuláció folyamata</vt:lpstr>
      <vt:lpstr> Kockázatészlelés  Valószínűségészlelés  (objektív vs. szubjektív valószínűség) </vt:lpstr>
      <vt:lpstr>A nyerő részvénnyel kereskedés   a posteriori valószínűsége</vt:lpstr>
      <vt:lpstr>Objektív vs. szubjektív valószínűség</vt:lpstr>
      <vt:lpstr>PowerPoint bemutató</vt:lpstr>
      <vt:lpstr>PowerPoint bemutató</vt:lpstr>
      <vt:lpstr>PowerPoint bemutató</vt:lpstr>
      <vt:lpstr> Valószínűségészlelés eredmények</vt:lpstr>
      <vt:lpstr> Kockázatvállalás:  racionalitás és/vagy heurisztika </vt:lpstr>
      <vt:lpstr>Kelly stratégia</vt:lpstr>
      <vt:lpstr>A résztvevők gyakorisági megoszlása  r(V,p) szerint</vt:lpstr>
      <vt:lpstr>A szerencsejátékos tévedése</vt:lpstr>
      <vt:lpstr>A szerencsejátékos tévedése a befektetésszimulációban</vt:lpstr>
      <vt:lpstr>A szerencsejátékos tévedése szerinti  kockázatvállalás sorozat után</vt:lpstr>
      <vt:lpstr>A résztvevők gyakorisági megoszlása r(V,sorozat) szerint</vt:lpstr>
      <vt:lpstr>A résztvevők gyakorisági megoszlása r(V,sorozat) szerint</vt:lpstr>
      <vt:lpstr>2. Kockázatvállalás eredmények</vt:lpstr>
      <vt:lpstr>Köszönöm a figyelmet!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Klára</dc:creator>
  <cp:lastModifiedBy>Acer_V5_15-HTK</cp:lastModifiedBy>
  <cp:revision>385</cp:revision>
  <cp:lastPrinted>2018-11-16T08:20:29Z</cp:lastPrinted>
  <dcterms:modified xsi:type="dcterms:W3CDTF">2018-11-16T13:07:01Z</dcterms:modified>
</cp:coreProperties>
</file>