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eville" TargetMode="External"/><Relationship Id="rId3" Type="http://schemas.openxmlformats.org/officeDocument/2006/relationships/hyperlink" Target="https://en.wikipedia.org/wiki/Brussels" TargetMode="External"/><Relationship Id="rId7" Type="http://schemas.openxmlformats.org/officeDocument/2006/relationships/hyperlink" Target="https://en.wikipedia.org/wiki/Petten" TargetMode="External"/><Relationship Id="rId2" Type="http://schemas.openxmlformats.org/officeDocument/2006/relationships/hyperlink" Target="http://www.cost.eu/COST_Actions/isch/A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Ispra" TargetMode="External"/><Relationship Id="rId5" Type="http://schemas.openxmlformats.org/officeDocument/2006/relationships/hyperlink" Target="https://en.wikipedia.org/wiki/Karlsruhe" TargetMode="External"/><Relationship Id="rId4" Type="http://schemas.openxmlformats.org/officeDocument/2006/relationships/hyperlink" Target="https://en.wikipedia.org/wiki/Gee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research/social-sciences/pdf/project_synopses/research_in_foresigh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lennium-project.org/" TargetMode="External"/><Relationship Id="rId2" Type="http://schemas.openxmlformats.org/officeDocument/2006/relationships/hyperlink" Target="https://www.visegradfund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324187" y="310896"/>
            <a:ext cx="7766936" cy="3895388"/>
          </a:xfrm>
        </p:spPr>
        <p:txBody>
          <a:bodyPr/>
          <a:lstStyle/>
          <a:p>
            <a:pPr algn="l"/>
            <a:r>
              <a:rPr lang="hu-HU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Hideg </a:t>
            </a:r>
            <a:r>
              <a:rPr lang="hu-HU" sz="4000" b="1" i="1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Éva:</a:t>
            </a:r>
            <a:r>
              <a:rPr lang="hu-HU" sz="4000" b="1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/>
            </a:r>
            <a:br>
              <a:rPr lang="hu-HU" sz="4000" b="1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hu-HU" sz="40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 </a:t>
            </a:r>
            <a:br>
              <a:rPr lang="hu-HU" sz="4000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hu-HU" sz="4000" b="1" dirty="0" err="1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Nemzetköziesedés</a:t>
            </a:r>
            <a:r>
              <a:rPr lang="hu-HU" sz="4000" b="1" dirty="0">
                <a:solidFill>
                  <a:schemeClr val="tx1"/>
                </a:solidFill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, láthatóság és publikációs lehetőségek a jövőkutatás területén</a:t>
            </a:r>
            <a:r>
              <a:rPr lang="hu-HU" dirty="0">
                <a:solidFill>
                  <a:schemeClr val="tx1"/>
                </a:solidFill>
              </a:rPr>
              <a:t/>
            </a:r>
            <a:br>
              <a:rPr lang="hu-HU" dirty="0">
                <a:solidFill>
                  <a:schemeClr val="tx1"/>
                </a:solidFill>
              </a:rPr>
            </a:b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07067" y="4544568"/>
            <a:ext cx="7766936" cy="1289304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MTA Statisztikai és Jövőkutatási Tudományos Bizottsága</a:t>
            </a:r>
            <a:endParaRPr lang="hu-H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Budapest 2018. szeptember 25.</a:t>
            </a:r>
            <a:endParaRPr lang="hu-H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22960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láthatóság erősítésének lehetőségei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649224"/>
            <a:ext cx="8596668" cy="620877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Hazai kutatási együttműködés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erősítése a </a:t>
            </a:r>
            <a:r>
              <a:rPr lang="hu-H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gyakorlati jövőkutatás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terén, hogy még többfelé és többféle szakfolyóiratban tudjunk publikálni. Többek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között:</a:t>
            </a: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hu-HU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Párbeszéd</a:t>
            </a:r>
            <a:r>
              <a:rPr lang="hu-H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közös kutatás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más akadémiai bizottságokkal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hu-H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főként a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IX. Osztály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bizottságaival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kutatási együttműködés fokozása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pályázatokban részvétel</a:t>
            </a:r>
          </a:p>
          <a:p>
            <a:pPr marL="0" indent="0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Publikáció fokozása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ScienceDirect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 OECD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iLibrary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Matarka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GreenFILE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 </a:t>
            </a:r>
            <a:r>
              <a:rPr 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EconLit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valamint a DOAB és a DOA adatbázisokban megtalálható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folyóiratokban – 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JTAB alkalmi publikációs tevékenységének fokozása</a:t>
            </a:r>
            <a:endParaRPr lang="hu-H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0"/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Bizottsági és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újabb kutatási honlapok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folyamatos és interaktív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működtetése</a:t>
            </a: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Nyilvános szereplés fokozása: </a:t>
            </a:r>
            <a:endParaRPr lang="hu-H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Csak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megkutatott témáról,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csak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kutatási eredmények kommunikálása</a:t>
            </a:r>
          </a:p>
          <a:p>
            <a:pPr marL="0" lvl="0" indent="0">
              <a:buNone/>
            </a:pPr>
            <a:r>
              <a:rPr lang="hu-HU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Bizottsági szintű véleményformálás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ha közös kutatási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eredményeken alapul.</a:t>
            </a:r>
          </a:p>
          <a:p>
            <a:pPr marL="0" indent="0" algn="ctr">
              <a:buNone/>
            </a:pPr>
            <a:endParaRPr lang="hu-H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MINDEZT FIATALÍTÁSSAL EGYBEKÖTVE!!</a:t>
            </a:r>
            <a:endParaRPr lang="hu-H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04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Témakörök</a:t>
            </a:r>
            <a:endParaRPr lang="hu-H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819657"/>
            <a:ext cx="8596668" cy="4221706"/>
          </a:xfrm>
        </p:spPr>
        <p:txBody>
          <a:bodyPr>
            <a:normAutofit/>
          </a:bodyPr>
          <a:lstStyle/>
          <a:p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kutatás </a:t>
            </a:r>
            <a:r>
              <a:rPr lang="hu-H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nemzetköziesedése</a:t>
            </a:r>
            <a:endParaRPr lang="hu-H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láthatóság és formái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JTAB tagok LÁTHATÓSÁGI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TÁBLÁZAT-ának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tényadatai –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Melléklet szerint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láthatóság erősítésének lehetőségei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08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kutatás </a:t>
            </a:r>
            <a:r>
              <a:rPr lang="hu-H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nemzetköziesedése</a:t>
            </a:r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pPr lvl="0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EU-s kutatási pályázatokban és programokban részvétel</a:t>
            </a:r>
          </a:p>
          <a:p>
            <a:pPr lvl="0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V4-es pályázatokban és programokban részvétel</a:t>
            </a:r>
          </a:p>
          <a:p>
            <a:pPr lvl="0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Nemzetközi e-intézet (pl. Meskó Bertalan, alapító és kutató) és e-kutatásokban részvétel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055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kutatás </a:t>
            </a:r>
            <a:r>
              <a:rPr lang="hu-H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nemzetköziesedése</a:t>
            </a:r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408176"/>
            <a:ext cx="8596668" cy="5586983"/>
          </a:xfrm>
        </p:spPr>
        <p:txBody>
          <a:bodyPr>
            <a:normAutofit fontScale="70000" lnSpcReduction="20000"/>
          </a:bodyPr>
          <a:lstStyle/>
          <a:p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EU-s kutatási pályázatokban és programokban részvétel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COST: European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Cooperation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Science and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2004-2007: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témában kutatási együttműködés: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Foresight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Methodologies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-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Exploring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new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ways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to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explore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the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future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Vezetők: Hideg É, Havas A.</a:t>
            </a:r>
          </a:p>
          <a:p>
            <a:pPr marL="0" indent="0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Tagok: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Nováky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E., Kristóf T.,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Alács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P., Vág A.</a:t>
            </a:r>
          </a:p>
          <a:p>
            <a:pPr marL="0" indent="0">
              <a:buNone/>
            </a:pPr>
            <a:r>
              <a:rPr lang="hu-H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Továbbélése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témák ajánlása keretprogramokhoz </a:t>
            </a:r>
            <a:r>
              <a:rPr lang="hu-H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(pl. FP7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JRC: The 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Joint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Research Centre is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Commission's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service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Tud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és stratégia koordinációja: Intézményei: Belgiumban (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Brussels"/>
              </a:rPr>
              <a:t>Brussels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 tooltip="Geel"/>
              </a:rPr>
              <a:t>Geel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Németországban (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Karlsruhe"/>
              </a:rPr>
              <a:t>Karlsruhe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Olaszországban (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6" tooltip="Ispra"/>
              </a:rPr>
              <a:t>Ispra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Hollandiában (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 tooltip="Petten"/>
              </a:rPr>
              <a:t>Petten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és Spanyolországban (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8" tooltip="Seville"/>
              </a:rPr>
              <a:t>Seville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Jövőkutatás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altéma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egy-egy nagy stratégiai témán belül</a:t>
            </a:r>
          </a:p>
          <a:p>
            <a:pPr marL="0" indent="0">
              <a:buNone/>
            </a:pP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FTA (</a:t>
            </a:r>
            <a:r>
              <a:rPr lang="hu-H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Future-oriented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Horizon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Scenning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2018-ban, vagy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911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6166" y="0"/>
            <a:ext cx="8596668" cy="676656"/>
          </a:xfrm>
        </p:spPr>
        <p:txBody>
          <a:bodyPr>
            <a:normAutofit fontScale="90000"/>
          </a:bodyPr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kutatás </a:t>
            </a:r>
            <a:r>
              <a:rPr lang="hu-H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nemzetköziesedése</a:t>
            </a:r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03014" y="676656"/>
            <a:ext cx="8596668" cy="6053328"/>
          </a:xfrm>
        </p:spPr>
        <p:txBody>
          <a:bodyPr>
            <a:normAutofit lnSpcReduction="10000"/>
          </a:bodyPr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 Research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Foresight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EC,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Elérhető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hu-HU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ec.europa.eu/research/social-	</a:t>
            </a:r>
            <a:r>
              <a:rPr lang="hu-H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sciences</a:t>
            </a:r>
            <a:r>
              <a:rPr lang="hu-HU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hu-H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pdf</a:t>
            </a:r>
            <a:r>
              <a:rPr lang="hu-HU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/project_</a:t>
            </a:r>
            <a:r>
              <a:rPr lang="hu-H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synopses</a:t>
            </a:r>
            <a:r>
              <a:rPr lang="hu-HU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hu-H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research</a:t>
            </a:r>
            <a:r>
              <a:rPr lang="hu-HU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_</a:t>
            </a:r>
            <a:r>
              <a:rPr lang="hu-H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in</a:t>
            </a:r>
            <a:r>
              <a:rPr lang="hu-HU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_</a:t>
            </a:r>
            <a:r>
              <a:rPr lang="hu-HU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foresight.pdf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77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oldalas kiadvány, amely alkalmazott, gyakorlati jövőkutatás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témáit sorolja fel,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Európa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jövőjével foglalkozók vannak túlsúlyban – hazai részvétel gyakorlatilag 0,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vagy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jövőkutatás, hanem más zászló alatt </a:t>
            </a:r>
          </a:p>
          <a:p>
            <a:pPr lvl="0"/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Welfare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wealth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Europe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BUDAPEST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SZAKPOLITIKAI ELEMZO INTEZET KORLATOLTFELELOSSEGU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TARSASAG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(Budapest Institute Hungary) Ágota SCHARLE Hungary — Budapest</a:t>
            </a: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INSTITUTE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WORLD ECONOMICS OF THE HUNGARIAN ACADEMY OF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SCIENCES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(IWE)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Andrea SZALAVETZ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Hungary — Budapest</a:t>
            </a: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PANNON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EGYETEM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Ádám TÖRÖK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Hungary —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Veszprem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Pathways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transitions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CORVINUS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Centre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Policy Research, </a:t>
            </a:r>
            <a:r>
              <a:rPr lang="hu-H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Michael	LABELLE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Hungary — Budapest</a:t>
            </a:r>
          </a:p>
          <a:p>
            <a:pPr lvl="0"/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lifestyles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REGIONAL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CENTER FOR CEE COUNTRIES 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Zoltan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Szabolcs 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ERDÉLYI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Hungary — Szentendre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397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-128016"/>
            <a:ext cx="8596668" cy="822960"/>
          </a:xfrm>
        </p:spPr>
        <p:txBody>
          <a:bodyPr/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kutatás </a:t>
            </a:r>
            <a:r>
              <a:rPr lang="hu-H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nemzetköziesedése</a:t>
            </a:r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822960"/>
            <a:ext cx="8596668" cy="5724143"/>
          </a:xfrm>
        </p:spPr>
        <p:txBody>
          <a:bodyPr/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V4-es pályázatokban és programokban részvétel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 óta: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hu-H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Visegrad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intézet a V4-ek közötti együttműködés erősítésére, támogatására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Elérhető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https://www.visegradfund.org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tud. kutatás 18%-ban részesedik az alapból.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"For_V4 - Mobilizing corporate foresight potential among V4 countries" – 2016-2017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– 2 hazai jövőkutató: Gáspár J. és Hideg É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Konzorcium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vezető: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Lengyelo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Radom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Millennium project (1996 óta):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Elérhetőség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www.millennium-project.org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JTAB egyik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node-ja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lett,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Hungary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2013-ban</a:t>
            </a: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Index kiszámítása Magyarországra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2025-re (2014 – 2015)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388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905256"/>
          </a:xfrm>
        </p:spPr>
        <p:txBody>
          <a:bodyPr>
            <a:noAutofit/>
          </a:bodyPr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láthatóság és </a:t>
            </a:r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formái (1)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905257"/>
            <a:ext cx="8596668" cy="5136106"/>
          </a:xfrm>
        </p:spPr>
        <p:txBody>
          <a:bodyPr>
            <a:normAutofit/>
          </a:bodyPr>
          <a:lstStyle/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Publikálás</a:t>
            </a:r>
          </a:p>
          <a:p>
            <a:pPr marL="0" indent="0">
              <a:buNone/>
            </a:pPr>
            <a:endParaRPr lang="hu-H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Külföldi folyóiratok:</a:t>
            </a:r>
          </a:p>
          <a:p>
            <a:pPr marL="0" lv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Forecasting and Social Change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3,13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 Planning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3,22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Futures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= 2,256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Forecasting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2,19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Foresight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Kalkulált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Journal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Futures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Kalkulált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World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Futures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(WFS)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Kalkulált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53)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Foresight and Innovation Policy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Kalkulált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02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40664"/>
          </a:xfrm>
        </p:spPr>
        <p:txBody>
          <a:bodyPr/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láthatóság és formái </a:t>
            </a:r>
            <a:r>
              <a:rPr lang="hu-H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822960"/>
            <a:ext cx="8596668" cy="5705855"/>
          </a:xfrm>
        </p:spPr>
        <p:txBody>
          <a:bodyPr>
            <a:normAutofit/>
          </a:bodyPr>
          <a:lstStyle/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Belföldi folyóiratok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Társadalomkutatás 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megszűnt</a:t>
            </a:r>
          </a:p>
          <a:p>
            <a:pPr marL="0" indent="0"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Magyar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Tudomány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Vezetéstudomány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Statisztikai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Szemle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néha és bizonyos témakörökben</a:t>
            </a:r>
          </a:p>
          <a:p>
            <a:pPr marL="0" indent="0"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Tér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Társadalom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néha és bizonyos témakörökben</a:t>
            </a:r>
          </a:p>
          <a:p>
            <a:pPr marL="457200" lvl="1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szakterületeken működő folyóiratok, ha szakterületi jövőkutatási eredmény van</a:t>
            </a:r>
          </a:p>
          <a:p>
            <a:pPr marL="0" indent="0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Nyilvánosság – média szereplés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Formák</a:t>
            </a:r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Előadás tartása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beszélgetésekben, vitákban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részvétel, ismeretterjesztő írások, stb. </a:t>
            </a:r>
            <a:r>
              <a:rPr lang="hu-H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médiákban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37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173736"/>
            <a:ext cx="8596668" cy="886968"/>
          </a:xfrm>
        </p:spPr>
        <p:txBody>
          <a:bodyPr/>
          <a:lstStyle/>
          <a:p>
            <a:r>
              <a:rPr lang="hu-H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láthatóság és formái (2)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950976"/>
            <a:ext cx="8596668" cy="5532119"/>
          </a:xfrm>
        </p:spPr>
        <p:txBody>
          <a:bodyPr>
            <a:normAutofit/>
          </a:bodyPr>
          <a:lstStyle/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Bizottsági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tagságok</a:t>
            </a:r>
          </a:p>
          <a:p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Nk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jövőkutatási szervezeti tagság: 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WFSF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WFS,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Shaping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Tomorrow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Design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Council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euroProspective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Hazai 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bizottsági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tagságok: </a:t>
            </a:r>
          </a:p>
          <a:p>
            <a:pPr marL="0" indent="0">
              <a:buNone/>
            </a:pP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egyetemi bizottságok és szakmai szervezetek stb.</a:t>
            </a:r>
          </a:p>
          <a:p>
            <a:pPr marL="0" indent="0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JTAB tagok LÁTHATÓSÁGI </a:t>
            </a:r>
            <a:r>
              <a:rPr lang="hu-H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TÁBLÁZAT-ának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tényadatai 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Melléklet szerint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19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196</Words>
  <Application>Microsoft Office PowerPoint</Application>
  <PresentationFormat>Szélesvásznú</PresentationFormat>
  <Paragraphs>101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Batang</vt:lpstr>
      <vt:lpstr>Arial</vt:lpstr>
      <vt:lpstr>Times New Roman</vt:lpstr>
      <vt:lpstr>Trebuchet MS</vt:lpstr>
      <vt:lpstr>Wingdings 3</vt:lpstr>
      <vt:lpstr>Fazetta</vt:lpstr>
      <vt:lpstr>Hideg Éva:   Nemzetköziesedés, láthatóság és publikációs lehetőségek a jövőkutatás területén </vt:lpstr>
      <vt:lpstr>Témakörök</vt:lpstr>
      <vt:lpstr>A kutatás nemzetköziesedése (1) </vt:lpstr>
      <vt:lpstr>A kutatás nemzetköziesedése (2) </vt:lpstr>
      <vt:lpstr>A kutatás nemzetköziesedése (3) </vt:lpstr>
      <vt:lpstr>A kutatás nemzetköziesedése (4)</vt:lpstr>
      <vt:lpstr>A láthatóság és formái (1) </vt:lpstr>
      <vt:lpstr>A láthatóság és formái (2)</vt:lpstr>
      <vt:lpstr>A láthatóság és formái (2)</vt:lpstr>
      <vt:lpstr>A láthatóság erősítésének lehetőségei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Hideg Éva:   Nemzetköziesedés, láthatóság és publikációs lehetőségek a jövőkutatás területén</dc:title>
  <dc:creator>ehideg</dc:creator>
  <cp:lastModifiedBy>ehideg</cp:lastModifiedBy>
  <cp:revision>14</cp:revision>
  <dcterms:created xsi:type="dcterms:W3CDTF">2018-09-24T10:38:29Z</dcterms:created>
  <dcterms:modified xsi:type="dcterms:W3CDTF">2018-09-25T07:05:33Z</dcterms:modified>
</cp:coreProperties>
</file>