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7" r:id="rId5"/>
    <p:sldId id="277" r:id="rId6"/>
    <p:sldId id="258" r:id="rId7"/>
    <p:sldId id="259" r:id="rId8"/>
    <p:sldId id="271" r:id="rId9"/>
    <p:sldId id="260" r:id="rId10"/>
    <p:sldId id="268" r:id="rId11"/>
    <p:sldId id="279" r:id="rId12"/>
    <p:sldId id="278" r:id="rId13"/>
    <p:sldId id="272" r:id="rId14"/>
    <p:sldId id="261" r:id="rId15"/>
    <p:sldId id="270" r:id="rId16"/>
    <p:sldId id="280" r:id="rId17"/>
    <p:sldId id="273" r:id="rId18"/>
    <p:sldId id="262" r:id="rId19"/>
    <p:sldId id="274" r:id="rId20"/>
    <p:sldId id="281" r:id="rId21"/>
    <p:sldId id="264" r:id="rId22"/>
    <p:sldId id="266" r:id="rId23"/>
    <p:sldId id="276" r:id="rId24"/>
  </p:sldIdLst>
  <p:sldSz cx="12188825" cy="6858000"/>
  <p:notesSz cx="6797675" cy="9926638"/>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336">
          <p15:clr>
            <a:srgbClr val="A4A3A4"/>
          </p15:clr>
        </p15:guide>
        <p15:guide id="5" orient="horz" pos="1920">
          <p15:clr>
            <a:srgbClr val="A4A3A4"/>
          </p15:clr>
        </p15:guide>
        <p15:guide id="6" orient="horz" pos="3984">
          <p15:clr>
            <a:srgbClr val="A4A3A4"/>
          </p15:clr>
        </p15:guide>
        <p15:guide id="7" orient="horz" pos="1152">
          <p15:clr>
            <a:srgbClr val="A4A3A4"/>
          </p15:clr>
        </p15:guide>
        <p15:guide id="8" pos="3839">
          <p15:clr>
            <a:srgbClr val="A4A3A4"/>
          </p15:clr>
        </p15:guide>
        <p15:guide id="9" pos="671">
          <p15:clr>
            <a:srgbClr val="A4A3A4"/>
          </p15:clr>
        </p15:guide>
        <p15:guide id="10" pos="7007">
          <p15:clr>
            <a:srgbClr val="A4A3A4"/>
          </p15:clr>
        </p15:guide>
        <p15:guide id="11" pos="6143">
          <p15:clr>
            <a:srgbClr val="A4A3A4"/>
          </p15:clr>
        </p15:guide>
        <p15:guide id="12" pos="3263">
          <p15:clr>
            <a:srgbClr val="A4A3A4"/>
          </p15:clr>
        </p15:guide>
        <p15:guide id="13" pos="7391">
          <p15:clr>
            <a:srgbClr val="A4A3A4"/>
          </p15:clr>
        </p15:guide>
        <p15:guide id="14" pos="36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768" autoAdjust="0"/>
  </p:normalViewPr>
  <p:slideViewPr>
    <p:cSldViewPr showGuides="1">
      <p:cViewPr varScale="1">
        <p:scale>
          <a:sx n="90" d="100"/>
          <a:sy n="90" d="100"/>
        </p:scale>
        <p:origin x="1254" y="96"/>
      </p:cViewPr>
      <p:guideLst>
        <p:guide orient="horz" pos="2160"/>
        <p:guide orient="horz" pos="1008"/>
        <p:guide orient="horz" pos="3792"/>
        <p:guide orient="horz" pos="336"/>
        <p:guide orient="horz" pos="1920"/>
        <p:guide orient="horz" pos="3984"/>
        <p:guide orient="horz" pos="1152"/>
        <p:guide pos="3839"/>
        <p:guide pos="671"/>
        <p:guide pos="7007"/>
        <p:guide pos="6143"/>
        <p:guide pos="3263"/>
        <p:guide pos="7391"/>
        <p:guide pos="3695"/>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0" d="100"/>
          <a:sy n="100"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hu-HU" dirty="0"/>
          </a:p>
        </p:txBody>
      </p:sp>
      <p:sp>
        <p:nvSpPr>
          <p:cNvPr id="3" name="Dátum hely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69E7AC6D-F677-44B2-96FF-4A8E6471A6AB}" type="datetime1">
              <a:rPr lang="hu-HU" smtClean="0"/>
              <a:t>2018.11.12.</a:t>
            </a:fld>
            <a:endParaRPr lang="hu-HU" dirty="0"/>
          </a:p>
        </p:txBody>
      </p:sp>
      <p:sp>
        <p:nvSpPr>
          <p:cNvPr id="4" name="Élőláb hely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hu-HU" dirty="0"/>
          </a:p>
        </p:txBody>
      </p:sp>
      <p:sp>
        <p:nvSpPr>
          <p:cNvPr id="5" name="Dia számának hely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CA4CBEF8-5CDE-472B-839B-B8BB0C881006}" type="slidenum">
              <a:rPr lang="hu-HU" smtClean="0"/>
              <a:t>‹#›</a:t>
            </a:fld>
            <a:endParaRPr lang="hu-HU"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hu-HU" noProof="0" dirty="0"/>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D3CBBA-AD47-44AB-9516-598283E35DFF}" type="datetime1">
              <a:rPr lang="hu-HU" smtClean="0"/>
              <a:pPr/>
              <a:t>2018.11.12.</a:t>
            </a:fld>
            <a:endParaRPr lang="hu-HU" dirty="0"/>
          </a:p>
        </p:txBody>
      </p:sp>
      <p:sp>
        <p:nvSpPr>
          <p:cNvPr id="4" name="Diakép helye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hu-HU" noProof="0" dirty="0"/>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6BB98AFB-CB0D-4DFE-87B9-B4B0D0DE73CD}" type="slidenum">
              <a:rPr lang="hu-HU" noProof="0" smtClean="0"/>
              <a:t>‹#›</a:t>
            </a:fld>
            <a:endParaRPr lang="hu-HU"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rtlCol="0"/>
          <a:lstStyle/>
          <a:p>
            <a:pPr rtl="0"/>
            <a:endParaRPr lang="hu-HU" dirty="0"/>
          </a:p>
        </p:txBody>
      </p:sp>
      <p:sp>
        <p:nvSpPr>
          <p:cNvPr id="4" name="Dia számának helye 3"/>
          <p:cNvSpPr>
            <a:spLocks noGrp="1"/>
          </p:cNvSpPr>
          <p:nvPr>
            <p:ph type="sldNum" sz="quarter" idx="10"/>
          </p:nvPr>
        </p:nvSpPr>
        <p:spPr/>
        <p:txBody>
          <a:bodyPr rtlCol="0"/>
          <a:lstStyle/>
          <a:p>
            <a:pPr rtl="0"/>
            <a:fld id="{6BB98AFB-CB0D-4DFE-87B9-B4B0D0DE73CD}" type="slidenum">
              <a:rPr lang="hu-HU" smtClean="0"/>
              <a:t>1</a:t>
            </a:fld>
            <a:endParaRPr lang="hu-HU" dirty="0"/>
          </a:p>
        </p:txBody>
      </p:sp>
    </p:spTree>
    <p:extLst>
      <p:ext uri="{BB962C8B-B14F-4D97-AF65-F5344CB8AC3E}">
        <p14:creationId xmlns:p14="http://schemas.microsoft.com/office/powerpoint/2010/main" val="286401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10</a:t>
            </a:fld>
            <a:endParaRPr lang="hu-HU" noProof="0" dirty="0"/>
          </a:p>
        </p:txBody>
      </p:sp>
    </p:spTree>
    <p:extLst>
      <p:ext uri="{BB962C8B-B14F-4D97-AF65-F5344CB8AC3E}">
        <p14:creationId xmlns:p14="http://schemas.microsoft.com/office/powerpoint/2010/main" val="216734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the metaphor of ecosystem draws our attention to not only one particular organisation (such as an entrepreneurial university) but to a system of interrelated bodies and actors in a particular context. Thus, the question is less about what organisational characteristics an entrepreneurial university has but rather on how this particular organisation is embedded in a constellation of other organisations, actors and innovative processes, as well as what role the university plays in this ecosystem</a:t>
            </a:r>
            <a:endParaRPr lang="hu-HU" dirty="0"/>
          </a:p>
          <a:p>
            <a:r>
              <a:rPr lang="en-GB" dirty="0"/>
              <a:t>universities are key </a:t>
            </a:r>
            <a:r>
              <a:rPr lang="en-GB" i="1" dirty="0"/>
              <a:t>access agents</a:t>
            </a:r>
            <a:r>
              <a:rPr lang="en-GB" dirty="0"/>
              <a:t> in these ecosystems since they are located on the very intersection of education (recruiting and training of talent and a qualified workforce), research (exploring knowledge) and transfer of knowledge (exploiting knowledge) (Guerrero et al. 2016: 555). </a:t>
            </a:r>
            <a:endParaRPr lang="hu-HU" dirty="0"/>
          </a:p>
          <a:p>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understand the supporting environment which nurtures and maintains an entrepreneurial ecosystem, research in relation to the ecosystem approach of entrepreneurial university tends to focus on more indirect data such as (informal) connection between stakeholders, support structures and regulatory frameworks, internal &amp; external conditions of the institution and the presence of role models (Kirby et al. 2011; Guerrero &amp; </a:t>
            </a:r>
            <a:r>
              <a:rPr lang="en-GB" sz="1200" kern="1200" dirty="0" err="1">
                <a:solidFill>
                  <a:schemeClr val="tx1"/>
                </a:solidFill>
                <a:effectLst/>
                <a:latin typeface="+mn-lt"/>
                <a:ea typeface="+mn-ea"/>
                <a:cs typeface="+mn-cs"/>
              </a:rPr>
              <a:t>Urbano</a:t>
            </a:r>
            <a:r>
              <a:rPr lang="en-GB" sz="1200" kern="1200" dirty="0">
                <a:solidFill>
                  <a:schemeClr val="tx1"/>
                </a:solidFill>
                <a:effectLst/>
                <a:latin typeface="+mn-lt"/>
                <a:ea typeface="+mn-ea"/>
                <a:cs typeface="+mn-cs"/>
              </a:rPr>
              <a:t>, 2012). In connection with this, the assessment of regional impacts of universities might be based on not only purely quantitative data but on a more comprehensive perspective utilising a “narrative with numbers” approach (</a:t>
            </a:r>
            <a:r>
              <a:rPr lang="en-GB" sz="1200" kern="1200" dirty="0" err="1">
                <a:solidFill>
                  <a:schemeClr val="tx1"/>
                </a:solidFill>
                <a:effectLst/>
                <a:latin typeface="+mn-lt"/>
                <a:ea typeface="+mn-ea"/>
                <a:cs typeface="+mn-cs"/>
              </a:rPr>
              <a:t>Jonkers</a:t>
            </a:r>
            <a:r>
              <a:rPr lang="en-GB" sz="1200" kern="1200" dirty="0">
                <a:solidFill>
                  <a:schemeClr val="tx1"/>
                </a:solidFill>
                <a:effectLst/>
                <a:latin typeface="+mn-lt"/>
                <a:ea typeface="+mn-ea"/>
                <a:cs typeface="+mn-cs"/>
              </a:rPr>
              <a:t> et al., 2018). </a:t>
            </a:r>
            <a:endParaRPr lang="hu-HU" sz="1200" kern="1200" dirty="0">
              <a:solidFill>
                <a:schemeClr val="tx1"/>
              </a:solidFill>
              <a:effectLst/>
              <a:latin typeface="+mn-lt"/>
              <a:ea typeface="+mn-ea"/>
              <a:cs typeface="+mn-cs"/>
            </a:endParaRPr>
          </a:p>
          <a:p>
            <a:endParaRPr lang="hu-HU" dirty="0"/>
          </a:p>
          <a:p>
            <a:endParaRPr lang="hu-HU" dirty="0"/>
          </a:p>
          <a:p>
            <a:r>
              <a:rPr lang="hu-HU" dirty="0" err="1"/>
              <a:t>Aalto</a:t>
            </a:r>
            <a:r>
              <a:rPr lang="hu-HU" baseline="0" dirty="0"/>
              <a:t> (</a:t>
            </a:r>
            <a:r>
              <a:rPr lang="hu-HU" baseline="0" dirty="0" err="1"/>
              <a:t>Finland</a:t>
            </a:r>
            <a:r>
              <a:rPr lang="hu-HU" baseline="0" dirty="0"/>
              <a:t>)</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11</a:t>
            </a:fld>
            <a:endParaRPr lang="hu-HU" dirty="0"/>
          </a:p>
        </p:txBody>
      </p:sp>
    </p:spTree>
    <p:extLst>
      <p:ext uri="{BB962C8B-B14F-4D97-AF65-F5344CB8AC3E}">
        <p14:creationId xmlns:p14="http://schemas.microsoft.com/office/powerpoint/2010/main" val="45944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the metaphor of ecosystem draws our attention to not only one particular organisation (such as an entrepreneurial university) but to a system of interrelated bodies and actors in a particular context. Thus, the question is less about what organisational characteristics an entrepreneurial university has but rather on how this particular organisation is embedded in a constellation of other organisations, actors and innovative processes, as well as what role the university plays in this ecosystem</a:t>
            </a:r>
            <a:endParaRPr lang="hu-HU" dirty="0"/>
          </a:p>
          <a:p>
            <a:r>
              <a:rPr lang="en-GB" dirty="0"/>
              <a:t>universities are key </a:t>
            </a:r>
            <a:r>
              <a:rPr lang="en-GB" i="1" dirty="0"/>
              <a:t>access agents</a:t>
            </a:r>
            <a:r>
              <a:rPr lang="en-GB" dirty="0"/>
              <a:t> in these ecosystems since they are located on the very intersection of education (recruiting and training of talent and a qualified workforce), research (exploring knowledge) and transfer of knowledge (exploiting knowledge) (Guerrero et al. 2016: 555). </a:t>
            </a:r>
            <a:endParaRPr lang="hu-HU" dirty="0"/>
          </a:p>
          <a:p>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order to understand the supporting environment which nurtures and maintains an entrepreneurial ecosystem, research in relation to the ecosystem approach of entrepreneurial university tends to focus on more indirect data such as (informal) connection between stakeholders, support structures and regulatory frameworks, internal &amp; external conditions of the institution and the presence of role models (Kirby et al. 2011; Guerrero &amp; </a:t>
            </a:r>
            <a:r>
              <a:rPr lang="en-GB" sz="1200" kern="1200" dirty="0" err="1">
                <a:solidFill>
                  <a:schemeClr val="tx1"/>
                </a:solidFill>
                <a:effectLst/>
                <a:latin typeface="+mn-lt"/>
                <a:ea typeface="+mn-ea"/>
                <a:cs typeface="+mn-cs"/>
              </a:rPr>
              <a:t>Urbano</a:t>
            </a:r>
            <a:r>
              <a:rPr lang="en-GB" sz="1200" kern="1200" dirty="0">
                <a:solidFill>
                  <a:schemeClr val="tx1"/>
                </a:solidFill>
                <a:effectLst/>
                <a:latin typeface="+mn-lt"/>
                <a:ea typeface="+mn-ea"/>
                <a:cs typeface="+mn-cs"/>
              </a:rPr>
              <a:t>, 2012). In connection with this, the assessment of regional impacts of universities might be based on not only purely quantitative data but on a more comprehensive perspective utilising a “narrative with numbers” approach (</a:t>
            </a:r>
            <a:r>
              <a:rPr lang="en-GB" sz="1200" kern="1200" dirty="0" err="1">
                <a:solidFill>
                  <a:schemeClr val="tx1"/>
                </a:solidFill>
                <a:effectLst/>
                <a:latin typeface="+mn-lt"/>
                <a:ea typeface="+mn-ea"/>
                <a:cs typeface="+mn-cs"/>
              </a:rPr>
              <a:t>Jonkers</a:t>
            </a:r>
            <a:r>
              <a:rPr lang="en-GB" sz="1200" kern="1200" dirty="0">
                <a:solidFill>
                  <a:schemeClr val="tx1"/>
                </a:solidFill>
                <a:effectLst/>
                <a:latin typeface="+mn-lt"/>
                <a:ea typeface="+mn-ea"/>
                <a:cs typeface="+mn-cs"/>
              </a:rPr>
              <a:t> et al., 2018). </a:t>
            </a:r>
            <a:endParaRPr lang="hu-HU" sz="1200" kern="1200" dirty="0">
              <a:solidFill>
                <a:schemeClr val="tx1"/>
              </a:solidFill>
              <a:effectLst/>
              <a:latin typeface="+mn-lt"/>
              <a:ea typeface="+mn-ea"/>
              <a:cs typeface="+mn-cs"/>
            </a:endParaRPr>
          </a:p>
          <a:p>
            <a:endParaRPr lang="hu-HU" dirty="0"/>
          </a:p>
          <a:p>
            <a:endParaRPr lang="hu-HU" dirty="0"/>
          </a:p>
          <a:p>
            <a:r>
              <a:rPr lang="hu-HU" dirty="0" err="1"/>
              <a:t>Aalto</a:t>
            </a:r>
            <a:r>
              <a:rPr lang="hu-HU" baseline="0" dirty="0"/>
              <a:t> (</a:t>
            </a:r>
            <a:r>
              <a:rPr lang="hu-HU" baseline="0" dirty="0" err="1"/>
              <a:t>Finland</a:t>
            </a:r>
            <a:r>
              <a:rPr lang="hu-HU" baseline="0" dirty="0"/>
              <a:t>)</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12</a:t>
            </a:fld>
            <a:endParaRPr lang="hu-HU" dirty="0"/>
          </a:p>
        </p:txBody>
      </p:sp>
    </p:spTree>
    <p:extLst>
      <p:ext uri="{BB962C8B-B14F-4D97-AF65-F5344CB8AC3E}">
        <p14:creationId xmlns:p14="http://schemas.microsoft.com/office/powerpoint/2010/main" val="2845454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13</a:t>
            </a:fld>
            <a:endParaRPr lang="hu-HU" noProof="0" dirty="0"/>
          </a:p>
        </p:txBody>
      </p:sp>
    </p:spTree>
    <p:extLst>
      <p:ext uri="{BB962C8B-B14F-4D97-AF65-F5344CB8AC3E}">
        <p14:creationId xmlns:p14="http://schemas.microsoft.com/office/powerpoint/2010/main" val="283962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14</a:t>
            </a:fld>
            <a:endParaRPr lang="hu-HU" noProof="0" dirty="0"/>
          </a:p>
        </p:txBody>
      </p:sp>
    </p:spTree>
    <p:extLst>
      <p:ext uri="{BB962C8B-B14F-4D97-AF65-F5344CB8AC3E}">
        <p14:creationId xmlns:p14="http://schemas.microsoft.com/office/powerpoint/2010/main" val="666225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err="1"/>
              <a:t>Etzkowitz</a:t>
            </a:r>
            <a:r>
              <a:rPr lang="en-GB" dirty="0"/>
              <a:t> emphasised a possible synthesis between the core functions of HE (teaching, research and service; </a:t>
            </a:r>
            <a:r>
              <a:rPr lang="en-GB" dirty="0" err="1"/>
              <a:t>Etzkowitz</a:t>
            </a:r>
            <a:r>
              <a:rPr lang="en-GB" dirty="0"/>
              <a:t>, 2014), </a:t>
            </a:r>
            <a:r>
              <a:rPr lang="en-GB" dirty="0" err="1"/>
              <a:t>Scharmer</a:t>
            </a:r>
            <a:r>
              <a:rPr lang="en-GB" dirty="0"/>
              <a:t> and </a:t>
            </a:r>
            <a:r>
              <a:rPr lang="en-GB" dirty="0" err="1"/>
              <a:t>Käufer</a:t>
            </a:r>
            <a:r>
              <a:rPr lang="en-GB" dirty="0"/>
              <a:t> highlight the need to create a unity between teaching, research and praxis (2000)</a:t>
            </a:r>
            <a:endParaRPr lang="hu-HU" dirty="0"/>
          </a:p>
          <a:p>
            <a:r>
              <a:rPr lang="en-GB" dirty="0"/>
              <a:t>the emphasis in this approach is on co-creating with practitioners so as to bring about positive social change. The results of these co-creation activities can be exploited commercially, but they can also act as a basis for social innovation leading to social entrepreneurship scaling up these positive effects. Co-creation activities are understood as a two-way “knowledge and or skill-transfer” where both practitioners and researchers can gain new insights</a:t>
            </a:r>
            <a:endParaRPr lang="hu-HU" dirty="0"/>
          </a:p>
          <a:p>
            <a:r>
              <a:rPr lang="en-GB" dirty="0"/>
              <a:t>entrepreneurial activities are much more connected to the aims of bringing about transformative change on the one hand, and those of fulfilling human potential (</a:t>
            </a:r>
            <a:r>
              <a:rPr lang="en-GB" dirty="0" err="1"/>
              <a:t>Lackéus</a:t>
            </a:r>
            <a:r>
              <a:rPr lang="en-GB" dirty="0"/>
              <a:t>, 2015; </a:t>
            </a:r>
            <a:r>
              <a:rPr lang="en-GB" dirty="0" err="1"/>
              <a:t>Seelig</a:t>
            </a:r>
            <a:r>
              <a:rPr lang="en-GB" dirty="0"/>
              <a:t>, 2015; </a:t>
            </a:r>
            <a:r>
              <a:rPr lang="en-GB" dirty="0" err="1"/>
              <a:t>Hammershøj</a:t>
            </a:r>
            <a:r>
              <a:rPr lang="en-GB" dirty="0"/>
              <a:t>, 2018a; </a:t>
            </a:r>
            <a:r>
              <a:rPr lang="en-GB" dirty="0" err="1"/>
              <a:t>Shumar</a:t>
            </a:r>
            <a:r>
              <a:rPr lang="en-GB" dirty="0"/>
              <a:t> &amp; Robinson, 2018). In order to do so, first one needs to find one’s purpose, which is an essential step generating the necessary willpower and resilience for launching and realising a successful entrepreneurial project (Sinek, 2009; </a:t>
            </a:r>
            <a:r>
              <a:rPr lang="en-GB" dirty="0" err="1"/>
              <a:t>Seeling</a:t>
            </a:r>
            <a:r>
              <a:rPr lang="en-GB" dirty="0"/>
              <a:t>, 2015; Duckworth, 2016; Mueller et al., 2017). </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15</a:t>
            </a:fld>
            <a:endParaRPr lang="hu-HU" dirty="0"/>
          </a:p>
        </p:txBody>
      </p:sp>
    </p:spTree>
    <p:extLst>
      <p:ext uri="{BB962C8B-B14F-4D97-AF65-F5344CB8AC3E}">
        <p14:creationId xmlns:p14="http://schemas.microsoft.com/office/powerpoint/2010/main" val="73458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Secondly, this approach also stresses the fact that entrepreneurial teams need to create a common vision first which can serve as a guiding light in relation to the future they strive for (</a:t>
            </a:r>
            <a:r>
              <a:rPr lang="en-GB" dirty="0" err="1"/>
              <a:t>Scharmer</a:t>
            </a:r>
            <a:r>
              <a:rPr lang="en-GB" dirty="0"/>
              <a:t> &amp; </a:t>
            </a:r>
            <a:r>
              <a:rPr lang="en-GB" dirty="0" err="1"/>
              <a:t>Käufer</a:t>
            </a:r>
            <a:r>
              <a:rPr lang="en-GB" dirty="0"/>
              <a:t>, 2000; Seelig, 2015; Király et al., 2016). This means that students working on entrepreneurial projects are also empowered and responsible for their studies in a co-learning process. </a:t>
            </a:r>
            <a:endParaRPr lang="hu-HU" dirty="0"/>
          </a:p>
          <a:p>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this interpretation is traditionally not a part of the entrepreneurial university discourse, it is difficult to identify the specific type of indicators to be associated with it. Nevertheless, one can envision qualitative type of indicators and subjective measures such as the feeling of purpose and empowerment among staff and students, the quality of dialogue between researchers and practitioners, as well as the presence of a shared vision in entrepreneurial teams (see for example Wang &amp; </a:t>
            </a:r>
            <a:r>
              <a:rPr lang="en-GB" sz="1200" kern="1200" dirty="0" err="1">
                <a:solidFill>
                  <a:schemeClr val="tx1"/>
                </a:solidFill>
                <a:effectLst/>
                <a:latin typeface="+mn-lt"/>
                <a:ea typeface="+mn-ea"/>
                <a:cs typeface="+mn-cs"/>
              </a:rPr>
              <a:t>Rafiq</a:t>
            </a:r>
            <a:r>
              <a:rPr lang="en-GB" sz="1200" kern="1200" dirty="0">
                <a:solidFill>
                  <a:schemeClr val="tx1"/>
                </a:solidFill>
                <a:effectLst/>
                <a:latin typeface="+mn-lt"/>
                <a:ea typeface="+mn-ea"/>
                <a:cs typeface="+mn-cs"/>
              </a:rPr>
              <a:t>, 2009; </a:t>
            </a:r>
            <a:r>
              <a:rPr lang="en-GB" sz="1200" kern="1200" dirty="0" err="1">
                <a:solidFill>
                  <a:schemeClr val="tx1"/>
                </a:solidFill>
                <a:effectLst/>
                <a:latin typeface="+mn-lt"/>
                <a:ea typeface="+mn-ea"/>
                <a:cs typeface="+mn-cs"/>
              </a:rPr>
              <a:t>Perkmann</a:t>
            </a:r>
            <a:r>
              <a:rPr lang="en-GB" sz="1200" kern="1200" dirty="0">
                <a:solidFill>
                  <a:schemeClr val="tx1"/>
                </a:solidFill>
                <a:effectLst/>
                <a:latin typeface="+mn-lt"/>
                <a:ea typeface="+mn-ea"/>
                <a:cs typeface="+mn-cs"/>
              </a:rPr>
              <a:t> &amp; Walsh, 2007; </a:t>
            </a:r>
            <a:r>
              <a:rPr lang="en-GB" sz="1200" kern="1200" dirty="0" err="1">
                <a:solidFill>
                  <a:schemeClr val="tx1"/>
                </a:solidFill>
                <a:effectLst/>
                <a:latin typeface="+mn-lt"/>
                <a:ea typeface="+mn-ea"/>
                <a:cs typeface="+mn-cs"/>
              </a:rPr>
              <a:t>Muscio</a:t>
            </a:r>
            <a:r>
              <a:rPr lang="en-GB" sz="1200" kern="1200" dirty="0">
                <a:solidFill>
                  <a:schemeClr val="tx1"/>
                </a:solidFill>
                <a:effectLst/>
                <a:latin typeface="+mn-lt"/>
                <a:ea typeface="+mn-ea"/>
                <a:cs typeface="+mn-cs"/>
              </a:rPr>
              <a:t> &amp; </a:t>
            </a:r>
            <a:r>
              <a:rPr lang="en-GB" sz="1200" kern="1200" dirty="0" err="1">
                <a:solidFill>
                  <a:schemeClr val="tx1"/>
                </a:solidFill>
                <a:effectLst/>
                <a:latin typeface="+mn-lt"/>
                <a:ea typeface="+mn-ea"/>
                <a:cs typeface="+mn-cs"/>
              </a:rPr>
              <a:t>Vallanti</a:t>
            </a:r>
            <a:r>
              <a:rPr lang="en-GB" sz="1200" kern="1200" dirty="0">
                <a:solidFill>
                  <a:schemeClr val="tx1"/>
                </a:solidFill>
                <a:effectLst/>
                <a:latin typeface="+mn-lt"/>
                <a:ea typeface="+mn-ea"/>
                <a:cs typeface="+mn-cs"/>
              </a:rPr>
              <a:t>, 2014; Kitagawa, 2015). </a:t>
            </a:r>
            <a:endParaRPr lang="hu-HU" sz="1200" kern="1200" dirty="0">
              <a:solidFill>
                <a:schemeClr val="tx1"/>
              </a:solidFill>
              <a:effectLst/>
              <a:latin typeface="+mn-lt"/>
              <a:ea typeface="+mn-ea"/>
              <a:cs typeface="+mn-cs"/>
            </a:endParaRPr>
          </a:p>
          <a:p>
            <a:endParaRPr lang="hu-HU" dirty="0"/>
          </a:p>
          <a:p>
            <a:endParaRPr lang="hu-HU" dirty="0"/>
          </a:p>
          <a:p>
            <a:r>
              <a:rPr lang="hu-HU" dirty="0"/>
              <a:t>Stanford</a:t>
            </a:r>
            <a:r>
              <a:rPr lang="hu-HU" baseline="0" dirty="0"/>
              <a:t> D </a:t>
            </a:r>
            <a:r>
              <a:rPr lang="hu-HU" baseline="0" dirty="0" err="1"/>
              <a:t>school</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16</a:t>
            </a:fld>
            <a:endParaRPr lang="hu-HU" dirty="0"/>
          </a:p>
        </p:txBody>
      </p:sp>
    </p:spTree>
    <p:extLst>
      <p:ext uri="{BB962C8B-B14F-4D97-AF65-F5344CB8AC3E}">
        <p14:creationId xmlns:p14="http://schemas.microsoft.com/office/powerpoint/2010/main" val="371451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i="0" kern="1200" dirty="0" smtClean="0">
                <a:solidFill>
                  <a:schemeClr val="tx1"/>
                </a:solidFill>
                <a:effectLst/>
                <a:latin typeface="+mn-lt"/>
                <a:ea typeface="+mn-ea"/>
                <a:cs typeface="+mn-cs"/>
              </a:rPr>
              <a:t>Stimulate</a:t>
            </a:r>
            <a:r>
              <a:rPr lang="en-US" sz="1200" b="0" i="0" kern="1200" dirty="0" smtClean="0">
                <a:solidFill>
                  <a:schemeClr val="tx1"/>
                </a:solidFill>
                <a:effectLst/>
                <a:latin typeface="+mn-lt"/>
                <a:ea typeface="+mn-ea"/>
                <a:cs typeface="+mn-cs"/>
              </a:rPr>
              <a:t>. The goal of the stimulation stage is to support students with a business idea in the transformation from an idea towards a complete business plan. There are several activities where the university can provide support. Primarily, the university should support founding team formation (</a:t>
            </a:r>
            <a:r>
              <a:rPr lang="en-US" sz="1200" b="1" i="0" kern="1200" dirty="0" smtClean="0">
                <a:solidFill>
                  <a:schemeClr val="tx1"/>
                </a:solidFill>
                <a:effectLst/>
                <a:latin typeface="+mn-lt"/>
                <a:ea typeface="+mn-ea"/>
                <a:cs typeface="+mn-cs"/>
              </a:rPr>
              <a:t>S1</a:t>
            </a:r>
            <a:r>
              <a:rPr lang="en-US" sz="1200" b="0" i="0" kern="1200" dirty="0" smtClean="0">
                <a:solidFill>
                  <a:schemeClr val="tx1"/>
                </a:solidFill>
                <a:effectLst/>
                <a:latin typeface="+mn-lt"/>
                <a:ea typeface="+mn-ea"/>
                <a:cs typeface="+mn-cs"/>
              </a:rPr>
              <a:t>). Furthermore, the university should promote the formation of multidisciplinary founding teams by bringing together students that are interested in entrepreneurship and support founder teams in the process of validation of their idea (</a:t>
            </a:r>
            <a:r>
              <a:rPr lang="en-US" sz="1200" b="1" i="0" kern="1200" dirty="0" smtClean="0">
                <a:solidFill>
                  <a:schemeClr val="tx1"/>
                </a:solidFill>
                <a:effectLst/>
                <a:latin typeface="+mn-lt"/>
                <a:ea typeface="+mn-ea"/>
                <a:cs typeface="+mn-cs"/>
              </a:rPr>
              <a:t>S2</a:t>
            </a:r>
            <a:r>
              <a:rPr lang="en-US" sz="1200" b="0" i="0" kern="1200" dirty="0" smtClean="0">
                <a:solidFill>
                  <a:schemeClr val="tx1"/>
                </a:solidFill>
                <a:effectLst/>
                <a:latin typeface="+mn-lt"/>
                <a:ea typeface="+mn-ea"/>
                <a:cs typeface="+mn-cs"/>
              </a:rPr>
              <a:t>). Does the idea have potential? Is it feasible? The remaining activities that should be supported in this phase are the pitching of the idea (</a:t>
            </a:r>
            <a:r>
              <a:rPr lang="en-US" sz="1200" b="1" i="0" kern="1200" dirty="0" smtClean="0">
                <a:solidFill>
                  <a:schemeClr val="tx1"/>
                </a:solidFill>
                <a:effectLst/>
                <a:latin typeface="+mn-lt"/>
                <a:ea typeface="+mn-ea"/>
                <a:cs typeface="+mn-cs"/>
              </a:rPr>
              <a:t>S3</a:t>
            </a:r>
            <a:r>
              <a:rPr lang="en-US" sz="1200" b="0" i="0" kern="1200" dirty="0" smtClean="0">
                <a:solidFill>
                  <a:schemeClr val="tx1"/>
                </a:solidFill>
                <a:effectLst/>
                <a:latin typeface="+mn-lt"/>
                <a:ea typeface="+mn-ea"/>
                <a:cs typeface="+mn-cs"/>
              </a:rPr>
              <a:t>). The entrepreneur should be able to convince others why his idea is worth investing in or paying for. To further prepare the student (or founding team) the stimulation stage should also focus on the development of a business plan (</a:t>
            </a:r>
            <a:r>
              <a:rPr lang="en-US" sz="1200" b="1" i="0" kern="1200" dirty="0" smtClean="0">
                <a:solidFill>
                  <a:schemeClr val="tx1"/>
                </a:solidFill>
                <a:effectLst/>
                <a:latin typeface="+mn-lt"/>
                <a:ea typeface="+mn-ea"/>
                <a:cs typeface="+mn-cs"/>
              </a:rPr>
              <a:t>S4</a:t>
            </a:r>
            <a:r>
              <a:rPr lang="en-US" sz="1200" b="0" i="0" kern="1200" dirty="0" smtClean="0">
                <a:solidFill>
                  <a:schemeClr val="tx1"/>
                </a:solidFill>
                <a:effectLst/>
                <a:latin typeface="+mn-lt"/>
                <a:ea typeface="+mn-ea"/>
                <a:cs typeface="+mn-cs"/>
              </a:rPr>
              <a:t>) and the realization of a prototype (</a:t>
            </a:r>
            <a:r>
              <a:rPr lang="en-US" sz="1200" b="1" i="0" kern="1200" dirty="0" smtClean="0">
                <a:solidFill>
                  <a:schemeClr val="tx1"/>
                </a:solidFill>
                <a:effectLst/>
                <a:latin typeface="+mn-lt"/>
                <a:ea typeface="+mn-ea"/>
                <a:cs typeface="+mn-cs"/>
              </a:rPr>
              <a:t>S5</a:t>
            </a:r>
            <a:r>
              <a:rPr lang="en-US" sz="1200" b="0" i="0" kern="1200" dirty="0" smtClean="0">
                <a:solidFill>
                  <a:schemeClr val="tx1"/>
                </a:solidFill>
                <a:effectLst/>
                <a:latin typeface="+mn-lt"/>
                <a:ea typeface="+mn-ea"/>
                <a:cs typeface="+mn-cs"/>
              </a:rPr>
              <a:t>).</a:t>
            </a:r>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Massachusetts Institute of Technology (MIT</a:t>
            </a:r>
            <a:r>
              <a:rPr lang="hu-HU" sz="1200" b="0" i="0" kern="1200" dirty="0" smtClean="0">
                <a:solidFill>
                  <a:schemeClr val="tx1"/>
                </a:solidFill>
                <a:effectLst/>
                <a:latin typeface="+mn-lt"/>
                <a:ea typeface="+mn-ea"/>
                <a:cs typeface="+mn-cs"/>
              </a:rPr>
              <a:t>)</a:t>
            </a:r>
          </a:p>
          <a:p>
            <a:r>
              <a:rPr lang="hu-HU" sz="1200" b="0" i="0" kern="1200" dirty="0" smtClean="0">
                <a:solidFill>
                  <a:schemeClr val="tx1"/>
                </a:solidFill>
                <a:effectLst/>
                <a:latin typeface="+mn-lt"/>
                <a:ea typeface="+mn-ea"/>
                <a:cs typeface="+mn-cs"/>
              </a:rPr>
              <a:t>International Institute of </a:t>
            </a:r>
            <a:r>
              <a:rPr lang="hu-HU" sz="1200" b="0" i="0" kern="1200" dirty="0" err="1" smtClean="0">
                <a:solidFill>
                  <a:schemeClr val="tx1"/>
                </a:solidFill>
                <a:effectLst/>
                <a:latin typeface="+mn-lt"/>
                <a:ea typeface="+mn-ea"/>
                <a:cs typeface="+mn-cs"/>
              </a:rPr>
              <a:t>Information</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Technology</a:t>
            </a:r>
            <a:r>
              <a:rPr lang="hu-HU" sz="1200" b="0" i="0" kern="1200" dirty="0" smtClean="0">
                <a:solidFill>
                  <a:schemeClr val="tx1"/>
                </a:solidFill>
                <a:effectLst/>
                <a:latin typeface="+mn-lt"/>
                <a:ea typeface="+mn-ea"/>
                <a:cs typeface="+mn-cs"/>
              </a:rPr>
              <a:t> (IIIT)</a:t>
            </a:r>
          </a:p>
          <a:p>
            <a:r>
              <a:rPr lang="hu-HU" sz="1200" b="0" i="0" kern="1200" dirty="0" smtClean="0">
                <a:solidFill>
                  <a:schemeClr val="tx1"/>
                </a:solidFill>
                <a:effectLst/>
                <a:latin typeface="+mn-lt"/>
                <a:ea typeface="+mn-ea"/>
                <a:cs typeface="+mn-cs"/>
              </a:rPr>
              <a:t>Utrecht University (UU)</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17</a:t>
            </a:fld>
            <a:endParaRPr lang="hu-HU" noProof="0" dirty="0"/>
          </a:p>
        </p:txBody>
      </p:sp>
    </p:spTree>
    <p:extLst>
      <p:ext uri="{BB962C8B-B14F-4D97-AF65-F5344CB8AC3E}">
        <p14:creationId xmlns:p14="http://schemas.microsoft.com/office/powerpoint/2010/main" val="239818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Nem bizonyított a kutatások </a:t>
            </a:r>
            <a:r>
              <a:rPr lang="hu-HU" dirty="0" err="1"/>
              <a:t>piacosításának</a:t>
            </a:r>
            <a:r>
              <a:rPr lang="hu-HU" dirty="0"/>
              <a:t> megtérülése</a:t>
            </a:r>
          </a:p>
          <a:p>
            <a:endParaRPr lang="hu-HU"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dirty="0"/>
              <a:t>Vállalkozó egyetemek </a:t>
            </a:r>
            <a:r>
              <a:rPr lang="hu-HU" sz="1200" dirty="0" err="1"/>
              <a:t>vs</a:t>
            </a:r>
            <a:r>
              <a:rPr lang="hu-HU" sz="1200" dirty="0"/>
              <a:t>. egyetemek, amelyeknek van vállalkozási tevékenysége</a:t>
            </a:r>
          </a:p>
          <a:p>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18</a:t>
            </a:fld>
            <a:endParaRPr lang="hu-HU" noProof="0" dirty="0"/>
          </a:p>
        </p:txBody>
      </p:sp>
    </p:spTree>
    <p:extLst>
      <p:ext uri="{BB962C8B-B14F-4D97-AF65-F5344CB8AC3E}">
        <p14:creationId xmlns:p14="http://schemas.microsoft.com/office/powerpoint/2010/main" val="425490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19</a:t>
            </a:fld>
            <a:endParaRPr lang="hu-HU" noProof="0" dirty="0"/>
          </a:p>
        </p:txBody>
      </p:sp>
    </p:spTree>
    <p:extLst>
      <p:ext uri="{BB962C8B-B14F-4D97-AF65-F5344CB8AC3E}">
        <p14:creationId xmlns:p14="http://schemas.microsoft.com/office/powerpoint/2010/main" val="1941128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2</a:t>
            </a:fld>
            <a:endParaRPr lang="hu-HU" noProof="0" dirty="0"/>
          </a:p>
        </p:txBody>
      </p:sp>
    </p:spTree>
    <p:extLst>
      <p:ext uri="{BB962C8B-B14F-4D97-AF65-F5344CB8AC3E}">
        <p14:creationId xmlns:p14="http://schemas.microsoft.com/office/powerpoint/2010/main" val="361220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20</a:t>
            </a:fld>
            <a:endParaRPr lang="hu-HU" noProof="0" dirty="0"/>
          </a:p>
        </p:txBody>
      </p:sp>
    </p:spTree>
    <p:extLst>
      <p:ext uri="{BB962C8B-B14F-4D97-AF65-F5344CB8AC3E}">
        <p14:creationId xmlns:p14="http://schemas.microsoft.com/office/powerpoint/2010/main" val="389568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3</a:t>
            </a:fld>
            <a:endParaRPr lang="hu-HU" dirty="0"/>
          </a:p>
        </p:txBody>
      </p:sp>
    </p:spTree>
    <p:extLst>
      <p:ext uri="{BB962C8B-B14F-4D97-AF65-F5344CB8AC3E}">
        <p14:creationId xmlns:p14="http://schemas.microsoft.com/office/powerpoint/2010/main" val="2932899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4</a:t>
            </a:fld>
            <a:endParaRPr lang="hu-HU" dirty="0"/>
          </a:p>
        </p:txBody>
      </p:sp>
    </p:spTree>
    <p:extLst>
      <p:ext uri="{BB962C8B-B14F-4D97-AF65-F5344CB8AC3E}">
        <p14:creationId xmlns:p14="http://schemas.microsoft.com/office/powerpoint/2010/main" val="318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5</a:t>
            </a:fld>
            <a:endParaRPr lang="hu-HU" noProof="0" dirty="0"/>
          </a:p>
        </p:txBody>
      </p:sp>
    </p:spTree>
    <p:extLst>
      <p:ext uri="{BB962C8B-B14F-4D97-AF65-F5344CB8AC3E}">
        <p14:creationId xmlns:p14="http://schemas.microsoft.com/office/powerpoint/2010/main" val="145972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organisation it has certain key characteristics, such as: </a:t>
            </a:r>
            <a:endParaRPr lang="hu-HU" dirty="0"/>
          </a:p>
          <a:p>
            <a:pPr lvl="1"/>
            <a:r>
              <a:rPr lang="en-GB" dirty="0"/>
              <a:t>“organisational innovation to achieve financial autonomy;</a:t>
            </a:r>
            <a:endParaRPr lang="hu-HU" dirty="0"/>
          </a:p>
          <a:p>
            <a:pPr lvl="1"/>
            <a:r>
              <a:rPr lang="en-GB" dirty="0"/>
              <a:t>an institutional capacity for a strategic selection of research foci; and</a:t>
            </a:r>
            <a:endParaRPr lang="hu-HU" dirty="0"/>
          </a:p>
          <a:p>
            <a:pPr lvl="1"/>
            <a:r>
              <a:rPr lang="en-GB" dirty="0"/>
              <a:t>an ability to contribute to the development of new companies</a:t>
            </a:r>
            <a:endParaRPr lang="hu-HU" dirty="0"/>
          </a:p>
          <a:p>
            <a:r>
              <a:rPr lang="en-GB" dirty="0"/>
              <a:t>academic entrepreneurs conduct research considering the potential application of the results from the very start of their projects, as well as integrating commercialisation activities to teaching, for example by mentoring students on how to start academic knowledge-based businesses.</a:t>
            </a:r>
            <a:endParaRPr lang="hu-HU" dirty="0"/>
          </a:p>
          <a:p>
            <a:r>
              <a:rPr lang="en-GB" dirty="0" err="1"/>
              <a:t>HEInnovation</a:t>
            </a:r>
            <a:r>
              <a:rPr lang="en-GB" dirty="0"/>
              <a:t> assessment framework</a:t>
            </a:r>
            <a:endParaRPr lang="hu-HU" dirty="0"/>
          </a:p>
          <a:p>
            <a:endParaRPr lang="hu-HU" sz="120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pPr rtl="0"/>
            <a:fld id="{6BB98AFB-CB0D-4DFE-87B9-B4B0D0DE73CD}" type="slidenum">
              <a:rPr lang="hu-HU" smtClean="0"/>
              <a:t>6</a:t>
            </a:fld>
            <a:endParaRPr lang="hu-HU" dirty="0"/>
          </a:p>
        </p:txBody>
      </p:sp>
    </p:spTree>
    <p:extLst>
      <p:ext uri="{BB962C8B-B14F-4D97-AF65-F5344CB8AC3E}">
        <p14:creationId xmlns:p14="http://schemas.microsoft.com/office/powerpoint/2010/main" val="1098774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academic revolution means the integration of an additional function to the existing two, that is, also adding the role of service as a core academic mission. As </a:t>
            </a:r>
            <a:r>
              <a:rPr lang="en-GB" sz="1200" kern="1200" dirty="0" err="1">
                <a:solidFill>
                  <a:schemeClr val="tx1"/>
                </a:solidFill>
                <a:effectLst/>
                <a:latin typeface="+mn-lt"/>
                <a:ea typeface="+mn-ea"/>
                <a:cs typeface="+mn-cs"/>
              </a:rPr>
              <a:t>Etzkowitz</a:t>
            </a:r>
            <a:r>
              <a:rPr lang="en-GB" sz="1200" kern="1200" dirty="0">
                <a:solidFill>
                  <a:schemeClr val="tx1"/>
                </a:solidFill>
                <a:effectLst/>
                <a:latin typeface="+mn-lt"/>
                <a:ea typeface="+mn-ea"/>
                <a:cs typeface="+mn-cs"/>
              </a:rPr>
              <a:t> argues, incorporating this new mission to the bundle can only be successful if research, teaching and service are strongly interrelated and positive synergies are found and exploited (</a:t>
            </a:r>
            <a:r>
              <a:rPr lang="en-GB" sz="1200" kern="1200" dirty="0" err="1">
                <a:solidFill>
                  <a:schemeClr val="tx1"/>
                </a:solidFill>
                <a:effectLst/>
                <a:latin typeface="+mn-lt"/>
                <a:ea typeface="+mn-ea"/>
                <a:cs typeface="+mn-cs"/>
              </a:rPr>
              <a:t>Etzkowitz</a:t>
            </a:r>
            <a:r>
              <a:rPr lang="en-GB" sz="1200" kern="1200" dirty="0">
                <a:solidFill>
                  <a:schemeClr val="tx1"/>
                </a:solidFill>
                <a:effectLst/>
                <a:latin typeface="+mn-lt"/>
                <a:ea typeface="+mn-ea"/>
                <a:cs typeface="+mn-cs"/>
              </a:rPr>
              <a:t>, 2014: 225).</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Research focusing on the organisational aspect tends to look for “hard and direct” pieces of evidence regarding academic entrepreneurship such as the number of patents created, the number of licences commercialised, quantifiable activities of technology transfer offices (TTOs) or the number and frequency of industry-university joint projects (See for example: </a:t>
            </a:r>
            <a:r>
              <a:rPr lang="en-GB" sz="1200" kern="1200" dirty="0" err="1">
                <a:solidFill>
                  <a:schemeClr val="tx1"/>
                </a:solidFill>
                <a:effectLst/>
                <a:latin typeface="+mn-lt"/>
                <a:ea typeface="+mn-ea"/>
                <a:cs typeface="+mn-cs"/>
              </a:rPr>
              <a:t>Tijsen</a:t>
            </a:r>
            <a:r>
              <a:rPr lang="en-GB" sz="1200" kern="1200" dirty="0">
                <a:solidFill>
                  <a:schemeClr val="tx1"/>
                </a:solidFill>
                <a:effectLst/>
                <a:latin typeface="+mn-lt"/>
                <a:ea typeface="+mn-ea"/>
                <a:cs typeface="+mn-cs"/>
              </a:rPr>
              <a:t>, 2006; and Schmitz et al., 2017). Nevertheless, the ultimate indicator of the entrepreneurial nature of a university is whether it can really diversify its funding sources and thereby achieve financial autonomy.</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hu-HU" sz="1200" kern="1200" dirty="0">
                <a:solidFill>
                  <a:schemeClr val="tx1"/>
                </a:solidFill>
                <a:effectLst/>
                <a:latin typeface="+mn-lt"/>
                <a:ea typeface="+mn-ea"/>
                <a:cs typeface="+mn-cs"/>
              </a:rPr>
              <a:t>MIT</a:t>
            </a:r>
            <a:r>
              <a:rPr lang="hu-HU" sz="1200" kern="1200" baseline="0" dirty="0">
                <a:solidFill>
                  <a:schemeClr val="tx1"/>
                </a:solidFill>
                <a:effectLst/>
                <a:latin typeface="+mn-lt"/>
                <a:ea typeface="+mn-ea"/>
                <a:cs typeface="+mn-cs"/>
              </a:rPr>
              <a:t> </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smtClean="0"/>
              <a:t>7</a:t>
            </a:fld>
            <a:endParaRPr lang="hu-HU" dirty="0"/>
          </a:p>
        </p:txBody>
      </p:sp>
    </p:spTree>
    <p:extLst>
      <p:ext uri="{BB962C8B-B14F-4D97-AF65-F5344CB8AC3E}">
        <p14:creationId xmlns:p14="http://schemas.microsoft.com/office/powerpoint/2010/main" val="1373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start-ups, instead of large upfront cash payments and in lieu of</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some of the royalties, the TLO usually takes a small equity ownership</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(usually less than 5%) in the new firm. By its active engagement</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faculty and other entrepreneurs as well as venture capitalists,</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TLO is a vital participant in MIT’s entrepreneurial ecosystem.</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Figure 4.3 shows the number of start-up companies TLO has licensed</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with MIT technology in each of the past 13 years, 1998–2010, averaging</a:t>
            </a:r>
          </a:p>
          <a:p>
            <a:r>
              <a:rPr lang="en-US" sz="1200" b="0" i="0" u="none" strike="noStrike" kern="1200" baseline="0" dirty="0" smtClean="0">
                <a:solidFill>
                  <a:schemeClr val="tx1"/>
                </a:solidFill>
                <a:latin typeface="+mn-lt"/>
                <a:ea typeface="+mn-ea"/>
                <a:cs typeface="+mn-cs"/>
              </a:rPr>
              <a:t>21 new firms per annum, with some apparent (uninvestigated)</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cyclicality. United States university licensing data are available for</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many years from the Association of University Technology Managers</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(AUTM). Unfortunately, because of increasing external pressures for</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appearing to be contributing to regional and national economic development,</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some universities have become inventive in recent years in how</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they define their start-ups. One relatively new practice has been that a</a:t>
            </a:r>
          </a:p>
          <a:p>
            <a:r>
              <a:rPr lang="en-US" sz="1200" b="0" i="0" u="none" strike="noStrike" kern="1200" baseline="0" dirty="0" smtClean="0">
                <a:solidFill>
                  <a:schemeClr val="tx1"/>
                </a:solidFill>
                <a:latin typeface="+mn-lt"/>
                <a:ea typeface="+mn-ea"/>
                <a:cs typeface="+mn-cs"/>
              </a:rPr>
              <a:t>university incorporates by itself groups that it forms around laboratory</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ideas that it has patented. Besides looking good to state legislatures</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to their alumni), this practice qualifies “the start-ups” to apply</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for Federal SBIR and other grants that are set aside for small companies,</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thereby supplementing what otherwise might have to come from</a:t>
            </a:r>
            <a:r>
              <a:rPr lang="hu-HU"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university’s own research funds!</a:t>
            </a:r>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8</a:t>
            </a:fld>
            <a:endParaRPr lang="hu-HU" noProof="0" dirty="0"/>
          </a:p>
        </p:txBody>
      </p:sp>
    </p:spTree>
    <p:extLst>
      <p:ext uri="{BB962C8B-B14F-4D97-AF65-F5344CB8AC3E}">
        <p14:creationId xmlns:p14="http://schemas.microsoft.com/office/powerpoint/2010/main" val="147465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6BB98AFB-CB0D-4DFE-87B9-B4B0D0DE73CD}" type="slidenum">
              <a:rPr lang="hu-HU" noProof="0" smtClean="0"/>
              <a:t>9</a:t>
            </a:fld>
            <a:endParaRPr lang="hu-HU" noProof="0" dirty="0"/>
          </a:p>
        </p:txBody>
      </p:sp>
    </p:spTree>
    <p:extLst>
      <p:ext uri="{BB962C8B-B14F-4D97-AF65-F5344CB8AC3E}">
        <p14:creationId xmlns:p14="http://schemas.microsoft.com/office/powerpoint/2010/main" val="3526961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065214" y="533400"/>
            <a:ext cx="5029200" cy="2514601"/>
          </a:xfrm>
        </p:spPr>
        <p:txBody>
          <a:bodyPr rtlCol="0">
            <a:normAutofit/>
          </a:bodyPr>
          <a:lstStyle>
            <a:lvl1pPr>
              <a:defRPr sz="4000">
                <a:solidFill>
                  <a:schemeClr val="accent1"/>
                </a:solidFill>
              </a:defRPr>
            </a:lvl1pPr>
          </a:lstStyle>
          <a:p>
            <a:pPr rtl="0"/>
            <a:r>
              <a:rPr lang="hu-HU" noProof="0"/>
              <a:t>Mintacím szerkesztése</a:t>
            </a:r>
            <a:endParaRPr lang="hu-HU" noProof="0" dirty="0"/>
          </a:p>
        </p:txBody>
      </p:sp>
      <p:sp>
        <p:nvSpPr>
          <p:cNvPr id="3" name="Alcím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u-HU" noProof="0"/>
              <a:t>Kattintson ide az alcím mintájának szerkesztéséhez</a:t>
            </a:r>
            <a:endParaRPr lang="hu-HU" noProof="0" dirty="0"/>
          </a:p>
        </p:txBody>
      </p:sp>
      <p:sp>
        <p:nvSpPr>
          <p:cNvPr id="5" name="Élőláb helye 4"/>
          <p:cNvSpPr>
            <a:spLocks noGrp="1"/>
          </p:cNvSpPr>
          <p:nvPr>
            <p:ph type="ftr" sz="quarter" idx="11"/>
          </p:nvPr>
        </p:nvSpPr>
        <p:spPr>
          <a:xfrm>
            <a:off x="1065213" y="6432551"/>
            <a:ext cx="5653087" cy="273049"/>
          </a:xfrm>
        </p:spPr>
        <p:txBody>
          <a:bodyPr rtlCol="0"/>
          <a:lstStyle>
            <a:lvl1pPr>
              <a:defRPr>
                <a:effectLst/>
              </a:defRPr>
            </a:lvl1pPr>
          </a:lstStyle>
          <a:p>
            <a:pPr rtl="0"/>
            <a:r>
              <a:rPr lang="hu-HU" noProof="0" dirty="0"/>
              <a:t>Élőláb beszúrása</a:t>
            </a:r>
          </a:p>
        </p:txBody>
      </p:sp>
      <p:sp>
        <p:nvSpPr>
          <p:cNvPr id="4" name="Dátum helye 3"/>
          <p:cNvSpPr>
            <a:spLocks noGrp="1"/>
          </p:cNvSpPr>
          <p:nvPr>
            <p:ph type="dt" sz="half" idx="10"/>
          </p:nvPr>
        </p:nvSpPr>
        <p:spPr>
          <a:xfrm>
            <a:off x="6932612" y="6432551"/>
            <a:ext cx="1371600" cy="273049"/>
          </a:xfrm>
        </p:spPr>
        <p:txBody>
          <a:bodyPr rtlCol="0"/>
          <a:lstStyle/>
          <a:p>
            <a:pPr rtl="0"/>
            <a:fld id="{75EA8414-B758-4C7D-83E3-80463AA18569}" type="datetime1">
              <a:rPr lang="hu-HU" noProof="0" smtClean="0"/>
              <a:t>2018.11.12.</a:t>
            </a:fld>
            <a:endParaRPr lang="hu-HU" noProof="0" dirty="0"/>
          </a:p>
        </p:txBody>
      </p:sp>
      <p:sp>
        <p:nvSpPr>
          <p:cNvPr id="6" name="Dia számának helye 5"/>
          <p:cNvSpPr>
            <a:spLocks noGrp="1"/>
          </p:cNvSpPr>
          <p:nvPr>
            <p:ph type="sldNum" sz="quarter" idx="12"/>
          </p:nvPr>
        </p:nvSpPr>
        <p:spPr>
          <a:xfrm>
            <a:off x="8532812" y="6432551"/>
            <a:ext cx="1219201" cy="273049"/>
          </a:xfrm>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29023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3DCF0AD8-8C7D-4648-B0D9-B0B516011BA6}" type="datetime1">
              <a:rPr lang="hu-HU" noProof="0" smtClean="0"/>
              <a:t>2018.11.12.</a:t>
            </a:fld>
            <a:endParaRPr lang="hu-HU" noProof="0" dirty="0"/>
          </a:p>
        </p:txBody>
      </p:sp>
      <p:sp>
        <p:nvSpPr>
          <p:cNvPr id="6" name="Dia számának helye 5"/>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284147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61412" y="533400"/>
            <a:ext cx="2362201" cy="5486400"/>
          </a:xfrm>
        </p:spPr>
        <p:txBody>
          <a:bodyPr vert="eaVert" rtlCol="0"/>
          <a:lstStyle/>
          <a:p>
            <a:pPr rtl="0"/>
            <a:r>
              <a:rPr lang="hu-HU" noProof="0"/>
              <a:t>Mintacím szerkesztése</a:t>
            </a:r>
            <a:endParaRPr lang="hu-HU" noProof="0" dirty="0"/>
          </a:p>
        </p:txBody>
      </p:sp>
      <p:sp>
        <p:nvSpPr>
          <p:cNvPr id="3" name="Függőleges szöveg helye 2"/>
          <p:cNvSpPr>
            <a:spLocks noGrp="1"/>
          </p:cNvSpPr>
          <p:nvPr>
            <p:ph type="body" orient="vert" idx="1"/>
          </p:nvPr>
        </p:nvSpPr>
        <p:spPr>
          <a:xfrm>
            <a:off x="1065213" y="533400"/>
            <a:ext cx="7467599" cy="5486400"/>
          </a:xfrm>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F8F2D1D3-3B71-4EEA-89F1-A7FCBB964BED}" type="datetime1">
              <a:rPr lang="hu-HU" noProof="0" smtClean="0"/>
              <a:t>2018.11.12.</a:t>
            </a:fld>
            <a:endParaRPr lang="hu-HU" noProof="0" dirty="0"/>
          </a:p>
        </p:txBody>
      </p:sp>
      <p:sp>
        <p:nvSpPr>
          <p:cNvPr id="6" name="Dia számának helye 5"/>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213543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idx="1"/>
          </p:nvPr>
        </p:nvSpPr>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00F6C876-1020-4F6B-A4D0-389A551FE7F2}" type="datetime1">
              <a:rPr lang="hu-HU" noProof="0" smtClean="0"/>
              <a:t>2018.11.12.</a:t>
            </a:fld>
            <a:endParaRPr lang="hu-HU" noProof="0" dirty="0"/>
          </a:p>
        </p:txBody>
      </p:sp>
      <p:sp>
        <p:nvSpPr>
          <p:cNvPr id="6" name="Dia számának helye 5"/>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350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hu-HU" noProof="0"/>
              <a:t>Mintacím szerkesztése</a:t>
            </a:r>
            <a:endParaRPr lang="hu-HU" noProof="0" dirty="0"/>
          </a:p>
        </p:txBody>
      </p:sp>
      <p:sp>
        <p:nvSpPr>
          <p:cNvPr id="3" name="Szöveg helye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u-HU" noProof="0"/>
              <a:t>Mintaszöveg szerkesztése</a:t>
            </a:r>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4" name="Dátum helye 3"/>
          <p:cNvSpPr>
            <a:spLocks noGrp="1"/>
          </p:cNvSpPr>
          <p:nvPr>
            <p:ph type="dt" sz="half" idx="10"/>
          </p:nvPr>
        </p:nvSpPr>
        <p:spPr/>
        <p:txBody>
          <a:bodyPr rtlCol="0"/>
          <a:lstStyle/>
          <a:p>
            <a:pPr rtl="0"/>
            <a:fld id="{07BE6058-BE2E-49C1-8B0C-624A5BD2A0CA}" type="datetime1">
              <a:rPr lang="hu-HU" noProof="0" smtClean="0"/>
              <a:t>2018.11.12.</a:t>
            </a:fld>
            <a:endParaRPr lang="hu-HU" noProof="0" dirty="0"/>
          </a:p>
        </p:txBody>
      </p:sp>
      <p:sp>
        <p:nvSpPr>
          <p:cNvPr id="6" name="Dia számának helye 5"/>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292563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Tartalom helye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5" name="Dátum helye 4"/>
          <p:cNvSpPr>
            <a:spLocks noGrp="1"/>
          </p:cNvSpPr>
          <p:nvPr>
            <p:ph type="dt" sz="half" idx="10"/>
          </p:nvPr>
        </p:nvSpPr>
        <p:spPr/>
        <p:txBody>
          <a:bodyPr rtlCol="0"/>
          <a:lstStyle/>
          <a:p>
            <a:pPr rtl="0"/>
            <a:fld id="{F767EBCE-416E-4BEA-AC05-BDCFFB50DDE5}" type="datetime1">
              <a:rPr lang="hu-HU" noProof="0" smtClean="0"/>
              <a:t>2018.11.12.</a:t>
            </a:fld>
            <a:endParaRPr lang="hu-HU" noProof="0" dirty="0"/>
          </a:p>
        </p:txBody>
      </p:sp>
      <p:sp>
        <p:nvSpPr>
          <p:cNvPr id="7" name="Dia számának helye 6"/>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12405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1065211" y="533400"/>
            <a:ext cx="8686802" cy="1066800"/>
          </a:xfrm>
        </p:spPr>
        <p:txBody>
          <a:bodyPr rtlCol="0"/>
          <a:lstStyle>
            <a:lvl1pPr>
              <a:defRPr/>
            </a:lvl1pPr>
          </a:lstStyle>
          <a:p>
            <a:pPr rtl="0"/>
            <a:r>
              <a:rPr lang="hu-HU" noProof="0"/>
              <a:t>Mintacím szerkesztése</a:t>
            </a:r>
            <a:endParaRPr lang="hu-HU" noProof="0" dirty="0"/>
          </a:p>
        </p:txBody>
      </p:sp>
      <p:sp>
        <p:nvSpPr>
          <p:cNvPr id="3" name="Szöveg helye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4" name="Tartalom helye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Szöveg helye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6" name="Tartalom helye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8" name="Élőláb helye 7"/>
          <p:cNvSpPr>
            <a:spLocks noGrp="1"/>
          </p:cNvSpPr>
          <p:nvPr>
            <p:ph type="ftr" sz="quarter" idx="11"/>
          </p:nvPr>
        </p:nvSpPr>
        <p:spPr/>
        <p:txBody>
          <a:bodyPr rtlCol="0"/>
          <a:lstStyle/>
          <a:p>
            <a:pPr rtl="0"/>
            <a:r>
              <a:rPr lang="hu-HU" noProof="0" dirty="0"/>
              <a:t>Élőláb beszúrása</a:t>
            </a:r>
          </a:p>
        </p:txBody>
      </p:sp>
      <p:sp>
        <p:nvSpPr>
          <p:cNvPr id="7" name="Dátum helye 6"/>
          <p:cNvSpPr>
            <a:spLocks noGrp="1"/>
          </p:cNvSpPr>
          <p:nvPr>
            <p:ph type="dt" sz="half" idx="10"/>
          </p:nvPr>
        </p:nvSpPr>
        <p:spPr/>
        <p:txBody>
          <a:bodyPr rtlCol="0"/>
          <a:lstStyle/>
          <a:p>
            <a:pPr rtl="0"/>
            <a:fld id="{301B5157-C6DF-4015-BE1F-12CC478D6E73}" type="datetime1">
              <a:rPr lang="hu-HU" noProof="0" smtClean="0"/>
              <a:t>2018.11.12.</a:t>
            </a:fld>
            <a:endParaRPr lang="hu-HU" noProof="0" dirty="0"/>
          </a:p>
        </p:txBody>
      </p:sp>
      <p:sp>
        <p:nvSpPr>
          <p:cNvPr id="9" name="Dia számának helye 8"/>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330154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4" name="Élőláb helye 3"/>
          <p:cNvSpPr>
            <a:spLocks noGrp="1"/>
          </p:cNvSpPr>
          <p:nvPr>
            <p:ph type="ftr" sz="quarter" idx="11"/>
          </p:nvPr>
        </p:nvSpPr>
        <p:spPr/>
        <p:txBody>
          <a:bodyPr rtlCol="0"/>
          <a:lstStyle/>
          <a:p>
            <a:pPr rtl="0"/>
            <a:r>
              <a:rPr lang="hu-HU" noProof="0" dirty="0"/>
              <a:t>Élőláb beszúrása</a:t>
            </a:r>
          </a:p>
        </p:txBody>
      </p:sp>
      <p:sp>
        <p:nvSpPr>
          <p:cNvPr id="3" name="Dátum helye 2"/>
          <p:cNvSpPr>
            <a:spLocks noGrp="1"/>
          </p:cNvSpPr>
          <p:nvPr>
            <p:ph type="dt" sz="half" idx="10"/>
          </p:nvPr>
        </p:nvSpPr>
        <p:spPr/>
        <p:txBody>
          <a:bodyPr rtlCol="0"/>
          <a:lstStyle/>
          <a:p>
            <a:pPr rtl="0"/>
            <a:fld id="{961265BD-C60F-4436-99D0-3348B43C3675}" type="datetime1">
              <a:rPr lang="hu-HU" noProof="0" smtClean="0"/>
              <a:t>2018.11.12.</a:t>
            </a:fld>
            <a:endParaRPr lang="hu-HU" noProof="0" dirty="0"/>
          </a:p>
        </p:txBody>
      </p:sp>
      <p:sp>
        <p:nvSpPr>
          <p:cNvPr id="5" name="Dia számának helye 4"/>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137030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Élőláb helye 2"/>
          <p:cNvSpPr>
            <a:spLocks noGrp="1"/>
          </p:cNvSpPr>
          <p:nvPr>
            <p:ph type="ftr" sz="quarter" idx="11"/>
          </p:nvPr>
        </p:nvSpPr>
        <p:spPr/>
        <p:txBody>
          <a:bodyPr rtlCol="0"/>
          <a:lstStyle/>
          <a:p>
            <a:pPr rtl="0"/>
            <a:r>
              <a:rPr lang="hu-HU" noProof="0" dirty="0"/>
              <a:t>Élőláb beszúrása</a:t>
            </a:r>
          </a:p>
        </p:txBody>
      </p:sp>
      <p:sp>
        <p:nvSpPr>
          <p:cNvPr id="2" name="Dátum helye 1"/>
          <p:cNvSpPr>
            <a:spLocks noGrp="1"/>
          </p:cNvSpPr>
          <p:nvPr>
            <p:ph type="dt" sz="half" idx="10"/>
          </p:nvPr>
        </p:nvSpPr>
        <p:spPr/>
        <p:txBody>
          <a:bodyPr rtlCol="0"/>
          <a:lstStyle/>
          <a:p>
            <a:pPr rtl="0"/>
            <a:fld id="{63FD5CF1-D816-4DBC-8DD5-6F992966AA44}" type="datetime1">
              <a:rPr lang="hu-HU" noProof="0" smtClean="0"/>
              <a:t>2018.11.12.</a:t>
            </a:fld>
            <a:endParaRPr lang="hu-HU" noProof="0" dirty="0"/>
          </a:p>
        </p:txBody>
      </p:sp>
      <p:sp>
        <p:nvSpPr>
          <p:cNvPr id="4" name="Dia számának helye 3"/>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30882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hu-HU" noProof="0"/>
              <a:t>Mintacím szerkesztése</a:t>
            </a:r>
            <a:endParaRPr lang="hu-HU" noProof="0" dirty="0"/>
          </a:p>
        </p:txBody>
      </p:sp>
      <p:sp>
        <p:nvSpPr>
          <p:cNvPr id="3" name="Tartalom helye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Szöveg hely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5" name="Dátum helye 4"/>
          <p:cNvSpPr>
            <a:spLocks noGrp="1"/>
          </p:cNvSpPr>
          <p:nvPr>
            <p:ph type="dt" sz="half" idx="10"/>
          </p:nvPr>
        </p:nvSpPr>
        <p:spPr/>
        <p:txBody>
          <a:bodyPr rtlCol="0"/>
          <a:lstStyle/>
          <a:p>
            <a:pPr rtl="0"/>
            <a:fld id="{3EE31D43-F9EA-4DDD-9A2E-DEB8F4F01976}" type="datetime1">
              <a:rPr lang="hu-HU" noProof="0" smtClean="0"/>
              <a:t>2018.11.12.</a:t>
            </a:fld>
            <a:endParaRPr lang="hu-HU" noProof="0" dirty="0"/>
          </a:p>
        </p:txBody>
      </p:sp>
      <p:sp>
        <p:nvSpPr>
          <p:cNvPr id="7" name="Dia számának helye 6"/>
          <p:cNvSpPr>
            <a:spLocks noGrp="1"/>
          </p:cNvSpPr>
          <p:nvPr>
            <p:ph type="sldNum" sz="quarter" idx="12"/>
          </p:nvPr>
        </p:nvSpPr>
        <p:spPr/>
        <p:txBody>
          <a:bodyPr rtlCol="0"/>
          <a:lstStyle/>
          <a:p>
            <a:pPr rtl="0"/>
            <a:fld id="{AAEAE4A8-A6E5-453E-B946-FB774B73F48C}" type="slidenum">
              <a:rPr lang="hu-HU" noProof="0" smtClean="0"/>
              <a:t>‹#›</a:t>
            </a:fld>
            <a:endParaRPr lang="hu-HU" noProof="0" dirty="0"/>
          </a:p>
        </p:txBody>
      </p:sp>
    </p:spTree>
    <p:extLst>
      <p:ext uri="{BB962C8B-B14F-4D97-AF65-F5344CB8AC3E}">
        <p14:creationId xmlns:p14="http://schemas.microsoft.com/office/powerpoint/2010/main" val="1000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hu-HU" noProof="0"/>
              <a:t>Mintacím szerkesztése</a:t>
            </a:r>
            <a:endParaRPr lang="hu-HU"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noProof="0"/>
              <a:t>Kép beszúrásához kattintson az ikonra</a:t>
            </a:r>
            <a:endParaRPr lang="hu-HU" noProof="0" dirty="0"/>
          </a:p>
        </p:txBody>
      </p:sp>
      <p:sp>
        <p:nvSpPr>
          <p:cNvPr id="4" name="Szöveg helye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u-HU" noProof="0"/>
              <a:t>Mintaszöveg szerkesztése</a:t>
            </a:r>
          </a:p>
        </p:txBody>
      </p:sp>
    </p:spTree>
    <p:extLst>
      <p:ext uri="{BB962C8B-B14F-4D97-AF65-F5344CB8AC3E}">
        <p14:creationId xmlns:p14="http://schemas.microsoft.com/office/powerpoint/2010/main" val="57285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bwMode="auto">
          <a:xfrm>
            <a:off x="1065212" y="533400"/>
            <a:ext cx="8686801" cy="1066800"/>
          </a:xfrm>
          <a:prstGeom prst="rect">
            <a:avLst/>
          </a:prstGeom>
        </p:spPr>
        <p:txBody>
          <a:bodyPr vert="horz" lIns="91440" tIns="45720" rIns="91440" bIns="45720" rtlCol="0" anchor="b">
            <a:normAutofit/>
          </a:bodyPr>
          <a:lstStyle/>
          <a:p>
            <a:pPr rtl="0"/>
            <a:r>
              <a:rPr lang="hu-HU" noProof="0" dirty="0"/>
              <a:t>Mintacím szerkesztése</a:t>
            </a:r>
          </a:p>
        </p:txBody>
      </p:sp>
      <p:sp>
        <p:nvSpPr>
          <p:cNvPr id="3" name="Szöveg helye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5" name="Élőláb helye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100">
                <a:solidFill>
                  <a:schemeClr val="tx1"/>
                </a:solidFill>
              </a:defRPr>
            </a:lvl1pPr>
          </a:lstStyle>
          <a:p>
            <a:pPr rtl="0"/>
            <a:r>
              <a:rPr lang="hu-HU" noProof="0" dirty="0"/>
              <a:t>Élőláb beszúrása</a:t>
            </a:r>
          </a:p>
        </p:txBody>
      </p:sp>
      <p:sp>
        <p:nvSpPr>
          <p:cNvPr id="4" name="Dátum helye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100">
                <a:solidFill>
                  <a:schemeClr val="tx1"/>
                </a:solidFill>
              </a:defRPr>
            </a:lvl1pPr>
          </a:lstStyle>
          <a:p>
            <a:pPr rtl="0"/>
            <a:fld id="{1C3B9312-7EE4-419F-AD8F-AF4C2EA9117F}" type="datetime1">
              <a:rPr lang="hu-HU" noProof="0" smtClean="0"/>
              <a:t>2018.11.12.</a:t>
            </a:fld>
            <a:endParaRPr lang="hu-HU" noProof="0" dirty="0"/>
          </a:p>
        </p:txBody>
      </p:sp>
      <p:sp>
        <p:nvSpPr>
          <p:cNvPr id="6" name="Dia számának helye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100">
                <a:solidFill>
                  <a:schemeClr val="tx1"/>
                </a:solidFill>
              </a:defRPr>
            </a:lvl1pPr>
          </a:lstStyle>
          <a:p>
            <a:pPr rtl="0"/>
            <a:fld id="{AAEAE4A8-A6E5-453E-B946-FB774B73F48C}" type="slidenum">
              <a:rPr lang="hu-HU" noProof="0" smtClean="0"/>
              <a:pPr/>
              <a:t>‹#›</a:t>
            </a:fld>
            <a:endParaRPr lang="hu-HU" noProof="0" dirty="0"/>
          </a:p>
        </p:txBody>
      </p:sp>
    </p:spTree>
    <p:extLst>
      <p:ext uri="{BB962C8B-B14F-4D97-AF65-F5344CB8AC3E}">
        <p14:creationId xmlns:p14="http://schemas.microsoft.com/office/powerpoint/2010/main" val="1327670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marketingweek.com/2017/07/04/the-big-debate-ecosystem-brand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greenbookblog.org/2016/06/02/4-tips-for-successful-customer-co-crea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dreamwisemarketing.com/social-media-2/6-simple-steps-to-surge-your-social-engagement-part-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treview.com/graph-down-finance-illustration/" TargetMode="External"/><Relationship Id="rId5" Type="http://schemas.openxmlformats.org/officeDocument/2006/relationships/image" Target="../media/image6.jpeg"/><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hyperlink" Target="mailto:kiraly.gabor@uni-bge.h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future-higher-education.h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tmatthiaschool.org/event/lego-club-grade-3-3/2018-05-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123rf.com/photo_29453043_stock-vector-sketch-business-organization-management-process-people-infographic-with-charts-vector-illustration.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pcsolÃ³dÃ³ kÃ©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6" y="-99392"/>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4" name="Cím 3"/>
          <p:cNvSpPr>
            <a:spLocks noGrp="1"/>
          </p:cNvSpPr>
          <p:nvPr>
            <p:ph type="ctrTitle"/>
          </p:nvPr>
        </p:nvSpPr>
        <p:spPr>
          <a:xfrm>
            <a:off x="796388" y="1772816"/>
            <a:ext cx="7563900" cy="1800200"/>
          </a:xfrm>
        </p:spPr>
        <p:txBody>
          <a:bodyPr rtlCol="0">
            <a:normAutofit/>
          </a:bodyPr>
          <a:lstStyle/>
          <a:p>
            <a:pPr algn="ctr"/>
            <a:r>
              <a:rPr lang="hu-HU" dirty="0"/>
              <a:t>A vállalkozó egyetem koncepciója és annak mérési problémái</a:t>
            </a:r>
          </a:p>
        </p:txBody>
      </p:sp>
      <p:sp>
        <p:nvSpPr>
          <p:cNvPr id="3" name="Tartalom helye 2"/>
          <p:cNvSpPr>
            <a:spLocks noGrp="1"/>
          </p:cNvSpPr>
          <p:nvPr>
            <p:ph type="subTitle" idx="1"/>
          </p:nvPr>
        </p:nvSpPr>
        <p:spPr>
          <a:xfrm>
            <a:off x="981844" y="3855738"/>
            <a:ext cx="5029201" cy="1397000"/>
          </a:xfrm>
        </p:spPr>
        <p:txBody>
          <a:bodyPr rtlCol="0">
            <a:normAutofit fontScale="92500" lnSpcReduction="10000"/>
          </a:bodyPr>
          <a:lstStyle/>
          <a:p>
            <a:pPr rtl="0"/>
            <a:r>
              <a:rPr lang="hu-HU" dirty="0"/>
              <a:t>Király Gábor</a:t>
            </a:r>
          </a:p>
          <a:p>
            <a:pPr rtl="0"/>
            <a:r>
              <a:rPr lang="hu-HU" dirty="0"/>
              <a:t>Budapesti Gazdasági Egyetem</a:t>
            </a:r>
          </a:p>
          <a:p>
            <a:pPr rtl="0"/>
            <a:r>
              <a:rPr lang="hu-HU" dirty="0"/>
              <a:t>Felsőoktatás Jövője Kutatóközpont</a:t>
            </a:r>
          </a:p>
          <a:p>
            <a:pPr rtl="0"/>
            <a:r>
              <a:rPr lang="hu-HU" dirty="0"/>
              <a:t>Szakmai igazgató</a:t>
            </a:r>
          </a:p>
          <a:p>
            <a:pPr rtl="0"/>
            <a:endParaRPr lang="hu-HU" dirty="0"/>
          </a:p>
        </p:txBody>
      </p:sp>
    </p:spTree>
    <p:extLst>
      <p:ext uri="{BB962C8B-B14F-4D97-AF65-F5344CB8AC3E}">
        <p14:creationId xmlns:p14="http://schemas.microsoft.com/office/powerpoint/2010/main" val="3658128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KapcsolÃ³dÃ³ kÃ©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1" y="-25202"/>
            <a:ext cx="12213726" cy="7491087"/>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9622804" y="188640"/>
            <a:ext cx="2236510" cy="369332"/>
          </a:xfrm>
          <a:prstGeom prst="rect">
            <a:avLst/>
          </a:prstGeom>
        </p:spPr>
        <p:txBody>
          <a:bodyPr wrap="none">
            <a:spAutoFit/>
          </a:bodyPr>
          <a:lstStyle/>
          <a:p>
            <a:r>
              <a:rPr lang="hu-HU" dirty="0">
                <a:solidFill>
                  <a:srgbClr val="7D7D7D"/>
                </a:solidFill>
                <a:latin typeface="arial" panose="020B0604020202020204" pitchFamily="34" charset="0"/>
                <a:hlinkClick r:id="rId4"/>
              </a:rPr>
              <a:t>marketingweek.com</a:t>
            </a:r>
            <a:endParaRPr lang="hu-HU" dirty="0"/>
          </a:p>
        </p:txBody>
      </p:sp>
    </p:spTree>
    <p:extLst>
      <p:ext uri="{BB962C8B-B14F-4D97-AF65-F5344CB8AC3E}">
        <p14:creationId xmlns:p14="http://schemas.microsoft.com/office/powerpoint/2010/main" val="155531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5780" y="533400"/>
            <a:ext cx="9937104" cy="1066800"/>
          </a:xfrm>
        </p:spPr>
        <p:txBody>
          <a:bodyPr rtlCol="0">
            <a:noAutofit/>
          </a:bodyPr>
          <a:lstStyle/>
          <a:p>
            <a:pPr rtl="0"/>
            <a:r>
              <a:rPr lang="hu-HU" sz="4000" dirty="0"/>
              <a:t>Ökoszisztéma-központú megközelítés</a:t>
            </a:r>
          </a:p>
        </p:txBody>
      </p:sp>
      <p:sp>
        <p:nvSpPr>
          <p:cNvPr id="3" name="Tartalom helye 2"/>
          <p:cNvSpPr>
            <a:spLocks noGrp="1"/>
          </p:cNvSpPr>
          <p:nvPr>
            <p:ph idx="1"/>
          </p:nvPr>
        </p:nvSpPr>
        <p:spPr/>
        <p:txBody>
          <a:bodyPr rtlCol="0"/>
          <a:lstStyle/>
          <a:p>
            <a:r>
              <a:rPr lang="hu-HU" sz="2800" dirty="0"/>
              <a:t>Szint: </a:t>
            </a:r>
          </a:p>
          <a:p>
            <a:pPr lvl="1"/>
            <a:r>
              <a:rPr lang="hu-HU" sz="2400" dirty="0"/>
              <a:t>regionális</a:t>
            </a:r>
          </a:p>
          <a:p>
            <a:r>
              <a:rPr lang="hu-HU" sz="2800" dirty="0"/>
              <a:t>Fő fókusz: </a:t>
            </a:r>
          </a:p>
          <a:p>
            <a:pPr lvl="1"/>
            <a:r>
              <a:rPr lang="hu-HU" sz="2400" dirty="0"/>
              <a:t>regionális/helyi fejlesztési képesség </a:t>
            </a:r>
          </a:p>
          <a:p>
            <a:r>
              <a:rPr lang="hu-HU" sz="2800" dirty="0"/>
              <a:t>Főszereplő(k): </a:t>
            </a:r>
          </a:p>
          <a:p>
            <a:pPr lvl="1"/>
            <a:r>
              <a:rPr lang="hu-HU" sz="2400" dirty="0"/>
              <a:t>maga a vállalkozói ökoszisztéma</a:t>
            </a:r>
          </a:p>
          <a:p>
            <a:pPr lvl="1"/>
            <a:r>
              <a:rPr lang="hu-HU" sz="2400" dirty="0"/>
              <a:t>egyetem mint központi csomópont a hálózatban</a:t>
            </a:r>
          </a:p>
          <a:p>
            <a:endParaRPr lang="hu-HU" sz="2800" dirty="0"/>
          </a:p>
          <a:p>
            <a:endParaRPr lang="hu-HU" dirty="0"/>
          </a:p>
        </p:txBody>
      </p:sp>
    </p:spTree>
    <p:extLst>
      <p:ext uri="{BB962C8B-B14F-4D97-AF65-F5344CB8AC3E}">
        <p14:creationId xmlns:p14="http://schemas.microsoft.com/office/powerpoint/2010/main" val="33881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5780" y="533400"/>
            <a:ext cx="9937104" cy="1066800"/>
          </a:xfrm>
        </p:spPr>
        <p:txBody>
          <a:bodyPr rtlCol="0">
            <a:noAutofit/>
          </a:bodyPr>
          <a:lstStyle/>
          <a:p>
            <a:pPr rtl="0"/>
            <a:r>
              <a:rPr lang="hu-HU" sz="4000" dirty="0"/>
              <a:t>Ökoszisztéma-központú megközelítés</a:t>
            </a:r>
          </a:p>
        </p:txBody>
      </p:sp>
      <p:sp>
        <p:nvSpPr>
          <p:cNvPr id="3" name="Tartalom helye 2"/>
          <p:cNvSpPr>
            <a:spLocks noGrp="1"/>
          </p:cNvSpPr>
          <p:nvPr>
            <p:ph idx="1"/>
          </p:nvPr>
        </p:nvSpPr>
        <p:spPr/>
        <p:txBody>
          <a:bodyPr rtlCol="0"/>
          <a:lstStyle/>
          <a:p>
            <a:r>
              <a:rPr lang="hu-HU" sz="2800" dirty="0"/>
              <a:t>Kulcsszavak: </a:t>
            </a:r>
          </a:p>
          <a:p>
            <a:pPr lvl="1"/>
            <a:r>
              <a:rPr lang="hu-HU" sz="2400" dirty="0"/>
              <a:t>társadalmi szolgáltatások nyújtása (service), segítő és gátló tényezők, fejlesztési képesség</a:t>
            </a:r>
          </a:p>
          <a:p>
            <a:r>
              <a:rPr lang="hu-HU" sz="2800" dirty="0"/>
              <a:t>Indikátorok: </a:t>
            </a:r>
          </a:p>
          <a:p>
            <a:pPr lvl="1"/>
            <a:r>
              <a:rPr lang="hu-HU" sz="2400" dirty="0"/>
              <a:t>kvantitatív és kvalitatív, közvetett mérőszámok</a:t>
            </a:r>
          </a:p>
          <a:p>
            <a:pPr lvl="1"/>
            <a:r>
              <a:rPr lang="hu-HU" sz="2400" dirty="0"/>
              <a:t>érintettek közötti kapcsolatok, támogató struktúrák és szabályozói keretek megléte, szerepmodellek jelenléte </a:t>
            </a:r>
            <a:endParaRPr lang="hu-HU" sz="2800" dirty="0"/>
          </a:p>
          <a:p>
            <a:endParaRPr lang="hu-HU" dirty="0"/>
          </a:p>
        </p:txBody>
      </p:sp>
    </p:spTree>
    <p:extLst>
      <p:ext uri="{BB962C8B-B14F-4D97-AF65-F5344CB8AC3E}">
        <p14:creationId xmlns:p14="http://schemas.microsoft.com/office/powerpoint/2010/main" val="34928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8456" y="0"/>
            <a:ext cx="12417927" cy="6858000"/>
          </a:xfrm>
          <a:prstGeom prst="rect">
            <a:avLst/>
          </a:prstGeom>
        </p:spPr>
      </p:pic>
      <p:pic>
        <p:nvPicPr>
          <p:cNvPr id="3" name="Kép 2"/>
          <p:cNvPicPr>
            <a:picLocks noChangeAspect="1"/>
          </p:cNvPicPr>
          <p:nvPr/>
        </p:nvPicPr>
        <p:blipFill>
          <a:blip r:embed="rId4"/>
          <a:stretch>
            <a:fillRect/>
          </a:stretch>
        </p:blipFill>
        <p:spPr>
          <a:xfrm>
            <a:off x="6454452" y="5601393"/>
            <a:ext cx="5591434" cy="1256607"/>
          </a:xfrm>
          <a:prstGeom prst="rect">
            <a:avLst/>
          </a:prstGeom>
        </p:spPr>
      </p:pic>
      <p:sp>
        <p:nvSpPr>
          <p:cNvPr id="4" name="Szövegdoboz 3"/>
          <p:cNvSpPr txBox="1"/>
          <p:nvPr/>
        </p:nvSpPr>
        <p:spPr>
          <a:xfrm>
            <a:off x="7894612" y="2381109"/>
            <a:ext cx="3888432" cy="1015663"/>
          </a:xfrm>
          <a:prstGeom prst="rect">
            <a:avLst/>
          </a:prstGeom>
          <a:noFill/>
          <a:ln>
            <a:solidFill>
              <a:schemeClr val="bg2"/>
            </a:solidFill>
          </a:ln>
        </p:spPr>
        <p:txBody>
          <a:bodyPr wrap="square" rtlCol="0" anchor="ctr" anchorCtr="1">
            <a:spAutoFit/>
          </a:bodyPr>
          <a:lstStyle/>
          <a:p>
            <a:r>
              <a:rPr lang="hu-HU" sz="1200" dirty="0" err="1" smtClean="0"/>
              <a:t>Stam</a:t>
            </a:r>
            <a:r>
              <a:rPr lang="hu-HU" sz="1200" dirty="0" smtClean="0"/>
              <a:t> (2016). </a:t>
            </a:r>
            <a:r>
              <a:rPr lang="en-US" sz="1200" dirty="0"/>
              <a:t>Knowledge Triangles in the Netherlands: An Entrepreneurial Ecosystem </a:t>
            </a:r>
            <a:r>
              <a:rPr lang="en-US" sz="1200" dirty="0" smtClean="0"/>
              <a:t>Approach</a:t>
            </a:r>
            <a:r>
              <a:rPr lang="hu-HU" sz="1200" dirty="0" smtClean="0"/>
              <a:t>. P. 36 Link</a:t>
            </a:r>
            <a:r>
              <a:rPr lang="hu-HU" sz="1200" dirty="0"/>
              <a:t>: https://www.researchgate.net/publication/301613123_Knowledge_Triangles_in_the_Netherlands_An_Entrepreneurial_Ecosystem_Approach</a:t>
            </a:r>
            <a:endParaRPr lang="hu-HU" sz="1200" dirty="0" smtClean="0"/>
          </a:p>
        </p:txBody>
      </p:sp>
    </p:spTree>
    <p:extLst>
      <p:ext uri="{BB962C8B-B14F-4D97-AF65-F5344CB8AC3E}">
        <p14:creationId xmlns:p14="http://schemas.microsoft.com/office/powerpoint/2010/main" val="356775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KÃ©ptalÃ¡lat a kÃ¶vetkezÅre: âco-creationâ">
            <a:extLst>
              <a:ext uri="{FF2B5EF4-FFF2-40B4-BE49-F238E27FC236}">
                <a16:creationId xmlns:a16="http://schemas.microsoft.com/office/drawing/2014/main" id="{E16183AD-31B7-41F1-A5E2-7B49A6B8B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0"/>
            <a:ext cx="8572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a:extLst>
              <a:ext uri="{FF2B5EF4-FFF2-40B4-BE49-F238E27FC236}">
                <a16:creationId xmlns:a16="http://schemas.microsoft.com/office/drawing/2014/main" id="{D191213E-752B-44B8-B2DF-84572C1BB5D4}"/>
              </a:ext>
            </a:extLst>
          </p:cNvPr>
          <p:cNvSpPr/>
          <p:nvPr/>
        </p:nvSpPr>
        <p:spPr>
          <a:xfrm>
            <a:off x="10307890" y="6237312"/>
            <a:ext cx="1877437" cy="369332"/>
          </a:xfrm>
          <a:prstGeom prst="rect">
            <a:avLst/>
          </a:prstGeom>
        </p:spPr>
        <p:txBody>
          <a:bodyPr wrap="none">
            <a:spAutoFit/>
          </a:bodyPr>
          <a:lstStyle/>
          <a:p>
            <a:r>
              <a:rPr lang="hu-HU" dirty="0" err="1">
                <a:solidFill>
                  <a:srgbClr val="7D7D7D"/>
                </a:solidFill>
                <a:latin typeface="arial" panose="020B0604020202020204" pitchFamily="34" charset="0"/>
                <a:hlinkClick r:id="rId4"/>
              </a:rPr>
              <a:t>GreenBook</a:t>
            </a:r>
            <a:r>
              <a:rPr lang="hu-HU" dirty="0">
                <a:solidFill>
                  <a:srgbClr val="7D7D7D"/>
                </a:solidFill>
                <a:latin typeface="arial" panose="020B0604020202020204" pitchFamily="34" charset="0"/>
                <a:hlinkClick r:id="rId4"/>
              </a:rPr>
              <a:t> Blog</a:t>
            </a:r>
            <a:endParaRPr lang="hu-HU" dirty="0"/>
          </a:p>
        </p:txBody>
      </p:sp>
    </p:spTree>
    <p:extLst>
      <p:ext uri="{BB962C8B-B14F-4D97-AF65-F5344CB8AC3E}">
        <p14:creationId xmlns:p14="http://schemas.microsoft.com/office/powerpoint/2010/main" val="253401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3772" y="533400"/>
            <a:ext cx="9418241" cy="1066800"/>
          </a:xfrm>
        </p:spPr>
        <p:txBody>
          <a:bodyPr rtlCol="0">
            <a:normAutofit/>
          </a:bodyPr>
          <a:lstStyle/>
          <a:p>
            <a:pPr rtl="0"/>
            <a:r>
              <a:rPr lang="hu-HU" sz="4400" dirty="0"/>
              <a:t>Emberközpontú megközelítés</a:t>
            </a:r>
          </a:p>
        </p:txBody>
      </p:sp>
      <p:sp>
        <p:nvSpPr>
          <p:cNvPr id="3" name="Tartalom helye 2"/>
          <p:cNvSpPr>
            <a:spLocks noGrp="1"/>
          </p:cNvSpPr>
          <p:nvPr>
            <p:ph idx="1"/>
          </p:nvPr>
        </p:nvSpPr>
        <p:spPr/>
        <p:txBody>
          <a:bodyPr rtlCol="0">
            <a:normAutofit lnSpcReduction="10000"/>
          </a:bodyPr>
          <a:lstStyle/>
          <a:p>
            <a:r>
              <a:rPr lang="hu-HU" sz="2800" dirty="0"/>
              <a:t>Szint: </a:t>
            </a:r>
          </a:p>
          <a:p>
            <a:pPr lvl="1"/>
            <a:r>
              <a:rPr lang="hu-HU" sz="2400" dirty="0"/>
              <a:t>team vagy egyéni</a:t>
            </a:r>
          </a:p>
          <a:p>
            <a:r>
              <a:rPr lang="hu-HU" sz="2800" dirty="0"/>
              <a:t>Fő fókusz: </a:t>
            </a:r>
          </a:p>
          <a:p>
            <a:pPr lvl="1"/>
            <a:r>
              <a:rPr lang="hu-HU" sz="2400" dirty="0"/>
              <a:t>társadalmi és/vagy egyéni átalakulás (transzformáció) elősegítése innovatív projektekkel</a:t>
            </a:r>
          </a:p>
          <a:p>
            <a:r>
              <a:rPr lang="hu-HU" sz="2800" dirty="0"/>
              <a:t>Főszereplő(k): </a:t>
            </a:r>
          </a:p>
          <a:p>
            <a:pPr lvl="1"/>
            <a:r>
              <a:rPr lang="hu-HU" sz="2400" dirty="0"/>
              <a:t>vállalkozó(-szellemű) egyetemi dolgozó</a:t>
            </a:r>
          </a:p>
          <a:p>
            <a:pPr lvl="1"/>
            <a:r>
              <a:rPr lang="hu-HU" sz="2400" dirty="0"/>
              <a:t>gyakorló szakemberek</a:t>
            </a:r>
          </a:p>
          <a:p>
            <a:pPr lvl="1"/>
            <a:r>
              <a:rPr lang="hu-HU" sz="2400" dirty="0"/>
              <a:t>hallgatói csoportok</a:t>
            </a:r>
          </a:p>
          <a:p>
            <a:pPr marL="45720" indent="0">
              <a:buNone/>
            </a:pPr>
            <a:endParaRPr lang="hu-HU" sz="2800" dirty="0"/>
          </a:p>
        </p:txBody>
      </p:sp>
    </p:spTree>
    <p:extLst>
      <p:ext uri="{BB962C8B-B14F-4D97-AF65-F5344CB8AC3E}">
        <p14:creationId xmlns:p14="http://schemas.microsoft.com/office/powerpoint/2010/main" val="117342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3772" y="533400"/>
            <a:ext cx="9418241" cy="1066800"/>
          </a:xfrm>
        </p:spPr>
        <p:txBody>
          <a:bodyPr rtlCol="0">
            <a:normAutofit/>
          </a:bodyPr>
          <a:lstStyle/>
          <a:p>
            <a:pPr rtl="0"/>
            <a:r>
              <a:rPr lang="hu-HU" sz="4400" dirty="0"/>
              <a:t>Emberközpontú megközelítés</a:t>
            </a:r>
          </a:p>
        </p:txBody>
      </p:sp>
      <p:sp>
        <p:nvSpPr>
          <p:cNvPr id="3" name="Tartalom helye 2"/>
          <p:cNvSpPr>
            <a:spLocks noGrp="1"/>
          </p:cNvSpPr>
          <p:nvPr>
            <p:ph idx="1"/>
          </p:nvPr>
        </p:nvSpPr>
        <p:spPr>
          <a:xfrm>
            <a:off x="1065212" y="1828800"/>
            <a:ext cx="9277672" cy="4191000"/>
          </a:xfrm>
        </p:spPr>
        <p:txBody>
          <a:bodyPr rtlCol="0">
            <a:normAutofit/>
          </a:bodyPr>
          <a:lstStyle/>
          <a:p>
            <a:r>
              <a:rPr lang="hu-HU" sz="2800" dirty="0"/>
              <a:t>Kulcsszavak: </a:t>
            </a:r>
          </a:p>
          <a:p>
            <a:pPr lvl="1"/>
            <a:r>
              <a:rPr lang="hu-HU" sz="2400" dirty="0"/>
              <a:t>praxis, kölcsönös tanulás, jelentés és értelem keresése, közösen osztott vízió, jövőorientáció</a:t>
            </a:r>
          </a:p>
          <a:p>
            <a:r>
              <a:rPr lang="hu-HU" sz="2800" dirty="0"/>
              <a:t>Indikátorok: </a:t>
            </a:r>
          </a:p>
          <a:p>
            <a:pPr lvl="1"/>
            <a:r>
              <a:rPr lang="hu-HU" sz="2400" dirty="0"/>
              <a:t>főleg kvalitatív, vagy szubjektív kvantitatív </a:t>
            </a:r>
          </a:p>
          <a:p>
            <a:pPr lvl="1"/>
            <a:r>
              <a:rPr lang="hu-HU" sz="2400" dirty="0"/>
              <a:t>jelentés/jelentőség és felhatalmazás érzése, csoportok közös víziójának megléte, a kutatók és a gyakorlati szakemberek közötti párbeszéd minősége</a:t>
            </a:r>
            <a:endParaRPr lang="hu-HU" sz="2800" dirty="0"/>
          </a:p>
          <a:p>
            <a:pPr marL="45720" indent="0">
              <a:buNone/>
            </a:pPr>
            <a:endParaRPr lang="hu-HU" dirty="0"/>
          </a:p>
        </p:txBody>
      </p:sp>
    </p:spTree>
    <p:extLst>
      <p:ext uri="{BB962C8B-B14F-4D97-AF65-F5344CB8AC3E}">
        <p14:creationId xmlns:p14="http://schemas.microsoft.com/office/powerpoint/2010/main" val="112421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ép 2"/>
          <p:cNvPicPr>
            <a:picLocks noChangeAspect="1"/>
          </p:cNvPicPr>
          <p:nvPr/>
        </p:nvPicPr>
        <p:blipFill>
          <a:blip r:embed="rId3"/>
          <a:stretch>
            <a:fillRect/>
          </a:stretch>
        </p:blipFill>
        <p:spPr>
          <a:xfrm>
            <a:off x="117748" y="116632"/>
            <a:ext cx="11989010" cy="5760640"/>
          </a:xfrm>
          <a:prstGeom prst="rect">
            <a:avLst/>
          </a:prstGeom>
        </p:spPr>
      </p:pic>
      <p:sp>
        <p:nvSpPr>
          <p:cNvPr id="4" name="Téglalap 3"/>
          <p:cNvSpPr/>
          <p:nvPr/>
        </p:nvSpPr>
        <p:spPr>
          <a:xfrm>
            <a:off x="126236" y="5877272"/>
            <a:ext cx="9261177" cy="646331"/>
          </a:xfrm>
          <a:prstGeom prst="rect">
            <a:avLst/>
          </a:prstGeom>
        </p:spPr>
        <p:txBody>
          <a:bodyPr wrap="square">
            <a:spAutoFit/>
          </a:bodyPr>
          <a:lstStyle/>
          <a:p>
            <a:r>
              <a:rPr lang="hu-HU" sz="1200" dirty="0" err="1">
                <a:solidFill>
                  <a:srgbClr val="222222"/>
                </a:solidFill>
                <a:latin typeface="Arial" panose="020B0604020202020204" pitchFamily="34" charset="0"/>
              </a:rPr>
              <a:t>Jansen</a:t>
            </a:r>
            <a:r>
              <a:rPr lang="hu-HU" sz="1200" dirty="0">
                <a:solidFill>
                  <a:srgbClr val="222222"/>
                </a:solidFill>
                <a:latin typeface="Arial" panose="020B0604020202020204" pitchFamily="34" charset="0"/>
              </a:rPr>
              <a:t>, S., van de </a:t>
            </a:r>
            <a:r>
              <a:rPr lang="hu-HU" sz="1200" dirty="0" err="1">
                <a:solidFill>
                  <a:srgbClr val="222222"/>
                </a:solidFill>
                <a:latin typeface="Arial" panose="020B0604020202020204" pitchFamily="34" charset="0"/>
              </a:rPr>
              <a:t>Zande</a:t>
            </a:r>
            <a:r>
              <a:rPr lang="hu-HU" sz="1200" dirty="0">
                <a:solidFill>
                  <a:srgbClr val="222222"/>
                </a:solidFill>
                <a:latin typeface="Arial" panose="020B0604020202020204" pitchFamily="34" charset="0"/>
              </a:rPr>
              <a:t>, T., </a:t>
            </a:r>
            <a:r>
              <a:rPr lang="hu-HU" sz="1200" dirty="0" err="1">
                <a:solidFill>
                  <a:srgbClr val="222222"/>
                </a:solidFill>
                <a:latin typeface="Arial" panose="020B0604020202020204" pitchFamily="34" charset="0"/>
              </a:rPr>
              <a:t>Brinkkemper</a:t>
            </a:r>
            <a:r>
              <a:rPr lang="hu-HU" sz="1200" dirty="0">
                <a:solidFill>
                  <a:srgbClr val="222222"/>
                </a:solidFill>
                <a:latin typeface="Arial" panose="020B0604020202020204" pitchFamily="34" charset="0"/>
              </a:rPr>
              <a:t>, S., </a:t>
            </a:r>
            <a:r>
              <a:rPr lang="hu-HU" sz="1200" dirty="0" err="1">
                <a:solidFill>
                  <a:srgbClr val="222222"/>
                </a:solidFill>
                <a:latin typeface="Arial" panose="020B0604020202020204" pitchFamily="34" charset="0"/>
              </a:rPr>
              <a:t>Stam</a:t>
            </a:r>
            <a:r>
              <a:rPr lang="hu-HU" sz="1200" dirty="0">
                <a:solidFill>
                  <a:srgbClr val="222222"/>
                </a:solidFill>
                <a:latin typeface="Arial" panose="020B0604020202020204" pitchFamily="34" charset="0"/>
              </a:rPr>
              <a:t>, E., &amp; </a:t>
            </a:r>
            <a:r>
              <a:rPr lang="hu-HU" sz="1200" dirty="0" err="1">
                <a:solidFill>
                  <a:srgbClr val="222222"/>
                </a:solidFill>
                <a:latin typeface="Arial" panose="020B0604020202020204" pitchFamily="34" charset="0"/>
              </a:rPr>
              <a:t>Varma</a:t>
            </a:r>
            <a:r>
              <a:rPr lang="hu-HU" sz="1200" dirty="0">
                <a:solidFill>
                  <a:srgbClr val="222222"/>
                </a:solidFill>
                <a:latin typeface="Arial" panose="020B0604020202020204" pitchFamily="34" charset="0"/>
              </a:rPr>
              <a:t>, V. (2015). </a:t>
            </a:r>
            <a:r>
              <a:rPr lang="hu-HU" sz="1200" dirty="0" err="1">
                <a:solidFill>
                  <a:srgbClr val="222222"/>
                </a:solidFill>
                <a:latin typeface="Arial" panose="020B0604020202020204" pitchFamily="34" charset="0"/>
              </a:rPr>
              <a:t>How</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education</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stimulation</a:t>
            </a:r>
            <a:r>
              <a:rPr lang="hu-HU" sz="1200" dirty="0">
                <a:solidFill>
                  <a:srgbClr val="222222"/>
                </a:solidFill>
                <a:latin typeface="Arial" panose="020B0604020202020204" pitchFamily="34" charset="0"/>
              </a:rPr>
              <a:t>, and </a:t>
            </a:r>
            <a:r>
              <a:rPr lang="hu-HU" sz="1200" dirty="0" err="1">
                <a:solidFill>
                  <a:srgbClr val="222222"/>
                </a:solidFill>
                <a:latin typeface="Arial" panose="020B0604020202020204" pitchFamily="34" charset="0"/>
              </a:rPr>
              <a:t>incubation</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encourage</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student</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entrepreneurship</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Observations</a:t>
            </a:r>
            <a:r>
              <a:rPr lang="hu-HU" sz="1200" dirty="0">
                <a:solidFill>
                  <a:srgbClr val="222222"/>
                </a:solidFill>
                <a:latin typeface="Arial" panose="020B0604020202020204" pitchFamily="34" charset="0"/>
              </a:rPr>
              <a:t> </a:t>
            </a:r>
            <a:r>
              <a:rPr lang="hu-HU" sz="1200" dirty="0" err="1">
                <a:solidFill>
                  <a:srgbClr val="222222"/>
                </a:solidFill>
                <a:latin typeface="Arial" panose="020B0604020202020204" pitchFamily="34" charset="0"/>
              </a:rPr>
              <a:t>from</a:t>
            </a:r>
            <a:r>
              <a:rPr lang="hu-HU" sz="1200" dirty="0">
                <a:solidFill>
                  <a:srgbClr val="222222"/>
                </a:solidFill>
                <a:latin typeface="Arial" panose="020B0604020202020204" pitchFamily="34" charset="0"/>
              </a:rPr>
              <a:t> MIT, IIIT, and Utrecht University. </a:t>
            </a:r>
            <a:r>
              <a:rPr lang="hu-HU" sz="1200" i="1" dirty="0">
                <a:solidFill>
                  <a:srgbClr val="222222"/>
                </a:solidFill>
                <a:latin typeface="Arial" panose="020B0604020202020204" pitchFamily="34" charset="0"/>
              </a:rPr>
              <a:t>The International Journal of Management Education</a:t>
            </a:r>
            <a:r>
              <a:rPr lang="hu-HU" sz="1200" dirty="0">
                <a:solidFill>
                  <a:srgbClr val="222222"/>
                </a:solidFill>
                <a:latin typeface="Arial" panose="020B0604020202020204" pitchFamily="34" charset="0"/>
              </a:rPr>
              <a:t>, </a:t>
            </a:r>
            <a:r>
              <a:rPr lang="hu-HU" sz="1200" i="1" dirty="0">
                <a:solidFill>
                  <a:srgbClr val="222222"/>
                </a:solidFill>
                <a:latin typeface="Arial" panose="020B0604020202020204" pitchFamily="34" charset="0"/>
              </a:rPr>
              <a:t>13</a:t>
            </a:r>
            <a:r>
              <a:rPr lang="hu-HU" sz="1200" dirty="0">
                <a:solidFill>
                  <a:srgbClr val="222222"/>
                </a:solidFill>
                <a:latin typeface="Arial" panose="020B0604020202020204" pitchFamily="34" charset="0"/>
              </a:rPr>
              <a:t>(2), </a:t>
            </a:r>
            <a:r>
              <a:rPr lang="hu-HU" sz="1200" dirty="0" smtClean="0">
                <a:solidFill>
                  <a:srgbClr val="222222"/>
                </a:solidFill>
                <a:latin typeface="Arial" panose="020B0604020202020204" pitchFamily="34" charset="0"/>
              </a:rPr>
              <a:t>170-181. (p. 176)</a:t>
            </a:r>
            <a:endParaRPr lang="hu-HU" sz="1200" dirty="0"/>
          </a:p>
        </p:txBody>
      </p:sp>
      <p:sp>
        <p:nvSpPr>
          <p:cNvPr id="5" name="Téglalap 4"/>
          <p:cNvSpPr/>
          <p:nvPr/>
        </p:nvSpPr>
        <p:spPr>
          <a:xfrm>
            <a:off x="189756" y="1988840"/>
            <a:ext cx="11089232" cy="309335"/>
          </a:xfrm>
          <a:prstGeom prst="rect">
            <a:avLst/>
          </a:prstGeom>
          <a:noFill/>
          <a:ln w="41275">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hu-HU" dirty="0"/>
          </a:p>
        </p:txBody>
      </p:sp>
      <p:sp>
        <p:nvSpPr>
          <p:cNvPr id="6" name="Téglalap 5"/>
          <p:cNvSpPr/>
          <p:nvPr/>
        </p:nvSpPr>
        <p:spPr>
          <a:xfrm>
            <a:off x="189756" y="2874102"/>
            <a:ext cx="11089232" cy="649949"/>
          </a:xfrm>
          <a:prstGeom prst="rect">
            <a:avLst/>
          </a:prstGeom>
          <a:noFill/>
          <a:ln w="41275">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hu-HU" dirty="0"/>
          </a:p>
        </p:txBody>
      </p:sp>
      <p:sp>
        <p:nvSpPr>
          <p:cNvPr id="7" name="Téglalap 6"/>
          <p:cNvSpPr/>
          <p:nvPr/>
        </p:nvSpPr>
        <p:spPr>
          <a:xfrm>
            <a:off x="189756" y="4135287"/>
            <a:ext cx="11089232" cy="309335"/>
          </a:xfrm>
          <a:prstGeom prst="rect">
            <a:avLst/>
          </a:prstGeom>
          <a:noFill/>
          <a:ln w="41275">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hu-HU" dirty="0"/>
          </a:p>
        </p:txBody>
      </p:sp>
    </p:spTree>
    <p:extLst>
      <p:ext uri="{BB962C8B-B14F-4D97-AF65-F5344CB8AC3E}">
        <p14:creationId xmlns:p14="http://schemas.microsoft.com/office/powerpoint/2010/main" val="196799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3772" y="533400"/>
            <a:ext cx="9418241" cy="1066800"/>
          </a:xfrm>
        </p:spPr>
        <p:txBody>
          <a:bodyPr/>
          <a:lstStyle/>
          <a:p>
            <a:r>
              <a:rPr lang="hu-HU" sz="4400" dirty="0"/>
              <a:t>Kérdések és nehézségek</a:t>
            </a:r>
            <a:endParaRPr lang="hu-HU" dirty="0"/>
          </a:p>
        </p:txBody>
      </p:sp>
      <p:sp>
        <p:nvSpPr>
          <p:cNvPr id="3" name="Tartalom helye 2"/>
          <p:cNvSpPr>
            <a:spLocks noGrp="1"/>
          </p:cNvSpPr>
          <p:nvPr>
            <p:ph idx="1"/>
          </p:nvPr>
        </p:nvSpPr>
        <p:spPr>
          <a:xfrm>
            <a:off x="693812" y="1828800"/>
            <a:ext cx="10081120" cy="4191000"/>
          </a:xfrm>
        </p:spPr>
        <p:txBody>
          <a:bodyPr>
            <a:normAutofit fontScale="92500" lnSpcReduction="10000"/>
          </a:bodyPr>
          <a:lstStyle/>
          <a:p>
            <a:r>
              <a:rPr lang="hu-HU" sz="2800" dirty="0"/>
              <a:t>Mi a fő cél?</a:t>
            </a:r>
          </a:p>
          <a:p>
            <a:pPr lvl="1"/>
            <a:r>
              <a:rPr lang="hu-HU" sz="2400" dirty="0"/>
              <a:t>Hagyományos egyetemek mekkora részét zárjuk ki?</a:t>
            </a:r>
          </a:p>
          <a:p>
            <a:pPr lvl="1"/>
            <a:r>
              <a:rPr lang="hu-HU" sz="2400" dirty="0"/>
              <a:t>3 ideáltípus jelentős mértékben eltér ebben a tekintetben.</a:t>
            </a:r>
          </a:p>
          <a:p>
            <a:r>
              <a:rPr lang="hu-HU" sz="2800" dirty="0"/>
              <a:t>T</a:t>
            </a:r>
            <a:r>
              <a:rPr lang="hu-HU" sz="2800" dirty="0" smtClean="0"/>
              <a:t>eljesítményindikátorok </a:t>
            </a:r>
            <a:r>
              <a:rPr lang="hu-HU" sz="2800" dirty="0"/>
              <a:t>torzító szerepe</a:t>
            </a:r>
            <a:r>
              <a:rPr lang="hu-HU" sz="2800" dirty="0" smtClean="0"/>
              <a:t>:</a:t>
            </a:r>
          </a:p>
          <a:p>
            <a:pPr lvl="1"/>
            <a:r>
              <a:rPr lang="hu-HU" sz="2400" dirty="0" err="1" smtClean="0"/>
              <a:t>Goodhart</a:t>
            </a:r>
            <a:r>
              <a:rPr lang="hu-HU" sz="2400" dirty="0" smtClean="0"/>
              <a:t>-elv: „</a:t>
            </a:r>
            <a:r>
              <a:rPr lang="hu-HU" sz="2400" dirty="0"/>
              <a:t>ha egy mutató alakulásához anyagi érdek fűződik, akkor az a mutató hamar elveszti objektív </a:t>
            </a:r>
            <a:r>
              <a:rPr lang="hu-HU" sz="2400" dirty="0" smtClean="0"/>
              <a:t>jellegét”</a:t>
            </a:r>
            <a:endParaRPr lang="hu-HU" sz="2400" dirty="0"/>
          </a:p>
          <a:p>
            <a:pPr lvl="1"/>
            <a:r>
              <a:rPr lang="hu-HU" sz="2400" dirty="0"/>
              <a:t>pl. gazdasági szervezetekkel való együttműködés </a:t>
            </a:r>
            <a:r>
              <a:rPr lang="hu-HU" sz="2400" dirty="0" smtClean="0"/>
              <a:t>indikátora</a:t>
            </a:r>
          </a:p>
          <a:p>
            <a:r>
              <a:rPr lang="hu-HU" sz="2800" dirty="0" smtClean="0"/>
              <a:t>A </a:t>
            </a:r>
            <a:r>
              <a:rPr lang="hu-HU" sz="2800" dirty="0"/>
              <a:t>környezet meghatározó szerepe</a:t>
            </a:r>
          </a:p>
          <a:p>
            <a:pPr lvl="1"/>
            <a:r>
              <a:rPr lang="hu-HU" sz="2400" dirty="0"/>
              <a:t>Milyen a gazdasági környezet fejlettsége?</a:t>
            </a:r>
          </a:p>
          <a:p>
            <a:pPr lvl="1"/>
            <a:r>
              <a:rPr lang="hu-HU" sz="2400" dirty="0"/>
              <a:t>Van-e elérhető finanszírozási forrás?</a:t>
            </a:r>
          </a:p>
        </p:txBody>
      </p:sp>
    </p:spTree>
    <p:extLst>
      <p:ext uri="{BB962C8B-B14F-4D97-AF65-F5344CB8AC3E}">
        <p14:creationId xmlns:p14="http://schemas.microsoft.com/office/powerpoint/2010/main" val="282973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3772" y="533400"/>
            <a:ext cx="9418241" cy="1066800"/>
          </a:xfrm>
        </p:spPr>
        <p:txBody>
          <a:bodyPr/>
          <a:lstStyle/>
          <a:p>
            <a:r>
              <a:rPr lang="hu-HU" sz="4400" dirty="0"/>
              <a:t>Kérdések és nehézségek</a:t>
            </a:r>
            <a:endParaRPr lang="hu-HU" dirty="0"/>
          </a:p>
        </p:txBody>
      </p:sp>
      <p:sp>
        <p:nvSpPr>
          <p:cNvPr id="3" name="Tartalom helye 2"/>
          <p:cNvSpPr>
            <a:spLocks noGrp="1"/>
          </p:cNvSpPr>
          <p:nvPr>
            <p:ph idx="1"/>
          </p:nvPr>
        </p:nvSpPr>
        <p:spPr>
          <a:xfrm>
            <a:off x="693812" y="1828800"/>
            <a:ext cx="10081120" cy="4191000"/>
          </a:xfrm>
        </p:spPr>
        <p:txBody>
          <a:bodyPr>
            <a:normAutofit/>
          </a:bodyPr>
          <a:lstStyle/>
          <a:p>
            <a:r>
              <a:rPr lang="hu-HU" sz="2800" dirty="0"/>
              <a:t>Vállalkozó egyetemek társadalmi/gazdasági hatásának mérésének nehézsége:</a:t>
            </a:r>
          </a:p>
          <a:p>
            <a:pPr lvl="1"/>
            <a:r>
              <a:rPr lang="hu-HU" sz="2400" dirty="0"/>
              <a:t>közvetett hatások</a:t>
            </a:r>
          </a:p>
          <a:p>
            <a:pPr lvl="1"/>
            <a:r>
              <a:rPr lang="hu-HU" sz="2400" dirty="0"/>
              <a:t>innováció időben eltolt hatásai</a:t>
            </a:r>
          </a:p>
          <a:p>
            <a:pPr lvl="1"/>
            <a:r>
              <a:rPr lang="hu-HU" sz="2400" dirty="0"/>
              <a:t>proxy </a:t>
            </a:r>
            <a:r>
              <a:rPr lang="hu-HU" sz="2400" dirty="0" smtClean="0"/>
              <a:t>változók</a:t>
            </a:r>
          </a:p>
          <a:p>
            <a:pPr lvl="1"/>
            <a:r>
              <a:rPr lang="hu-HU" sz="2400" dirty="0"/>
              <a:t>akadémiai vállalkozók opportunista viselkedésének </a:t>
            </a:r>
            <a:r>
              <a:rPr lang="hu-HU" sz="2400" dirty="0" smtClean="0"/>
              <a:t>kockázata</a:t>
            </a:r>
          </a:p>
          <a:p>
            <a:pPr lvl="1"/>
            <a:r>
              <a:rPr lang="hu-HU" sz="2400" dirty="0"/>
              <a:t>n</a:t>
            </a:r>
            <a:r>
              <a:rPr lang="hu-HU" sz="2400" dirty="0" smtClean="0"/>
              <a:t>ehezen mérhető tényezők fontossága („start </a:t>
            </a:r>
            <a:r>
              <a:rPr lang="hu-HU" sz="2400" dirty="0" err="1" smtClean="0"/>
              <a:t>with</a:t>
            </a:r>
            <a:r>
              <a:rPr lang="hu-HU" sz="2400" dirty="0" smtClean="0"/>
              <a:t> </a:t>
            </a:r>
            <a:r>
              <a:rPr lang="hu-HU" sz="2400" dirty="0" err="1" smtClean="0"/>
              <a:t>why</a:t>
            </a:r>
            <a:r>
              <a:rPr lang="hu-HU" sz="2400" dirty="0" smtClean="0"/>
              <a:t>?”)</a:t>
            </a:r>
            <a:endParaRPr lang="hu-HU" sz="2400" dirty="0"/>
          </a:p>
        </p:txBody>
      </p:sp>
    </p:spTree>
    <p:extLst>
      <p:ext uri="{BB962C8B-B14F-4D97-AF65-F5344CB8AC3E}">
        <p14:creationId xmlns:p14="http://schemas.microsoft.com/office/powerpoint/2010/main" val="368449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Ã©ptalÃ¡lat a kÃ¶vetkezÅre: âsocial engagement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6263" y="2983473"/>
            <a:ext cx="4209986" cy="396234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333772" y="533400"/>
            <a:ext cx="5688632" cy="1066800"/>
          </a:xfrm>
        </p:spPr>
        <p:txBody>
          <a:bodyPr>
            <a:normAutofit/>
          </a:bodyPr>
          <a:lstStyle/>
          <a:p>
            <a:r>
              <a:rPr lang="hu-HU" sz="4000" dirty="0" smtClean="0"/>
              <a:t>Felsőoktatással kapcsolatos kihívások</a:t>
            </a:r>
            <a:endParaRPr lang="hu-HU" sz="4000" dirty="0"/>
          </a:p>
        </p:txBody>
      </p:sp>
      <p:sp>
        <p:nvSpPr>
          <p:cNvPr id="3" name="Tartalom helye 2"/>
          <p:cNvSpPr>
            <a:spLocks noGrp="1"/>
          </p:cNvSpPr>
          <p:nvPr>
            <p:ph idx="1"/>
          </p:nvPr>
        </p:nvSpPr>
        <p:spPr>
          <a:xfrm>
            <a:off x="625243" y="2060848"/>
            <a:ext cx="9793088" cy="2664296"/>
          </a:xfrm>
        </p:spPr>
        <p:txBody>
          <a:bodyPr>
            <a:noAutofit/>
          </a:bodyPr>
          <a:lstStyle/>
          <a:p>
            <a:endParaRPr lang="hu-HU" sz="1800" dirty="0" smtClean="0"/>
          </a:p>
          <a:p>
            <a:r>
              <a:rPr lang="hu-HU" sz="2800" dirty="0" smtClean="0"/>
              <a:t>Tudástársadalom </a:t>
            </a:r>
            <a:r>
              <a:rPr lang="hu-HU" sz="2800" dirty="0" err="1" smtClean="0"/>
              <a:t>paradoxona</a:t>
            </a:r>
            <a:endParaRPr lang="hu-HU" sz="2800" dirty="0" smtClean="0"/>
          </a:p>
          <a:p>
            <a:endParaRPr lang="hu-HU" sz="2800" dirty="0"/>
          </a:p>
          <a:p>
            <a:r>
              <a:rPr lang="hu-HU" sz="2800" dirty="0" smtClean="0"/>
              <a:t>Finanszírozás szűkülése </a:t>
            </a:r>
          </a:p>
          <a:p>
            <a:pPr lvl="1"/>
            <a:r>
              <a:rPr lang="hu-HU" sz="2400" dirty="0" smtClean="0"/>
              <a:t>források arányának átalakulása</a:t>
            </a:r>
          </a:p>
          <a:p>
            <a:endParaRPr lang="hu-HU" sz="2800" dirty="0"/>
          </a:p>
          <a:p>
            <a:r>
              <a:rPr lang="hu-HU" sz="2800" dirty="0" smtClean="0"/>
              <a:t>Társadalmi/gazdasági relevancia</a:t>
            </a:r>
            <a:endParaRPr lang="hu-HU" sz="1800" dirty="0"/>
          </a:p>
        </p:txBody>
      </p:sp>
      <p:pic>
        <p:nvPicPr>
          <p:cNvPr id="4100" name="Picture 4" descr="Ãhnliches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461" y="0"/>
            <a:ext cx="5932364" cy="2903796"/>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p:cNvSpPr/>
          <p:nvPr/>
        </p:nvSpPr>
        <p:spPr>
          <a:xfrm>
            <a:off x="10334810" y="2655375"/>
            <a:ext cx="1912703" cy="230832"/>
          </a:xfrm>
          <a:prstGeom prst="rect">
            <a:avLst/>
          </a:prstGeom>
        </p:spPr>
        <p:txBody>
          <a:bodyPr wrap="none">
            <a:spAutoFit/>
          </a:bodyPr>
          <a:lstStyle/>
          <a:p>
            <a:r>
              <a:rPr lang="hu-HU" sz="900" dirty="0"/>
              <a:t>http://www.greller.eu/wordpress/</a:t>
            </a:r>
          </a:p>
        </p:txBody>
      </p:sp>
      <p:pic>
        <p:nvPicPr>
          <p:cNvPr id="1026" name="Picture 2" descr="KÃ©ptalÃ¡lat a kÃ¶vetkezÅre: âfinance down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6461" y="2886207"/>
            <a:ext cx="3078311" cy="4104415"/>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6349386" y="2903796"/>
            <a:ext cx="1380506" cy="253916"/>
          </a:xfrm>
          <a:prstGeom prst="rect">
            <a:avLst/>
          </a:prstGeom>
        </p:spPr>
        <p:txBody>
          <a:bodyPr wrap="none">
            <a:spAutoFit/>
          </a:bodyPr>
          <a:lstStyle/>
          <a:p>
            <a:r>
              <a:rPr lang="hu-HU" sz="1050" dirty="0">
                <a:solidFill>
                  <a:srgbClr val="7D7D7D"/>
                </a:solidFill>
                <a:latin typeface="arial" panose="020B0604020202020204" pitchFamily="34" charset="0"/>
                <a:hlinkClick r:id="rId6"/>
              </a:rPr>
              <a:t>Global Trade </a:t>
            </a:r>
            <a:r>
              <a:rPr lang="hu-HU" sz="800" dirty="0" err="1">
                <a:solidFill>
                  <a:srgbClr val="7D7D7D"/>
                </a:solidFill>
                <a:latin typeface="arial" panose="020B0604020202020204" pitchFamily="34" charset="0"/>
                <a:hlinkClick r:id="rId6"/>
              </a:rPr>
              <a:t>Review</a:t>
            </a:r>
            <a:endParaRPr lang="hu-HU" sz="1050" dirty="0"/>
          </a:p>
        </p:txBody>
      </p:sp>
      <p:sp>
        <p:nvSpPr>
          <p:cNvPr id="7" name="Téglalap 6"/>
          <p:cNvSpPr/>
          <p:nvPr/>
        </p:nvSpPr>
        <p:spPr>
          <a:xfrm>
            <a:off x="9522846" y="2903796"/>
            <a:ext cx="1326004" cy="230832"/>
          </a:xfrm>
          <a:prstGeom prst="rect">
            <a:avLst/>
          </a:prstGeom>
        </p:spPr>
        <p:txBody>
          <a:bodyPr wrap="none">
            <a:spAutoFit/>
          </a:bodyPr>
          <a:lstStyle/>
          <a:p>
            <a:r>
              <a:rPr lang="hu-HU" sz="900" dirty="0" err="1">
                <a:solidFill>
                  <a:srgbClr val="7D7D7D"/>
                </a:solidFill>
                <a:latin typeface="arial" panose="020B0604020202020204" pitchFamily="34" charset="0"/>
                <a:hlinkClick r:id="rId7"/>
              </a:rPr>
              <a:t>DreamWise</a:t>
            </a:r>
            <a:r>
              <a:rPr lang="hu-HU" sz="900" dirty="0">
                <a:solidFill>
                  <a:srgbClr val="7D7D7D"/>
                </a:solidFill>
                <a:latin typeface="arial" panose="020B0604020202020204" pitchFamily="34" charset="0"/>
                <a:hlinkClick r:id="rId7"/>
              </a:rPr>
              <a:t> Marketing</a:t>
            </a:r>
            <a:endParaRPr lang="hu-HU" sz="900" dirty="0"/>
          </a:p>
        </p:txBody>
      </p:sp>
    </p:spTree>
    <p:extLst>
      <p:ext uri="{BB962C8B-B14F-4D97-AF65-F5344CB8AC3E}">
        <p14:creationId xmlns:p14="http://schemas.microsoft.com/office/powerpoint/2010/main" val="264972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5C207413-0D2E-477E-84CE-EA7C22586A7C}"/>
              </a:ext>
            </a:extLst>
          </p:cNvPr>
          <p:cNvSpPr>
            <a:spLocks noGrp="1"/>
          </p:cNvSpPr>
          <p:nvPr>
            <p:ph idx="1"/>
          </p:nvPr>
        </p:nvSpPr>
        <p:spPr/>
        <p:txBody>
          <a:bodyPr>
            <a:normAutofit/>
          </a:bodyPr>
          <a:lstStyle/>
          <a:p>
            <a:pPr marL="45720" indent="0">
              <a:buNone/>
            </a:pPr>
            <a:endParaRPr lang="hu-HU" sz="3200" dirty="0"/>
          </a:p>
          <a:p>
            <a:pPr marL="45720" indent="0">
              <a:buNone/>
            </a:pPr>
            <a:r>
              <a:rPr lang="hu-HU" sz="3200" dirty="0"/>
              <a:t>Király Gábor</a:t>
            </a:r>
          </a:p>
          <a:p>
            <a:pPr marL="45720" indent="0">
              <a:buNone/>
            </a:pPr>
            <a:r>
              <a:rPr lang="hu-HU" sz="3200" dirty="0"/>
              <a:t>	email: </a:t>
            </a:r>
            <a:r>
              <a:rPr lang="hu-HU" sz="3200" dirty="0">
                <a:hlinkClick r:id="rId3"/>
              </a:rPr>
              <a:t>kiraly.gabor@uni-bge.hu</a:t>
            </a:r>
            <a:r>
              <a:rPr lang="hu-HU" sz="3200" dirty="0"/>
              <a:t/>
            </a:r>
            <a:br>
              <a:rPr lang="hu-HU" sz="3200" dirty="0"/>
            </a:br>
            <a:r>
              <a:rPr lang="hu-HU" sz="3200" dirty="0"/>
              <a:t>	web: </a:t>
            </a:r>
            <a:r>
              <a:rPr lang="hu-HU" sz="3200" dirty="0">
                <a:hlinkClick r:id="rId4"/>
              </a:rPr>
              <a:t>https://future-higher-education.hu/</a:t>
            </a:r>
            <a:endParaRPr lang="hu-HU" sz="3200" dirty="0"/>
          </a:p>
          <a:p>
            <a:pPr marL="45720" indent="0">
              <a:buNone/>
            </a:pPr>
            <a:r>
              <a:rPr lang="hu-HU" sz="3200" dirty="0"/>
              <a:t>	</a:t>
            </a:r>
            <a:endParaRPr lang="hu-HU" sz="2800" dirty="0"/>
          </a:p>
        </p:txBody>
      </p:sp>
    </p:spTree>
    <p:extLst>
      <p:ext uri="{BB962C8B-B14F-4D97-AF65-F5344CB8AC3E}">
        <p14:creationId xmlns:p14="http://schemas.microsoft.com/office/powerpoint/2010/main" val="262759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5780" y="332656"/>
            <a:ext cx="8902825" cy="1066800"/>
          </a:xfrm>
        </p:spPr>
        <p:txBody>
          <a:bodyPr rtlCol="0">
            <a:normAutofit/>
          </a:bodyPr>
          <a:lstStyle/>
          <a:p>
            <a:pPr rtl="0"/>
            <a:r>
              <a:rPr lang="hu-HU" sz="4000" dirty="0"/>
              <a:t>Vállalkozó egyetem</a:t>
            </a:r>
          </a:p>
        </p:txBody>
      </p:sp>
      <p:sp>
        <p:nvSpPr>
          <p:cNvPr id="3" name="Tartalom helye 2"/>
          <p:cNvSpPr>
            <a:spLocks noGrp="1"/>
          </p:cNvSpPr>
          <p:nvPr>
            <p:ph idx="1"/>
          </p:nvPr>
        </p:nvSpPr>
        <p:spPr>
          <a:xfrm>
            <a:off x="1065212" y="1828800"/>
            <a:ext cx="5389239" cy="4191000"/>
          </a:xfrm>
        </p:spPr>
        <p:txBody>
          <a:bodyPr rtlCol="0">
            <a:normAutofit lnSpcReduction="10000"/>
          </a:bodyPr>
          <a:lstStyle/>
          <a:p>
            <a:r>
              <a:rPr lang="hu-HU" sz="2400" dirty="0"/>
              <a:t>Vállalkozó egyetem mint válasz a fenti kihívásokra</a:t>
            </a:r>
          </a:p>
          <a:p>
            <a:pPr lvl="1"/>
            <a:r>
              <a:rPr lang="hu-HU" sz="2000" dirty="0"/>
              <a:t>erős nyomás a kormányzati és a nemzetközi szervezetek részéről  </a:t>
            </a:r>
            <a:endParaRPr lang="hu-HU" sz="2200" dirty="0"/>
          </a:p>
          <a:p>
            <a:r>
              <a:rPr lang="hu-HU" sz="2400" dirty="0"/>
              <a:t>Szerepek közötti kapcsolat </a:t>
            </a:r>
            <a:r>
              <a:rPr lang="hu-HU" sz="2400" dirty="0" err="1"/>
              <a:t>újraértelmezése</a:t>
            </a:r>
            <a:endParaRPr lang="hu-HU" sz="2400" dirty="0"/>
          </a:p>
          <a:p>
            <a:pPr lvl="1"/>
            <a:r>
              <a:rPr lang="hu-HU" sz="2000" dirty="0"/>
              <a:t>kutatás (és oktatás) értelmezésének változása</a:t>
            </a:r>
          </a:p>
          <a:p>
            <a:r>
              <a:rPr lang="hu-HU" sz="2400" dirty="0"/>
              <a:t>Globális „tervrajz”, de megvalósítási terv nélkül</a:t>
            </a:r>
          </a:p>
          <a:p>
            <a:pPr lvl="1"/>
            <a:r>
              <a:rPr lang="hu-HU" sz="2000" dirty="0"/>
              <a:t>Ki vállalkozik? Kinek a vállalkozása?</a:t>
            </a:r>
          </a:p>
          <a:p>
            <a:pPr rtl="0"/>
            <a:endParaRPr lang="hu-HU" dirty="0"/>
          </a:p>
        </p:txBody>
      </p:sp>
      <p:pic>
        <p:nvPicPr>
          <p:cNvPr id="3076" name="Picture 4" descr="KÃ©ptalÃ¡lat a kÃ¶vetkezÅre: âentrepreneurial university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00" y="1638172"/>
            <a:ext cx="5283512" cy="3519020"/>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7390556" y="5246113"/>
            <a:ext cx="6092825" cy="261610"/>
          </a:xfrm>
          <a:prstGeom prst="rect">
            <a:avLst/>
          </a:prstGeom>
        </p:spPr>
        <p:txBody>
          <a:bodyPr>
            <a:spAutoFit/>
          </a:bodyPr>
          <a:lstStyle/>
          <a:p>
            <a:r>
              <a:rPr lang="hu-HU" sz="1050" dirty="0"/>
              <a:t>https://plus.google.com/113830867584111166982/posts/4rv1RtZPw8v</a:t>
            </a:r>
          </a:p>
        </p:txBody>
      </p:sp>
    </p:spTree>
    <p:extLst>
      <p:ext uri="{BB962C8B-B14F-4D97-AF65-F5344CB8AC3E}">
        <p14:creationId xmlns:p14="http://schemas.microsoft.com/office/powerpoint/2010/main" val="16373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5780" y="533400"/>
            <a:ext cx="9346233" cy="1066800"/>
          </a:xfrm>
        </p:spPr>
        <p:txBody>
          <a:bodyPr rtlCol="0"/>
          <a:lstStyle/>
          <a:p>
            <a:pPr rtl="0"/>
            <a:r>
              <a:rPr lang="hu-HU" sz="4000" dirty="0"/>
              <a:t>Ideáltípusok</a:t>
            </a:r>
            <a:endParaRPr lang="hu-HU" dirty="0"/>
          </a:p>
        </p:txBody>
      </p:sp>
      <p:sp>
        <p:nvSpPr>
          <p:cNvPr id="3" name="Tartalom helye 2"/>
          <p:cNvSpPr>
            <a:spLocks noGrp="1"/>
          </p:cNvSpPr>
          <p:nvPr>
            <p:ph idx="1"/>
          </p:nvPr>
        </p:nvSpPr>
        <p:spPr>
          <a:xfrm>
            <a:off x="5734372" y="2003986"/>
            <a:ext cx="4885184" cy="4030960"/>
          </a:xfrm>
        </p:spPr>
        <p:txBody>
          <a:bodyPr rtlCol="0">
            <a:normAutofit fontScale="92500" lnSpcReduction="20000"/>
          </a:bodyPr>
          <a:lstStyle/>
          <a:p>
            <a:pPr rtl="0"/>
            <a:r>
              <a:rPr lang="hu-HU" sz="3600" dirty="0"/>
              <a:t>Szervezetközpontú megközelítés</a:t>
            </a:r>
          </a:p>
          <a:p>
            <a:endParaRPr lang="hu-HU" sz="3600" dirty="0"/>
          </a:p>
          <a:p>
            <a:r>
              <a:rPr lang="hu-HU" sz="3600" dirty="0"/>
              <a:t>Ökoszisztéma-központú megközelítés</a:t>
            </a:r>
          </a:p>
          <a:p>
            <a:endParaRPr lang="hu-HU" sz="3600" dirty="0"/>
          </a:p>
          <a:p>
            <a:r>
              <a:rPr lang="hu-HU" sz="3600" dirty="0"/>
              <a:t>Emberközpontú megközelítés</a:t>
            </a:r>
          </a:p>
        </p:txBody>
      </p:sp>
      <p:pic>
        <p:nvPicPr>
          <p:cNvPr id="5122" name="Picture 2" descr="KapcsolÃ³dÃ³ kÃ©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888"/>
            <a:ext cx="5328592" cy="3197156"/>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1656184" y="5530721"/>
            <a:ext cx="1736373" cy="307777"/>
          </a:xfrm>
          <a:prstGeom prst="rect">
            <a:avLst/>
          </a:prstGeom>
        </p:spPr>
        <p:txBody>
          <a:bodyPr wrap="none">
            <a:spAutoFit/>
          </a:bodyPr>
          <a:lstStyle/>
          <a:p>
            <a:r>
              <a:rPr lang="hu-HU" sz="1400" dirty="0">
                <a:solidFill>
                  <a:srgbClr val="7D7D7D"/>
                </a:solidFill>
                <a:latin typeface="arial" panose="020B0604020202020204" pitchFamily="34" charset="0"/>
                <a:hlinkClick r:id="rId4"/>
              </a:rPr>
              <a:t>stmatthiaschool.org</a:t>
            </a:r>
            <a:endParaRPr lang="hu-HU" sz="1400" dirty="0"/>
          </a:p>
        </p:txBody>
      </p:sp>
    </p:spTree>
    <p:extLst>
      <p:ext uri="{BB962C8B-B14F-4D97-AF65-F5344CB8AC3E}">
        <p14:creationId xmlns:p14="http://schemas.microsoft.com/office/powerpoint/2010/main" val="277289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Ã©ptalÃ¡lat a kÃ¶vetkezÅre: âorganisation sketch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7424"/>
            <a:ext cx="12359108" cy="8129549"/>
          </a:xfrm>
          <a:prstGeom prst="rect">
            <a:avLst/>
          </a:prstGeom>
          <a:noFill/>
          <a:extLst>
            <a:ext uri="{909E8E84-426E-40DD-AFC4-6F175D3DCCD1}">
              <a14:hiddenFill xmlns:a14="http://schemas.microsoft.com/office/drawing/2010/main">
                <a:solidFill>
                  <a:srgbClr val="FFFFFF"/>
                </a:solidFill>
              </a14:hiddenFill>
            </a:ext>
          </a:extLst>
        </p:spPr>
      </p:pic>
      <p:sp>
        <p:nvSpPr>
          <p:cNvPr id="2" name="Téglalap 1"/>
          <p:cNvSpPr/>
          <p:nvPr/>
        </p:nvSpPr>
        <p:spPr>
          <a:xfrm>
            <a:off x="10342884" y="6381328"/>
            <a:ext cx="1351717" cy="369332"/>
          </a:xfrm>
          <a:prstGeom prst="rect">
            <a:avLst/>
          </a:prstGeom>
        </p:spPr>
        <p:txBody>
          <a:bodyPr wrap="none">
            <a:spAutoFit/>
          </a:bodyPr>
          <a:lstStyle/>
          <a:p>
            <a:r>
              <a:rPr lang="hu-HU" dirty="0">
                <a:solidFill>
                  <a:srgbClr val="7D7D7D"/>
                </a:solidFill>
                <a:latin typeface="arial" panose="020B0604020202020204" pitchFamily="34" charset="0"/>
                <a:hlinkClick r:id="rId4"/>
              </a:rPr>
              <a:t>123RF.com</a:t>
            </a:r>
            <a:endParaRPr lang="hu-HU" dirty="0"/>
          </a:p>
        </p:txBody>
      </p:sp>
    </p:spTree>
    <p:extLst>
      <p:ext uri="{BB962C8B-B14F-4D97-AF65-F5344CB8AC3E}">
        <p14:creationId xmlns:p14="http://schemas.microsoft.com/office/powerpoint/2010/main" val="16117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3772" y="332656"/>
            <a:ext cx="8686801" cy="1066800"/>
          </a:xfrm>
        </p:spPr>
        <p:txBody>
          <a:bodyPr rtlCol="0">
            <a:normAutofit/>
          </a:bodyPr>
          <a:lstStyle/>
          <a:p>
            <a:pPr rtl="0"/>
            <a:r>
              <a:rPr lang="hu-HU" sz="4000" dirty="0"/>
              <a:t>Szervezetközpontú megközelítés</a:t>
            </a:r>
          </a:p>
        </p:txBody>
      </p:sp>
      <p:sp>
        <p:nvSpPr>
          <p:cNvPr id="3" name="Tartalom helye 2"/>
          <p:cNvSpPr>
            <a:spLocks noGrp="1"/>
          </p:cNvSpPr>
          <p:nvPr>
            <p:ph idx="1"/>
          </p:nvPr>
        </p:nvSpPr>
        <p:spPr/>
        <p:txBody>
          <a:bodyPr rtlCol="0">
            <a:normAutofit/>
          </a:bodyPr>
          <a:lstStyle/>
          <a:p>
            <a:r>
              <a:rPr lang="hu-HU" sz="2800" dirty="0"/>
              <a:t>Szint: </a:t>
            </a:r>
          </a:p>
          <a:p>
            <a:pPr lvl="1"/>
            <a:r>
              <a:rPr lang="hu-HU" sz="2400" dirty="0"/>
              <a:t>szervezeti/</a:t>
            </a:r>
            <a:r>
              <a:rPr lang="hu-HU" sz="2400" dirty="0" err="1"/>
              <a:t>szektoriális</a:t>
            </a:r>
            <a:endParaRPr lang="hu-HU" sz="2400" dirty="0"/>
          </a:p>
          <a:p>
            <a:r>
              <a:rPr lang="hu-HU" sz="2800" dirty="0"/>
              <a:t>Fő fókusz: </a:t>
            </a:r>
          </a:p>
          <a:p>
            <a:pPr lvl="1"/>
            <a:r>
              <a:rPr lang="hu-HU" sz="2400" dirty="0"/>
              <a:t>finanszírozási források diverzifikálása, új vállalkozások (spin-</a:t>
            </a:r>
            <a:r>
              <a:rPr lang="hu-HU" sz="2400" dirty="0" err="1"/>
              <a:t>off</a:t>
            </a:r>
            <a:r>
              <a:rPr lang="hu-HU" sz="2400" dirty="0"/>
              <a:t>, start-</a:t>
            </a:r>
            <a:r>
              <a:rPr lang="hu-HU" sz="2400" dirty="0" err="1"/>
              <a:t>up</a:t>
            </a:r>
            <a:r>
              <a:rPr lang="hu-HU" sz="2400" dirty="0"/>
              <a:t> cégek) létrehozás</a:t>
            </a:r>
          </a:p>
          <a:p>
            <a:r>
              <a:rPr lang="hu-HU" sz="2800" dirty="0"/>
              <a:t>Főszereplő(k): </a:t>
            </a:r>
          </a:p>
          <a:p>
            <a:pPr lvl="1"/>
            <a:r>
              <a:rPr lang="hu-HU" sz="2400" dirty="0"/>
              <a:t>egyetem mint vállalkozó (szervezeti szint) és </a:t>
            </a:r>
          </a:p>
          <a:p>
            <a:pPr lvl="1"/>
            <a:r>
              <a:rPr lang="hu-HU" sz="2400" dirty="0"/>
              <a:t>egyetemi vállalkozó (egyéni szint)</a:t>
            </a:r>
          </a:p>
          <a:p>
            <a:endParaRPr lang="hu-HU" sz="2800" dirty="0"/>
          </a:p>
        </p:txBody>
      </p:sp>
    </p:spTree>
    <p:extLst>
      <p:ext uri="{BB962C8B-B14F-4D97-AF65-F5344CB8AC3E}">
        <p14:creationId xmlns:p14="http://schemas.microsoft.com/office/powerpoint/2010/main" val="42151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33772" y="332656"/>
            <a:ext cx="9346233" cy="1066800"/>
          </a:xfrm>
        </p:spPr>
        <p:txBody>
          <a:bodyPr rtlCol="0">
            <a:normAutofit/>
          </a:bodyPr>
          <a:lstStyle/>
          <a:p>
            <a:pPr rtl="0"/>
            <a:r>
              <a:rPr lang="hu-HU" sz="4000" dirty="0"/>
              <a:t>Szervezetközpontú megközelítés</a:t>
            </a:r>
          </a:p>
        </p:txBody>
      </p:sp>
      <p:sp>
        <p:nvSpPr>
          <p:cNvPr id="3" name="Tartalom helye 2"/>
          <p:cNvSpPr>
            <a:spLocks noGrp="1"/>
          </p:cNvSpPr>
          <p:nvPr>
            <p:ph idx="1"/>
          </p:nvPr>
        </p:nvSpPr>
        <p:spPr/>
        <p:txBody>
          <a:bodyPr rtlCol="0">
            <a:normAutofit/>
          </a:bodyPr>
          <a:lstStyle/>
          <a:p>
            <a:r>
              <a:rPr lang="hu-HU" sz="2800" dirty="0"/>
              <a:t>Kulcsszavak: </a:t>
            </a:r>
          </a:p>
          <a:p>
            <a:pPr lvl="1"/>
            <a:r>
              <a:rPr lang="hu-HU" sz="2400" dirty="0"/>
              <a:t>piaci hasznosítás, kettős képességű szervezet (</a:t>
            </a:r>
            <a:r>
              <a:rPr lang="hu-HU" sz="2400" dirty="0" err="1"/>
              <a:t>ambidexterity</a:t>
            </a:r>
            <a:r>
              <a:rPr lang="hu-HU" sz="2400" dirty="0"/>
              <a:t>); tudás és technológiatranszfer</a:t>
            </a:r>
          </a:p>
          <a:p>
            <a:r>
              <a:rPr lang="hu-HU" sz="2800" dirty="0"/>
              <a:t>Indikátorok: </a:t>
            </a:r>
          </a:p>
          <a:p>
            <a:pPr lvl="1"/>
            <a:r>
              <a:rPr lang="hu-HU" sz="2400" dirty="0"/>
              <a:t>főleg </a:t>
            </a:r>
            <a:r>
              <a:rPr lang="hu-HU" sz="2400" dirty="0" smtClean="0"/>
              <a:t>kvantitatív objektív mérőszámok</a:t>
            </a:r>
            <a:endParaRPr lang="hu-HU" sz="2400" dirty="0"/>
          </a:p>
          <a:p>
            <a:pPr lvl="1"/>
            <a:r>
              <a:rPr lang="hu-HU" sz="2400" dirty="0" smtClean="0"/>
              <a:t>Szervezeti indikátorok, licencek </a:t>
            </a:r>
            <a:r>
              <a:rPr lang="hu-HU" sz="2400" dirty="0"/>
              <a:t>és szabadalmak száma, technológiai </a:t>
            </a:r>
            <a:r>
              <a:rPr lang="hu-HU" sz="2400" dirty="0" smtClean="0"/>
              <a:t>transzfer/licenc </a:t>
            </a:r>
            <a:r>
              <a:rPr lang="hu-HU" sz="2400" dirty="0"/>
              <a:t>irodák számszerűsíthető tevékenységei, ipar-egyetem közti együttműködések, projektek</a:t>
            </a:r>
          </a:p>
          <a:p>
            <a:endParaRPr lang="hu-HU" sz="2800" dirty="0"/>
          </a:p>
        </p:txBody>
      </p:sp>
    </p:spTree>
    <p:extLst>
      <p:ext uri="{BB962C8B-B14F-4D97-AF65-F5344CB8AC3E}">
        <p14:creationId xmlns:p14="http://schemas.microsoft.com/office/powerpoint/2010/main" val="177161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105627" y="-315416"/>
            <a:ext cx="12294452" cy="7228256"/>
          </a:xfrm>
          <a:prstGeom prst="rect">
            <a:avLst/>
          </a:prstGeom>
        </p:spPr>
      </p:pic>
      <p:sp>
        <p:nvSpPr>
          <p:cNvPr id="3" name="Téglalap 2"/>
          <p:cNvSpPr/>
          <p:nvPr/>
        </p:nvSpPr>
        <p:spPr>
          <a:xfrm>
            <a:off x="7755613" y="5661248"/>
            <a:ext cx="4464496" cy="830997"/>
          </a:xfrm>
          <a:prstGeom prst="rect">
            <a:avLst/>
          </a:prstGeom>
        </p:spPr>
        <p:txBody>
          <a:bodyPr wrap="square">
            <a:spAutoFit/>
          </a:bodyPr>
          <a:lstStyle/>
          <a:p>
            <a:r>
              <a:rPr lang="en-US" sz="1200" dirty="0">
                <a:solidFill>
                  <a:srgbClr val="333333"/>
                </a:solidFill>
                <a:latin typeface="Helvetica Neue"/>
              </a:rPr>
              <a:t>Edward B. Roberts and Charles E. </a:t>
            </a:r>
            <a:r>
              <a:rPr lang="en-US" sz="1200" dirty="0" err="1">
                <a:solidFill>
                  <a:srgbClr val="333333"/>
                </a:solidFill>
                <a:latin typeface="Helvetica Neue"/>
              </a:rPr>
              <a:t>Eesley</a:t>
            </a:r>
            <a:r>
              <a:rPr lang="en-US" sz="1200" dirty="0">
                <a:solidFill>
                  <a:srgbClr val="333333"/>
                </a:solidFill>
                <a:latin typeface="Helvetica Neue"/>
              </a:rPr>
              <a:t> (2011), "Entrepreneurial Impact: The Role of MIT", Foundations and Trends® in Entrepreneurship: Vol. 7: No. 1–2, pp </a:t>
            </a:r>
            <a:r>
              <a:rPr lang="en-US" sz="1200" dirty="0" smtClean="0">
                <a:solidFill>
                  <a:srgbClr val="333333"/>
                </a:solidFill>
                <a:latin typeface="Helvetica Neue"/>
              </a:rPr>
              <a:t>1</a:t>
            </a:r>
            <a:r>
              <a:rPr lang="hu-HU" sz="1200" dirty="0" smtClean="0">
                <a:solidFill>
                  <a:srgbClr val="333333"/>
                </a:solidFill>
                <a:latin typeface="Helvetica Neue"/>
              </a:rPr>
              <a:t>16</a:t>
            </a:r>
            <a:r>
              <a:rPr lang="en-US" sz="1200" dirty="0" smtClean="0">
                <a:solidFill>
                  <a:srgbClr val="333333"/>
                </a:solidFill>
                <a:latin typeface="Helvetica Neue"/>
              </a:rPr>
              <a:t>. </a:t>
            </a:r>
            <a:r>
              <a:rPr lang="en-US" sz="1200" dirty="0">
                <a:solidFill>
                  <a:srgbClr val="333333"/>
                </a:solidFill>
                <a:latin typeface="Helvetica Neue"/>
              </a:rPr>
              <a:t>http://dx.doi.org/10.1561/0300000030</a:t>
            </a:r>
            <a:endParaRPr lang="hu-HU" sz="1200" dirty="0"/>
          </a:p>
        </p:txBody>
      </p:sp>
    </p:spTree>
    <p:extLst>
      <p:ext uri="{BB962C8B-B14F-4D97-AF65-F5344CB8AC3E}">
        <p14:creationId xmlns:p14="http://schemas.microsoft.com/office/powerpoint/2010/main" val="86285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Kép 2"/>
          <p:cNvPicPr>
            <a:picLocks noChangeAspect="1"/>
          </p:cNvPicPr>
          <p:nvPr/>
        </p:nvPicPr>
        <p:blipFill>
          <a:blip r:embed="rId3"/>
          <a:stretch>
            <a:fillRect/>
          </a:stretch>
        </p:blipFill>
        <p:spPr>
          <a:xfrm rot="5400000">
            <a:off x="3349405" y="-2696853"/>
            <a:ext cx="5521879" cy="12156964"/>
          </a:xfrm>
          <a:prstGeom prst="rect">
            <a:avLst/>
          </a:prstGeom>
        </p:spPr>
      </p:pic>
      <p:sp>
        <p:nvSpPr>
          <p:cNvPr id="4" name="Szövegdoboz 3"/>
          <p:cNvSpPr txBox="1"/>
          <p:nvPr/>
        </p:nvSpPr>
        <p:spPr>
          <a:xfrm>
            <a:off x="1845940" y="6142569"/>
            <a:ext cx="8208912" cy="646331"/>
          </a:xfrm>
          <a:prstGeom prst="rect">
            <a:avLst/>
          </a:prstGeom>
          <a:noFill/>
          <a:ln>
            <a:solidFill>
              <a:schemeClr val="bg2"/>
            </a:solidFill>
          </a:ln>
        </p:spPr>
        <p:txBody>
          <a:bodyPr wrap="square" rtlCol="0" anchor="ctr" anchorCtr="1">
            <a:spAutoFit/>
          </a:bodyPr>
          <a:lstStyle/>
          <a:p>
            <a:r>
              <a:rPr lang="hu-HU" sz="1200" dirty="0" err="1">
                <a:latin typeface="Arial" panose="020B0604020202020204" pitchFamily="34" charset="0"/>
                <a:cs typeface="Arial" panose="020B0604020202020204" pitchFamily="34" charset="0"/>
              </a:rPr>
              <a:t>Hofer</a:t>
            </a:r>
            <a:r>
              <a:rPr lang="hu-HU" sz="1200" dirty="0">
                <a:latin typeface="Arial" panose="020B0604020202020204" pitchFamily="34" charset="0"/>
                <a:cs typeface="Arial" panose="020B0604020202020204" pitchFamily="34" charset="0"/>
              </a:rPr>
              <a:t>, A. R., &amp; Kaffka, G</a:t>
            </a:r>
            <a:r>
              <a:rPr lang="hu-HU" sz="1200" dirty="0" smtClean="0">
                <a:latin typeface="Arial" panose="020B0604020202020204" pitchFamily="34" charset="0"/>
                <a:cs typeface="Arial" panose="020B0604020202020204" pitchFamily="34" charset="0"/>
              </a:rPr>
              <a:t>. (2018). </a:t>
            </a:r>
            <a:r>
              <a:rPr lang="hu-HU" sz="1200" dirty="0">
                <a:latin typeface="Arial" panose="020B0604020202020204" pitchFamily="34" charset="0"/>
                <a:cs typeface="Arial" panose="020B0604020202020204" pitchFamily="34" charset="0"/>
              </a:rPr>
              <a:t>’</a:t>
            </a:r>
            <a:r>
              <a:rPr lang="hu-HU" sz="1200" dirty="0" err="1">
                <a:latin typeface="Arial" panose="020B0604020202020204" pitchFamily="34" charset="0"/>
                <a:cs typeface="Arial" panose="020B0604020202020204" pitchFamily="34" charset="0"/>
              </a:rPr>
              <a:t>HEInnovate</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facilitating</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change</a:t>
            </a:r>
            <a:r>
              <a:rPr lang="hu-HU" sz="1200" dirty="0">
                <a:latin typeface="Arial" panose="020B0604020202020204" pitchFamily="34" charset="0"/>
                <a:cs typeface="Arial" panose="020B0604020202020204" pitchFamily="34" charset="0"/>
              </a:rPr>
              <a:t> in </a:t>
            </a:r>
            <a:r>
              <a:rPr lang="hu-HU" sz="1200" dirty="0" err="1">
                <a:latin typeface="Arial" panose="020B0604020202020204" pitchFamily="34" charset="0"/>
                <a:cs typeface="Arial" panose="020B0604020202020204" pitchFamily="34" charset="0"/>
              </a:rPr>
              <a:t>higher</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education</a:t>
            </a:r>
            <a:r>
              <a:rPr lang="hu-HU" sz="1200" dirty="0">
                <a:latin typeface="Arial" panose="020B0604020202020204" pitchFamily="34" charset="0"/>
                <a:cs typeface="Arial" panose="020B0604020202020204" pitchFamily="34" charset="0"/>
              </a:rPr>
              <a:t>’, </a:t>
            </a:r>
            <a:r>
              <a:rPr lang="hu-HU" sz="1200" i="1" dirty="0" err="1">
                <a:latin typeface="Arial" panose="020B0604020202020204" pitchFamily="34" charset="0"/>
                <a:cs typeface="Arial" panose="020B0604020202020204" pitchFamily="34" charset="0"/>
              </a:rPr>
              <a:t>Entrepreneurial</a:t>
            </a:r>
            <a:r>
              <a:rPr lang="hu-HU" sz="1200" i="1" dirty="0">
                <a:latin typeface="Arial" panose="020B0604020202020204" pitchFamily="34" charset="0"/>
                <a:cs typeface="Arial" panose="020B0604020202020204" pitchFamily="34" charset="0"/>
              </a:rPr>
              <a:t> </a:t>
            </a:r>
            <a:r>
              <a:rPr lang="hu-HU" sz="1200" i="1" dirty="0" err="1">
                <a:latin typeface="Arial" panose="020B0604020202020204" pitchFamily="34" charset="0"/>
                <a:cs typeface="Arial" panose="020B0604020202020204" pitchFamily="34" charset="0"/>
              </a:rPr>
              <a:t>Universities</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edited</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by</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Ferreira</a:t>
            </a:r>
            <a:r>
              <a:rPr lang="hu-HU" sz="1200" dirty="0">
                <a:latin typeface="Arial" panose="020B0604020202020204" pitchFamily="34" charset="0"/>
                <a:cs typeface="Arial" panose="020B0604020202020204" pitchFamily="34" charset="0"/>
              </a:rPr>
              <a:t>, J. J., </a:t>
            </a:r>
            <a:r>
              <a:rPr lang="hu-HU" sz="1200" dirty="0" err="1">
                <a:latin typeface="Arial" panose="020B0604020202020204" pitchFamily="34" charset="0"/>
                <a:cs typeface="Arial" panose="020B0604020202020204" pitchFamily="34" charset="0"/>
              </a:rPr>
              <a:t>Fayolle</a:t>
            </a:r>
            <a:r>
              <a:rPr lang="hu-HU" sz="1200" dirty="0">
                <a:latin typeface="Arial" panose="020B0604020202020204" pitchFamily="34" charset="0"/>
                <a:cs typeface="Arial" panose="020B0604020202020204" pitchFamily="34" charset="0"/>
              </a:rPr>
              <a:t>, A., </a:t>
            </a:r>
            <a:r>
              <a:rPr lang="hu-HU" sz="1200" dirty="0" err="1">
                <a:latin typeface="Arial" panose="020B0604020202020204" pitchFamily="34" charset="0"/>
                <a:cs typeface="Arial" panose="020B0604020202020204" pitchFamily="34" charset="0"/>
              </a:rPr>
              <a:t>Ratten</a:t>
            </a:r>
            <a:r>
              <a:rPr lang="hu-HU" sz="1200" dirty="0">
                <a:latin typeface="Arial" panose="020B0604020202020204" pitchFamily="34" charset="0"/>
                <a:cs typeface="Arial" panose="020B0604020202020204" pitchFamily="34" charset="0"/>
              </a:rPr>
              <a:t>, V., and </a:t>
            </a:r>
            <a:r>
              <a:rPr lang="hu-HU" sz="1200" dirty="0" err="1">
                <a:latin typeface="Arial" panose="020B0604020202020204" pitchFamily="34" charset="0"/>
                <a:cs typeface="Arial" panose="020B0604020202020204" pitchFamily="34" charset="0"/>
              </a:rPr>
              <a:t>Raposo</a:t>
            </a:r>
            <a:r>
              <a:rPr lang="hu-HU" sz="1200" dirty="0">
                <a:latin typeface="Arial" panose="020B0604020202020204" pitchFamily="34" charset="0"/>
                <a:cs typeface="Arial" panose="020B0604020202020204" pitchFamily="34" charset="0"/>
              </a:rPr>
              <a:t>, M., Edward </a:t>
            </a:r>
            <a:r>
              <a:rPr lang="hu-HU" sz="1200" dirty="0" err="1">
                <a:latin typeface="Arial" panose="020B0604020202020204" pitchFamily="34" charset="0"/>
                <a:cs typeface="Arial" panose="020B0604020202020204" pitchFamily="34" charset="0"/>
              </a:rPr>
              <a:t>Elgar</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Cheltenham</a:t>
            </a:r>
            <a:r>
              <a:rPr lang="hu-HU" sz="1200" dirty="0">
                <a:latin typeface="Arial" panose="020B0604020202020204" pitchFamily="34" charset="0"/>
                <a:cs typeface="Arial" panose="020B0604020202020204" pitchFamily="34" charset="0"/>
              </a:rPr>
              <a:t>, </a:t>
            </a:r>
            <a:r>
              <a:rPr lang="hu-HU" sz="1200" dirty="0" err="1">
                <a:latin typeface="Arial" panose="020B0604020202020204" pitchFamily="34" charset="0"/>
                <a:cs typeface="Arial" panose="020B0604020202020204" pitchFamily="34" charset="0"/>
              </a:rPr>
              <a:t>Northampton</a:t>
            </a:r>
            <a:r>
              <a:rPr lang="hu-HU" sz="1200" dirty="0" smtClean="0">
                <a:latin typeface="Arial" panose="020B0604020202020204" pitchFamily="34" charset="0"/>
                <a:cs typeface="Arial" panose="020B0604020202020204" pitchFamily="34" charset="0"/>
              </a:rPr>
              <a:t>, </a:t>
            </a:r>
            <a:r>
              <a:rPr lang="hu-HU" sz="1200" dirty="0">
                <a:latin typeface="Arial" panose="020B0604020202020204" pitchFamily="34" charset="0"/>
                <a:cs typeface="Arial" panose="020B0604020202020204" pitchFamily="34" charset="0"/>
              </a:rPr>
              <a:t>pp. 135-152</a:t>
            </a:r>
            <a:r>
              <a:rPr lang="hu-HU" sz="1200" dirty="0" smtClean="0">
                <a:latin typeface="Arial" panose="020B0604020202020204" pitchFamily="34" charset="0"/>
                <a:cs typeface="Arial" panose="020B0604020202020204" pitchFamily="34" charset="0"/>
              </a:rPr>
              <a:t>. (p. 147)</a:t>
            </a:r>
            <a:endParaRPr lang="hu-H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11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Üzleti stratégiai bemutató">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Office_14352094_TF03460663" id="{E6BED50F-9337-4C2B-BF0A-7ADECEFFA756}" vid="{CDCDB6E3-CC49-4079-815B-95562779A37A}"/>
    </a:ext>
  </a:extLst>
</a:theme>
</file>

<file path=ppt/theme/theme2.xml><?xml version="1.0" encoding="utf-8"?>
<a:theme xmlns:a="http://schemas.openxmlformats.org/drawingml/2006/main" name="Office-téma">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téma">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53E1689-1E09-4ADC-A5E7-6718BF79A8A6}">
  <ds:schemaRefs>
    <ds:schemaRef ds:uri="http://schemas.microsoft.com/sharepoint/v3/contenttype/forms"/>
  </ds:schemaRefs>
</ds:datastoreItem>
</file>

<file path=customXml/itemProps2.xml><?xml version="1.0" encoding="utf-8"?>
<ds:datastoreItem xmlns:ds="http://schemas.openxmlformats.org/officeDocument/2006/customXml" ds:itemID="{7CB30B94-6D3B-4C91-947C-5EB8E8EFF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FF1070-8794-47AC-90B7-1F2E078096FF}">
  <ds:schemaRefs>
    <ds:schemaRef ds:uri="40262f94-9f35-4ac3-9a90-690165a166b7"/>
    <ds:schemaRef ds:uri="http://schemas.openxmlformats.org/package/2006/metadata/core-properties"/>
    <ds:schemaRef ds:uri="http://www.w3.org/XML/1998/namespace"/>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a4f35948-e619-41b3-aa29-22878b09cfd2"/>
    <ds:schemaRef ds:uri="http://purl.org/dc/terms/"/>
  </ds:schemaRefs>
</ds:datastoreItem>
</file>

<file path=docProps/app.xml><?xml version="1.0" encoding="utf-8"?>
<Properties xmlns="http://schemas.openxmlformats.org/officeDocument/2006/extended-properties" xmlns:vt="http://schemas.openxmlformats.org/officeDocument/2006/docPropsVTypes">
  <Template>Üzleti stratégiai bemutató</Template>
  <TotalTime>358</TotalTime>
  <Words>2185</Words>
  <Application>Microsoft Office PowerPoint</Application>
  <PresentationFormat>Egyéni</PresentationFormat>
  <Paragraphs>168</Paragraphs>
  <Slides>20</Slides>
  <Notes>20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20</vt:i4>
      </vt:variant>
    </vt:vector>
  </HeadingPairs>
  <TitlesOfParts>
    <vt:vector size="26" baseType="lpstr">
      <vt:lpstr>arial</vt:lpstr>
      <vt:lpstr>arial</vt:lpstr>
      <vt:lpstr>Century Gothic</vt:lpstr>
      <vt:lpstr>Helvetica Neue</vt:lpstr>
      <vt:lpstr>Palatino Linotype</vt:lpstr>
      <vt:lpstr>Üzleti stratégiai bemutató</vt:lpstr>
      <vt:lpstr>A vállalkozó egyetem koncepciója és annak mérési problémái</vt:lpstr>
      <vt:lpstr>Felsőoktatással kapcsolatos kihívások</vt:lpstr>
      <vt:lpstr>Vállalkozó egyetem</vt:lpstr>
      <vt:lpstr>Ideáltípusok</vt:lpstr>
      <vt:lpstr>PowerPoint-bemutató</vt:lpstr>
      <vt:lpstr>Szervezetközpontú megközelítés</vt:lpstr>
      <vt:lpstr>Szervezetközpontú megközelítés</vt:lpstr>
      <vt:lpstr>PowerPoint-bemutató</vt:lpstr>
      <vt:lpstr>PowerPoint-bemutató</vt:lpstr>
      <vt:lpstr>PowerPoint-bemutató</vt:lpstr>
      <vt:lpstr>Ökoszisztéma-központú megközelítés</vt:lpstr>
      <vt:lpstr>Ökoszisztéma-központú megközelítés</vt:lpstr>
      <vt:lpstr>PowerPoint-bemutató</vt:lpstr>
      <vt:lpstr>PowerPoint-bemutató</vt:lpstr>
      <vt:lpstr>Emberközpontú megközelítés</vt:lpstr>
      <vt:lpstr>Emberközpontú megközelítés</vt:lpstr>
      <vt:lpstr>PowerPoint-bemutató</vt:lpstr>
      <vt:lpstr>Kérdések és nehézségek</vt:lpstr>
      <vt:lpstr>Kérdések és nehézségek</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vállalkozó egyetem koncepciója és annak mérési problémái</dc:title>
  <dc:creator>Dr. Király Gábor</dc:creator>
  <cp:lastModifiedBy>Dr. Király Gábor</cp:lastModifiedBy>
  <cp:revision>29</cp:revision>
  <cp:lastPrinted>2018-11-12T10:16:22Z</cp:lastPrinted>
  <dcterms:created xsi:type="dcterms:W3CDTF">2018-11-08T09:54:27Z</dcterms:created>
  <dcterms:modified xsi:type="dcterms:W3CDTF">2018-11-12T10:17:24Z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74069400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