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5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7" r:id="rId12"/>
    <p:sldId id="268" r:id="rId13"/>
    <p:sldId id="269" r:id="rId14"/>
    <p:sldId id="270" r:id="rId15"/>
    <p:sldId id="279" r:id="rId16"/>
    <p:sldId id="266" r:id="rId17"/>
    <p:sldId id="273" r:id="rId18"/>
    <p:sldId id="275" r:id="rId19"/>
    <p:sldId id="274" r:id="rId20"/>
    <p:sldId id="278" r:id="rId21"/>
    <p:sldId id="276" r:id="rId22"/>
    <p:sldId id="277" r:id="rId2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94660"/>
  </p:normalViewPr>
  <p:slideViewPr>
    <p:cSldViewPr>
      <p:cViewPr varScale="1">
        <p:scale>
          <a:sx n="69" d="100"/>
          <a:sy n="69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63506-C4B0-423C-8D54-0AB98A63DC64}" type="datetimeFigureOut">
              <a:rPr lang="hu-HU" smtClean="0"/>
              <a:pPr/>
              <a:t>2019. 02. 11.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99149-F4DA-432D-B56D-F9AEDC06EF50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99149-F4DA-432D-B56D-F9AEDC06EF50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6A09-E87E-44EB-9F57-F1A05F1A75E7}" type="datetimeFigureOut">
              <a:rPr lang="hu-HU" smtClean="0"/>
              <a:pPr/>
              <a:t>2019. 02. 11.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4AF-7697-4921-9B49-533FA18CF4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6A09-E87E-44EB-9F57-F1A05F1A75E7}" type="datetimeFigureOut">
              <a:rPr lang="hu-HU" smtClean="0"/>
              <a:pPr/>
              <a:t>2019. 02. 11.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4AF-7697-4921-9B49-533FA18CF4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6A09-E87E-44EB-9F57-F1A05F1A75E7}" type="datetimeFigureOut">
              <a:rPr lang="hu-HU" smtClean="0"/>
              <a:pPr/>
              <a:t>2019. 02. 11.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4AF-7697-4921-9B49-533FA18CF4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6A09-E87E-44EB-9F57-F1A05F1A75E7}" type="datetimeFigureOut">
              <a:rPr lang="hu-HU" smtClean="0"/>
              <a:pPr/>
              <a:t>2019. 02. 11.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4AF-7697-4921-9B49-533FA18CF4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6A09-E87E-44EB-9F57-F1A05F1A75E7}" type="datetimeFigureOut">
              <a:rPr lang="hu-HU" smtClean="0"/>
              <a:pPr/>
              <a:t>2019. 02. 11.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4AF-7697-4921-9B49-533FA18CF4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6A09-E87E-44EB-9F57-F1A05F1A75E7}" type="datetimeFigureOut">
              <a:rPr lang="hu-HU" smtClean="0"/>
              <a:pPr/>
              <a:t>2019. 02. 11.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4AF-7697-4921-9B49-533FA18CF4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6A09-E87E-44EB-9F57-F1A05F1A75E7}" type="datetimeFigureOut">
              <a:rPr lang="hu-HU" smtClean="0"/>
              <a:pPr/>
              <a:t>2019. 02. 11.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4AF-7697-4921-9B49-533FA18CF4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6A09-E87E-44EB-9F57-F1A05F1A75E7}" type="datetimeFigureOut">
              <a:rPr lang="hu-HU" smtClean="0"/>
              <a:pPr/>
              <a:t>2019. 02. 11.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4AF-7697-4921-9B49-533FA18CF4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6A09-E87E-44EB-9F57-F1A05F1A75E7}" type="datetimeFigureOut">
              <a:rPr lang="hu-HU" smtClean="0"/>
              <a:pPr/>
              <a:t>2019. 02. 11.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4AF-7697-4921-9B49-533FA18CF4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6A09-E87E-44EB-9F57-F1A05F1A75E7}" type="datetimeFigureOut">
              <a:rPr lang="hu-HU" smtClean="0"/>
              <a:pPr/>
              <a:t>2019. 02. 11.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4AF-7697-4921-9B49-533FA18CF4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96A09-E87E-44EB-9F57-F1A05F1A75E7}" type="datetimeFigureOut">
              <a:rPr lang="hu-HU" smtClean="0"/>
              <a:pPr/>
              <a:t>2019. 02. 11.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4AF-7697-4921-9B49-533FA18CF4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96A09-E87E-44EB-9F57-F1A05F1A75E7}" type="datetimeFigureOut">
              <a:rPr lang="hu-HU" smtClean="0"/>
              <a:pPr/>
              <a:t>2019. 02. 11.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5A4AF-7697-4921-9B49-533FA18CF4B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rlament.hu/documents/10181/1479843/Infojegyzet_2018_4_informacios_onrendelkezes.pdf/fb66b8d9-9ffa-f640-cba5-11eb32140550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mtClean="0"/>
              <a:t>Az internet jövője és a tech-óriások szabályozása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Kiss Károly</a:t>
            </a:r>
          </a:p>
          <a:p>
            <a:r>
              <a:rPr lang="hu-HU" dirty="0" smtClean="0"/>
              <a:t>MTA </a:t>
            </a:r>
            <a:r>
              <a:rPr lang="hu-HU" dirty="0" smtClean="0"/>
              <a:t>JTAB </a:t>
            </a:r>
            <a:r>
              <a:rPr lang="hu-HU" dirty="0" smtClean="0"/>
              <a:t>2019. </a:t>
            </a:r>
            <a:r>
              <a:rPr lang="hu-HU" smtClean="0"/>
              <a:t>február </a:t>
            </a:r>
            <a:r>
              <a:rPr lang="hu-HU" dirty="0" smtClean="0"/>
              <a:t>8.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 fontScale="90000"/>
          </a:bodyPr>
          <a:lstStyle/>
          <a:p>
            <a:pPr algn="l"/>
            <a:r>
              <a:rPr lang="hu-HU" dirty="0" smtClean="0"/>
              <a:t>a jövő: újból decentralizáció (web 3.0)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6048672"/>
          </a:xfrm>
        </p:spPr>
        <p:txBody>
          <a:bodyPr>
            <a:normAutofit fontScale="55000" lnSpcReduction="20000"/>
          </a:bodyPr>
          <a:lstStyle/>
          <a:p>
            <a:r>
              <a:rPr lang="hu-HU" dirty="0" smtClean="0"/>
              <a:t>az </a:t>
            </a:r>
            <a:r>
              <a:rPr lang="hu-HU" dirty="0"/>
              <a:t>új informatikai technológia </a:t>
            </a:r>
            <a:r>
              <a:rPr lang="hu-HU" b="1" dirty="0"/>
              <a:t>a blokkláncon és a </a:t>
            </a:r>
            <a:r>
              <a:rPr lang="hu-HU" b="1" dirty="0" err="1"/>
              <a:t>kriptovalutákon</a:t>
            </a:r>
            <a:r>
              <a:rPr lang="hu-HU" b="1" dirty="0"/>
              <a:t> </a:t>
            </a:r>
            <a:r>
              <a:rPr lang="hu-HU" b="1" dirty="0" smtClean="0"/>
              <a:t>alapul </a:t>
            </a:r>
            <a:r>
              <a:rPr lang="hu-HU" dirty="0" smtClean="0"/>
              <a:t>(a </a:t>
            </a:r>
            <a:r>
              <a:rPr lang="hu-HU" dirty="0" err="1"/>
              <a:t>kriptovaluták</a:t>
            </a:r>
            <a:r>
              <a:rPr lang="hu-HU" dirty="0"/>
              <a:t> valójában a blokklánc alapú ügyletek pénzügyi </a:t>
            </a:r>
            <a:r>
              <a:rPr lang="hu-HU" dirty="0" smtClean="0"/>
              <a:t>eszközei)</a:t>
            </a:r>
          </a:p>
          <a:p>
            <a:r>
              <a:rPr lang="hu-HU" dirty="0"/>
              <a:t>magánszemélyek bankok és állami intézmények figyelmen kívül </a:t>
            </a:r>
            <a:r>
              <a:rPr lang="hu-HU" dirty="0" smtClean="0"/>
              <a:t>hagyásával, közvetlenül,  </a:t>
            </a:r>
            <a:r>
              <a:rPr lang="hu-HU" dirty="0"/>
              <a:t>saját valutát teremtenek és azzal </a:t>
            </a:r>
            <a:r>
              <a:rPr lang="hu-HU" dirty="0" smtClean="0"/>
              <a:t>kereskednek</a:t>
            </a:r>
          </a:p>
          <a:p>
            <a:r>
              <a:rPr lang="hu-HU" dirty="0"/>
              <a:t>„elosztott adatbázisok” felhasználásával végzik </a:t>
            </a:r>
            <a:r>
              <a:rPr lang="hu-HU" dirty="0" smtClean="0"/>
              <a:t>ügyleteiket: egy </a:t>
            </a:r>
            <a:r>
              <a:rPr lang="hu-HU" dirty="0"/>
              <a:t>blokk tartalmazza a tranzakciókat, a programok által végzett műveleteket, valamint azokat az adatokat, amelyek az előző blokkhoz </a:t>
            </a:r>
            <a:r>
              <a:rPr lang="hu-HU" dirty="0" smtClean="0"/>
              <a:t>kapcsolják.</a:t>
            </a:r>
          </a:p>
          <a:p>
            <a:r>
              <a:rPr lang="hu-HU" dirty="0" smtClean="0"/>
              <a:t>az </a:t>
            </a:r>
            <a:r>
              <a:rPr lang="hu-HU" dirty="0"/>
              <a:t>üzleti műveletek nincsenek szétválasztva, az összes eddigi, </a:t>
            </a:r>
            <a:r>
              <a:rPr lang="hu-HU" dirty="0" err="1"/>
              <a:t>bitcoinban</a:t>
            </a:r>
            <a:r>
              <a:rPr lang="hu-HU" dirty="0"/>
              <a:t> végzett ügylet egybefüggően követi egymást, valamennyi számítógépen. A rendszerbe ezért kívülről nem lehet „belenyúlni”, az </a:t>
            </a:r>
            <a:r>
              <a:rPr lang="hu-HU" dirty="0" smtClean="0"/>
              <a:t>biztonságos</a:t>
            </a:r>
          </a:p>
          <a:p>
            <a:r>
              <a:rPr lang="hu-HU" dirty="0" smtClean="0"/>
              <a:t>ezáltal </a:t>
            </a:r>
            <a:r>
              <a:rPr lang="hu-HU" dirty="0"/>
              <a:t>a magánpénz után mintegy mini magángazdaságot teremtenek (nem tulajdonosi értelemben, hanem a többi folyamattól részben elszigetelve), saját valutával és irányítási </a:t>
            </a:r>
            <a:r>
              <a:rPr lang="hu-HU" dirty="0" smtClean="0"/>
              <a:t>rendszerrel</a:t>
            </a:r>
          </a:p>
          <a:p>
            <a:r>
              <a:rPr lang="hu-HU" dirty="0" smtClean="0"/>
              <a:t> </a:t>
            </a:r>
            <a:r>
              <a:rPr lang="hu-HU" dirty="0"/>
              <a:t>A blokklánc jól alkalmazható ingatlanok adásvételénél, jegyértékesítésnél, autóvásárlásnál, közszolgáltatásokban, stb</a:t>
            </a:r>
            <a:r>
              <a:rPr lang="hu-HU" dirty="0" smtClean="0"/>
              <a:t>.  (angol </a:t>
            </a:r>
            <a:r>
              <a:rPr lang="hu-HU" dirty="0"/>
              <a:t>kifejezéssel „</a:t>
            </a:r>
            <a:r>
              <a:rPr lang="hu-HU" dirty="0" err="1"/>
              <a:t>peer-to-peer</a:t>
            </a:r>
            <a:r>
              <a:rPr lang="hu-HU" dirty="0"/>
              <a:t> </a:t>
            </a:r>
            <a:r>
              <a:rPr lang="hu-HU" dirty="0" err="1"/>
              <a:t>trading</a:t>
            </a:r>
            <a:r>
              <a:rPr lang="hu-HU" dirty="0"/>
              <a:t>”, azaz „szemtől-szembe” </a:t>
            </a:r>
            <a:r>
              <a:rPr lang="hu-HU" dirty="0" smtClean="0"/>
              <a:t>kereskedés)</a:t>
            </a:r>
          </a:p>
          <a:p>
            <a:r>
              <a:rPr lang="hu-HU" dirty="0" smtClean="0"/>
              <a:t>mai </a:t>
            </a:r>
            <a:r>
              <a:rPr lang="hu-HU" dirty="0"/>
              <a:t>rendszerekben a felhasználói eszköz (az applikációk révén), a szoftver és az adatok egy kézben </a:t>
            </a:r>
            <a:r>
              <a:rPr lang="hu-HU" dirty="0" smtClean="0"/>
              <a:t>vannak; ezt </a:t>
            </a:r>
            <a:r>
              <a:rPr lang="hu-HU" dirty="0"/>
              <a:t>törik most meg az információtechnológiai újítások: megnő a felhasználók hatalma; ők határozzák meg, hogy mely applikációkon keresztül érhető el az információ</a:t>
            </a:r>
            <a:r>
              <a:rPr lang="hu-HU" dirty="0" smtClean="0"/>
              <a:t>.</a:t>
            </a:r>
          </a:p>
          <a:p>
            <a:r>
              <a:rPr lang="hu-HU" dirty="0"/>
              <a:t>összetalálkozik a környezetvédelem decentralizációs törekvéseivel.</a:t>
            </a:r>
          </a:p>
          <a:p>
            <a:endParaRPr lang="hu-HU" dirty="0"/>
          </a:p>
          <a:p>
            <a:pPr>
              <a:buNone/>
            </a:pPr>
            <a:endParaRPr lang="hu-HU" dirty="0"/>
          </a:p>
          <a:p>
            <a:pPr>
              <a:buNone/>
            </a:pPr>
            <a:r>
              <a:rPr lang="hu-HU" dirty="0" smtClean="0"/>
              <a:t> </a:t>
            </a:r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helycsere: a </a:t>
            </a:r>
            <a:r>
              <a:rPr lang="hu-HU" dirty="0" err="1" smtClean="0"/>
              <a:t>tech-óriások</a:t>
            </a:r>
            <a:r>
              <a:rPr lang="hu-HU" dirty="0" smtClean="0"/>
              <a:t> az élre törnek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1619672" y="188640"/>
          <a:ext cx="5904656" cy="5461005"/>
        </p:xfrm>
        <a:graphic>
          <a:graphicData uri="http://schemas.openxmlformats.org/drawingml/2006/table">
            <a:tbl>
              <a:tblPr/>
              <a:tblGrid>
                <a:gridCol w="2195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63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43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743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>
                          <a:latin typeface="Times New Roman"/>
                          <a:ea typeface="Calibri"/>
                          <a:cs typeface="Calibri"/>
                        </a:rPr>
                        <a:t>hagyományos vállalatok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>
                          <a:latin typeface="Times New Roman"/>
                          <a:ea typeface="Calibri"/>
                          <a:cs typeface="Calibri"/>
                        </a:rPr>
                        <a:t>platform alapú vállalatok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43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>
                          <a:latin typeface="Times New Roman"/>
                          <a:ea typeface="Calibri"/>
                          <a:cs typeface="Calibri"/>
                        </a:rPr>
                        <a:t>2008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1. PetroChina 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401,5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2. Gazprom 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348,4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3. Exxon Mobil 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346,7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4. China Mobil 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273,5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5. General Electric 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272,9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6. Petrobras 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264,6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7. Microsoft*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262,9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8. ICBC 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246,7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9. Shell 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240,7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7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10. BHP 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225,2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743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>
                          <a:latin typeface="Times New Roman"/>
                          <a:ea typeface="Calibri"/>
                          <a:cs typeface="Calibri"/>
                        </a:rPr>
                        <a:t>2018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7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1. Apple 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916,7**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7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2. Amazon 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849,2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7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3. Alphabet (Google) 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817,4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7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4. Microsoft 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782,7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7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5. Facebook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585,1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7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6. Alibaba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528,2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7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7. Tencent 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484,7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7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8. Berkshire Hathaway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468,2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37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9. JPMorgan Chase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378,0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7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10. Exxon Mobil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latin typeface="Times New Roman"/>
                          <a:ea typeface="Calibri"/>
                          <a:cs typeface="Calibri"/>
                        </a:rPr>
                        <a:t>340,6</a:t>
                      </a: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0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5652247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Tőzsdei érték, milliárd dollárban</a:t>
            </a:r>
            <a:endParaRPr kumimoji="0" lang="hu-H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 2010 óta. </a:t>
            </a:r>
            <a:endParaRPr kumimoji="0" lang="hu-H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** Az Apple részvényei 2018-ban súlyos veszteséget szenvedtek el; a cég ugyanis túlbecsülte termékei értékét, a </a:t>
            </a:r>
            <a:r>
              <a:rPr kumimoji="0" lang="hu-HU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konkurrens</a:t>
            </a:r>
            <a:r>
              <a:rPr kumimoji="0" lang="hu-H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termékekénél jóval magasabb árakat szabott meg, s így értékesítése jelentősen visszaesett. </a:t>
            </a:r>
            <a:endParaRPr kumimoji="0" lang="hu-H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forrás</a:t>
            </a:r>
            <a:r>
              <a:rPr kumimoji="0" lang="hu-H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hu-HU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Armin</a:t>
            </a:r>
            <a:r>
              <a:rPr kumimoji="0" lang="hu-H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Mahler, Der Spiegel 26/2018. 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899591" y="2204863"/>
          <a:ext cx="7632848" cy="3240360"/>
        </p:xfrm>
        <a:graphic>
          <a:graphicData uri="http://schemas.openxmlformats.org/drawingml/2006/table">
            <a:tbl>
              <a:tblPr/>
              <a:tblGrid>
                <a:gridCol w="2430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0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0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0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10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1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md $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md $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1. Apple (US)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229,2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9. IBM (US)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79,1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2. Samsung (koreai)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211,9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10. Dell (US)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78,6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3. Amazon (US)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177,8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11. Sony (japán)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77,1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4. Foxconn (tajvani)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154,7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12. Panasonic (japán)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72,-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5. Alphabet (US)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110,8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13. Intel (US)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62,7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6. Microsoft (US)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89,9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latin typeface="Times New Roman"/>
                          <a:ea typeface="Calibri"/>
                          <a:cs typeface="Calibri"/>
                        </a:rPr>
                        <a:t>14. LG Electronics (koreai)</a:t>
                      </a:r>
                      <a:endParaRPr lang="hu-HU" sz="12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54,3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7. Huawei (kínai)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89,3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15. JD.com (kínai)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53,9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8. Hitachi (japán)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84,5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16. HP (US)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latin typeface="Times New Roman"/>
                          <a:ea typeface="Calibri"/>
                          <a:cs typeface="Calibri"/>
                        </a:rPr>
                        <a:t>52,-</a:t>
                      </a:r>
                      <a:endParaRPr lang="hu-HU" sz="12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130841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legnagyobb információ-technológiai cégek</a:t>
            </a:r>
            <a:endParaRPr kumimoji="0" lang="hu-H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 2017. évi árbevétel szerint rangsorolva)</a:t>
            </a:r>
            <a:endParaRPr kumimoji="0" lang="hu-H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forrás</a:t>
            </a:r>
            <a: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hu-H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Wikipedia</a:t>
            </a:r>
            <a: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(a Forbes Global 2000 alapján) 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1043608" y="1340772"/>
          <a:ext cx="6768752" cy="4248464"/>
        </p:xfrm>
        <a:graphic>
          <a:graphicData uri="http://schemas.openxmlformats.org/drawingml/2006/table">
            <a:tbl>
              <a:tblPr/>
              <a:tblGrid>
                <a:gridCol w="33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md $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1. Alphabet (US) 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89,9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2. Microsoft (US)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85,3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3. IBM (US)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79,9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4. Oracle (US)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37,4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5. Accenture (US)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35,7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6. Facebook (US)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27,6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7. SAP (német)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24,4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8. Tencent (kínai)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22,8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6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9. TCS (indiai)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19,1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6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Calibri"/>
                        </a:rPr>
                        <a:t>10. Baidu (kínai)</a:t>
                      </a:r>
                      <a:endParaRPr lang="hu-HU" sz="12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latin typeface="Times New Roman"/>
                          <a:ea typeface="Calibri"/>
                          <a:cs typeface="Calibri"/>
                        </a:rPr>
                        <a:t>10,6</a:t>
                      </a:r>
                      <a:endParaRPr lang="hu-HU" sz="12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337056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legnagyobb szoftver-gyártó vállalatok</a:t>
            </a:r>
            <a:endParaRPr kumimoji="0" lang="hu-H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 2017. évi árbevétel szerint rangsorolva)</a:t>
            </a:r>
            <a:endParaRPr kumimoji="0" lang="hu-H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forrás</a:t>
            </a:r>
            <a: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hu-H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Wikipedia</a:t>
            </a:r>
            <a: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(a Forbes Global 2000 alapján)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u-HU" dirty="0" smtClean="0"/>
              <a:t>a hatalom átrendeződése: az új Róma és a digitális gyarmatok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Silicon</a:t>
            </a:r>
            <a:r>
              <a:rPr lang="hu-HU" dirty="0" smtClean="0"/>
              <a:t> Valley</a:t>
            </a:r>
          </a:p>
          <a:p>
            <a:r>
              <a:rPr lang="hu-HU" dirty="0" smtClean="0"/>
              <a:t>a pénz kiszívása a kolóniákról</a:t>
            </a:r>
          </a:p>
          <a:p>
            <a:r>
              <a:rPr lang="hu-HU" dirty="0" smtClean="0"/>
              <a:t>a befektetők Palo Alto környékét jobban kedvelik (20-25 évvel ezelőtt: Kína és DK Ázsia)</a:t>
            </a:r>
          </a:p>
          <a:p>
            <a:r>
              <a:rPr lang="hu-HU" dirty="0" smtClean="0"/>
              <a:t>vége a Wall Street uralmának </a:t>
            </a:r>
          </a:p>
          <a:p>
            <a:r>
              <a:rPr lang="hu-HU" dirty="0" smtClean="0"/>
              <a:t>az USA többi részéből Júdea lesz</a:t>
            </a:r>
            <a:endParaRPr lang="hu-H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</a:t>
            </a:r>
            <a:r>
              <a:rPr lang="hu-HU" dirty="0" err="1" smtClean="0"/>
              <a:t>infromációtechnológiai</a:t>
            </a:r>
            <a:r>
              <a:rPr lang="hu-HU" dirty="0" smtClean="0"/>
              <a:t> vállalatok szabályozása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sajátosságok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4040188" cy="1008112"/>
          </a:xfrm>
        </p:spPr>
        <p:txBody>
          <a:bodyPr>
            <a:normAutofit fontScale="85000" lnSpcReduction="20000"/>
          </a:bodyPr>
          <a:lstStyle/>
          <a:p>
            <a:endParaRPr lang="hu-HU" dirty="0" smtClean="0"/>
          </a:p>
          <a:p>
            <a:r>
              <a:rPr lang="hu-HU" dirty="0" smtClean="0"/>
              <a:t>hagyományos termék</a:t>
            </a:r>
          </a:p>
          <a:p>
            <a:r>
              <a:rPr lang="hu-HU" dirty="0" smtClean="0"/>
              <a:t>(magánjószág)</a:t>
            </a:r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</p:spPr>
        <p:txBody>
          <a:bodyPr>
            <a:normAutofit fontScale="92500"/>
          </a:bodyPr>
          <a:lstStyle/>
          <a:p>
            <a:r>
              <a:rPr lang="hu-HU" dirty="0" smtClean="0"/>
              <a:t>szűkösség</a:t>
            </a:r>
          </a:p>
          <a:p>
            <a:r>
              <a:rPr lang="hu-HU" dirty="0" smtClean="0"/>
              <a:t>versengenek egymással a fogyasztóért</a:t>
            </a:r>
          </a:p>
          <a:p>
            <a:r>
              <a:rPr lang="hu-HU" dirty="0" smtClean="0"/>
              <a:t>csak fizetéssel sajátíthatók ki</a:t>
            </a:r>
          </a:p>
          <a:p>
            <a:r>
              <a:rPr lang="hu-HU" dirty="0" smtClean="0"/>
              <a:t>optimalizálás a kereslet-kínálat függvényében</a:t>
            </a:r>
          </a:p>
          <a:p>
            <a:r>
              <a:rPr lang="hu-HU" dirty="0" smtClean="0"/>
              <a:t>adóztatni kell</a:t>
            </a:r>
          </a:p>
          <a:p>
            <a:r>
              <a:rPr lang="hu-HU" dirty="0" smtClean="0"/>
              <a:t>ha </a:t>
            </a:r>
            <a:r>
              <a:rPr lang="hu-HU" dirty="0" err="1" smtClean="0"/>
              <a:t>neg</a:t>
            </a:r>
            <a:r>
              <a:rPr lang="hu-HU" dirty="0" smtClean="0"/>
              <a:t>. </a:t>
            </a:r>
            <a:r>
              <a:rPr lang="hu-HU" dirty="0" err="1" smtClean="0"/>
              <a:t>externália</a:t>
            </a:r>
            <a:r>
              <a:rPr lang="hu-HU" dirty="0" smtClean="0"/>
              <a:t> lép fel, azt </a:t>
            </a:r>
            <a:r>
              <a:rPr lang="hu-HU" dirty="0" err="1" smtClean="0"/>
              <a:t>internalizálni</a:t>
            </a:r>
            <a:r>
              <a:rPr lang="hu-HU" dirty="0" smtClean="0"/>
              <a:t> kell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932040" y="1772816"/>
            <a:ext cx="4041775" cy="648072"/>
          </a:xfrm>
        </p:spPr>
        <p:txBody>
          <a:bodyPr>
            <a:normAutofit fontScale="85000" lnSpcReduction="20000"/>
          </a:bodyPr>
          <a:lstStyle/>
          <a:p>
            <a:r>
              <a:rPr lang="hu-HU" u="sng" dirty="0" smtClean="0">
                <a:solidFill>
                  <a:srgbClr val="C00000"/>
                </a:solidFill>
              </a:rPr>
              <a:t>információ</a:t>
            </a:r>
          </a:p>
          <a:p>
            <a:r>
              <a:rPr lang="hu-HU" u="sng" dirty="0" smtClean="0">
                <a:solidFill>
                  <a:srgbClr val="C00000"/>
                </a:solidFill>
              </a:rPr>
              <a:t>(közjószág)</a:t>
            </a:r>
          </a:p>
          <a:p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636911"/>
            <a:ext cx="4041775" cy="3489251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bőség</a:t>
            </a:r>
          </a:p>
          <a:p>
            <a:r>
              <a:rPr lang="hu-HU" dirty="0" smtClean="0"/>
              <a:t>ingyen van</a:t>
            </a:r>
          </a:p>
          <a:p>
            <a:r>
              <a:rPr lang="hu-HU" dirty="0" smtClean="0"/>
              <a:t>még fizetés ellenében sem sajátítható ki</a:t>
            </a:r>
          </a:p>
          <a:p>
            <a:r>
              <a:rPr lang="hu-HU" dirty="0" smtClean="0"/>
              <a:t>támogatni kell mindaddig, amíg kínálata nem lesz optimális (mindenki számára elérhető)</a:t>
            </a:r>
          </a:p>
          <a:p>
            <a:r>
              <a:rPr lang="hu-HU" dirty="0" smtClean="0"/>
              <a:t>de: </a:t>
            </a:r>
            <a:r>
              <a:rPr lang="hu-HU" dirty="0" err="1" smtClean="0"/>
              <a:t>neg</a:t>
            </a:r>
            <a:r>
              <a:rPr lang="hu-HU" dirty="0" smtClean="0"/>
              <a:t>. hatások!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az EU keménykedése (</a:t>
            </a:r>
            <a:r>
              <a:rPr lang="hu-HU" dirty="0" err="1" smtClean="0"/>
              <a:t>Vestager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2009: Intel, 1,</a:t>
            </a:r>
            <a:r>
              <a:rPr lang="hu-HU" dirty="0" err="1" smtClean="0"/>
              <a:t>1</a:t>
            </a:r>
            <a:r>
              <a:rPr lang="hu-HU" dirty="0" smtClean="0"/>
              <a:t> </a:t>
            </a:r>
            <a:r>
              <a:rPr lang="hu-HU" dirty="0" err="1" smtClean="0"/>
              <a:t>md</a:t>
            </a:r>
            <a:r>
              <a:rPr lang="hu-HU" dirty="0" smtClean="0"/>
              <a:t> €</a:t>
            </a:r>
          </a:p>
          <a:p>
            <a:r>
              <a:rPr lang="hu-HU" dirty="0" smtClean="0"/>
              <a:t>2004-2013: Microsoft, 2,</a:t>
            </a:r>
            <a:r>
              <a:rPr lang="hu-HU" dirty="0" err="1" smtClean="0"/>
              <a:t>2</a:t>
            </a:r>
            <a:r>
              <a:rPr lang="hu-HU" dirty="0" smtClean="0"/>
              <a:t> </a:t>
            </a:r>
            <a:r>
              <a:rPr lang="hu-HU" dirty="0" err="1" smtClean="0"/>
              <a:t>md</a:t>
            </a:r>
            <a:r>
              <a:rPr lang="hu-HU" dirty="0" smtClean="0"/>
              <a:t> €</a:t>
            </a:r>
          </a:p>
          <a:p>
            <a:r>
              <a:rPr lang="hu-HU" dirty="0" smtClean="0"/>
              <a:t>2017: </a:t>
            </a:r>
            <a:r>
              <a:rPr lang="hu-HU" dirty="0" err="1" smtClean="0"/>
              <a:t>Facebook</a:t>
            </a:r>
            <a:r>
              <a:rPr lang="hu-HU" dirty="0" smtClean="0"/>
              <a:t>, 110 </a:t>
            </a:r>
            <a:r>
              <a:rPr lang="hu-HU" dirty="0" err="1" smtClean="0"/>
              <a:t>mó</a:t>
            </a:r>
            <a:r>
              <a:rPr lang="hu-HU" dirty="0" smtClean="0"/>
              <a:t> € </a:t>
            </a:r>
          </a:p>
          <a:p>
            <a:r>
              <a:rPr lang="hu-HU" dirty="0" smtClean="0"/>
              <a:t>2017: </a:t>
            </a:r>
            <a:r>
              <a:rPr lang="hu-HU" dirty="0" err="1" smtClean="0"/>
              <a:t>Google</a:t>
            </a:r>
            <a:r>
              <a:rPr lang="hu-HU" dirty="0" smtClean="0"/>
              <a:t>, 2,4 </a:t>
            </a:r>
            <a:r>
              <a:rPr lang="hu-HU" dirty="0" err="1" smtClean="0"/>
              <a:t>md</a:t>
            </a:r>
            <a:r>
              <a:rPr lang="hu-HU" dirty="0" smtClean="0"/>
              <a:t> € (!)</a:t>
            </a:r>
          </a:p>
          <a:p>
            <a:pPr lvl="1"/>
            <a:r>
              <a:rPr lang="hu-HU" dirty="0" smtClean="0"/>
              <a:t>kereső-felületein diszkriminálta az egyik </a:t>
            </a:r>
            <a:r>
              <a:rPr lang="hu-HU" dirty="0" err="1" smtClean="0"/>
              <a:t>konkurrens</a:t>
            </a:r>
            <a:r>
              <a:rPr lang="hu-HU" dirty="0" smtClean="0"/>
              <a:t> ár-összehasonlító szolgáltatást</a:t>
            </a:r>
          </a:p>
          <a:p>
            <a:r>
              <a:rPr lang="hu-HU" dirty="0" smtClean="0"/>
              <a:t>2018: </a:t>
            </a:r>
            <a:r>
              <a:rPr lang="hu-HU" dirty="0" err="1" smtClean="0"/>
              <a:t>Google</a:t>
            </a:r>
            <a:r>
              <a:rPr lang="hu-HU" dirty="0" smtClean="0"/>
              <a:t>, 4,3 </a:t>
            </a:r>
            <a:r>
              <a:rPr lang="hu-HU" dirty="0" err="1" smtClean="0"/>
              <a:t>md</a:t>
            </a:r>
            <a:r>
              <a:rPr lang="hu-HU" dirty="0" smtClean="0"/>
              <a:t> € (!)</a:t>
            </a:r>
          </a:p>
          <a:p>
            <a:pPr lvl="1"/>
            <a:r>
              <a:rPr lang="hu-HU" dirty="0" smtClean="0"/>
              <a:t>az </a:t>
            </a:r>
            <a:r>
              <a:rPr lang="hu-HU" dirty="0" err="1" smtClean="0"/>
              <a:t>okostelefonok</a:t>
            </a:r>
            <a:r>
              <a:rPr lang="hu-HU" dirty="0" smtClean="0"/>
              <a:t> operációs rendszeréül szolgáló, az ő tulajdonát képező </a:t>
            </a:r>
            <a:r>
              <a:rPr lang="hu-HU" dirty="0" err="1" smtClean="0"/>
              <a:t>Androidot</a:t>
            </a:r>
            <a:r>
              <a:rPr lang="hu-HU" dirty="0" smtClean="0"/>
              <a:t> csak a saját </a:t>
            </a:r>
            <a:r>
              <a:rPr lang="hu-HU" dirty="0" err="1" smtClean="0"/>
              <a:t>App</a:t>
            </a:r>
            <a:r>
              <a:rPr lang="hu-HU" dirty="0" smtClean="0"/>
              <a:t> </a:t>
            </a:r>
            <a:r>
              <a:rPr lang="hu-HU" dirty="0" err="1" smtClean="0"/>
              <a:t>Store-jával</a:t>
            </a:r>
            <a:r>
              <a:rPr lang="hu-HU" smtClean="0"/>
              <a:t> együtt forgalmazza</a:t>
            </a:r>
            <a:endParaRPr lang="hu-H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u-HU" dirty="0" smtClean="0"/>
              <a:t>trösztellenes </a:t>
            </a:r>
            <a:r>
              <a:rPr lang="hu-HU" smtClean="0"/>
              <a:t>törvények alkalmazása?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a monopolhelyzet hátrányokat okoz</a:t>
            </a:r>
          </a:p>
          <a:p>
            <a:r>
              <a:rPr lang="hu-HU" dirty="0" smtClean="0"/>
              <a:t>hol van a működés helye? </a:t>
            </a:r>
          </a:p>
          <a:p>
            <a:r>
              <a:rPr lang="hu-HU" dirty="0" err="1" smtClean="0"/>
              <a:t>Moscovici-terv</a:t>
            </a:r>
            <a:r>
              <a:rPr lang="hu-HU" dirty="0" smtClean="0"/>
              <a:t>:  a felhasználók a termelés részei; az erre visszavezethető nyereség megadóztatható</a:t>
            </a:r>
          </a:p>
          <a:p>
            <a:r>
              <a:rPr lang="hu-HU" dirty="0" smtClean="0"/>
              <a:t>nyissanak virtuális telephelyeket </a:t>
            </a:r>
            <a:r>
              <a:rPr lang="hu-HU" dirty="0" err="1" smtClean="0"/>
              <a:t>Eu-ban</a:t>
            </a:r>
            <a:r>
              <a:rPr lang="hu-HU" dirty="0" smtClean="0"/>
              <a:t> (kettős adózás - az USA beleegyezése szükséges)</a:t>
            </a:r>
          </a:p>
          <a:p>
            <a:r>
              <a:rPr lang="hu-HU" dirty="0" smtClean="0"/>
              <a:t>német aggodalmak</a:t>
            </a:r>
          </a:p>
          <a:p>
            <a:pPr lvl="1"/>
            <a:r>
              <a:rPr lang="hu-HU" dirty="0" smtClean="0"/>
              <a:t>a fogy. adó nem erre való</a:t>
            </a:r>
          </a:p>
          <a:p>
            <a:pPr lvl="1"/>
            <a:r>
              <a:rPr lang="hu-HU" dirty="0" err="1" smtClean="0"/>
              <a:t>protekcioniuzmus</a:t>
            </a:r>
            <a:r>
              <a:rPr lang="hu-HU" dirty="0" smtClean="0"/>
              <a:t> - a saját </a:t>
            </a:r>
            <a:r>
              <a:rPr lang="hu-HU" dirty="0" err="1" smtClean="0"/>
              <a:t>techn</a:t>
            </a:r>
            <a:r>
              <a:rPr lang="hu-HU" dirty="0" smtClean="0"/>
              <a:t>. vállalataikat is meg kellene adóztatni</a:t>
            </a:r>
          </a:p>
          <a:p>
            <a:pPr lvl="1"/>
            <a:r>
              <a:rPr lang="hu-HU" dirty="0" smtClean="0"/>
              <a:t>féltik a világszerte működő német autógyárakat…</a:t>
            </a:r>
          </a:p>
          <a:p>
            <a:r>
              <a:rPr lang="hu-HU" dirty="0" smtClean="0"/>
              <a:t>eltérő amerikai-európai szemléletmód</a:t>
            </a:r>
          </a:p>
          <a:p>
            <a:pPr lvl="1"/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internet három korszaka: múlt, jelen, jövő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u-HU" dirty="0" smtClean="0"/>
              <a:t>az EU általános adatvédelmi rendelete (GDPR)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2018 május: információs önrendelkezési jog</a:t>
            </a:r>
          </a:p>
          <a:p>
            <a:pPr lvl="1"/>
            <a:r>
              <a:rPr lang="hu-HU" dirty="0" smtClean="0"/>
              <a:t>több adatvédelemnél</a:t>
            </a:r>
          </a:p>
          <a:p>
            <a:pPr lvl="1"/>
            <a:r>
              <a:rPr lang="hu-HU" dirty="0" smtClean="0"/>
              <a:t>törlési jog</a:t>
            </a:r>
          </a:p>
          <a:p>
            <a:pPr lvl="1"/>
            <a:r>
              <a:rPr lang="hu-HU" dirty="0" smtClean="0"/>
              <a:t>jog megtudni: ki áll a hirdetés mögött</a:t>
            </a:r>
          </a:p>
          <a:p>
            <a:pPr lvl="1"/>
            <a:r>
              <a:rPr lang="hu-HU" dirty="0" smtClean="0"/>
              <a:t>géppel, vagy emberrel beszélünk, stb.</a:t>
            </a:r>
          </a:p>
          <a:p>
            <a:pPr lvl="2"/>
            <a:r>
              <a:rPr lang="hu-HU" smtClean="0">
                <a:hlinkClick r:id="rId2"/>
              </a:rPr>
              <a:t>http://www.parlament.hu/documents/10181/1479843/Infojegyzet_2018_4_informacios_onrendelkezes.pdf/fb66b8d9-9ffa-f640-cba5-11eb32140550</a:t>
            </a:r>
            <a:endParaRPr lang="hu-HU" smtClean="0"/>
          </a:p>
          <a:p>
            <a:pPr lvl="2"/>
            <a:endParaRPr lang="hu-H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digitális hatalomátvétel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állam kontra </a:t>
            </a:r>
            <a:r>
              <a:rPr lang="hu-HU" smtClean="0"/>
              <a:t>tech-óriások</a:t>
            </a:r>
            <a:endParaRPr lang="hu-H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u-HU" dirty="0" smtClean="0"/>
              <a:t>már ma képesek lennének átvenni a hatalmat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u-HU" dirty="0" smtClean="0"/>
              <a:t>politikai funkciók:</a:t>
            </a:r>
          </a:p>
          <a:p>
            <a:pPr lvl="1"/>
            <a:r>
              <a:rPr lang="hu-HU" dirty="0" smtClean="0"/>
              <a:t>választások</a:t>
            </a:r>
          </a:p>
          <a:p>
            <a:pPr lvl="1"/>
            <a:r>
              <a:rPr lang="hu-HU" dirty="0" smtClean="0"/>
              <a:t>törvényhozás</a:t>
            </a:r>
          </a:p>
          <a:p>
            <a:pPr lvl="1"/>
            <a:r>
              <a:rPr lang="hu-HU" dirty="0" smtClean="0"/>
              <a:t>„biztonság” szolgáltatása</a:t>
            </a:r>
          </a:p>
          <a:p>
            <a:r>
              <a:rPr lang="hu-HU" dirty="0" smtClean="0"/>
              <a:t>identitás:</a:t>
            </a:r>
          </a:p>
          <a:p>
            <a:pPr lvl="1"/>
            <a:r>
              <a:rPr lang="hu-HU" dirty="0" smtClean="0"/>
              <a:t>digitális ID kártya</a:t>
            </a:r>
          </a:p>
          <a:p>
            <a:pPr lvl="1"/>
            <a:r>
              <a:rPr lang="hu-HU" dirty="0" smtClean="0"/>
              <a:t>nemzet-közösség helyett digitális közösség</a:t>
            </a:r>
          </a:p>
          <a:p>
            <a:r>
              <a:rPr lang="hu-HU" dirty="0" smtClean="0"/>
              <a:t>gazdaság:</a:t>
            </a:r>
          </a:p>
          <a:p>
            <a:pPr lvl="1"/>
            <a:r>
              <a:rPr lang="hu-HU" dirty="0" smtClean="0"/>
              <a:t>decentralizáció (blokklánc és </a:t>
            </a:r>
            <a:r>
              <a:rPr lang="hu-HU" dirty="0" err="1" smtClean="0"/>
              <a:t>bitcoin</a:t>
            </a:r>
            <a:r>
              <a:rPr lang="hu-HU" dirty="0" smtClean="0"/>
              <a:t>)</a:t>
            </a:r>
          </a:p>
          <a:p>
            <a:pPr lvl="1"/>
            <a:r>
              <a:rPr lang="hu-HU" dirty="0" smtClean="0"/>
              <a:t>ellátási láncok szervezése</a:t>
            </a:r>
          </a:p>
          <a:p>
            <a:pPr lvl="1"/>
            <a:r>
              <a:rPr lang="hu-HU" dirty="0" smtClean="0"/>
              <a:t>optimalizálás</a:t>
            </a:r>
          </a:p>
          <a:p>
            <a:r>
              <a:rPr lang="hu-HU" dirty="0" smtClean="0"/>
              <a:t>liberális minimális állam: autonóm egyének, közösségek, vállalkozások szabadsága</a:t>
            </a:r>
          </a:p>
          <a:p>
            <a:r>
              <a:rPr lang="hu-HU" dirty="0" smtClean="0"/>
              <a:t>platformok: a világ komplexitása algoritmusokkal jobban leírható, megragadható és szabályozható, mint állami törvényekkel</a:t>
            </a:r>
          </a:p>
          <a:p>
            <a:r>
              <a:rPr lang="hu-HU" dirty="0" err="1" smtClean="0"/>
              <a:t>Kudisztán</a:t>
            </a:r>
            <a:r>
              <a:rPr lang="hu-HU" dirty="0" smtClean="0"/>
              <a:t> digitális állam </a:t>
            </a:r>
          </a:p>
          <a:p>
            <a:pPr lvl="1"/>
            <a:r>
              <a:rPr lang="hu-HU" dirty="0" smtClean="0"/>
              <a:t>Eric Schmidt és </a:t>
            </a:r>
            <a:r>
              <a:rPr lang="hu-HU" dirty="0" err="1" smtClean="0"/>
              <a:t>Jared</a:t>
            </a:r>
            <a:r>
              <a:rPr lang="hu-HU" dirty="0" smtClean="0"/>
              <a:t> Cohen, a </a:t>
            </a:r>
            <a:r>
              <a:rPr lang="hu-HU" dirty="0" err="1" smtClean="0"/>
              <a:t>Google</a:t>
            </a:r>
            <a:r>
              <a:rPr lang="hu-HU" dirty="0" smtClean="0"/>
              <a:t> ideológusai: The New Digital </a:t>
            </a:r>
            <a:r>
              <a:rPr lang="hu-HU" dirty="0" err="1" smtClean="0"/>
              <a:t>Age</a:t>
            </a:r>
            <a:r>
              <a:rPr lang="hu-HU" dirty="0" smtClean="0"/>
              <a:t>. </a:t>
            </a:r>
            <a:r>
              <a:rPr lang="hu-HU" dirty="0" err="1" smtClean="0"/>
              <a:t>Reshaping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Future</a:t>
            </a:r>
            <a:r>
              <a:rPr lang="hu-HU" dirty="0" smtClean="0"/>
              <a:t> of </a:t>
            </a:r>
            <a:r>
              <a:rPr lang="hu-HU" dirty="0" err="1" smtClean="0"/>
              <a:t>People</a:t>
            </a:r>
            <a:r>
              <a:rPr lang="hu-HU" dirty="0" smtClean="0"/>
              <a:t>, </a:t>
            </a:r>
            <a:r>
              <a:rPr lang="hu-HU" dirty="0" err="1" smtClean="0"/>
              <a:t>Nations</a:t>
            </a:r>
            <a:r>
              <a:rPr lang="hu-HU" dirty="0" smtClean="0"/>
              <a:t> and Business. 2013 </a:t>
            </a:r>
          </a:p>
          <a:p>
            <a:pPr lvl="1"/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u-HU" dirty="0" smtClean="0"/>
              <a:t>kezdetben: </a:t>
            </a:r>
            <a:r>
              <a:rPr lang="hu-HU" b="1" dirty="0" smtClean="0"/>
              <a:t>decentralizált</a:t>
            </a:r>
            <a:r>
              <a:rPr lang="hu-HU" dirty="0" smtClean="0"/>
              <a:t> működés, súlypont a </a:t>
            </a:r>
            <a:r>
              <a:rPr lang="hu-HU" b="1" dirty="0" smtClean="0"/>
              <a:t>kapcsolatokon</a:t>
            </a:r>
            <a:r>
              <a:rPr lang="hu-HU" dirty="0" smtClean="0"/>
              <a:t> (web 1.0)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amerikaiak a ‘70-es években</a:t>
            </a:r>
          </a:p>
          <a:p>
            <a:r>
              <a:rPr lang="hu-HU" dirty="0" smtClean="0"/>
              <a:t>Sir </a:t>
            </a:r>
            <a:r>
              <a:rPr lang="hu-HU" dirty="0"/>
              <a:t>Tim </a:t>
            </a:r>
            <a:r>
              <a:rPr lang="hu-HU" dirty="0" err="1" smtClean="0"/>
              <a:t>Berners-Lee</a:t>
            </a:r>
            <a:r>
              <a:rPr lang="hu-HU" dirty="0" smtClean="0"/>
              <a:t>, </a:t>
            </a:r>
            <a:r>
              <a:rPr lang="hu-HU" dirty="0"/>
              <a:t>1969. október </a:t>
            </a:r>
            <a:r>
              <a:rPr lang="hu-HU" dirty="0" smtClean="0"/>
              <a:t>29; 1991: web</a:t>
            </a:r>
          </a:p>
          <a:p>
            <a:r>
              <a:rPr lang="hu-HU" dirty="0"/>
              <a:t>A ’90-es évek </a:t>
            </a:r>
            <a:r>
              <a:rPr lang="hu-HU" dirty="0" smtClean="0"/>
              <a:t>közepén: </a:t>
            </a:r>
          </a:p>
          <a:p>
            <a:pPr lvl="1"/>
            <a:r>
              <a:rPr lang="hu-HU" dirty="0" smtClean="0"/>
              <a:t>nyílt </a:t>
            </a:r>
            <a:r>
              <a:rPr lang="hu-HU" dirty="0"/>
              <a:t>technikai szabályok </a:t>
            </a:r>
            <a:r>
              <a:rPr lang="hu-HU" dirty="0" smtClean="0"/>
              <a:t>és </a:t>
            </a:r>
            <a:r>
              <a:rPr lang="hu-HU" dirty="0"/>
              <a:t>rugalmas </a:t>
            </a:r>
            <a:r>
              <a:rPr lang="hu-HU" dirty="0" smtClean="0"/>
              <a:t>irányítás</a:t>
            </a:r>
          </a:p>
          <a:p>
            <a:pPr lvl="1"/>
            <a:r>
              <a:rPr lang="hu-HU" dirty="0" smtClean="0"/>
              <a:t>web-lapok </a:t>
            </a:r>
            <a:r>
              <a:rPr lang="hu-HU" dirty="0"/>
              <a:t>millióit hozták </a:t>
            </a:r>
            <a:r>
              <a:rPr lang="hu-HU" dirty="0" smtClean="0"/>
              <a:t>létre</a:t>
            </a:r>
          </a:p>
          <a:p>
            <a:pPr lvl="1"/>
            <a:r>
              <a:rPr lang="hu-HU" dirty="0" err="1" smtClean="0"/>
              <a:t>startup-ok</a:t>
            </a:r>
            <a:r>
              <a:rPr lang="hu-HU" dirty="0" smtClean="0"/>
              <a:t> </a:t>
            </a:r>
            <a:r>
              <a:rPr lang="hu-HU" dirty="0"/>
              <a:t>tízezrei </a:t>
            </a:r>
            <a:r>
              <a:rPr lang="hu-HU" dirty="0" smtClean="0"/>
              <a:t>alakultak</a:t>
            </a:r>
          </a:p>
          <a:p>
            <a:pPr lvl="1"/>
            <a:r>
              <a:rPr lang="hu-HU" dirty="0" smtClean="0"/>
              <a:t>online publikálás, </a:t>
            </a:r>
            <a:r>
              <a:rPr lang="hu-HU" dirty="0" err="1" smtClean="0"/>
              <a:t>blogok</a:t>
            </a:r>
            <a:endParaRPr lang="hu-HU" dirty="0" smtClean="0"/>
          </a:p>
          <a:p>
            <a:pPr lvl="1"/>
            <a:r>
              <a:rPr lang="hu-HU" dirty="0" smtClean="0"/>
              <a:t>a résztvevők egymással kommunikáltak</a:t>
            </a:r>
          </a:p>
          <a:p>
            <a:pPr lvl="1"/>
            <a:r>
              <a:rPr lang="hu-HU" dirty="0" smtClean="0"/>
              <a:t>kreativitás </a:t>
            </a:r>
            <a:r>
              <a:rPr lang="hu-HU" dirty="0"/>
              <a:t>és </a:t>
            </a:r>
            <a:r>
              <a:rPr lang="hu-HU" dirty="0" smtClean="0"/>
              <a:t>innováció</a:t>
            </a:r>
          </a:p>
          <a:p>
            <a:pPr lvl="1"/>
            <a:r>
              <a:rPr lang="hu-HU" u="sng" dirty="0" smtClean="0"/>
              <a:t>a </a:t>
            </a:r>
            <a:r>
              <a:rPr lang="hu-HU" u="sng" dirty="0"/>
              <a:t>webnek nem volt saját </a:t>
            </a:r>
            <a:r>
              <a:rPr lang="hu-HU" u="sng" dirty="0" smtClean="0"/>
              <a:t>memóriája </a:t>
            </a:r>
          </a:p>
          <a:p>
            <a:pPr lvl="3"/>
            <a:r>
              <a:rPr lang="hu-HU" dirty="0" err="1" smtClean="0"/>
              <a:t>hvg.hu</a:t>
            </a:r>
            <a:r>
              <a:rPr lang="hu-HU" dirty="0" smtClean="0"/>
              <a:t>, Az internet rövid története. 2004. dec. 3.</a:t>
            </a: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u-HU" dirty="0" smtClean="0"/>
              <a:t>ma: </a:t>
            </a:r>
            <a:r>
              <a:rPr lang="hu-HU" b="1" dirty="0" smtClean="0"/>
              <a:t>szélsőséges centralizáció</a:t>
            </a:r>
            <a:r>
              <a:rPr lang="hu-HU" dirty="0" smtClean="0"/>
              <a:t>, súlypont az </a:t>
            </a:r>
            <a:r>
              <a:rPr lang="hu-HU" b="1" dirty="0" smtClean="0"/>
              <a:t>információn</a:t>
            </a:r>
            <a:r>
              <a:rPr lang="hu-HU" dirty="0" smtClean="0"/>
              <a:t> (web 2.0)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a külső kapcsolatok </a:t>
            </a:r>
            <a:r>
              <a:rPr lang="hu-HU" dirty="0" smtClean="0"/>
              <a:t>már nagyobbak, mint az eredeti hálózat</a:t>
            </a:r>
          </a:p>
          <a:p>
            <a:pPr lvl="1"/>
            <a:r>
              <a:rPr lang="hu-HU" dirty="0" err="1" smtClean="0"/>
              <a:t>okostelefonok</a:t>
            </a:r>
            <a:r>
              <a:rPr lang="hu-HU" dirty="0" smtClean="0"/>
              <a:t> </a:t>
            </a:r>
            <a:r>
              <a:rPr lang="hu-HU" dirty="0"/>
              <a:t>milliárdjai, más </a:t>
            </a:r>
            <a:r>
              <a:rPr lang="hu-HU" dirty="0" smtClean="0"/>
              <a:t>készülékek, a </a:t>
            </a:r>
            <a:r>
              <a:rPr lang="hu-HU" dirty="0"/>
              <a:t>felhőszámítás futballpályányi </a:t>
            </a:r>
            <a:r>
              <a:rPr lang="hu-HU" dirty="0" smtClean="0"/>
              <a:t>gyártelepei </a:t>
            </a:r>
          </a:p>
          <a:p>
            <a:r>
              <a:rPr lang="hu-HU" dirty="0" smtClean="0"/>
              <a:t>a rendszer: összekapcsolt </a:t>
            </a:r>
            <a:r>
              <a:rPr lang="hu-HU" u="sng" dirty="0"/>
              <a:t>információs tárhelyek </a:t>
            </a:r>
            <a:r>
              <a:rPr lang="hu-HU" dirty="0"/>
              <a:t>óriási tömege, melyekre rácsatlakozik a megszámlálhatatlanul sok eszköz, és ezek </a:t>
            </a:r>
            <a:r>
              <a:rPr lang="hu-HU" u="sng" dirty="0"/>
              <a:t>szolgáltatásokat nyújtanak </a:t>
            </a:r>
            <a:r>
              <a:rPr lang="hu-HU" dirty="0"/>
              <a:t>és egyben </a:t>
            </a:r>
            <a:r>
              <a:rPr lang="hu-HU" u="sng" dirty="0"/>
              <a:t>adatokat </a:t>
            </a:r>
            <a:r>
              <a:rPr lang="hu-HU" u="sng" dirty="0" smtClean="0"/>
              <a:t>gyűjtenek</a:t>
            </a:r>
          </a:p>
          <a:p>
            <a:r>
              <a:rPr lang="hu-HU" dirty="0" smtClean="0"/>
              <a:t>az </a:t>
            </a:r>
            <a:r>
              <a:rPr lang="hu-HU" dirty="0" err="1"/>
              <a:t>okostelefonok</a:t>
            </a:r>
            <a:r>
              <a:rPr lang="hu-HU" dirty="0"/>
              <a:t> az internetet gyakorlatilag a </a:t>
            </a:r>
            <a:r>
              <a:rPr lang="hu-HU" dirty="0" err="1"/>
              <a:t>Facebook</a:t>
            </a:r>
            <a:r>
              <a:rPr lang="hu-HU" dirty="0"/>
              <a:t>, </a:t>
            </a:r>
            <a:r>
              <a:rPr lang="hu-HU" dirty="0" err="1"/>
              <a:t>a</a:t>
            </a:r>
            <a:r>
              <a:rPr lang="hu-HU" dirty="0"/>
              <a:t> </a:t>
            </a:r>
            <a:r>
              <a:rPr lang="hu-HU" dirty="0" err="1" smtClean="0"/>
              <a:t>Google</a:t>
            </a:r>
            <a:r>
              <a:rPr lang="hu-HU" dirty="0" smtClean="0"/>
              <a:t>/</a:t>
            </a:r>
            <a:r>
              <a:rPr lang="hu-HU" dirty="0" err="1" smtClean="0"/>
              <a:t>Alphabet</a:t>
            </a:r>
            <a:r>
              <a:rPr lang="hu-HU" dirty="0" smtClean="0"/>
              <a:t> </a:t>
            </a:r>
            <a:r>
              <a:rPr lang="hu-HU" dirty="0"/>
              <a:t>és még néhány más nagy cég kezébe </a:t>
            </a:r>
            <a:r>
              <a:rPr lang="hu-HU" dirty="0" smtClean="0"/>
              <a:t>adták</a:t>
            </a:r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koncentráció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dirty="0" smtClean="0"/>
              <a:t>az </a:t>
            </a:r>
            <a:r>
              <a:rPr lang="hu-HU" dirty="0"/>
              <a:t>internetes böngészés 91 százalékát a </a:t>
            </a:r>
            <a:r>
              <a:rPr lang="hu-HU" dirty="0" err="1"/>
              <a:t>Google</a:t>
            </a:r>
            <a:r>
              <a:rPr lang="hu-HU" dirty="0"/>
              <a:t> </a:t>
            </a:r>
            <a:r>
              <a:rPr lang="hu-HU" dirty="0" smtClean="0"/>
              <a:t>uralja</a:t>
            </a:r>
          </a:p>
          <a:p>
            <a:r>
              <a:rPr lang="hu-HU" dirty="0" smtClean="0"/>
              <a:t>az </a:t>
            </a:r>
            <a:r>
              <a:rPr lang="hu-HU" dirty="0" err="1"/>
              <a:t>okostelefonok</a:t>
            </a:r>
            <a:r>
              <a:rPr lang="hu-HU" dirty="0"/>
              <a:t> internetes forgalma 45 százalékban az Apple-en keresztül </a:t>
            </a:r>
            <a:r>
              <a:rPr lang="hu-HU" dirty="0" smtClean="0"/>
              <a:t>zajlik</a:t>
            </a:r>
          </a:p>
          <a:p>
            <a:r>
              <a:rPr lang="hu-HU" dirty="0" smtClean="0"/>
              <a:t>a </a:t>
            </a:r>
            <a:r>
              <a:rPr lang="hu-HU" dirty="0"/>
              <a:t>közösségi médiából a </a:t>
            </a:r>
            <a:r>
              <a:rPr lang="hu-HU" dirty="0" err="1"/>
              <a:t>Facebook</a:t>
            </a:r>
            <a:r>
              <a:rPr lang="hu-HU" dirty="0"/>
              <a:t> 66 százalékkal </a:t>
            </a:r>
            <a:r>
              <a:rPr lang="hu-HU" dirty="0" smtClean="0"/>
              <a:t>részesedik</a:t>
            </a:r>
          </a:p>
          <a:p>
            <a:r>
              <a:rPr lang="hu-HU" dirty="0" smtClean="0"/>
              <a:t>az Amazon </a:t>
            </a:r>
            <a:r>
              <a:rPr lang="hu-HU" dirty="0"/>
              <a:t>37 százalékot szakít ki az online </a:t>
            </a:r>
            <a:r>
              <a:rPr lang="hu-HU" dirty="0" smtClean="0"/>
              <a:t>kiskereskedelemből</a:t>
            </a:r>
          </a:p>
          <a:p>
            <a:r>
              <a:rPr lang="hu-HU" dirty="0" smtClean="0"/>
              <a:t>2,3 </a:t>
            </a:r>
            <a:r>
              <a:rPr lang="hu-HU" dirty="0"/>
              <a:t>milliárd </a:t>
            </a:r>
            <a:r>
              <a:rPr lang="hu-HU" dirty="0" err="1" smtClean="0"/>
              <a:t>Facebook-használó</a:t>
            </a:r>
            <a:r>
              <a:rPr lang="hu-HU" dirty="0" smtClean="0"/>
              <a:t> </a:t>
            </a:r>
            <a:r>
              <a:rPr lang="hu-HU" dirty="0"/>
              <a:t>és kb. 1 milliárdnyian jelentkeznek be </a:t>
            </a:r>
            <a:r>
              <a:rPr lang="hu-HU" dirty="0" smtClean="0"/>
              <a:t>naponta</a:t>
            </a:r>
          </a:p>
          <a:p>
            <a:r>
              <a:rPr lang="hu-HU" dirty="0" smtClean="0"/>
              <a:t>a </a:t>
            </a:r>
            <a:r>
              <a:rPr lang="hu-HU" dirty="0"/>
              <a:t>18 éven felüli amerikai okostelefon-használók kb. 30 százaléka használja a </a:t>
            </a:r>
            <a:r>
              <a:rPr lang="hu-HU" dirty="0" err="1"/>
              <a:t>Facebookot</a:t>
            </a:r>
            <a:r>
              <a:rPr lang="hu-HU" dirty="0"/>
              <a:t> és kb. 8 százaléka a </a:t>
            </a:r>
            <a:r>
              <a:rPr lang="hu-HU" dirty="0" err="1" smtClean="0"/>
              <a:t>Google-t</a:t>
            </a:r>
            <a:endParaRPr lang="hu-HU" dirty="0" smtClean="0"/>
          </a:p>
          <a:p>
            <a:r>
              <a:rPr lang="hu-HU" dirty="0" smtClean="0"/>
              <a:t>az </a:t>
            </a:r>
            <a:r>
              <a:rPr lang="hu-HU" dirty="0"/>
              <a:t>internet tehát nem tette a világot egy decentralizált hellyé, ellenkezőleg, a globális hálózatokat néhány óriás </a:t>
            </a:r>
            <a:r>
              <a:rPr lang="hu-HU" dirty="0" smtClean="0"/>
              <a:t>uralja</a:t>
            </a:r>
          </a:p>
          <a:p>
            <a:r>
              <a:rPr lang="hu-HU" dirty="0"/>
              <a:t>az </a:t>
            </a:r>
            <a:r>
              <a:rPr lang="hu-HU" dirty="0" err="1"/>
              <a:t>okostelefonok</a:t>
            </a:r>
            <a:r>
              <a:rPr lang="hu-HU" dirty="0"/>
              <a:t> operációs rendszerének gyártása is </a:t>
            </a:r>
            <a:r>
              <a:rPr lang="hu-HU" dirty="0" smtClean="0"/>
              <a:t>monopolizálódott:</a:t>
            </a:r>
          </a:p>
          <a:p>
            <a:pPr lvl="1"/>
            <a:r>
              <a:rPr lang="hu-HU" dirty="0" smtClean="0"/>
              <a:t> </a:t>
            </a:r>
            <a:r>
              <a:rPr lang="hu-HU" dirty="0"/>
              <a:t>2010-ben még az </a:t>
            </a:r>
            <a:r>
              <a:rPr lang="hu-HU" dirty="0" err="1"/>
              <a:t>Android</a:t>
            </a:r>
            <a:r>
              <a:rPr lang="hu-HU" dirty="0"/>
              <a:t>, az </a:t>
            </a:r>
            <a:r>
              <a:rPr lang="hu-HU" dirty="0" err="1"/>
              <a:t>iOS</a:t>
            </a:r>
            <a:r>
              <a:rPr lang="hu-HU" dirty="0"/>
              <a:t>, a </a:t>
            </a:r>
            <a:r>
              <a:rPr lang="hu-HU" dirty="0" err="1"/>
              <a:t>BlackBerry</a:t>
            </a:r>
            <a:r>
              <a:rPr lang="hu-HU" dirty="0"/>
              <a:t>, </a:t>
            </a:r>
            <a:r>
              <a:rPr lang="hu-HU" dirty="0" err="1"/>
              <a:t>a</a:t>
            </a:r>
            <a:r>
              <a:rPr lang="hu-HU" dirty="0"/>
              <a:t> Microsoft, a </a:t>
            </a:r>
            <a:r>
              <a:rPr lang="hu-HU" dirty="0" err="1"/>
              <a:t>Symbian</a:t>
            </a:r>
            <a:r>
              <a:rPr lang="hu-HU" dirty="0"/>
              <a:t> és néhány egyéb cég között oszlott meg a </a:t>
            </a:r>
            <a:r>
              <a:rPr lang="hu-HU" dirty="0" smtClean="0"/>
              <a:t>piac</a:t>
            </a:r>
          </a:p>
          <a:p>
            <a:pPr lvl="1"/>
            <a:r>
              <a:rPr lang="hu-HU" dirty="0" smtClean="0"/>
              <a:t>mára </a:t>
            </a:r>
            <a:r>
              <a:rPr lang="hu-HU" dirty="0"/>
              <a:t>az </a:t>
            </a:r>
            <a:r>
              <a:rPr lang="hu-HU" dirty="0" err="1"/>
              <a:t>Alphabet</a:t>
            </a:r>
            <a:r>
              <a:rPr lang="hu-HU" dirty="0"/>
              <a:t> (</a:t>
            </a:r>
            <a:r>
              <a:rPr lang="hu-HU" dirty="0" err="1"/>
              <a:t>Google</a:t>
            </a:r>
            <a:r>
              <a:rPr lang="hu-HU" dirty="0"/>
              <a:t>) </a:t>
            </a:r>
            <a:r>
              <a:rPr lang="hu-HU" dirty="0" err="1"/>
              <a:t>Androidja</a:t>
            </a:r>
            <a:r>
              <a:rPr lang="hu-HU" dirty="0"/>
              <a:t> 85,9 százalékkal egyeduralkodóvá vált, és mellette csak az </a:t>
            </a:r>
            <a:r>
              <a:rPr lang="hu-HU" dirty="0" err="1"/>
              <a:t>iOS</a:t>
            </a:r>
            <a:r>
              <a:rPr lang="hu-HU" dirty="0"/>
              <a:t> (Apple) maradt meg 14 százalékkal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pPr algn="l"/>
            <a:r>
              <a:rPr lang="hu-HU" dirty="0" smtClean="0"/>
              <a:t>visszásságok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62500" lnSpcReduction="20000"/>
          </a:bodyPr>
          <a:lstStyle/>
          <a:p>
            <a:r>
              <a:rPr lang="hu-HU" dirty="0"/>
              <a:t>tömegek válnak </a:t>
            </a:r>
            <a:r>
              <a:rPr lang="hu-HU" dirty="0" smtClean="0"/>
              <a:t>internet-függővé</a:t>
            </a:r>
          </a:p>
          <a:p>
            <a:pPr lvl="1"/>
            <a:r>
              <a:rPr lang="hu-HU" dirty="0" smtClean="0"/>
              <a:t>Roger </a:t>
            </a:r>
            <a:r>
              <a:rPr lang="hu-HU" dirty="0" err="1" smtClean="0"/>
              <a:t>McNamee</a:t>
            </a:r>
            <a:r>
              <a:rPr lang="hu-HU" dirty="0" smtClean="0"/>
              <a:t> : „a </a:t>
            </a:r>
            <a:r>
              <a:rPr lang="hu-HU" dirty="0" err="1" smtClean="0"/>
              <a:t>Facebookot</a:t>
            </a:r>
            <a:r>
              <a:rPr lang="hu-HU" dirty="0" smtClean="0"/>
              <a:t> és társait népegészségügyi veszélyként kell felfognunk – a dohányzáshoz és az alkoholhoz hasonlóan a szabályozást és oktatást egyszerre alkalmazva ellene”.</a:t>
            </a:r>
          </a:p>
          <a:p>
            <a:pPr lvl="1"/>
            <a:r>
              <a:rPr lang="hu-HU" dirty="0" smtClean="0"/>
              <a:t>„Egy átlagos ember naponta kétszáz alkalommal néz rá a telefonjára, azaz hat és fél percenként. Négyből hárman több időt töltenek online felületeken, mint alvással. A 16-24 évesek 70 százaléka jobban kedveli a </a:t>
            </a:r>
            <a:r>
              <a:rPr lang="hu-HU" dirty="0" err="1" smtClean="0"/>
              <a:t>chatelést</a:t>
            </a:r>
            <a:r>
              <a:rPr lang="hu-HU" dirty="0" smtClean="0"/>
              <a:t>, mint a személyes beszélgetést. Egy átlagos tini 3400 üzenetet küld havonta az ágyából.” </a:t>
            </a:r>
          </a:p>
          <a:p>
            <a:pPr lvl="1"/>
            <a:r>
              <a:rPr lang="hu-HU" dirty="0" smtClean="0"/>
              <a:t>E függőséget az állandó értesítések és megerősítések jól kitalált, erős pszichológiai hatású gyakorlata idézi elő. </a:t>
            </a:r>
          </a:p>
          <a:p>
            <a:r>
              <a:rPr lang="hu-HU" dirty="0" smtClean="0"/>
              <a:t>a </a:t>
            </a:r>
            <a:r>
              <a:rPr lang="hu-HU" dirty="0"/>
              <a:t>rendszer mindenkiről minden adatot </a:t>
            </a:r>
            <a:r>
              <a:rPr lang="hu-HU" dirty="0" smtClean="0"/>
              <a:t>begyűjt, nem </a:t>
            </a:r>
            <a:r>
              <a:rPr lang="hu-HU" dirty="0"/>
              <a:t>veszik komolyan felhasználóik adatainak biztonságos kezelését</a:t>
            </a:r>
            <a:endParaRPr lang="hu-HU" dirty="0" smtClean="0"/>
          </a:p>
          <a:p>
            <a:r>
              <a:rPr lang="hu-HU" dirty="0" smtClean="0"/>
              <a:t>működtetői </a:t>
            </a:r>
            <a:r>
              <a:rPr lang="hu-HU" dirty="0"/>
              <a:t>manipulálják a </a:t>
            </a:r>
            <a:r>
              <a:rPr lang="hu-HU" dirty="0" smtClean="0"/>
              <a:t>közvéleményt, a választásokat</a:t>
            </a:r>
          </a:p>
          <a:p>
            <a:r>
              <a:rPr lang="hu-HU" dirty="0" err="1" smtClean="0"/>
              <a:t>trollok</a:t>
            </a:r>
            <a:r>
              <a:rPr lang="hu-HU" dirty="0" smtClean="0"/>
              <a:t> </a:t>
            </a:r>
            <a:r>
              <a:rPr lang="hu-HU" dirty="0"/>
              <a:t>keltenek zavart és terjesztenek </a:t>
            </a:r>
            <a:r>
              <a:rPr lang="hu-HU" dirty="0" smtClean="0"/>
              <a:t>álhíreket</a:t>
            </a:r>
          </a:p>
          <a:p>
            <a:r>
              <a:rPr lang="hu-HU" dirty="0" smtClean="0"/>
              <a:t>a </a:t>
            </a:r>
            <a:r>
              <a:rPr lang="hu-HU" dirty="0"/>
              <a:t>hackerek előtt szinte korlátlan lehetőségek nyílnak adatok ellopására, rendszerek feltörésére azok koncentrált tárolása </a:t>
            </a:r>
            <a:r>
              <a:rPr lang="hu-HU" dirty="0" smtClean="0"/>
              <a:t>miatt</a:t>
            </a:r>
          </a:p>
          <a:p>
            <a:r>
              <a:rPr lang="hu-HU" dirty="0" smtClean="0"/>
              <a:t>veszélyben a magánélet – a kör bezárulása</a:t>
            </a:r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manipuláció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az elérés nagyrészt </a:t>
            </a:r>
            <a:r>
              <a:rPr lang="hu-HU" i="1" dirty="0" err="1" smtClean="0"/>
              <a:t>okostelefonokon</a:t>
            </a:r>
            <a:r>
              <a:rPr lang="hu-HU" dirty="0" smtClean="0"/>
              <a:t> és </a:t>
            </a:r>
            <a:r>
              <a:rPr lang="hu-HU" dirty="0" err="1" smtClean="0"/>
              <a:t>tableteken</a:t>
            </a:r>
            <a:r>
              <a:rPr lang="hu-HU" dirty="0" smtClean="0"/>
              <a:t> keresztül történik, és azok operációs rendszereinek gyártói az applikációk révén az általuk preferált szolgáltatások felé irányítják a felhasználókat</a:t>
            </a:r>
          </a:p>
          <a:p>
            <a:r>
              <a:rPr lang="hu-HU" dirty="0" smtClean="0"/>
              <a:t>böngésző-automaták </a:t>
            </a:r>
            <a:r>
              <a:rPr lang="hu-HU" dirty="0"/>
              <a:t>a felhasználóról kialakított profil alapján, „szűrők” közbeiktatásával érdeklődésének megfelelően rangsorolják a kínált anyagokat, használójuk jószerivel nem is találkozik másféle </a:t>
            </a:r>
            <a:r>
              <a:rPr lang="hu-HU" dirty="0" smtClean="0"/>
              <a:t>véleménnyel</a:t>
            </a:r>
          </a:p>
          <a:p>
            <a:r>
              <a:rPr lang="hu-HU" dirty="0" smtClean="0"/>
              <a:t>az </a:t>
            </a:r>
            <a:r>
              <a:rPr lang="hu-HU" dirty="0"/>
              <a:t>emberek egyre inkább „</a:t>
            </a:r>
            <a:r>
              <a:rPr lang="hu-HU" dirty="0" err="1"/>
              <a:t>filterbuborékokban</a:t>
            </a:r>
            <a:r>
              <a:rPr lang="hu-HU" dirty="0"/>
              <a:t>” élnek, véleményük egyre merevebbé és szélsőségesebbé válik és ezáltal egyre manipulálhatóbbak </a:t>
            </a:r>
            <a:r>
              <a:rPr lang="hu-HU" dirty="0" smtClean="0"/>
              <a:t>lesznek</a:t>
            </a:r>
          </a:p>
          <a:p>
            <a:r>
              <a:rPr lang="hu-HU" dirty="0" smtClean="0"/>
              <a:t>ez </a:t>
            </a:r>
            <a:r>
              <a:rPr lang="hu-HU" dirty="0"/>
              <a:t>a rendszer aláássa a szabad sajtót, és ugyanakkor ki van szolgáltatva a politikai célú </a:t>
            </a:r>
            <a:r>
              <a:rPr lang="hu-HU" dirty="0" smtClean="0"/>
              <a:t>manipulációnak</a:t>
            </a:r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online reklámozás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A felhasználók adatainak gyűjtése és róluk profilok készítése igen jövedelmezővé tette az online-reklámozást, hiszen az információt így hatékonyan tudják célba juttatni, közvetlenül a megcélzott fogyasztói csoportnak.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 err="1" smtClean="0"/>
              <a:t>Google</a:t>
            </a:r>
            <a:r>
              <a:rPr lang="hu-HU" dirty="0" smtClean="0"/>
              <a:t> évi reklámbevétele meghaladja a 100 </a:t>
            </a:r>
            <a:r>
              <a:rPr lang="hu-HU" dirty="0" err="1" smtClean="0"/>
              <a:t>md-ot</a:t>
            </a:r>
            <a:r>
              <a:rPr lang="hu-HU" dirty="0" smtClean="0"/>
              <a:t>, a </a:t>
            </a:r>
            <a:r>
              <a:rPr lang="hu-HU" dirty="0" err="1" smtClean="0"/>
              <a:t>Facebooké</a:t>
            </a:r>
            <a:r>
              <a:rPr lang="hu-HU" dirty="0" smtClean="0"/>
              <a:t> több tízmilliárd $</a:t>
            </a:r>
          </a:p>
          <a:p>
            <a:r>
              <a:rPr lang="hu-HU" dirty="0" smtClean="0"/>
              <a:t>kettőjük 60%-kal részesedik az amerikai online reklámpiacból</a:t>
            </a:r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tevékenységi fókuszok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közösségi kapcsolatok</a:t>
            </a:r>
          </a:p>
          <a:p>
            <a:r>
              <a:rPr lang="hu-HU" dirty="0" smtClean="0"/>
              <a:t>információ-nyújtás</a:t>
            </a:r>
          </a:p>
          <a:p>
            <a:r>
              <a:rPr lang="hu-HU" dirty="0" smtClean="0"/>
              <a:t>reklámozás </a:t>
            </a:r>
          </a:p>
          <a:p>
            <a:r>
              <a:rPr lang="hu-HU" dirty="0" smtClean="0"/>
              <a:t>most </a:t>
            </a:r>
            <a:r>
              <a:rPr lang="hu-HU" b="1" dirty="0"/>
              <a:t>a mesterséges intelligencia szolgáltatása </a:t>
            </a:r>
            <a:r>
              <a:rPr lang="hu-HU" dirty="0" smtClean="0"/>
              <a:t>lesz:</a:t>
            </a:r>
          </a:p>
          <a:p>
            <a:pPr marL="971550" lvl="1" indent="-514350"/>
            <a:r>
              <a:rPr lang="hu-HU" dirty="0" smtClean="0"/>
              <a:t>a </a:t>
            </a:r>
            <a:r>
              <a:rPr lang="hu-HU" dirty="0"/>
              <a:t>felhalmozott információk és személyes adatok képessé teszik a techno-vállalatokat, hogy széleskörű kognitív szolgáltatásokat nyújtsanak: beszéd- és arcfelismerés, fordítás, </a:t>
            </a:r>
            <a:r>
              <a:rPr lang="hu-HU" dirty="0" err="1"/>
              <a:t>drónok</a:t>
            </a:r>
            <a:r>
              <a:rPr lang="hu-HU" dirty="0"/>
              <a:t> és önvezető autók szoftverjeinek készítése, virtuális valóságok előállítása, </a:t>
            </a:r>
            <a:r>
              <a:rPr lang="hu-HU" dirty="0" err="1"/>
              <a:t>videójátékok</a:t>
            </a:r>
            <a:r>
              <a:rPr lang="hu-HU" dirty="0"/>
              <a:t>, stb. </a:t>
            </a:r>
            <a:endParaRPr lang="hu-HU" dirty="0" smtClean="0"/>
          </a:p>
          <a:p>
            <a:pPr marL="971550" lvl="1" indent="-514350"/>
            <a:r>
              <a:rPr lang="hu-HU" dirty="0" smtClean="0"/>
              <a:t>mivel </a:t>
            </a:r>
            <a:r>
              <a:rPr lang="hu-HU" dirty="0"/>
              <a:t>a mesterséges intelligencia jellegű szoftverek annál jobbak, minél nagyobb adatbázis felhasználásával készülnek, centralizáció és mesterséges intelligencia egymást erősítő tényezők.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1686</Words>
  <Application>Microsoft Office PowerPoint</Application>
  <PresentationFormat>Diavetítés a képernyőre (4:3 oldalarány)</PresentationFormat>
  <Paragraphs>249</Paragraphs>
  <Slides>22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Office-téma</vt:lpstr>
      <vt:lpstr>Az internet jövője és a tech-óriások szabályozása</vt:lpstr>
      <vt:lpstr>az internet három korszaka: múlt, jelen, jövő</vt:lpstr>
      <vt:lpstr>kezdetben: decentralizált működés, súlypont a kapcsolatokon (web 1.0) </vt:lpstr>
      <vt:lpstr>ma: szélsőséges centralizáció, súlypont az információn (web 2.0)</vt:lpstr>
      <vt:lpstr>koncentráció</vt:lpstr>
      <vt:lpstr>visszásságok</vt:lpstr>
      <vt:lpstr>manipuláció</vt:lpstr>
      <vt:lpstr>online reklámozás</vt:lpstr>
      <vt:lpstr>tevékenységi fókuszok</vt:lpstr>
      <vt:lpstr>a jövő: újból decentralizáció (web 3.0)</vt:lpstr>
      <vt:lpstr>helycsere: a tech-óriások az élre törnek</vt:lpstr>
      <vt:lpstr>PowerPoint-bemutató</vt:lpstr>
      <vt:lpstr>PowerPoint-bemutató</vt:lpstr>
      <vt:lpstr>PowerPoint-bemutató</vt:lpstr>
      <vt:lpstr>a hatalom átrendeződése: az új Róma és a digitális gyarmatok</vt:lpstr>
      <vt:lpstr>az infromációtechnológiai vállalatok szabályozása</vt:lpstr>
      <vt:lpstr>sajátosságok</vt:lpstr>
      <vt:lpstr>az EU keménykedése (Vestager)</vt:lpstr>
      <vt:lpstr>trösztellenes törvények alkalmazása?</vt:lpstr>
      <vt:lpstr>az EU általános adatvédelmi rendelete (GDPR)</vt:lpstr>
      <vt:lpstr>digitális hatalomátvétel </vt:lpstr>
      <vt:lpstr>már ma képesek lennének átvenni a hatalmat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internet jövője és a tech-óriások szabályozása</dc:title>
  <dc:creator>Kiss Károly</dc:creator>
  <cp:lastModifiedBy>Windows-felhasználó</cp:lastModifiedBy>
  <cp:revision>95</cp:revision>
  <dcterms:created xsi:type="dcterms:W3CDTF">2019-02-04T09:40:06Z</dcterms:created>
  <dcterms:modified xsi:type="dcterms:W3CDTF">2019-02-11T13:01:13Z</dcterms:modified>
</cp:coreProperties>
</file>