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1" r:id="rId2"/>
    <p:sldId id="405" r:id="rId3"/>
    <p:sldId id="364" r:id="rId4"/>
    <p:sldId id="391" r:id="rId5"/>
    <p:sldId id="396" r:id="rId6"/>
    <p:sldId id="328" r:id="rId7"/>
    <p:sldId id="406" r:id="rId8"/>
    <p:sldId id="390" r:id="rId9"/>
    <p:sldId id="395" r:id="rId10"/>
    <p:sldId id="393" r:id="rId11"/>
    <p:sldId id="375" r:id="rId12"/>
    <p:sldId id="380" r:id="rId13"/>
    <p:sldId id="400" r:id="rId14"/>
    <p:sldId id="401" r:id="rId15"/>
    <p:sldId id="402" r:id="rId16"/>
    <p:sldId id="404" r:id="rId17"/>
    <p:sldId id="394" r:id="rId18"/>
    <p:sldId id="398" r:id="rId19"/>
    <p:sldId id="399" r:id="rId20"/>
    <p:sldId id="372" r:id="rId21"/>
    <p:sldId id="336" r:id="rId22"/>
    <p:sldId id="408" r:id="rId23"/>
    <p:sldId id="264" r:id="rId24"/>
  </p:sldIdLst>
  <p:sldSz cx="9144000" cy="6858000" type="screen4x3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390" autoAdjust="0"/>
  </p:normalViewPr>
  <p:slideViewPr>
    <p:cSldViewPr snapToGrid="0">
      <p:cViewPr varScale="1">
        <p:scale>
          <a:sx n="95" d="100"/>
          <a:sy n="95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A gazdaságstatisztika szerepe az oktatásban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9762-4EB0-4F2A-8A11-020253139DB2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3F62-1B90-41D1-BC2B-038251695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0612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A gazdaságstatisztika szerepe az oktatásban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8B91-CC33-48BA-AF8A-678987CB0C7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37DDC-527F-4888-A3A4-D593BE40F1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13315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14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15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16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18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19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20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21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22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2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3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6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7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8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11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12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7DDC-527F-4888-A3A4-D593BE40F13C}" type="slidenum">
              <a:rPr lang="hu-HU" smtClean="0"/>
              <a:t>13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 smtClean="0"/>
              <a:t>A gazdaságstatisztika szerepe az oktatásban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5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72761"/>
            <a:ext cx="120356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FEA09CC-A345-44F7-86BB-9D0165720BF8}" type="datetime3">
              <a:rPr lang="en-US" smtClean="0"/>
              <a:t>15 November 2018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1289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72761"/>
            <a:ext cx="1888948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E67B908-27BE-4220-87C4-3D43552BE8FE}" type="datetime3">
              <a:rPr lang="en-US" smtClean="0"/>
              <a:t>15 November 2018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98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6622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72761"/>
            <a:ext cx="1888948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19D4345-F0A4-4AEB-8FC1-B3C28EADC7AE}" type="datetime3">
              <a:rPr lang="en-US" smtClean="0"/>
              <a:t>15 November 2018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750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2349500"/>
            <a:ext cx="1908175" cy="4508500"/>
          </a:xfrm>
          <a:prstGeom prst="rect">
            <a:avLst/>
          </a:prstGeom>
          <a:solidFill>
            <a:srgbClr val="80000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i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8" descr="BGF H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13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GF2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950"/>
            <a:ext cx="1152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7704" y="2130425"/>
            <a:ext cx="7056784" cy="578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solidFill>
                  <a:srgbClr val="800000"/>
                </a:solidFill>
                <a:latin typeface="Franklin Gothic Demi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612068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Franklin Gothic Medium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5263"/>
            <a:ext cx="1150938" cy="19685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pPr>
              <a:defRPr/>
            </a:pPr>
            <a:fld id="{BB291311-E8BA-45F1-ABCB-F332593C8690}" type="datetime1">
              <a:rPr lang="hu-HU"/>
              <a:pPr>
                <a:defRPr/>
              </a:pPr>
              <a:t>2018.11.15.</a:t>
            </a:fld>
            <a:endParaRPr lang="hu-H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258888" y="6545263"/>
            <a:ext cx="360362" cy="26828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FA9797-67A3-4C16-BEAA-34F1952E9E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49563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08275"/>
            <a:ext cx="1907704" cy="4149725"/>
          </a:xfrm>
          <a:prstGeom prst="rect">
            <a:avLst/>
          </a:prstGeom>
          <a:solidFill>
            <a:srgbClr val="800000">
              <a:alpha val="67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sz="1350" dirty="0"/>
          </a:p>
        </p:txBody>
      </p:sp>
      <p:pic>
        <p:nvPicPr>
          <p:cNvPr id="8" name="Picture 8" descr="BGF H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"/>
            <a:ext cx="1907704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1907704" y="404664"/>
            <a:ext cx="1368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35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315" y="64167"/>
            <a:ext cx="1104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CAcQjRxqFQoTCK6OyqvokskCFUjtFAodyHwGVw&amp;url=http://marianna-design.qwqw.hu/?modul%3Doldal%26tartalom%3D1130426&amp;psig=AFQjCNGLmYWNzGF86c2Nt2rpSIccfNXpjQ&amp;ust=144769018412747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bge.h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CAMQjRxqFQoTCPn-ldLokskCFYLvcgodYKsNsQ&amp;url=http://idokjelei.hu/2011/09/a-globalizacio-es-a-nem-kivant-kovetkezmenyek-torvenye/&amp;psig=AFQjCNGarQVp9ZejnK3bt5nlirCeBafSCA&amp;ust=14476902671159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u/url?sa=i&amp;rct=j&amp;q=&amp;esrc=s&amp;source=images&amp;cd=&amp;cad=rja&amp;uact=8&amp;ved=0ahUKEwjQptXspsXNAhWBWxoKHd53BPEQjRwIBw&amp;url=http://www.demotivalo.net/tag/%C3%A9rtelem&amp;psig=AFQjCNEZx3pQSgJoA5_gsgbZtUvDLTEPMw&amp;ust=146701698100200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04001" y="1586204"/>
            <a:ext cx="6420121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 felsőoktatás hozzáadott értékének mérhetősége</a:t>
            </a:r>
            <a:endParaRPr lang="hu-H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325091" y="3168286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Sándorné dr. Kriszt Éva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Budapesti Gazdasági Egyetem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KÃ©ptalÃ¡lat a kÃ¶vetkezÅre: âStatisztika kÃ©pe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57120"/>
            <a:ext cx="1908000" cy="1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5" name="AutoShape 2" descr="KÃ©ptalÃ¡lat a kÃ¶vetkezÅre: âmAGYAR tUDOMÃNYOS aKADÃMIA FOTÃ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KÃ©ptalÃ¡lat a kÃ¶vetkezÅre: âmAGYAR tUDOMÃNYOS aKADÃMIA FOTÃ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KÃ©ptalÃ¡lat a kÃ¶vetkezÅre: âmAGYAR tUDOMÃNYOS aKADÃMIA FOTÃâ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438788" y="4734609"/>
            <a:ext cx="592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 Tudomány Ünnepe 2018.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MTA Statisztikai és Jövőkutatási Bizottság ünnepi ülése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39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4AC238-8528-46FF-8D0C-84378C41E4CF}" type="datetime1">
              <a:rPr lang="hu-HU"/>
              <a:pPr>
                <a:defRPr/>
              </a:pPr>
              <a:t>2018.11.15.</a:t>
            </a:fld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1258888" y="6545263"/>
            <a:ext cx="360362" cy="268287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C505A6E-2AEC-4840-BB3D-ADB3E918183B}" type="slidenum">
              <a:rPr lang="hu-HU" altLang="hu-HU" i="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hu-HU" altLang="hu-HU" i="0" smtClean="0">
              <a:solidFill>
                <a:srgbClr val="FFFFFF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163763" y="1508125"/>
            <a:ext cx="669766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felsőoktatási tevékenység mérési problémái</a:t>
            </a:r>
          </a:p>
          <a:p>
            <a:pPr>
              <a:spcBef>
                <a:spcPct val="50000"/>
              </a:spcBef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Mit </a:t>
            </a: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mérjünk</a:t>
            </a: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?</a:t>
            </a:r>
            <a:endParaRPr lang="hu-HU" altLang="hu-H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Jelentkezések</a:t>
            </a: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</a:t>
            </a: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jelentkezők száma</a:t>
            </a:r>
            <a:endParaRPr lang="hu-HU" altLang="hu-H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Első helyes jelentkezők </a:t>
            </a: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száma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Felvettek száma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Versenytársakhoz való viszony</a:t>
            </a:r>
            <a:endParaRPr lang="hu-HU" altLang="hu-H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Hallgatói/munkaadói  elégedettség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Minőség</a:t>
            </a:r>
            <a:endParaRPr lang="hu-HU" altLang="hu-H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II.</a:t>
            </a:r>
            <a:endParaRPr lang="hu-HU" sz="3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KÃ©ptalÃ¡lat a kÃ¶vetkezÅre: âÃ©rtÃ©kelÃ©s fotÃ³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977230"/>
            <a:ext cx="1944000" cy="13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6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35290" y="6438122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2017. szeptember 27.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III.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076450" y="1295400"/>
            <a:ext cx="6647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Kutatási teljesítmény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(K+F+I) tevékenység mutatói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Oktatói kiválósági kritériumok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Minősítettségi arány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Tudományos munka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Vállalati szakemberek aránya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Oktatói munka hallgatói véleményezése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Hallgatói kiválóság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Tehetséggondozás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TDK munka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Társadalmi felelősségvállalás,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armadik misszió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37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IV.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987420" y="980287"/>
            <a:ext cx="69699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Oktatás: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Teljesítménymutatók: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meghirdetett képzések száma az érintett kapacitások megtartása mellett országosan 15%-kal csökken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10.732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9.122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(2020)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lemorzsolódás aránya 10 százalékponttal csökken az alap- és osztatlan képzés átlagában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35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25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Külföldi hallgatók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száma 	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23.000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40.000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13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</a:t>
            </a:r>
            <a:r>
              <a:rPr lang="hu-HU" sz="3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</a:t>
            </a:r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46041" y="1066800"/>
            <a:ext cx="6923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duális alapképzésben részt vevő hallgatók aránya a releváns képzési területeken az elsőévesek körében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0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(2013)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felsőfokú vagy annak megfelelő végzettséggel rendelkezők aránya a 30-34 éves népességen belül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34,1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(2014)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Külföldi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részképzésben, legalább 3 hónap, vagy minimum 15 kredit értékű külföldi utazás vagy szakmai gyakorlat keretében részt vevő hallgatók aránya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10,41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(2012)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3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</a:t>
            </a:r>
            <a:r>
              <a:rPr lang="hu-HU" sz="30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</a:t>
            </a:r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057400" y="980287"/>
            <a:ext cx="6899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K+F+I:</a:t>
            </a: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Teljesítménymutatók: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Számított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kutatói létszám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23.837 (2012) 	       34.000 (2023) </a:t>
            </a: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munkavállalóra jutó K+F foglalkoztatottak száma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9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(2011)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12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(2023)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Felsőoktatási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K+F+I ráfordítás a GPD %-ában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0,24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(2012)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	0,5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(2020) </a:t>
            </a: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Intézményrendszer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közvetlen K+F+I bevétele [a teljes költségvetés %-ban]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1,5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(2012) 	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Doktori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fokozatot szerzettek aránya [a képzési időnek megfelelő évfolyam létszám arányában] 43% (2015) 56% (2023)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Felsőoktatási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szabadalmak száma [a Magyarországon bejegyzettek %-ában]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13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(2013)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3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</a:t>
            </a:r>
            <a:r>
              <a:rPr lang="hu-HU" sz="30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vII</a:t>
            </a:r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87420" y="980287"/>
            <a:ext cx="6969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Centre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 (CHE) szakterületi mérésében megjelenő hazai kiválósági központok száma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2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12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League of European Research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Universities-ben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(LERU) szereplő intézmények száma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(2025)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Keretprogramból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(FP7 / Horizon2020) támogatott felsőoktatási nemzetközi kutatási projektek száma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397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(2007-2013)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635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(2014-2023)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Felsőoktatásban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keletkező idegen nyelvű cikkek száma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10.177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13.000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3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</a:t>
            </a:r>
            <a:r>
              <a:rPr lang="hu-HU" sz="30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viII</a:t>
            </a:r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057400" y="980287"/>
            <a:ext cx="68999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Harmadik misszió: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Teljesítménymutatók: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Felsőoktatási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kamarai, önkormányzati kollaborációk/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egyeztető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fórumok száma 2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12 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Kreatív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városi stratégia, amelynek végrehajtásában részt vesz felsőoktatási intézmény 2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5 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rekreációs minimumot elérő mértékben sportolók, testmozgást végzők aránya (MEFS indikátor alapján)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23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(2014)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47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(2023)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321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4AC238-8528-46FF-8D0C-84378C41E4CF}" type="datetime1">
              <a:rPr lang="hu-HU"/>
              <a:pPr>
                <a:defRPr/>
              </a:pPr>
              <a:t>2018.11.15.</a:t>
            </a:fld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1258888" y="6545263"/>
            <a:ext cx="360362" cy="268287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601F146-13F9-4940-AA81-173718AB89D4}" type="slidenum">
              <a:rPr lang="hu-HU" altLang="hu-HU" i="0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hu-HU" altLang="hu-HU" i="0" smtClean="0">
              <a:solidFill>
                <a:srgbClr val="FFFFFF"/>
              </a:solidFill>
            </a:endParaRPr>
          </a:p>
        </p:txBody>
      </p:sp>
      <p:sp>
        <p:nvSpPr>
          <p:cNvPr id="21509" name="Szövegdoboz 2"/>
          <p:cNvSpPr txBox="1">
            <a:spLocks noChangeArrowheads="1"/>
          </p:cNvSpPr>
          <p:nvPr/>
        </p:nvSpPr>
        <p:spPr bwMode="auto">
          <a:xfrm>
            <a:off x="2081213" y="1452563"/>
            <a:ext cx="681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hu-HU" altLang="hu-HU" sz="2400" b="1" i="0"/>
          </a:p>
          <a:p>
            <a:pPr eaLnBrk="1" hangingPunct="1">
              <a:buFont typeface="Arial" charset="0"/>
              <a:buChar char="•"/>
            </a:pPr>
            <a:endParaRPr lang="hu-HU" altLang="hu-HU" sz="2400" b="1" i="0"/>
          </a:p>
        </p:txBody>
      </p:sp>
      <p:sp>
        <p:nvSpPr>
          <p:cNvPr id="21510" name="Szövegdoboz 1"/>
          <p:cNvSpPr txBox="1">
            <a:spLocks noChangeArrowheads="1"/>
          </p:cNvSpPr>
          <p:nvPr/>
        </p:nvSpPr>
        <p:spPr bwMode="auto">
          <a:xfrm>
            <a:off x="2154238" y="1452563"/>
            <a:ext cx="621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endParaRPr lang="hu-HU" altLang="hu-HU" sz="2400" b="1" i="0"/>
          </a:p>
          <a:p>
            <a:pPr>
              <a:buFont typeface="Arial" charset="0"/>
              <a:buChar char="•"/>
            </a:pPr>
            <a:endParaRPr lang="hu-HU" altLang="hu-HU" sz="2400" b="1" i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117725" y="2520950"/>
            <a:ext cx="65944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Minőség filozófiai értelemben</a:t>
            </a:r>
          </a:p>
          <a:p>
            <a:pPr>
              <a:spcBef>
                <a:spcPct val="50000"/>
              </a:spcBef>
              <a:defRPr/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Minőség „megfelelőség” értelemben</a:t>
            </a:r>
          </a:p>
          <a:p>
            <a:pPr>
              <a:spcBef>
                <a:spcPct val="50000"/>
              </a:spcBef>
              <a:defRPr/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Minőség a felsőoktatásban</a:t>
            </a:r>
          </a:p>
          <a:p>
            <a:pPr>
              <a:spcBef>
                <a:spcPct val="50000"/>
              </a:spcBef>
              <a:defRPr/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Minőség </a:t>
            </a:r>
            <a:r>
              <a:rPr lang="hu-HU" altLang="hu-H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 egyes intézményekben</a:t>
            </a:r>
            <a:endParaRPr lang="hu-HU" altLang="hu-H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2117725" y="742950"/>
            <a:ext cx="63357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 sz="2000" b="1" dirty="0">
              <a:latin typeface="Calibri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hu-HU" altLang="hu-H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„Nem minden megszámolható, ami számít és nem minden számít, ami megszámolható”		   (Albert Einstein</a:t>
            </a:r>
            <a:r>
              <a:rPr lang="hu-HU" altLang="hu-HU" sz="2400" i="0" dirty="0"/>
              <a:t>)</a:t>
            </a:r>
          </a:p>
        </p:txBody>
      </p:sp>
      <p:pic>
        <p:nvPicPr>
          <p:cNvPr id="21513" name="Picture 10" descr="fmdk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878388"/>
            <a:ext cx="14525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</a:t>
            </a:r>
            <a:r>
              <a:rPr lang="hu-HU" sz="30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Ix</a:t>
            </a:r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hu-HU" sz="30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3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35290" y="6438122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2017. szeptember 27.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Korszerű tantervek I.</a:t>
            </a:r>
          </a:p>
          <a:p>
            <a:pPr algn="ctr"/>
            <a:r>
              <a:rPr lang="hu-HU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Integrált tantárgyak 1.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2288333" y="1273732"/>
            <a:ext cx="658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Valószínűségszámítási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alapok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17980" y="1796952"/>
            <a:ext cx="703940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tárgy célkitűzése kettős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hu-H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hallgatók készség szinten sajátítsák el szakmájuk gyakorlásához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szükséges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 adatok, 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mutatószámok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értését,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statisztikai adatszerzés, adatelemzés legfőbb elveit,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leíró statisztika eszköztárát és alkalmazását,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valamint a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valószínűségszámítás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alapjait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  <p:sp>
        <p:nvSpPr>
          <p:cNvPr id="2" name="AutoShape 2" descr="KÃ©ptalÃ¡lat a kÃ¶vetkezÅre: âintegrÃ¡ciÃ³ kÃ©pe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8" t="-6696" r="10058" b="6696"/>
          <a:stretch/>
        </p:blipFill>
        <p:spPr bwMode="auto">
          <a:xfrm>
            <a:off x="-266020" y="4189578"/>
            <a:ext cx="2184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2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35290" y="6438122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2017. szeptember 27.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2304001" y="1288063"/>
            <a:ext cx="658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Valószínűségszámítási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alapok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87420" y="2254577"/>
            <a:ext cx="706393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tárgy célkitűzése kettős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tárgy megalapozza 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Üzleti statisztika c. tantárgy, 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valamint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szaktárgyakban előforduló módszerek használatát, 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illetve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szintű oktatást.</a:t>
            </a:r>
          </a:p>
          <a:p>
            <a:endParaRPr lang="hu-HU" dirty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1707502" y="426289"/>
            <a:ext cx="74364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Korszerű tantervek II.</a:t>
            </a:r>
          </a:p>
          <a:p>
            <a:pPr algn="ctr"/>
            <a:r>
              <a:rPr lang="hu-HU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Integrált tantárgyak 2.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6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669147" y="961981"/>
            <a:ext cx="32239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Miről lesz szó?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87421" y="1912776"/>
            <a:ext cx="7128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elvárások változása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intézmények megítélése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 tantervek, integrált tantárgyak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Valószínűségszámítási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alapok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https://encrypted-tbn2.gstatic.com/images?q=tbn:ANd9GcS724uz5QwgK8gbWfP4xPRUN5fa2TACer1x4UJ8ZLjgAAKGJz2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0" y="3351775"/>
            <a:ext cx="1566312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2435290" y="6277131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2018.november 13.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43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1987420" y="1286689"/>
            <a:ext cx="6736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tantárgy jellemzői: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Kreditértéke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Oktatás módja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Számonkérés jellege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Motiváció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Többletteljesítmény elismerése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Értékelés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35290" y="6277131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2018.november 13.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KÃ©ptalÃ¡lat a kÃ¶vetkezÅre: âosztÃ¡lyozÃ¡s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5" y="45447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707502" y="426289"/>
            <a:ext cx="74364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Korszerű tantervek III.</a:t>
            </a:r>
          </a:p>
          <a:p>
            <a:pPr algn="ctr"/>
            <a:r>
              <a:rPr lang="hu-HU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Integrált tantárgyak 3.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8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Összegzés I.</a:t>
            </a:r>
            <a:endParaRPr lang="hu-HU" sz="3000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1875454" y="1184988"/>
            <a:ext cx="7268546" cy="5470335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továbblépés útja: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Világos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megfogalmazása az igényeknek 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intézményi indikátorok meghatározása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statisztikai tudás és kompetencia használata a mindennapi gyakorlatban.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Kutatásmódszertan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Szakdolgozat készítése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Statisztika az oktatásban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35290" y="6277131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2018.november 13.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2" name="AutoShape 2" descr="KÃ©ptalÃ¡lat a kÃ¶vetkezÅre: âkutatÃ¡smÃ³dszertan kÃ©pe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2679"/>
            <a:ext cx="1908000" cy="28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9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07503" y="703288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Összegzés II.</a:t>
            </a:r>
            <a:endParaRPr lang="hu-HU" sz="3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29128" y="1423719"/>
            <a:ext cx="6736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Gondolkodj bátran, ne félj attól, hogy hibákat követsz el! Tartsd nyitva a szemed, az apró részleteket is vedd észre, és legyél mindenben mértéktartó, céljaidat kivéve.”</a:t>
            </a:r>
          </a:p>
          <a:p>
            <a:pPr algn="r" fontAlgn="base"/>
            <a:r>
              <a:rPr lang="hu-HU" dirty="0" smtClean="0"/>
              <a:t>				</a:t>
            </a:r>
            <a:r>
              <a:rPr lang="hu-HU" i="1" dirty="0" smtClean="0"/>
              <a:t>(</a:t>
            </a:r>
            <a:r>
              <a:rPr lang="hu-HU" i="1" dirty="0"/>
              <a:t>Szent-Györgyi Albert)</a:t>
            </a:r>
          </a:p>
          <a:p>
            <a:pPr algn="r"/>
            <a:endParaRPr lang="hu-H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CBC6-07F3-47F9-B040-853AD42B7E6B}" type="datetime1">
              <a:rPr lang="hu-HU" smtClean="0"/>
              <a:t>2018.11.15.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725296" y="64609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FF84B5-A9F7-4838-91D0-1F5DD1163B66}" type="slidenum">
              <a:rPr lang="hu-HU" smtClean="0"/>
              <a:t>22</a:t>
            </a:fld>
            <a:endParaRPr lang="hu-H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65" y="3109131"/>
            <a:ext cx="2715425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2435290" y="6277131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2018.november 13.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70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88948" y="1240972"/>
            <a:ext cx="6704546" cy="17944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Arial" pitchFamily="34" charset="0"/>
              </a:rPr>
              <a:t>Köszönöm a megtisztelő figyelmet</a:t>
            </a:r>
            <a:r>
              <a:rPr lang="en-US" altLang="hu-H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Arial" pitchFamily="34" charset="0"/>
              </a:rPr>
              <a:t>!</a:t>
            </a:r>
            <a:endParaRPr lang="hu-HU" altLang="hu-H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err="1" smtClean="0">
                <a:solidFill>
                  <a:schemeClr val="bg2"/>
                </a:solidFill>
                <a:latin typeface="Lucida Grande"/>
                <a:ea typeface="Geneva"/>
                <a:cs typeface="Geneva"/>
                <a:hlinkClick r:id="rId2"/>
              </a:rPr>
              <a:t>www.bge.hu</a:t>
            </a:r>
            <a:endParaRPr lang="hu-HU" altLang="hu-H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16415" y="83976"/>
            <a:ext cx="1315618" cy="737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35290" y="6277131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2018.november 13.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3428999"/>
            <a:ext cx="427376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65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987420" y="1184988"/>
            <a:ext cx="7130823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eneva"/>
              </a:rPr>
              <a:t>Múlt</a:t>
            </a:r>
          </a:p>
          <a:p>
            <a:pPr marL="342900" indent="-342900">
              <a:buFontTx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eneva"/>
              </a:rPr>
              <a:t>Együttműködésen alapuló oktatás</a:t>
            </a:r>
          </a:p>
          <a:p>
            <a:pPr marL="342900" indent="-342900">
              <a:buFontTx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eneva"/>
              </a:rPr>
              <a:t>Tudósok, tanárok, hallgatók</a:t>
            </a:r>
          </a:p>
          <a:p>
            <a:pPr marL="0" indent="0"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Jelen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Globalizáció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Versenyképesség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„Z” generáció igényei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Jövő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Nemzetközi szintű megfelelés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1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Rangsorok</a:t>
            </a:r>
            <a:endParaRPr lang="hu-HU" altLang="hu-HU" sz="2800" b="1" i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830445" y="573013"/>
            <a:ext cx="5334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AZ ELVÁRÁSOK VÁLTOZÁSA  I.</a:t>
            </a:r>
            <a:endParaRPr lang="hu-HU" sz="3200" dirty="0"/>
          </a:p>
        </p:txBody>
      </p:sp>
      <p:pic>
        <p:nvPicPr>
          <p:cNvPr id="9" name="Picture 7" descr="https://encrypted-tbn0.gstatic.com/images?q=tbn:ANd9GcSyYm3gZWUpwChLq9nXOipQjluOgW6XJoKz1NUulxIDUxExV60dwpTKEAVlF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9" y="4693131"/>
            <a:ext cx="1618927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24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6854678-D40D-4DA7-B7E9-B9B491A915D3}" type="slidenum">
              <a:rPr lang="hu-HU" altLang="hu-HU" i="0" smtClean="0">
                <a:solidFill>
                  <a:srgbClr val="800000"/>
                </a:solidFill>
              </a:rPr>
              <a:pPr>
                <a:defRPr/>
              </a:pPr>
              <a:t>4</a:t>
            </a:fld>
            <a:endParaRPr lang="hu-HU" altLang="hu-HU" i="0" smtClean="0">
              <a:solidFill>
                <a:srgbClr val="800000"/>
              </a:solidFill>
            </a:endParaRPr>
          </a:p>
        </p:txBody>
      </p:sp>
      <p:graphicFrame>
        <p:nvGraphicFramePr>
          <p:cNvPr id="17411" name="Tartalom helye 5"/>
          <p:cNvGraphicFramePr>
            <a:graphicFrameLocks noGrp="1"/>
          </p:cNvGraphicFramePr>
          <p:nvPr>
            <p:ph sz="half" idx="4294967295"/>
          </p:nvPr>
        </p:nvGraphicFramePr>
        <p:xfrm>
          <a:off x="2000250" y="641350"/>
          <a:ext cx="6943725" cy="62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6943946" imgH="6267231" progId="Excel.Sheet.8">
                  <p:embed/>
                </p:oleObj>
              </mc:Choice>
              <mc:Fallback>
                <p:oleObj r:id="rId4" imgW="6943946" imgH="626723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641350"/>
                        <a:ext cx="6943725" cy="626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átum helye 6"/>
          <p:cNvSpPr txBox="1">
            <a:spLocks noGrp="1"/>
          </p:cNvSpPr>
          <p:nvPr/>
        </p:nvSpPr>
        <p:spPr bwMode="auto">
          <a:xfrm>
            <a:off x="0" y="6545263"/>
            <a:ext cx="1150938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047103-FAA9-41D2-AC8E-BEEE259E32BA}" type="datetime1">
              <a:rPr lang="hu-HU" sz="1200" b="1" i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>
                <a:defRPr/>
              </a:pPr>
              <a:t>2018.11.15.</a:t>
            </a:fld>
            <a:endParaRPr lang="hu-HU" sz="1200" b="1" i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96188" y="5876925"/>
            <a:ext cx="129381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Forrás</a:t>
            </a:r>
            <a:r>
              <a:rPr lang="hu-HU" sz="1200" i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: CEDEFOP</a:t>
            </a:r>
            <a:endParaRPr lang="hu-HU" sz="120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+mn-cs"/>
            </a:endParaRPr>
          </a:p>
        </p:txBody>
      </p:sp>
      <p:sp>
        <p:nvSpPr>
          <p:cNvPr id="12" name="Ellipszis 11"/>
          <p:cNvSpPr/>
          <p:nvPr/>
        </p:nvSpPr>
        <p:spPr>
          <a:xfrm rot="19814132">
            <a:off x="5643563" y="2636838"/>
            <a:ext cx="647700" cy="1296987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i="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 rot="20270518">
            <a:off x="5026025" y="4476750"/>
            <a:ext cx="708025" cy="398463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i="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7956550" y="1989138"/>
            <a:ext cx="719138" cy="37306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i="0">
              <a:solidFill>
                <a:prstClr val="white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rot="1970829">
            <a:off x="5961063" y="1762125"/>
            <a:ext cx="1852612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400" i="0" spc="200">
                <a:solidFill>
                  <a:prstClr val="black"/>
                </a:solidFill>
              </a:rPr>
              <a:t>felső szintű</a:t>
            </a:r>
          </a:p>
        </p:txBody>
      </p:sp>
      <p:sp>
        <p:nvSpPr>
          <p:cNvPr id="15" name="Szövegdoboz 8"/>
          <p:cNvSpPr txBox="1"/>
          <p:nvPr/>
        </p:nvSpPr>
        <p:spPr>
          <a:xfrm rot="18827305">
            <a:off x="1627188" y="1970088"/>
            <a:ext cx="2073275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1400" i="0" spc="210" smtClean="0">
                <a:solidFill>
                  <a:prstClr val="black"/>
                </a:solidFill>
              </a:rPr>
              <a:t>alap szintű</a:t>
            </a:r>
            <a:endParaRPr lang="hu-HU" sz="1400" i="0" spc="210">
              <a:solidFill>
                <a:prstClr val="black"/>
              </a:solidFill>
            </a:endParaRPr>
          </a:p>
        </p:txBody>
      </p:sp>
      <p:sp>
        <p:nvSpPr>
          <p:cNvPr id="16" name="Szövegdoboz 8"/>
          <p:cNvSpPr txBox="1"/>
          <p:nvPr/>
        </p:nvSpPr>
        <p:spPr>
          <a:xfrm rot="3178144">
            <a:off x="1400970" y="4555331"/>
            <a:ext cx="2074862" cy="307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1400" i="0" spc="420" smtClean="0">
                <a:solidFill>
                  <a:prstClr val="black"/>
                </a:solidFill>
              </a:rPr>
              <a:t>fizikai</a:t>
            </a:r>
            <a:endParaRPr lang="hu-HU" sz="1400" i="0" spc="420">
              <a:solidFill>
                <a:prstClr val="black"/>
              </a:solidFill>
            </a:endParaRPr>
          </a:p>
        </p:txBody>
      </p:sp>
      <p:sp>
        <p:nvSpPr>
          <p:cNvPr id="17" name="Szövegdoboz 8"/>
          <p:cNvSpPr txBox="1"/>
          <p:nvPr/>
        </p:nvSpPr>
        <p:spPr>
          <a:xfrm rot="18037250">
            <a:off x="6787356" y="4461669"/>
            <a:ext cx="2074863" cy="307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1400" i="0" spc="310" smtClean="0">
                <a:solidFill>
                  <a:prstClr val="black"/>
                </a:solidFill>
              </a:rPr>
              <a:t>nem fizikai</a:t>
            </a:r>
            <a:endParaRPr lang="hu-HU" sz="1400" i="0" spc="310">
              <a:solidFill>
                <a:prstClr val="black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830445" y="573013"/>
            <a:ext cx="5334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AZ ELVÁRÁSOK VÁLTOZÁSA  II.</a:t>
            </a:r>
            <a:endParaRPr lang="hu-HU" sz="32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XXI. század minden kedden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0" y="5204999"/>
            <a:ext cx="1512000" cy="8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2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4" grpId="1" animBg="1"/>
      <p:bldP spid="9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7D0A6-70C7-4B64-847C-55BBAF6C41E3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Dátum helye 4"/>
          <p:cNvSpPr txBox="1">
            <a:spLocks noGrp="1"/>
          </p:cNvSpPr>
          <p:nvPr/>
        </p:nvSpPr>
        <p:spPr bwMode="auto">
          <a:xfrm>
            <a:off x="0" y="6545263"/>
            <a:ext cx="1150938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76D314A-91E5-4E28-885F-5F14108B87C8}" type="datetime1">
              <a:rPr lang="hu-HU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l">
                <a:defRPr/>
              </a:pPr>
              <a:t>2018.11.15.</a:t>
            </a:fld>
            <a:endParaRPr lang="hu-HU" sz="12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43100" y="402164"/>
            <a:ext cx="72009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hu-HU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algn="ctr" eaLnBrk="0" hangingPunct="0"/>
            <a:r>
              <a:rPr lang="hu-H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versenyképes tudás tartalma  </a:t>
            </a:r>
            <a:endParaRPr lang="hu-H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419475" y="1628775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Versenyképesség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27313" y="256540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Egyre „jövedelmezőbb” kínálat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427538" y="35734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Tudás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411413" y="501332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Teoretikus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508625" y="501332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Képesség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859338" y="2133600"/>
            <a:ext cx="43338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859338" y="3068638"/>
            <a:ext cx="43338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 rot="2262748">
            <a:off x="4000500" y="4029075"/>
            <a:ext cx="433388" cy="900113"/>
          </a:xfrm>
          <a:prstGeom prst="downArrow">
            <a:avLst>
              <a:gd name="adj1" fmla="val 50000"/>
              <a:gd name="adj2" fmla="val 51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 rot="-2870446">
            <a:off x="5453856" y="4056857"/>
            <a:ext cx="433387" cy="819150"/>
          </a:xfrm>
          <a:prstGeom prst="downArrow">
            <a:avLst>
              <a:gd name="adj1" fmla="val 50000"/>
              <a:gd name="adj2" fmla="val 47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492500" y="566102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/>
              <a:t>KOMPETENCIA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771775" y="6453188"/>
            <a:ext cx="4895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800000"/>
                </a:solidFill>
              </a:rPr>
              <a:t>Magyarország megújulása konferencia 2012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830445" y="573013"/>
            <a:ext cx="5334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AZ ELVÁRÁSOK VÁLTOZÁSA  III.</a:t>
            </a:r>
            <a:endParaRPr lang="hu-HU" sz="3200" dirty="0"/>
          </a:p>
        </p:txBody>
      </p:sp>
      <p:pic>
        <p:nvPicPr>
          <p:cNvPr id="2050" name="Picture 2" descr="KÃ©ptalÃ¡lat a kÃ¶vetkezÅre: âversenykÃ©pessÃ©g fotÃ³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438"/>
            <a:ext cx="1908000" cy="10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88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3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6156" grpId="0"/>
      <p:bldP spid="6157" grpId="0"/>
      <p:bldP spid="6158" grpId="0"/>
      <p:bldP spid="6159" grpId="0" animBg="1"/>
      <p:bldP spid="6160" grpId="0" animBg="1"/>
      <p:bldP spid="6161" grpId="0" animBg="1"/>
      <p:bldP spid="6162" grpId="0" animBg="1"/>
      <p:bldP spid="6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558212" y="522374"/>
            <a:ext cx="758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elvárások változása IV.</a:t>
            </a:r>
            <a:endParaRPr lang="hu-HU" sz="3000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763927" y="1262064"/>
            <a:ext cx="7380073" cy="4753568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Globális képességek:</a:t>
            </a:r>
          </a:p>
          <a:p>
            <a:pPr marL="654413" lvl="1" indent="-4572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Idegennyelvi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készségek (meghatározó az angol)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4413" lvl="1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Kultúrák közötti kapcsolatok képessége </a:t>
            </a:r>
          </a:p>
          <a:p>
            <a:pPr marL="197213" lvl="1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intercultural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54413" lvl="1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Informatikai képességek (digitális technológiák ismerete, internet használata, stb.)</a:t>
            </a:r>
          </a:p>
          <a:p>
            <a:pPr marL="654413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 képesség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de másképpen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XXI. század minden kedden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3585866"/>
            <a:ext cx="1512000" cy="8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9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35290" y="6438122"/>
            <a:ext cx="62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Budapest, 2017. szeptember 27.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52" y="0"/>
            <a:ext cx="60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1558212" y="522374"/>
            <a:ext cx="758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elvárások változása I.</a:t>
            </a:r>
            <a:endParaRPr lang="hu-HU" sz="30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183575" y="2043404"/>
            <a:ext cx="6708179" cy="3396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 (ismeretek, tapasztalat)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hu-H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Jártasság (készség, rutin)</a:t>
            </a:r>
          </a:p>
          <a:p>
            <a:pPr>
              <a:lnSpc>
                <a:spcPct val="80000"/>
              </a:lnSpc>
            </a:pPr>
            <a:endParaRPr lang="hu-H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Attitűdök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hu-H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Személyes értékek (önállóság)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hu-H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Személyes vonások (felelősség)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hu-H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Motivációk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hu-H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41188" y="1091006"/>
            <a:ext cx="666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hu-H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Kompetencia összetevők</a:t>
            </a:r>
          </a:p>
        </p:txBody>
      </p:sp>
      <p:pic>
        <p:nvPicPr>
          <p:cNvPr id="10" name="Picture 2" descr="http://www.demotivalo.net/pic/1357945109.3966-k-f.jpg?10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9" y="3642069"/>
            <a:ext cx="14078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Statisztika az oktatásban</a:t>
            </a:r>
            <a:endParaRPr lang="hu-H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674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660433" y="83976"/>
            <a:ext cx="1408921" cy="781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261189" y="426289"/>
            <a:ext cx="7696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 kompetenciák mérhetősége II.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6041" y="2341984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</p:txBody>
      </p:sp>
      <p:pic>
        <p:nvPicPr>
          <p:cNvPr id="3074" name="Picture 2" descr="KÃ©ptalÃ¡lat a kÃ¶vetkezÅre: âintegrÃ¡ciÃ³ kÃ©p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4040126"/>
            <a:ext cx="186963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565236" y="6123709"/>
            <a:ext cx="47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MTÜ, STAB, Budapest, 2018. november 16.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46041" y="1400175"/>
            <a:ext cx="6397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Felvett hallgatók alkalmassági tesztjei?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Idegennyelv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Informatika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tesz az intézmény?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Felzárkóztató kurzusok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Korrepetitori rendszer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Mentorrendszer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DPR kutatások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Elhelyezkedési idő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Kezdő fizetés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Elégedettség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80" y="74886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40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AB9705-BC31-4735-BE15-70B1F503E7D5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79613" y="1844675"/>
            <a:ext cx="7164387" cy="5013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Célok: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oktatás és a kutatás mellett társadalmi szolgáltatások nyújtása (EUA)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Innováció (OECD)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Kiterjesztett egyetem (alkalmazott kutatások)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Vállalkozói egyetem – innovatív egyetem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Tevékenységek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Tudástranszfer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Vállalkozások, szabadalmak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Kulturális aktivitás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elkötelezettség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943100" y="390535"/>
            <a:ext cx="67325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hu-HU" sz="36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algn="ctr" eaLnBrk="0" hangingPunct="0"/>
            <a:r>
              <a:rPr lang="hu-H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felsőoktatási intézmények küldetésének bővülése</a:t>
            </a:r>
            <a:endParaRPr lang="hu-HU" sz="2800" b="1" dirty="0">
              <a:solidFill>
                <a:srgbClr val="8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771775" y="6453188"/>
            <a:ext cx="4895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800000"/>
                </a:solidFill>
              </a:rPr>
              <a:t>Magyarország megújulása konferencia 2012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87420" y="149290"/>
            <a:ext cx="69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2"/>
                </a:solidFill>
              </a:rPr>
              <a:t>Kihívások és igények a statisztikában</a:t>
            </a:r>
            <a:endParaRPr lang="hu-HU" sz="1200" b="1" dirty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07502" y="426289"/>
            <a:ext cx="743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Intézmények megítélése I.</a:t>
            </a:r>
            <a:endParaRPr lang="hu-HU" sz="3000" dirty="0"/>
          </a:p>
        </p:txBody>
      </p:sp>
      <p:pic>
        <p:nvPicPr>
          <p:cNvPr id="4100" name="Picture 4" descr="KÃ©ptalÃ¡lat a kÃ¶vetkezÅre: âkÃ¼ldetÃ©s fot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87"/>
            <a:ext cx="1908000" cy="13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0" y="76448"/>
            <a:ext cx="756000" cy="1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6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39" grpId="0"/>
    </p:bldLst>
  </p:timing>
</p:sld>
</file>

<file path=ppt/theme/theme1.xml><?xml version="1.0" encoding="utf-8"?>
<a:theme xmlns:a="http://schemas.openxmlformats.org/drawingml/2006/main" name="Té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éma2" id="{84B8EC2F-93E6-4926-8BAE-472A72F92C36}" vid="{F104BA94-5CA2-4F8C-9751-FFCAFCF794E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1002</Words>
  <Application>Microsoft Office PowerPoint</Application>
  <PresentationFormat>Diavetítés a képernyőre (4:3 oldalarány)</PresentationFormat>
  <Paragraphs>298</Paragraphs>
  <Slides>23</Slides>
  <Notes>17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Téma2</vt:lpstr>
      <vt:lpstr>Microsoft Excel 97-2003 munkalap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BGF-KKK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Literacy  dr. Éva Sándor-Kriszt rector of Budapest Business School</dc:title>
  <dc:creator>Dr. Hidasi Judit</dc:creator>
  <cp:lastModifiedBy>Sándorné dr. Kriszt Éva</cp:lastModifiedBy>
  <cp:revision>226</cp:revision>
  <cp:lastPrinted>2016-08-01T11:04:40Z</cp:lastPrinted>
  <dcterms:created xsi:type="dcterms:W3CDTF">2015-10-13T12:43:58Z</dcterms:created>
  <dcterms:modified xsi:type="dcterms:W3CDTF">2018-11-15T19:33:33Z</dcterms:modified>
</cp:coreProperties>
</file>