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82" r:id="rId4"/>
    <p:sldId id="283" r:id="rId5"/>
    <p:sldId id="287" r:id="rId6"/>
    <p:sldId id="261" r:id="rId7"/>
    <p:sldId id="262" r:id="rId8"/>
    <p:sldId id="263" r:id="rId9"/>
    <p:sldId id="289" r:id="rId10"/>
    <p:sldId id="264" r:id="rId11"/>
    <p:sldId id="271" r:id="rId12"/>
    <p:sldId id="288" r:id="rId13"/>
    <p:sldId id="266" r:id="rId14"/>
    <p:sldId id="270" r:id="rId15"/>
    <p:sldId id="291" r:id="rId16"/>
    <p:sldId id="292" r:id="rId17"/>
    <p:sldId id="280" r:id="rId18"/>
    <p:sldId id="290" r:id="rId19"/>
    <p:sldId id="272" r:id="rId20"/>
    <p:sldId id="276" r:id="rId21"/>
    <p:sldId id="273" r:id="rId22"/>
    <p:sldId id="277" r:id="rId23"/>
    <p:sldId id="274" r:id="rId24"/>
    <p:sldId id="278" r:id="rId25"/>
    <p:sldId id="267" r:id="rId26"/>
    <p:sldId id="279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IPS, CPS, STS szekciók témája Syneyben és Marrakeshben,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Sydney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cat>
            <c:strRef>
              <c:f>Munka1!$A$2:$A$10</c:f>
              <c:strCache>
                <c:ptCount val="9"/>
                <c:pt idx="0">
                  <c:v>mat-model</c:v>
                </c:pt>
                <c:pt idx="1">
                  <c:v>census, survey</c:v>
                </c:pt>
                <c:pt idx="2">
                  <c:v>GazdStat</c:v>
                </c:pt>
                <c:pt idx="3">
                  <c:v>Társstat</c:v>
                </c:pt>
                <c:pt idx="4">
                  <c:v>környezet</c:v>
                </c:pt>
                <c:pt idx="5">
                  <c:v>hiv-stat</c:v>
                </c:pt>
                <c:pt idx="6">
                  <c:v>stat-etika</c:v>
                </c:pt>
                <c:pt idx="7">
                  <c:v>Big Data</c:v>
                </c:pt>
                <c:pt idx="8">
                  <c:v>Egyéb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44.2</c:v>
                </c:pt>
                <c:pt idx="1">
                  <c:v>15.7</c:v>
                </c:pt>
                <c:pt idx="2">
                  <c:v>13.9</c:v>
                </c:pt>
                <c:pt idx="3">
                  <c:v>6.3</c:v>
                </c:pt>
                <c:pt idx="4">
                  <c:v>2.1</c:v>
                </c:pt>
                <c:pt idx="5">
                  <c:v>5.2</c:v>
                </c:pt>
                <c:pt idx="8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Marrakesh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cat>
            <c:strRef>
              <c:f>Munka1!$A$2:$A$10</c:f>
              <c:strCache>
                <c:ptCount val="9"/>
                <c:pt idx="0">
                  <c:v>mat-model</c:v>
                </c:pt>
                <c:pt idx="1">
                  <c:v>census, survey</c:v>
                </c:pt>
                <c:pt idx="2">
                  <c:v>GazdStat</c:v>
                </c:pt>
                <c:pt idx="3">
                  <c:v>Társstat</c:v>
                </c:pt>
                <c:pt idx="4">
                  <c:v>környezet</c:v>
                </c:pt>
                <c:pt idx="5">
                  <c:v>hiv-stat</c:v>
                </c:pt>
                <c:pt idx="6">
                  <c:v>stat-etika</c:v>
                </c:pt>
                <c:pt idx="7">
                  <c:v>Big Data</c:v>
                </c:pt>
                <c:pt idx="8">
                  <c:v>Egyéb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35.6</c:v>
                </c:pt>
                <c:pt idx="1">
                  <c:v>4.5</c:v>
                </c:pt>
                <c:pt idx="2">
                  <c:v>13</c:v>
                </c:pt>
                <c:pt idx="3">
                  <c:v>10.199999999999999</c:v>
                </c:pt>
                <c:pt idx="4">
                  <c:v>5.6</c:v>
                </c:pt>
                <c:pt idx="5">
                  <c:v>6.2</c:v>
                </c:pt>
                <c:pt idx="6">
                  <c:v>14.7</c:v>
                </c:pt>
                <c:pt idx="7">
                  <c:v>10.199999999999999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cat>
            <c:strRef>
              <c:f>Munka1!$A$2:$A$10</c:f>
              <c:strCache>
                <c:ptCount val="9"/>
                <c:pt idx="0">
                  <c:v>mat-model</c:v>
                </c:pt>
                <c:pt idx="1">
                  <c:v>census, survey</c:v>
                </c:pt>
                <c:pt idx="2">
                  <c:v>GazdStat</c:v>
                </c:pt>
                <c:pt idx="3">
                  <c:v>Társstat</c:v>
                </c:pt>
                <c:pt idx="4">
                  <c:v>környezet</c:v>
                </c:pt>
                <c:pt idx="5">
                  <c:v>hiv-stat</c:v>
                </c:pt>
                <c:pt idx="6">
                  <c:v>stat-etika</c:v>
                </c:pt>
                <c:pt idx="7">
                  <c:v>Big Data</c:v>
                </c:pt>
                <c:pt idx="8">
                  <c:v>Egyéb</c:v>
                </c:pt>
              </c:strCache>
            </c:strRef>
          </c:cat>
          <c:val>
            <c:numRef>
              <c:f>Munka1!$D$2:$D$10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68901600"/>
        <c:axId val="1068897248"/>
      </c:barChart>
      <c:catAx>
        <c:axId val="106890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1068897248"/>
        <c:crosses val="autoZero"/>
        <c:auto val="1"/>
        <c:lblAlgn val="ctr"/>
        <c:lblOffset val="100"/>
        <c:noMultiLvlLbl val="0"/>
      </c:catAx>
      <c:valAx>
        <c:axId val="106889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689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1842F-063B-4481-8A3A-02EE4EE0D4F7}" type="datetimeFigureOut">
              <a:rPr lang="hu-HU" smtClean="0"/>
              <a:t>2018. 09. 25.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7DA4-9BC1-4A2E-B065-619A8294D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646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012" y="1323087"/>
            <a:ext cx="8689976" cy="231051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hu-HU" sz="40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Nemzetköziesedés</a:t>
            </a:r>
            <a:r>
              <a:rPr lang="hu-HU" sz="4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láthatóság, publikációs lehetőségek a Statisztika területén</a:t>
            </a:r>
            <a:endParaRPr lang="hu-HU" sz="4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012" y="4765876"/>
            <a:ext cx="8689976" cy="25146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hu-HU" sz="2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SJTB ülés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hu-HU" sz="2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Budapest, 2018. szeptember </a:t>
            </a:r>
            <a:r>
              <a:rPr lang="hu-HU" sz="2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endParaRPr lang="hu-HU" sz="20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hu-HU" sz="20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16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16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Laczka</a:t>
            </a:r>
            <a:r>
              <a:rPr lang="hu-HU" sz="16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Éva</a:t>
            </a:r>
          </a:p>
          <a:p>
            <a:endParaRPr lang="hu-H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96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Royal Statistical </a:t>
            </a:r>
            <a:r>
              <a:rPr lang="en-GB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(RSS)</a:t>
            </a:r>
            <a:endParaRPr lang="en-GB" sz="28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2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tagjai statisztikusok, </a:t>
            </a:r>
            <a:r>
              <a:rPr lang="hu-HU" sz="2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adat-elemzők, függetlenül attól, </a:t>
            </a:r>
            <a:r>
              <a:rPr lang="hu-HU" sz="2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munkájukat mely országban végzik</a:t>
            </a: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1834-ben </a:t>
            </a: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alakult meg</a:t>
            </a:r>
            <a:endParaRPr lang="hu-HU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Tagjainak száma </a:t>
            </a: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mintegy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b="1" i="1" u="sng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világ minden </a:t>
            </a:r>
            <a:r>
              <a:rPr lang="hu-HU" b="1" i="1" u="sng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részéről!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00"/>
              </a:lnSpc>
              <a:spcBef>
                <a:spcPts val="0"/>
              </a:spcBef>
              <a:defRPr/>
            </a:pP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hu-HU" sz="2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Főbb elemzési, kutatási területei</a:t>
            </a: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probability			Medical</a:t>
            </a: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and Industrial		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statistics</a:t>
            </a: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			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Applications		</a:t>
            </a:r>
            <a:r>
              <a:rPr lang="en-GB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Statistics		Statistical Computing</a:t>
            </a: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Improvement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Statistics and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endParaRPr lang="en-GB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Statistics			Statistics on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endParaRPr lang="en-GB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GB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Development		Young 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statisticians </a:t>
            </a:r>
            <a:endParaRPr lang="en-US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BB2A4-4CE5-44F8-9353-0723F44ABBA4}" type="slidenum">
              <a:rPr lang="hu-HU" altLang="hu-HU" smtClean="0"/>
              <a:pPr>
                <a:defRPr/>
              </a:pPr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2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2"/>
            <a:ext cx="8229600" cy="1395613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en-GB" b="1" i="1" cap="small" dirty="0">
                <a:solidFill>
                  <a:srgbClr val="4D7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Statistical Association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(ASA)</a:t>
            </a:r>
            <a:endParaRPr lang="en-US" sz="28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2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világ legnagyobb statisztikus közössége</a:t>
            </a: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1839-ben, Bostonban alapították</a:t>
            </a:r>
            <a:endParaRPr lang="hu-HU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Tagjai 90 ország statisztikusai köréből kerülnek ki (!)</a:t>
            </a: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endParaRPr lang="hu-HU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2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folyóiratot működtet, melynek főbb témái</a:t>
            </a:r>
            <a:endParaRPr lang="hu-HU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Gazdaságstatisztika, vállalatstatisztika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mezőgazdaság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környezet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orvostudomány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Összeírások módszertana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endParaRPr lang="hu-HU" b="1" i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endParaRPr lang="hu-HU" b="1" i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spcBef>
                <a:spcPts val="600"/>
              </a:spcBef>
              <a:buNone/>
              <a:defRPr/>
            </a:pPr>
            <a:endParaRPr lang="hu-HU" b="1" i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BB2A4-4CE5-44F8-9353-0723F44ABBA4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4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012" y="2107580"/>
            <a:ext cx="8689976" cy="8920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4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Trendek a nemzetközi statisztikában</a:t>
            </a:r>
            <a:endParaRPr lang="hu-HU" sz="4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 dirty="0" smtClean="0"/>
          </a:p>
          <a:p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31A4-AF97-4747-B3F0-8359E11321E1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666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  <a:defRPr/>
            </a:pP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55. és a 61. ISI kongresszus főbb jellemzői</a:t>
            </a: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hu-HU" sz="28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Sydney, 2005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4294967295"/>
          </p:nvPr>
        </p:nvSpPr>
        <p:spPr>
          <a:xfrm>
            <a:off x="1760699" y="2505075"/>
            <a:ext cx="3868737" cy="36845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hu-HU" sz="2800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28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Résztvevők száma: 1800</a:t>
            </a:r>
          </a:p>
          <a:p>
            <a:pPr marL="0" indent="0">
              <a:buNone/>
              <a:defRPr/>
            </a:pP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Szekciók* száma: 202</a:t>
            </a:r>
          </a:p>
          <a:p>
            <a:pPr marL="0" indent="0">
              <a:buNone/>
              <a:defRPr/>
            </a:pPr>
            <a:endParaRPr lang="hu-HU" sz="2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2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b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hu-HU" sz="1200" b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IPS, CPS és adminisztratív szekció</a:t>
            </a:r>
            <a:r>
              <a:rPr lang="hu-H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hu-HU" sz="2800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Marrakesh</a:t>
            </a:r>
            <a:r>
              <a:rPr lang="hu-HU" sz="2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294967295"/>
          </p:nvPr>
        </p:nvSpPr>
        <p:spPr>
          <a:xfrm>
            <a:off x="6551271" y="2505075"/>
            <a:ext cx="3962740" cy="36845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hu-HU" dirty="0" smtClean="0"/>
          </a:p>
          <a:p>
            <a:pPr marL="0" indent="0">
              <a:buNone/>
              <a:defRPr/>
            </a:pPr>
            <a:endParaRPr lang="hu-HU" sz="2400" b="1" cap="small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  <a:defRPr/>
            </a:pPr>
            <a:endParaRPr lang="hu-HU" sz="6400" b="1" cap="small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  <a:defRPr/>
            </a:pPr>
            <a:r>
              <a:rPr lang="hu-HU" sz="6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Résztvevők </a:t>
            </a:r>
            <a:r>
              <a:rPr lang="hu-HU" sz="6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száma: </a:t>
            </a:r>
            <a:r>
              <a:rPr lang="hu-HU" sz="6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</a:p>
          <a:p>
            <a:pPr marL="914400" lvl="2" indent="0">
              <a:lnSpc>
                <a:spcPts val="1500"/>
              </a:lnSpc>
              <a:spcBef>
                <a:spcPts val="0"/>
              </a:spcBef>
              <a:buNone/>
              <a:defRPr/>
            </a:pPr>
            <a:endParaRPr lang="hu-HU" sz="6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15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Afrika: 588</a:t>
            </a:r>
          </a:p>
          <a:p>
            <a:pPr lvl="2">
              <a:lnSpc>
                <a:spcPts val="15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Európa: 536</a:t>
            </a:r>
          </a:p>
          <a:p>
            <a:pPr lvl="2">
              <a:lnSpc>
                <a:spcPts val="15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Észak-Amerika: 328</a:t>
            </a:r>
          </a:p>
          <a:p>
            <a:pPr lvl="2">
              <a:lnSpc>
                <a:spcPts val="15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Ázsia: Dél-Amerika: 70</a:t>
            </a:r>
          </a:p>
          <a:p>
            <a:pPr lvl="2">
              <a:lnSpc>
                <a:spcPts val="15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Óceánia: 41</a:t>
            </a:r>
          </a:p>
          <a:p>
            <a:pPr lvl="2">
              <a:lnSpc>
                <a:spcPts val="2000"/>
              </a:lnSpc>
              <a:spcBef>
                <a:spcPts val="0"/>
              </a:spcBef>
              <a:defRPr/>
            </a:pPr>
            <a:endParaRPr lang="hu-HU" sz="6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ts val="1500"/>
              </a:lnSpc>
              <a:spcBef>
                <a:spcPts val="0"/>
              </a:spcBef>
              <a:buNone/>
              <a:defRPr/>
            </a:pPr>
            <a:r>
              <a:rPr lang="hu-HU" sz="6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Képviselt országok száma: </a:t>
            </a:r>
            <a:r>
              <a:rPr lang="hu-HU" sz="6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</a:p>
          <a:p>
            <a:pPr marL="914400" lvl="2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hu-HU" sz="6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ts val="1500"/>
              </a:lnSpc>
              <a:spcBef>
                <a:spcPts val="0"/>
              </a:spcBef>
              <a:buNone/>
              <a:defRPr/>
            </a:pPr>
            <a:r>
              <a:rPr lang="hu-HU" sz="6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Szekciók</a:t>
            </a:r>
            <a:r>
              <a:rPr lang="hu-HU" sz="6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hu-HU" sz="6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száma: több mint 300</a:t>
            </a:r>
          </a:p>
          <a:p>
            <a:pPr marL="914400" lvl="2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hu-HU" b="1" cap="small" dirty="0">
              <a:solidFill>
                <a:srgbClr val="4D7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3C9CE-1723-4F69-9A0C-3AF956F65204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24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079157" y="724930"/>
          <a:ext cx="10000735" cy="566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1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OECD/IAOS konferencia</a:t>
            </a:r>
            <a:br>
              <a:rPr lang="hu-H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(Párizs, 2018. szeptember 19-21)</a:t>
            </a:r>
            <a:br>
              <a:rPr lang="hu-H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„Jobb  statisztikával a jobb életért”</a:t>
            </a:r>
            <a:endParaRPr lang="en-US" sz="1400" b="1" i="1" cap="sm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hu-HU" sz="9600" b="1" i="1" u="sng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„Irányított" témaválasztás”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9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hivatalos statisztika helye, szerepe, jövője</a:t>
            </a: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0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(~32%)</a:t>
            </a:r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r>
              <a:rPr lang="hu-HU" sz="4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konferencia előtt  (2018. szeptember 18) egy félnapos nemzeti statisztikai hivatalok szakmai függetlenségével foglalkozó fórumot tartottak → konkrét példák, kezelési javaslatok</a:t>
            </a:r>
          </a:p>
          <a:p>
            <a:pPr lvl="1">
              <a:lnSpc>
                <a:spcPts val="2500"/>
              </a:lnSpc>
              <a:spcBef>
                <a:spcPts val="0"/>
              </a:spcBef>
              <a:defRPr/>
            </a:pPr>
            <a:endParaRPr lang="hu-HU" sz="78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jólét, az életminőség mérése</a:t>
            </a:r>
            <a:r>
              <a:rPr lang="hu-HU" sz="7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0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(~22%)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5000" b="1" i="1" cap="sm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fenntarthatóság mérése </a:t>
            </a:r>
            <a:r>
              <a:rPr lang="hu-HU" sz="5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0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(~20%)</a:t>
            </a:r>
            <a:endParaRPr lang="hu-HU" sz="50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6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Digitalizálás, globalizáció hatása a statisztikára</a:t>
            </a:r>
            <a:r>
              <a:rPr lang="hu-HU" sz="7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0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(~16%)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6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55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Kommunikáció, statisztikai szakirodalom </a:t>
            </a:r>
            <a:r>
              <a:rPr lang="hu-HU" sz="50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(~10%)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hu-HU" sz="80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78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47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OECD/IAOS konferencia </a:t>
            </a:r>
            <a:b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„keynote speech”</a:t>
            </a:r>
            <a:endParaRPr lang="en-US" sz="28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hu-HU" sz="1600" b="1" cap="small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hu-HU" sz="1600" b="1" cap="small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hu-HU" sz="1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Előadó: Walter j. </a:t>
            </a:r>
            <a:r>
              <a:rPr lang="hu-HU" sz="1800" b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Radermacher</a:t>
            </a:r>
            <a:endParaRPr lang="hu-HU" sz="18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hu-HU" sz="18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b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FENStatS</a:t>
            </a: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elnöke,  a német statisztikai Hivatal korábbi elnöke,          	      az EUROSTAT  korábbi főigazgatója</a:t>
            </a:r>
            <a:endParaRPr lang="hu-HU" sz="16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hu-HU" sz="1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előadás címe: </a:t>
            </a: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hu-HU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„</a:t>
            </a:r>
            <a:r>
              <a:rPr lang="en-US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statistics in the risk society</a:t>
            </a: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18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hu-HU" sz="1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Mottó:</a:t>
            </a: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hu-HU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„Facts are confusing me”</a:t>
            </a:r>
            <a:endParaRPr lang="en-US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1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hu-HU" sz="1600" b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656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ISI Konferenciák </a:t>
            </a:r>
            <a:br>
              <a:rPr lang="hu-H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Tradicionális és új témái</a:t>
            </a:r>
            <a:endParaRPr lang="en-US" sz="28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2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elmúlt tíz évben csökkent az érdeklődés a tradicionális témák </a:t>
            </a:r>
            <a:r>
              <a:rPr lang="hu-HU" sz="56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(például az összeírások végrehajtása)</a:t>
            </a:r>
            <a:r>
              <a:rPr lang="hu-HU" sz="62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iránt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62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6200" b="1" u="sng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témák jelentek meg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56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statisztika helye, szerepe a társadalomban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56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statisztika és az etika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56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 helye, szerepe a statisztikában</a:t>
            </a:r>
            <a:endParaRPr lang="hu-HU" sz="56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62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200" b="1" u="sng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Felértékelődött 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62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matematikai statisztikai módszerek alkalmazása, modellezés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rendszerszemlélet,  a statisztikai folyamatok integrált, komplex kezelése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 smtClean="0">
              <a:solidFill>
                <a:srgbClr val="4D7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4D7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 smtClean="0">
              <a:solidFill>
                <a:srgbClr val="4D7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4D7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4D7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4D7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5415" y="468350"/>
            <a:ext cx="9456233" cy="1516567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  <a:defRPr/>
            </a:pPr>
            <a:r>
              <a:rPr lang="hu-HU" b="1" i="1" cap="sm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OECD – IAOS konferencia szekciói (2)</a:t>
            </a:r>
            <a:b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(Párizs, 2018. szeptember 19-21)</a:t>
            </a:r>
            <a:br>
              <a:rPr lang="hu-HU" sz="22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1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1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hu-HU" sz="1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„irányított” </a:t>
            </a:r>
            <a:r>
              <a:rPr lang="hu-HU" sz="1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témaválasztás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28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hivatalos statisztika helye, szerepe (30%)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endParaRPr lang="hu-H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jólét, az életminőség mérése (23%)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Fenntarthatóság mérése (20</a:t>
            </a:r>
            <a:r>
              <a:rPr lang="hu-HU" sz="16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endParaRPr lang="hu-HU" sz="16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endParaRPr lang="hu-HU" sz="16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1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Digitalizálás, globalizáció hatása a statisztikára (16%)</a:t>
            </a:r>
            <a:endParaRPr lang="hu-HU" sz="1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endParaRPr lang="hu-HU" sz="1600" b="1" u="sng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12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statisztika kommunikálása, a szakirodalom (11%)</a:t>
            </a:r>
            <a:endParaRPr lang="hu-HU" sz="12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endParaRPr lang="hu-HU" sz="16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  <a:defRPr/>
            </a:pPr>
            <a:endParaRPr lang="hu-HU" sz="1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1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1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61D79-4A88-4A15-925B-730493A0B513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0"/>
            <a:ext cx="9704665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012" y="798653"/>
            <a:ext cx="8689976" cy="26969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Statisztika a nemzetközi folyóiratokban</a:t>
            </a:r>
            <a:endParaRPr lang="hu-HU" sz="4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Alcím 2"/>
          <p:cNvSpPr>
            <a:spLocks noGrp="1"/>
          </p:cNvSpPr>
          <p:nvPr>
            <p:ph type="subTitle" idx="1"/>
          </p:nvPr>
        </p:nvSpPr>
        <p:spPr>
          <a:xfrm>
            <a:off x="1751012" y="4270917"/>
            <a:ext cx="8689976" cy="124336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endParaRPr lang="hu-HU" altLang="hu-HU" b="1" cap="small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hu-HU" altLang="hu-HU" sz="11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Forrás: az ISI – RSS főszerkesztők fóruma az ISI 61. Kongresszusán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hu-HU" altLang="hu-HU" sz="12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12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Marrakesh</a:t>
            </a:r>
            <a:r>
              <a:rPr lang="hu-HU" altLang="hu-HU" sz="12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2017. július 17)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31A4-AF97-4747-B3F0-8359E11321E1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50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Vázlat</a:t>
            </a:r>
            <a:endParaRPr lang="en-US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Nemzetközi mérföldkövek</a:t>
            </a: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statisztika </a:t>
            </a: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nemzetközi tere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hu-HU" sz="7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ismert tér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kevésbé ismert tér</a:t>
            </a:r>
            <a:endParaRPr lang="hu-HU" sz="78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nemzetközi tér kulcsszereplői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defRPr/>
            </a:pPr>
            <a:r>
              <a:rPr lang="en-US" sz="6400" b="1" i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Statistical Institute (ISI),</a:t>
            </a:r>
            <a:r>
              <a:rPr lang="en-US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400" b="1" i="1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ENSz</a:t>
            </a:r>
            <a:r>
              <a:rPr lang="hu-HU" sz="6400" b="1" i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statisztikai bizottsága</a:t>
            </a: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6400" b="1" i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Együttműködési Fejlesztési és Szervezet </a:t>
            </a:r>
            <a:r>
              <a:rPr lang="en-US" sz="6400" b="1" i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(OECD)</a:t>
            </a:r>
            <a:r>
              <a:rPr lang="en-US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b="1" i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Eurostat,     </a:t>
            </a:r>
            <a:r>
              <a:rPr lang="en-US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Research Institute (JRC), International Federation of Classification Societies (IFCS) Royal Statistical Society (RSS), American Statistical Association (ASA),</a:t>
            </a: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ts val="1500"/>
              </a:lnSpc>
              <a:spcBef>
                <a:spcPts val="0"/>
              </a:spcBef>
              <a:defRPr/>
            </a:pPr>
            <a:endParaRPr lang="hu-HU" sz="8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Statisztika a </a:t>
            </a:r>
            <a:r>
              <a:rPr lang="hu-HU" sz="80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nemzetközi </a:t>
            </a: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folyóiratokban</a:t>
            </a: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hu-HU" sz="80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Konklúzió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kiadó</a:t>
            </a:r>
            <a:endParaRPr lang="en-US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4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1807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 a fiatal </a:t>
            </a:r>
            <a:r>
              <a:rPr lang="hu-HU" sz="74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hu-HU" sz="7400" b="1" i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kicsi </a:t>
            </a:r>
            <a:r>
              <a:rPr lang="hu-HU" sz="74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másoló irodát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nyitott New Yorkban</a:t>
            </a:r>
            <a:endParaRPr lang="hu-HU" sz="7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7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 a </a:t>
            </a:r>
            <a:r>
              <a:rPr lang="hu-HU" sz="74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század közepére 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tevékenységük </a:t>
            </a:r>
            <a:r>
              <a:rPr lang="hu-HU" sz="74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könyvesbolttal és kiadóval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bővült</a:t>
            </a:r>
            <a:endParaRPr lang="hu-HU" sz="7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7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400" b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74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század elejére 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74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 és technológia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területén Amerika </a:t>
            </a:r>
            <a:r>
              <a:rPr lang="hu-HU" sz="74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egyik vezető kiadója lett</a:t>
            </a:r>
            <a:endParaRPr lang="hu-HU" sz="7400" b="1" i="1" u="sng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7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74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század közepére 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meghódította az európai és ázsiai </a:t>
            </a:r>
            <a:r>
              <a:rPr lang="hu-HU" sz="7400" b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iacot is</a:t>
            </a:r>
            <a:endParaRPr lang="hu-HU" sz="7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74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4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Napjainkban</a:t>
            </a:r>
            <a:r>
              <a:rPr lang="hu-HU" sz="74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74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kutatással, szakmai fejlődéssel, oktatással foglalkozó publikációk kiadója</a:t>
            </a:r>
            <a:endParaRPr lang="hu-HU" sz="7400" b="1" i="1" u="sng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00942"/>
            <a:ext cx="8229600" cy="1299259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hu-HU" b="1" i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 vezető statisztikai folyóiratai</a:t>
            </a:r>
            <a:endParaRPr lang="en-US" sz="2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226915" y="1600201"/>
            <a:ext cx="9287095" cy="48121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Stochastic Models in Business and Industry		Networks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Austrian &amp; New-Zealand Journal of Statistics		Naval Research Logistics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Biometrical Journal				Pharmaceutical  Statistics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Biometrics					Quality and Reliability Engineering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Canadian Journal of Statistics			Research Synthesis Methods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Econometrica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Scandinavian Journal of Statistics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Econometrics Journal				Significance</a:t>
            </a:r>
            <a:r>
              <a:rPr lang="en-US" sz="1200" b="1" dirty="0" smtClean="0">
                <a:solidFill>
                  <a:srgbClr val="4D7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Environmetrics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NEW</a:t>
            </a:r>
            <a:r>
              <a:rPr lang="en-US" sz="1200" b="1" dirty="0" smtClean="0">
                <a:solidFill>
                  <a:srgbClr val="4D7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</a:t>
            </a:r>
            <a:r>
              <a:rPr lang="hu-H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Neerlandica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Statistical Review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Statistical Analysis and Data Mining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Chemometrics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Statistics in Medicine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RSS (A)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Statistics	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RSS (B) 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WIREs Computational Statistics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RSS (C)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Wires Data Mini</a:t>
            </a:r>
            <a:r>
              <a:rPr lang="hu-H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and Knowledge 			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Time Series Analysis			</a:t>
            </a:r>
            <a:endParaRPr lang="en-US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61D79-4A88-4A15-925B-730493A0B513}" type="slidenum">
              <a:rPr lang="hu-HU" altLang="hu-HU" smtClean="0"/>
              <a:pPr>
                <a:defRPr/>
              </a:pPr>
              <a:t>21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78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 </a:t>
            </a:r>
            <a:r>
              <a:rPr lang="hu-H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„szolgáltatások”</a:t>
            </a:r>
            <a:endParaRPr lang="en-US" sz="32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200" b="1" i="1" cap="sm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cikkek nyelvhelyességének javítása, kéziratok szerkesztésének támogatása, javaslat vizuális eszközök használatára, javaslat, hogy a cikk melyik folyóiratban jelenjen meg</a:t>
            </a:r>
            <a:endParaRPr lang="hu-HU" sz="7200" b="1" i="1" cap="small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7200" b="1" cap="smal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endParaRPr lang="hu-HU" sz="7200" b="1" cap="sm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2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Elektronikus folyóirat, célja, hogy kutatások eredményeit gyorsan, egyszerűen ismertesse meg a terület kutatóival</a:t>
            </a:r>
            <a:endParaRPr lang="hu-HU" sz="72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en-US" sz="7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Statistical Review</a:t>
            </a:r>
            <a:r>
              <a:rPr lang="hu-HU" sz="7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400" b="1" i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(évente háromszor jelenik meg)</a:t>
            </a:r>
            <a:endParaRPr lang="hu-HU" sz="6400" b="1" i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2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Isi és a hozzájuk tartozó Társaságok folyóiratainak zászlóshajója</a:t>
            </a:r>
            <a:endParaRPr lang="hu-HU" sz="72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72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Statistics</a:t>
            </a:r>
            <a:r>
              <a:rPr lang="en-US" sz="72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400" b="1" i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6400" b="1" i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évente háromszor jelenik meg)</a:t>
            </a:r>
            <a:endParaRPr lang="hu-HU" sz="6400" b="1" cap="small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Azoknak szól, akik statisztikát tanítanak 19 éves korig, cél a legjobb gyakorlatok megosztása, megvitatása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hu-HU" sz="62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62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62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62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endParaRPr lang="hu-HU" sz="62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40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2152650" y="404814"/>
            <a:ext cx="7886700" cy="1152525"/>
          </a:xfrm>
        </p:spPr>
        <p:txBody>
          <a:bodyPr/>
          <a:lstStyle/>
          <a:p>
            <a:pPr>
              <a:lnSpc>
                <a:spcPts val="2500"/>
              </a:lnSpc>
              <a:defRPr/>
            </a:pPr>
            <a:r>
              <a:rPr lang="en-US" altLang="hu-HU" sz="32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Statistical Society </a:t>
            </a:r>
            <a:r>
              <a:rPr lang="hu-HU" altLang="hu-HU" sz="2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(RSS) </a:t>
            </a:r>
            <a:r>
              <a:rPr lang="hu-HU" altLang="hu-HU" sz="32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folyóiratok</a:t>
            </a:r>
            <a:endParaRPr lang="hu-HU" altLang="hu-HU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9" y="1790700"/>
            <a:ext cx="72485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2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724828"/>
            <a:ext cx="8229600" cy="1028507"/>
          </a:xfrm>
        </p:spPr>
        <p:txBody>
          <a:bodyPr/>
          <a:lstStyle/>
          <a:p>
            <a:pPr>
              <a:defRPr/>
            </a:pPr>
            <a:r>
              <a:rPr lang="hu-H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 kiadó</a:t>
            </a:r>
            <a:endParaRPr lang="en-US" sz="4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1842-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 a fiatal </a:t>
            </a:r>
            <a:r>
              <a:rPr lang="hu-HU" sz="80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Julius Springer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kicsi </a:t>
            </a:r>
            <a:r>
              <a:rPr lang="hu-HU" sz="80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könyvesboltot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80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kiadót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nyitott meg Berlinben</a:t>
            </a: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u="sng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Eleinte </a:t>
            </a:r>
            <a:r>
              <a:rPr lang="hu-HU" sz="80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politikai karikatúrákat 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jelentetett meg, majd érdeklődése a </a:t>
            </a:r>
            <a:r>
              <a:rPr lang="hu-HU" sz="80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természettudományok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felé fordult</a:t>
            </a: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1904-től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tevékenységét az </a:t>
            </a:r>
            <a:r>
              <a:rPr lang="hu-HU" sz="80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orvostudományra is kiterjesztette</a:t>
            </a:r>
            <a:endParaRPr lang="hu-HU" sz="8000" b="1" i="1" u="sng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80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század közepére 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Németország vezető, tudományokkal foglalkozó elemzők, kutatók kiadójává vált </a:t>
            </a: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Mára</a:t>
            </a:r>
            <a:r>
              <a:rPr lang="hu-HU" sz="8000" b="1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</a:t>
            </a:r>
            <a:r>
              <a:rPr lang="hu-HU" sz="8000" b="1" i="1" u="sng" cap="sm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akadémiai szféra egyik vezető kiadója</a:t>
            </a:r>
            <a:endParaRPr lang="hu-HU" sz="8000" b="1" i="1" u="sng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89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4082" y="532435"/>
            <a:ext cx="7886700" cy="983848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defRPr/>
            </a:pP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 vezető Statisztikai folyóiratai</a:t>
            </a: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17225"/>
            <a:ext cx="8396287" cy="45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613458"/>
            <a:ext cx="8229600" cy="8681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Konklúzió</a:t>
            </a:r>
            <a:r>
              <a:rPr lang="hu-H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hu-H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látni és láthatóvá tenni a statisztikánkat, AZ eredményeinket</a:t>
            </a:r>
            <a:endParaRPr lang="en-US" sz="3100" b="1" i="1" cap="sm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i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8000" b="1" i="1" cap="small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nem követjük a nemzetközi irodalmat, a  megjelenő új fejlesztéseket, eredményeket</a:t>
            </a:r>
            <a:r>
              <a:rPr lang="hu-HU" sz="80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hu-HU" sz="8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lépéshátrányba kerülünk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Nélkülük nehezebb az új kihívások, az adott válaszok megértése, megfogalmazása</a:t>
            </a:r>
          </a:p>
          <a:p>
            <a:pPr>
              <a:lnSpc>
                <a:spcPts val="3500"/>
              </a:lnSpc>
              <a:spcBef>
                <a:spcPts val="0"/>
              </a:spcBef>
              <a:defRPr/>
            </a:pPr>
            <a:endParaRPr lang="hu-HU" sz="80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nem mutatjuk meg magunkat a nemzetközi irodalomban, nehezebb bekapcsolódni a nemzetközi fejlesztési, elemzési, kutatási folyamatokba, „láthatatlanok” maradunk</a:t>
            </a:r>
            <a:endParaRPr lang="hu-HU" sz="8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26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6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115747"/>
            <a:ext cx="10364451" cy="2098947"/>
          </a:xfrm>
        </p:spPr>
        <p:txBody>
          <a:bodyPr/>
          <a:lstStyle/>
          <a:p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2" y="1779325"/>
            <a:ext cx="3678219" cy="4809980"/>
          </a:xfrm>
        </p:spPr>
      </p:pic>
    </p:spTree>
    <p:extLst>
      <p:ext uri="{BB962C8B-B14F-4D97-AF65-F5344CB8AC3E}">
        <p14:creationId xmlns:p14="http://schemas.microsoft.com/office/powerpoint/2010/main" val="10436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Nemzetközi mérföldkövek</a:t>
            </a:r>
            <a:endParaRPr lang="en-US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század első fele - a statisztika szó megjelenése                                                     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(Martin </a:t>
            </a:r>
            <a:r>
              <a:rPr lang="hu-HU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Schmeizel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1679-1747,  Gottfried </a:t>
            </a:r>
            <a:r>
              <a:rPr lang="hu-HU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Achenwall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1719-1772)</a:t>
            </a:r>
            <a:endParaRPr lang="hu-HU" sz="1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1895 – az első reprezentatív módszertan 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Andres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Kiaer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1838-1919)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1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18-19</a:t>
            </a:r>
            <a:r>
              <a:rPr lang="hu-HU" sz="1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századfordulója </a:t>
            </a:r>
            <a:r>
              <a:rPr lang="hu-HU" sz="1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hu-HU" sz="14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(Francis Galton, 1822-1911)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2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szórás, a regresszió, a Korreláció vizsgálata,  a „Galton-deszka” kidolgozása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2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statisztikai elemzés koncepciójának </a:t>
            </a:r>
            <a:r>
              <a:rPr lang="hu-HU" sz="12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megalkotása</a:t>
            </a:r>
            <a:endParaRPr lang="hu-HU" sz="1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1906 – az első véletlen minta választása 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(Arthur </a:t>
            </a:r>
            <a:r>
              <a:rPr lang="hu-HU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Bowley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1869-1957)</a:t>
            </a:r>
            <a:endParaRPr lang="hu-HU" sz="1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1934 – konfidencia intervallum bevezetése 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Jerzy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Neyman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1894-1981)</a:t>
            </a:r>
          </a:p>
          <a:p>
            <a:pPr>
              <a:lnSpc>
                <a:spcPts val="3000"/>
              </a:lnSpc>
              <a:spcBef>
                <a:spcPts val="1200"/>
              </a:spcBef>
              <a:defRPr/>
            </a:pP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20. század eleje – a makro-statisztikák térnyerése</a:t>
            </a: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16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hu-HU" sz="1600" b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2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Francis Galton</a:t>
            </a:r>
            <a:b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(1822-1911)</a:t>
            </a:r>
            <a:endParaRPr lang="en-US" sz="2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Angol polihisztor, antropológus, földrajztudós, meteorológus, feltaláló </a:t>
            </a: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(közel 200 IQ-ja volt)</a:t>
            </a:r>
            <a:endParaRPr lang="hu-HU" sz="6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6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 köszönheti a világ a statisztikai elemzéseket, a kérdőíveket és a kriminalisztikai ujjlenyomat azonosítását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„Galton deszka” – </a:t>
            </a:r>
            <a:r>
              <a:rPr lang="hu-HU" sz="8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valószínűség számítással kapcsolatos matematikai kísérletekhez szükséges eszköz</a:t>
            </a:r>
            <a:endParaRPr lang="hu-HU" sz="8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Jelmondata: </a:t>
            </a:r>
            <a:r>
              <a:rPr lang="hu-HU" sz="8000" b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„Ahol csak tudsz, számolj!”</a:t>
            </a:r>
          </a:p>
          <a:p>
            <a:pPr>
              <a:lnSpc>
                <a:spcPts val="1500"/>
              </a:lnSpc>
              <a:spcBef>
                <a:spcPts val="0"/>
              </a:spcBef>
              <a:defRPr/>
            </a:pPr>
            <a:endParaRPr lang="hu-HU" sz="80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hu-HU" sz="7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hu-HU" sz="7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Szerinte</a:t>
            </a:r>
            <a:r>
              <a:rPr lang="hu-HU" sz="7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78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„bármilyen érdemleges dolognak úgy van értelme, ha az számszerűsítve van”</a:t>
            </a:r>
            <a:r>
              <a:rPr lang="hu-HU" sz="7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hu-HU" sz="7800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hu-HU" sz="7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hu-HU" sz="78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azt vallotta, hogy</a:t>
            </a:r>
            <a:r>
              <a:rPr lang="hu-HU" sz="7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78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„addig nem volt képes megragadni egy  problémát,  amíg azt nem szabadította meg a szavaktól”</a:t>
            </a: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78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9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98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ismert nemzetközi tér</a:t>
            </a:r>
            <a:endParaRPr lang="en-US" sz="2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Nemzetközi Statisztikai Intézet - ISI (1885)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Célja  a statisztikai szakmai nemzetközi összefogása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két évenkénti kongresszusok a statisztikusok legnagyobb seregszemléje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8000" b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ENSz</a:t>
            </a: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Statisztikai Bizottsága (1947)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Ajánlásokat készít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fejlődő országok elsőszámú támogatója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endParaRPr lang="hu-HU" sz="7800" b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8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 EUROSTAT (1954)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2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Jogszabályokkal írja elő az Európai Statisztikai Rendszer (ESR) működését</a:t>
            </a:r>
            <a:endParaRPr lang="hu-HU" sz="62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6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72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Gazdasági Együttműködési és fejlesztési szervezet – OECD (1961)</a:t>
            </a:r>
          </a:p>
          <a:p>
            <a:pPr lvl="1"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tagországok Gazdasági és társadalmi kérdéseit elemzi</a:t>
            </a:r>
          </a:p>
          <a:p>
            <a:pPr lvl="1"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6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Számos statisztikai fejlesztés kezdeményezője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endParaRPr lang="hu-HU" sz="78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8000" b="1" cap="sm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A886C-A5DA-48D0-A95F-EED9F59DB2B0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21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cap="sm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Statisztika kevésbé </a:t>
            </a:r>
            <a:r>
              <a:rPr lang="hu-HU" sz="40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ismert nemzetközi </a:t>
            </a:r>
            <a:r>
              <a:rPr lang="hu-HU" sz="40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</a:t>
            </a:r>
            <a:endParaRPr lang="hu-HU" sz="40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 dirty="0" smtClean="0"/>
          </a:p>
          <a:p>
            <a:r>
              <a:rPr lang="hu-HU" alt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(Elemzések, kutatások a fókuszban)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31A4-AF97-4747-B3F0-8359E11321E1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18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604839"/>
            <a:ext cx="8229600" cy="936625"/>
          </a:xfrm>
        </p:spPr>
        <p:txBody>
          <a:bodyPr/>
          <a:lstStyle/>
          <a:p>
            <a:pPr>
              <a:lnSpc>
                <a:spcPts val="2500"/>
              </a:lnSpc>
              <a:defRPr/>
            </a:pP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Research 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cap="small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Ispra</a:t>
            </a:r>
            <a:r>
              <a:rPr lang="en-US" sz="28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24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Brüsszel és Luxemburg után a harmadik legnagyobb uniós intézmény, </a:t>
            </a:r>
            <a:r>
              <a:rPr lang="hu-HU" sz="2400" b="1" u="sng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 vezető kutatási kampusza </a:t>
            </a:r>
            <a:r>
              <a:rPr lang="hu-HU" sz="2400" b="1" u="sng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hu-HU" sz="1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8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munkatársainak száma ~</a:t>
            </a:r>
            <a:r>
              <a:rPr lang="hu-HU" sz="18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és nagy számú „külső” kutatóval)</a:t>
            </a:r>
            <a:endParaRPr lang="hu-HU" sz="18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8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24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elemzéseken, kutatásokon </a:t>
            </a:r>
            <a:r>
              <a:rPr lang="hu-HU" sz="24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túl adatbázisokat állítanak össze, melyekhez IT és modellezési eszközöket is biztosítanak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hu-HU" sz="24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Főbb kutatási területek:</a:t>
            </a: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spcBef>
                <a:spcPts val="600"/>
              </a:spcBef>
              <a:buNone/>
              <a:defRPr/>
            </a:pP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and food security		Information Society</a:t>
            </a: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Monetary Union	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and growth</a:t>
            </a: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and Transport		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safety and security</a:t>
            </a:r>
          </a:p>
          <a:p>
            <a:pPr marL="457200" lvl="1" indent="0">
              <a:lnSpc>
                <a:spcPts val="2500"/>
              </a:lnSpc>
              <a:spcBef>
                <a:spcPts val="0"/>
              </a:spcBef>
              <a:buNone/>
              <a:defRPr/>
            </a:pP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and climate change	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and consumer protection	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i="1" cap="sm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00"/>
              </a:lnSpc>
              <a:spcBef>
                <a:spcPts val="0"/>
              </a:spcBef>
              <a:defRPr/>
            </a:pPr>
            <a:endParaRPr lang="hu-HU" sz="20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500"/>
              </a:lnSpc>
              <a:spcBef>
                <a:spcPts val="0"/>
              </a:spcBef>
              <a:defRPr/>
            </a:pPr>
            <a:endParaRPr lang="hu-HU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BAFBE-FDFB-4E06-B0B1-868B104F001F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227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082313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  <a:defRPr/>
            </a:pPr>
            <a:r>
              <a:rPr lang="hu-H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hu-H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Federation of Classification Societies </a:t>
            </a:r>
            <a:r>
              <a:rPr lang="en-US" sz="28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(IFCS)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2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nemzetközi</a:t>
            </a:r>
            <a:r>
              <a:rPr lang="hu-HU" sz="24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szakmai, non-profit</a:t>
            </a:r>
            <a:r>
              <a:rPr lang="hu-HU" sz="24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tudományos szövetség </a:t>
            </a:r>
            <a:r>
              <a:rPr lang="hu-HU" sz="16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(1985-ben alakult, tagjai </a:t>
            </a:r>
            <a:r>
              <a:rPr lang="hu-HU" sz="16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kontinenst képviselnek)</a:t>
            </a:r>
            <a:endParaRPr lang="hu-HU" sz="16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2400" b="1" i="1" u="sng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Célja</a:t>
            </a:r>
            <a:r>
              <a:rPr lang="hu-HU" sz="24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Elemző, kutatási 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tevékenységgel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foglalkozó non-profit szervezetek, egyetemek elemző, kutatói munkájának </a:t>
            </a:r>
            <a:r>
              <a:rPr lang="hu-HU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kölcsönös </a:t>
            </a:r>
            <a:r>
              <a:rPr lang="hu-HU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megismerését, véleménycseréjét biztosítja</a:t>
            </a: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20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konferenciákon elhangzó </a:t>
            </a:r>
            <a:r>
              <a:rPr lang="hu-HU" sz="2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előadások </a:t>
            </a:r>
            <a:r>
              <a:rPr lang="hu-HU" sz="20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 által </a:t>
            </a:r>
            <a:r>
              <a:rPr lang="hu-HU" sz="20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kiadott sorozatokban jelennek </a:t>
            </a:r>
            <a:r>
              <a:rPr lang="hu-HU" sz="20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endParaRPr lang="hu-HU" sz="24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2400" b="1" i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Kétévente nemzetközi konferenciát </a:t>
            </a:r>
            <a:r>
              <a:rPr lang="hu-HU" sz="2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                        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legutóbbi 2017. augusztusában Tokióban volt, a következő 2019-ben </a:t>
            </a:r>
            <a:r>
              <a:rPr lang="en-US" sz="1400" b="1" i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Thessalonikiben</a:t>
            </a:r>
            <a:r>
              <a:rPr lang="hu-HU" sz="1400" b="1" i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lesz)</a:t>
            </a:r>
            <a:endParaRPr lang="hu-HU" sz="1400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hu-HU" sz="1600" b="1" cap="sm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Tokyó-ban</a:t>
            </a: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hu-HU" sz="16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ország képviseletében több mint 300 </a:t>
            </a:r>
            <a:r>
              <a:rPr lang="hu-HU" sz="1600" b="1" cap="sm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résztvevő vett részt, </a:t>
            </a:r>
            <a:r>
              <a:rPr lang="hu-HU" sz="1600" b="1" cap="sm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előadások 64 szekcióban hangzottak el</a:t>
            </a: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endParaRPr lang="hu-HU" sz="2800" b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4C72-4C51-4547-9E7E-32EFCE3CF2DA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21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23" y="2581154"/>
            <a:ext cx="2054727" cy="28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401443"/>
            <a:ext cx="8229600" cy="1198757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defRPr/>
            </a:pPr>
            <a:r>
              <a:rPr lang="hu-H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„Magyar szekció” </a:t>
            </a:r>
            <a:r>
              <a:rPr lang="hu-H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Tokyo-ban</a:t>
            </a:r>
            <a:endParaRPr lang="hu-HU" b="1" i="1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4294967295"/>
          </p:nvPr>
        </p:nvSpPr>
        <p:spPr>
          <a:xfrm>
            <a:off x="1981200" y="1600201"/>
            <a:ext cx="4038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8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Szilágyi Roland – Varga Beatrix – Géczi Papp Renáta:</a:t>
            </a:r>
            <a:r>
              <a:rPr lang="hu-H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Várható értékek klaszter alapú becslése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Csesznák</a:t>
            </a:r>
            <a:r>
              <a:rPr lang="hu-H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Anita – Sándorné </a:t>
            </a:r>
            <a:r>
              <a:rPr lang="hu-H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Kriszt</a:t>
            </a:r>
            <a:r>
              <a:rPr lang="hu-H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Éva</a:t>
            </a:r>
            <a:r>
              <a:rPr lang="hu-H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régióalapú osztályozás lehetőségei a globális társadalmi haladási index képzésben a fenntartható fejlődés szolgálatában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Galambosné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Tiszberger</a:t>
            </a:r>
            <a:r>
              <a:rPr lang="hu-H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Mónika:</a:t>
            </a:r>
            <a:r>
              <a:rPr lang="hu-H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Jól(l)ét mérésének lehetőségei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hu-H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hu-H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Kovács Péter – Petres Tibor:</a:t>
            </a:r>
            <a:r>
              <a:rPr lang="hu-H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1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multikollineritás</a:t>
            </a:r>
            <a:r>
              <a:rPr lang="hu-H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mérési és modellezési lehetősége</a:t>
            </a:r>
          </a:p>
        </p:txBody>
      </p:sp>
      <p:sp>
        <p:nvSpPr>
          <p:cNvPr id="14341" name="Tartalom helye 4"/>
          <p:cNvSpPr>
            <a:spLocks noGrp="1"/>
          </p:cNvSpPr>
          <p:nvPr>
            <p:ph sz="half" idx="4294967295"/>
          </p:nvPr>
        </p:nvSpPr>
        <p:spPr>
          <a:xfrm>
            <a:off x="6172200" y="1616076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hu-HU" altLang="hu-HU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hu-HU" altLang="hu-HU" sz="1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hu-HU" altLang="hu-HU" sz="1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altLang="hu-HU" sz="1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798</TotalTime>
  <Words>1239</Words>
  <Application>Microsoft Office PowerPoint</Application>
  <PresentationFormat>Szélesvásznú</PresentationFormat>
  <Paragraphs>327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Tw Cen MT</vt:lpstr>
      <vt:lpstr>Wingdings</vt:lpstr>
      <vt:lpstr>Cseppecske</vt:lpstr>
      <vt:lpstr>Nemzetköziesedés, láthatóság, publikációs lehetőségek a Statisztika területén</vt:lpstr>
      <vt:lpstr>      Vázlat</vt:lpstr>
      <vt:lpstr>Nemzetközi mérföldkövek</vt:lpstr>
      <vt:lpstr>  Sir Francis Galton (1822-1911)</vt:lpstr>
      <vt:lpstr>Az ismert nemzetközi tér</vt:lpstr>
      <vt:lpstr>  A Statisztika kevésbé ismert nemzetközi tere</vt:lpstr>
      <vt:lpstr>      Joint Research Centre (Ispra)</vt:lpstr>
      <vt:lpstr>       International Federation of Classification Societies (IFCS)</vt:lpstr>
      <vt:lpstr>„Magyar szekció” Tokyo-ban</vt:lpstr>
      <vt:lpstr>      Royal Statistical Society (RSS)</vt:lpstr>
      <vt:lpstr>      American Statistical Association (ASA)</vt:lpstr>
      <vt:lpstr>Trendek a nemzetközi statisztikában</vt:lpstr>
      <vt:lpstr>Az 55. és a 61. ISI kongresszus főbb jellemzői</vt:lpstr>
      <vt:lpstr>PowerPoint bemutató</vt:lpstr>
      <vt:lpstr>OECD/IAOS konferencia (Párizs, 2018. szeptember 19-21) „Jobb  statisztikával a jobb életért”</vt:lpstr>
      <vt:lpstr>OECD/IAOS konferencia  „keynote speech”</vt:lpstr>
      <vt:lpstr>Az ISI Konferenciák  Tradicionális és új témái</vt:lpstr>
      <vt:lpstr>      Az OECD – IAOS konferencia szekciói (2) (Párizs, 2018. szeptember 19-21) </vt:lpstr>
      <vt:lpstr>  Statisztika a nemzetközi folyóiratokban</vt:lpstr>
      <vt:lpstr>     A Wiley kiadó</vt:lpstr>
      <vt:lpstr>      A Wiley kiadó vezető statisztikai folyóiratai</vt:lpstr>
      <vt:lpstr>Wiley  „szolgáltatások”</vt:lpstr>
      <vt:lpstr>Royal Statistical Society (RSS) folyóiratok</vt:lpstr>
      <vt:lpstr>     A Springer kiadó</vt:lpstr>
      <vt:lpstr>Springer kiadó vezető Statisztikai folyóiratai</vt:lpstr>
      <vt:lpstr>Konklúzió ~ látni és láthatóvá tenni a statisztikánkat, AZ eredményeinket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sTatisztika  nemzetközi tere</dc:title>
  <dc:creator>Windows-felhasználó</dc:creator>
  <cp:lastModifiedBy>Windows-felhasználó</cp:lastModifiedBy>
  <cp:revision>521</cp:revision>
  <cp:lastPrinted>2018-09-24T18:28:45Z</cp:lastPrinted>
  <dcterms:created xsi:type="dcterms:W3CDTF">2017-11-17T07:27:44Z</dcterms:created>
  <dcterms:modified xsi:type="dcterms:W3CDTF">2018-09-25T10:17:47Z</dcterms:modified>
</cp:coreProperties>
</file>