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266" r:id="rId2"/>
    <p:sldId id="264" r:id="rId3"/>
    <p:sldId id="267" r:id="rId4"/>
    <p:sldId id="268" r:id="rId5"/>
    <p:sldId id="269" r:id="rId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44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 hasCustomPrompt="1"/>
          </p:nvPr>
        </p:nvSpPr>
        <p:spPr>
          <a:xfrm>
            <a:off x="773349" y="2099952"/>
            <a:ext cx="6250021" cy="7210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r">
              <a:defRPr sz="5000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u-HU" dirty="0" smtClean="0"/>
              <a:t>CÍM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 hasCustomPrompt="1"/>
          </p:nvPr>
        </p:nvSpPr>
        <p:spPr>
          <a:xfrm>
            <a:off x="1410513" y="2981528"/>
            <a:ext cx="5603132" cy="335604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r">
              <a:buNone/>
              <a:defRPr sz="1800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Előadó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047652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lcím 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 hasCustomPrompt="1"/>
          </p:nvPr>
        </p:nvSpPr>
        <p:spPr>
          <a:xfrm>
            <a:off x="0" y="2908570"/>
            <a:ext cx="7772400" cy="701675"/>
          </a:xfrm>
          <a:prstGeom prst="rect">
            <a:avLst/>
          </a:prstGeom>
        </p:spPr>
        <p:txBody>
          <a:bodyPr tIns="0" rIns="0"/>
          <a:lstStyle>
            <a:lvl1pPr algn="r">
              <a:defRPr sz="3600" b="1">
                <a:solidFill>
                  <a:schemeClr val="bg2"/>
                </a:solidFill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759740"/>
            <a:ext cx="6400800" cy="17526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r">
              <a:buNone/>
              <a:defRPr>
                <a:solidFill>
                  <a:schemeClr val="bg2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28141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 és tartalo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457200" y="362190"/>
            <a:ext cx="8229600" cy="28800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algn="l">
              <a:defRPr sz="2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cxnSp>
        <p:nvCxnSpPr>
          <p:cNvPr id="4" name="Egyenes összekötő 3"/>
          <p:cNvCxnSpPr/>
          <p:nvPr userDrawn="1"/>
        </p:nvCxnSpPr>
        <p:spPr>
          <a:xfrm>
            <a:off x="457200" y="749027"/>
            <a:ext cx="86868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zöveg helye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527241"/>
            <a:ext cx="8229600" cy="3482503"/>
          </a:xfrm>
          <a:prstGeom prst="rect">
            <a:avLst/>
          </a:prstGeom>
        </p:spPr>
        <p:txBody>
          <a:bodyPr lIns="0" tIns="0"/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z="1800" dirty="0" smtClean="0"/>
              <a:t>"</a:t>
            </a:r>
            <a:r>
              <a:rPr lang="hu-HU" sz="1800" dirty="0" err="1" smtClean="0"/>
              <a:t>Lorem</a:t>
            </a:r>
            <a:r>
              <a:rPr lang="hu-HU" sz="1800" dirty="0" smtClean="0"/>
              <a:t> </a:t>
            </a:r>
            <a:r>
              <a:rPr lang="hu-HU" sz="1800" dirty="0" err="1" smtClean="0"/>
              <a:t>ipsum</a:t>
            </a:r>
            <a:r>
              <a:rPr lang="hu-HU" sz="1800" dirty="0" smtClean="0"/>
              <a:t> </a:t>
            </a:r>
            <a:r>
              <a:rPr lang="hu-HU" sz="1800" dirty="0" err="1" smtClean="0"/>
              <a:t>dolor</a:t>
            </a:r>
            <a:r>
              <a:rPr lang="hu-HU" sz="1800" dirty="0" smtClean="0"/>
              <a:t> </a:t>
            </a:r>
            <a:r>
              <a:rPr lang="hu-HU" sz="1800" dirty="0" err="1" smtClean="0"/>
              <a:t>sit</a:t>
            </a:r>
            <a:r>
              <a:rPr lang="hu-HU" sz="1800" dirty="0" smtClean="0"/>
              <a:t> </a:t>
            </a:r>
            <a:r>
              <a:rPr lang="hu-HU" sz="1800" dirty="0" err="1" smtClean="0"/>
              <a:t>amet</a:t>
            </a:r>
            <a:r>
              <a:rPr lang="hu-HU" sz="1800" dirty="0" smtClean="0"/>
              <a:t>, </a:t>
            </a:r>
            <a:r>
              <a:rPr lang="hu-HU" sz="1800" dirty="0" err="1" smtClean="0"/>
              <a:t>consectetur</a:t>
            </a:r>
            <a:r>
              <a:rPr lang="hu-HU" sz="1800" dirty="0" smtClean="0"/>
              <a:t> </a:t>
            </a:r>
            <a:r>
              <a:rPr lang="hu-HU" sz="1800" dirty="0" err="1" smtClean="0"/>
              <a:t>adipiscing</a:t>
            </a:r>
            <a:r>
              <a:rPr lang="hu-HU" sz="1800" dirty="0" smtClean="0"/>
              <a:t> elit, </a:t>
            </a:r>
            <a:r>
              <a:rPr lang="hu-HU" sz="1800" dirty="0" err="1" smtClean="0"/>
              <a:t>sed</a:t>
            </a:r>
            <a:r>
              <a:rPr lang="hu-HU" sz="1800" dirty="0" smtClean="0"/>
              <a:t> </a:t>
            </a:r>
            <a:r>
              <a:rPr lang="hu-HU" sz="1800" dirty="0" err="1" smtClean="0"/>
              <a:t>do</a:t>
            </a:r>
            <a:r>
              <a:rPr lang="hu-HU" sz="1800" dirty="0" smtClean="0"/>
              <a:t> </a:t>
            </a:r>
            <a:r>
              <a:rPr lang="hu-HU" sz="1800" dirty="0" err="1" smtClean="0"/>
              <a:t>eiusmod</a:t>
            </a:r>
            <a:r>
              <a:rPr lang="hu-HU" sz="1800" dirty="0" smtClean="0"/>
              <a:t> </a:t>
            </a:r>
            <a:r>
              <a:rPr lang="hu-HU" sz="1800" dirty="0" err="1" smtClean="0"/>
              <a:t>tempor</a:t>
            </a:r>
            <a:r>
              <a:rPr lang="hu-HU" sz="1800" dirty="0" smtClean="0"/>
              <a:t> </a:t>
            </a:r>
            <a:r>
              <a:rPr lang="hu-HU" sz="1800" dirty="0" err="1" smtClean="0"/>
              <a:t>incididunt</a:t>
            </a:r>
            <a:r>
              <a:rPr lang="hu-HU" sz="1800" dirty="0" smtClean="0"/>
              <a:t> </a:t>
            </a:r>
            <a:r>
              <a:rPr lang="hu-HU" sz="1800" dirty="0" err="1" smtClean="0"/>
              <a:t>ut</a:t>
            </a:r>
            <a:r>
              <a:rPr lang="hu-HU" sz="1800" dirty="0" smtClean="0"/>
              <a:t> </a:t>
            </a:r>
            <a:r>
              <a:rPr lang="hu-HU" sz="1800" dirty="0" err="1" smtClean="0"/>
              <a:t>labore</a:t>
            </a:r>
            <a:r>
              <a:rPr lang="hu-HU" sz="1800" dirty="0" smtClean="0"/>
              <a:t> et </a:t>
            </a:r>
            <a:r>
              <a:rPr lang="hu-HU" sz="1800" dirty="0" err="1" smtClean="0"/>
              <a:t>dolore</a:t>
            </a:r>
            <a:r>
              <a:rPr lang="hu-HU" sz="1800" dirty="0" smtClean="0"/>
              <a:t> </a:t>
            </a:r>
            <a:r>
              <a:rPr lang="hu-HU" sz="1800" dirty="0" err="1" smtClean="0"/>
              <a:t>magna</a:t>
            </a:r>
            <a:r>
              <a:rPr lang="hu-HU" sz="1800" dirty="0" smtClean="0"/>
              <a:t> </a:t>
            </a:r>
            <a:r>
              <a:rPr lang="hu-HU" sz="1800" dirty="0" err="1" smtClean="0"/>
              <a:t>aliqua</a:t>
            </a:r>
            <a:r>
              <a:rPr lang="hu-HU" sz="1800" dirty="0" smtClean="0"/>
              <a:t>.</a:t>
            </a: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202299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y objektu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199" y="1177047"/>
            <a:ext cx="8229601" cy="4708187"/>
          </a:xfrm>
          <a:prstGeom prst="rect">
            <a:avLst/>
          </a:prstGeom>
        </p:spPr>
        <p:txBody>
          <a:bodyPr lIns="0"/>
          <a:lstStyle>
            <a:lvl1pPr marL="0" indent="0">
              <a:buNone/>
              <a:defRPr sz="2000" b="1">
                <a:solidFill>
                  <a:schemeClr val="bg2"/>
                </a:solidFill>
              </a:defRPr>
            </a:lvl1pPr>
            <a:lvl2pPr>
              <a:defRPr sz="2400" b="1">
                <a:solidFill>
                  <a:schemeClr val="bg2"/>
                </a:solidFill>
              </a:defRPr>
            </a:lvl2pPr>
            <a:lvl3pPr>
              <a:defRPr sz="2000" b="1">
                <a:solidFill>
                  <a:schemeClr val="bg2"/>
                </a:solidFill>
              </a:defRPr>
            </a:lvl3pPr>
            <a:lvl4pPr>
              <a:defRPr sz="1800" b="1">
                <a:solidFill>
                  <a:schemeClr val="bg2"/>
                </a:solidFill>
              </a:defRPr>
            </a:lvl4pPr>
            <a:lvl5pPr>
              <a:defRPr sz="1800" b="1">
                <a:solidFill>
                  <a:schemeClr val="bg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ím 1"/>
          <p:cNvSpPr>
            <a:spLocks noGrp="1"/>
          </p:cNvSpPr>
          <p:nvPr>
            <p:ph type="title" hasCustomPrompt="1"/>
          </p:nvPr>
        </p:nvSpPr>
        <p:spPr>
          <a:xfrm>
            <a:off x="457200" y="362190"/>
            <a:ext cx="8229600" cy="28800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algn="l">
              <a:defRPr sz="2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cxnSp>
        <p:nvCxnSpPr>
          <p:cNvPr id="5" name="Egyenes összekötő 4"/>
          <p:cNvCxnSpPr/>
          <p:nvPr userDrawn="1"/>
        </p:nvCxnSpPr>
        <p:spPr>
          <a:xfrm>
            <a:off x="457200" y="749027"/>
            <a:ext cx="86868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71122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Üres alap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 hasCustomPrompt="1"/>
          </p:nvPr>
        </p:nvSpPr>
        <p:spPr>
          <a:xfrm>
            <a:off x="457200" y="362190"/>
            <a:ext cx="8229600" cy="28800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algn="l">
              <a:defRPr sz="2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cxnSp>
        <p:nvCxnSpPr>
          <p:cNvPr id="5" name="Egyenes összekötő 4"/>
          <p:cNvCxnSpPr/>
          <p:nvPr userDrawn="1"/>
        </p:nvCxnSpPr>
        <p:spPr>
          <a:xfrm>
            <a:off x="457200" y="749027"/>
            <a:ext cx="86868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70380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artalomrész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lIns="0"/>
          <a:lstStyle>
            <a:lvl1pPr>
              <a:defRPr sz="2000" b="1">
                <a:solidFill>
                  <a:schemeClr val="bg2"/>
                </a:solidFill>
              </a:defRPr>
            </a:lvl1pPr>
            <a:lvl2pPr>
              <a:defRPr sz="2400" b="1">
                <a:solidFill>
                  <a:schemeClr val="bg2"/>
                </a:solidFill>
              </a:defRPr>
            </a:lvl2pPr>
            <a:lvl3pPr>
              <a:defRPr sz="2000" b="1">
                <a:solidFill>
                  <a:schemeClr val="bg2"/>
                </a:solidFill>
              </a:defRPr>
            </a:lvl3pPr>
            <a:lvl4pPr>
              <a:defRPr sz="1800" b="1">
                <a:solidFill>
                  <a:schemeClr val="bg2"/>
                </a:solidFill>
              </a:defRPr>
            </a:lvl4pPr>
            <a:lvl5pPr>
              <a:defRPr sz="1800" b="1">
                <a:solidFill>
                  <a:schemeClr val="bg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dirty="0" smtClean="0"/>
              <a:t>MINTASZÖVEG CÍM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000" b="1">
                <a:solidFill>
                  <a:schemeClr val="bg2"/>
                </a:solidFill>
              </a:defRPr>
            </a:lvl1pPr>
            <a:lvl2pPr>
              <a:defRPr sz="2400" b="1">
                <a:solidFill>
                  <a:schemeClr val="bg2"/>
                </a:solidFill>
              </a:defRPr>
            </a:lvl2pPr>
            <a:lvl3pPr>
              <a:defRPr sz="2000" b="1">
                <a:solidFill>
                  <a:schemeClr val="bg2"/>
                </a:solidFill>
              </a:defRPr>
            </a:lvl3pPr>
            <a:lvl4pPr>
              <a:defRPr sz="1800" b="1">
                <a:solidFill>
                  <a:schemeClr val="bg2"/>
                </a:solidFill>
              </a:defRPr>
            </a:lvl4pPr>
            <a:lvl5pPr>
              <a:defRPr sz="1800" b="1">
                <a:solidFill>
                  <a:schemeClr val="bg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dirty="0" smtClean="0"/>
              <a:t>MINTASZÖVEG CÍM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8" name="Cím 1"/>
          <p:cNvSpPr>
            <a:spLocks noGrp="1"/>
          </p:cNvSpPr>
          <p:nvPr>
            <p:ph type="title" hasCustomPrompt="1"/>
          </p:nvPr>
        </p:nvSpPr>
        <p:spPr>
          <a:xfrm>
            <a:off x="457200" y="362190"/>
            <a:ext cx="8229600" cy="28800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algn="l">
              <a:defRPr sz="2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cxnSp>
        <p:nvCxnSpPr>
          <p:cNvPr id="9" name="Egyenes összekötő 8"/>
          <p:cNvCxnSpPr/>
          <p:nvPr userDrawn="1"/>
        </p:nvCxnSpPr>
        <p:spPr>
          <a:xfrm>
            <a:off x="457200" y="749027"/>
            <a:ext cx="86868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1531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335604"/>
          </a:xfrm>
          <a:prstGeom prst="rect">
            <a:avLst/>
          </a:prstGeom>
        </p:spPr>
        <p:txBody>
          <a:bodyPr lIns="0" anchor="b"/>
          <a:lstStyle>
            <a:lvl1pPr algn="l">
              <a:defRPr sz="2000" b="1">
                <a:solidFill>
                  <a:schemeClr val="bg2"/>
                </a:solidFill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136204"/>
            <a:ext cx="5486400" cy="804862"/>
          </a:xfrm>
          <a:prstGeom prst="rect">
            <a:avLst/>
          </a:prstGeom>
        </p:spPr>
        <p:txBody>
          <a:bodyPr lIns="0" tIns="0"/>
          <a:lstStyle>
            <a:lvl1pPr marL="0" indent="0">
              <a:buNone/>
              <a:defRPr sz="2000" baseline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z="1800" dirty="0" smtClean="0"/>
              <a:t>"</a:t>
            </a:r>
            <a:r>
              <a:rPr lang="hu-HU" sz="1800" dirty="0" err="1" smtClean="0"/>
              <a:t>Lorem</a:t>
            </a:r>
            <a:r>
              <a:rPr lang="hu-HU" sz="1800" dirty="0" smtClean="0"/>
              <a:t> </a:t>
            </a:r>
            <a:r>
              <a:rPr lang="hu-HU" sz="1800" dirty="0" err="1" smtClean="0"/>
              <a:t>ipsum</a:t>
            </a:r>
            <a:r>
              <a:rPr lang="hu-HU" sz="1800" dirty="0" smtClean="0"/>
              <a:t> </a:t>
            </a:r>
            <a:r>
              <a:rPr lang="hu-HU" sz="1800" dirty="0" err="1" smtClean="0"/>
              <a:t>dolor</a:t>
            </a:r>
            <a:r>
              <a:rPr lang="hu-HU" sz="1800" dirty="0" smtClean="0"/>
              <a:t> </a:t>
            </a:r>
            <a:r>
              <a:rPr lang="hu-HU" sz="1800" dirty="0" err="1" smtClean="0"/>
              <a:t>sit</a:t>
            </a:r>
            <a:r>
              <a:rPr lang="hu-HU" sz="1800" dirty="0" smtClean="0"/>
              <a:t> </a:t>
            </a:r>
            <a:r>
              <a:rPr lang="hu-HU" sz="1800" dirty="0" err="1" smtClean="0"/>
              <a:t>amet</a:t>
            </a:r>
            <a:r>
              <a:rPr lang="hu-HU" sz="1800" dirty="0" smtClean="0"/>
              <a:t>, </a:t>
            </a:r>
            <a:r>
              <a:rPr lang="hu-HU" sz="1800" dirty="0" err="1" smtClean="0"/>
              <a:t>consectetur</a:t>
            </a:r>
            <a:r>
              <a:rPr lang="hu-HU" sz="1800" dirty="0" smtClean="0"/>
              <a:t> </a:t>
            </a:r>
            <a:r>
              <a:rPr lang="hu-HU" sz="1800" dirty="0" err="1" smtClean="0"/>
              <a:t>adipiscing</a:t>
            </a:r>
            <a:r>
              <a:rPr lang="hu-HU" sz="1800" dirty="0" smtClean="0"/>
              <a:t> elit, </a:t>
            </a:r>
            <a:r>
              <a:rPr lang="hu-HU" sz="1800" dirty="0" err="1" smtClean="0"/>
              <a:t>sed</a:t>
            </a:r>
            <a:r>
              <a:rPr lang="hu-HU" sz="1800" dirty="0" smtClean="0"/>
              <a:t> </a:t>
            </a:r>
            <a:r>
              <a:rPr lang="hu-HU" sz="1800" dirty="0" err="1" smtClean="0"/>
              <a:t>do</a:t>
            </a:r>
            <a:r>
              <a:rPr lang="hu-HU" sz="1800" dirty="0" smtClean="0"/>
              <a:t> </a:t>
            </a:r>
            <a:r>
              <a:rPr lang="hu-HU" sz="1800" dirty="0" err="1" smtClean="0"/>
              <a:t>eiusmod</a:t>
            </a:r>
            <a:r>
              <a:rPr lang="hu-HU" sz="1800" dirty="0" smtClean="0"/>
              <a:t> </a:t>
            </a:r>
            <a:r>
              <a:rPr lang="hu-HU" sz="1800" dirty="0" err="1" smtClean="0"/>
              <a:t>tempor</a:t>
            </a:r>
            <a:r>
              <a:rPr lang="hu-HU" sz="1800" dirty="0" smtClean="0"/>
              <a:t> </a:t>
            </a:r>
            <a:r>
              <a:rPr lang="hu-HU" sz="1800" dirty="0" err="1" smtClean="0"/>
              <a:t>incididunt</a:t>
            </a:r>
            <a:r>
              <a:rPr lang="hu-HU" sz="1800" dirty="0" smtClean="0"/>
              <a:t> </a:t>
            </a:r>
            <a:r>
              <a:rPr lang="hu-HU" sz="1800" dirty="0" err="1" smtClean="0"/>
              <a:t>ut</a:t>
            </a:r>
            <a:r>
              <a:rPr lang="hu-HU" sz="1800" dirty="0" smtClean="0"/>
              <a:t> </a:t>
            </a:r>
            <a:r>
              <a:rPr lang="hu-HU" sz="1800" dirty="0" err="1" smtClean="0"/>
              <a:t>labore</a:t>
            </a:r>
            <a:r>
              <a:rPr lang="hu-HU" sz="1800" dirty="0" smtClean="0"/>
              <a:t> et </a:t>
            </a:r>
            <a:r>
              <a:rPr lang="hu-HU" sz="1800" dirty="0" err="1" smtClean="0"/>
              <a:t>dolore</a:t>
            </a:r>
            <a:r>
              <a:rPr lang="hu-HU" sz="1800" dirty="0" smtClean="0"/>
              <a:t> </a:t>
            </a:r>
            <a:r>
              <a:rPr lang="hu-HU" sz="1800" dirty="0" err="1" smtClean="0"/>
              <a:t>magna</a:t>
            </a:r>
            <a:r>
              <a:rPr lang="hu-HU" sz="1800" dirty="0" smtClean="0"/>
              <a:t> </a:t>
            </a:r>
            <a:r>
              <a:rPr lang="hu-HU" sz="1800" dirty="0" err="1" smtClean="0"/>
              <a:t>aliqua</a:t>
            </a:r>
            <a:r>
              <a:rPr lang="hu-HU" sz="1800" dirty="0" smtClean="0"/>
              <a:t>.</a:t>
            </a: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621515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fejező 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404472" y="2812203"/>
            <a:ext cx="6624000" cy="612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r">
              <a:defRPr sz="4000" b="1" cap="none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u-HU" sz="3600" b="1" dirty="0" smtClean="0">
                <a:solidFill>
                  <a:schemeClr val="bg2"/>
                </a:solidFill>
                <a:latin typeface="Futura Std Medium" pitchFamily="34" charset="0"/>
              </a:rPr>
              <a:t>Köszönöm a figyelmüket!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457909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2040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4" r:id="rId2"/>
    <p:sldLayoutId id="2147483710" r:id="rId3"/>
    <p:sldLayoutId id="2147483720" r:id="rId4"/>
    <p:sldLayoutId id="2147483712" r:id="rId5"/>
    <p:sldLayoutId id="2147483717" r:id="rId6"/>
    <p:sldLayoutId id="2147483722" r:id="rId7"/>
    <p:sldLayoutId id="2147483711" r:id="rId8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525294" y="2138862"/>
            <a:ext cx="7752943" cy="1100449"/>
          </a:xfrm>
        </p:spPr>
        <p:txBody>
          <a:bodyPr>
            <a:noAutofit/>
          </a:bodyPr>
          <a:lstStyle/>
          <a:p>
            <a:r>
              <a:rPr lang="hu-HU" sz="2800" dirty="0"/>
              <a:t>MTA doktori fokozatszerzés tapasztalatai, kutatási eredmények beépítése az oktatásba</a:t>
            </a:r>
            <a:endParaRPr lang="hu-HU" sz="28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887169" y="3983476"/>
            <a:ext cx="5603132" cy="335604"/>
          </a:xfrm>
        </p:spPr>
        <p:txBody>
          <a:bodyPr/>
          <a:lstStyle/>
          <a:p>
            <a:r>
              <a:rPr lang="hu-HU" dirty="0" smtClean="0"/>
              <a:t>Rappai Gábor, 2018. szeptember 25.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28366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MTA Doktora cím – fokozatszerzés lépései 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hu-HU" dirty="0" smtClean="0"/>
              <a:t>MTMT adminisztrátorral kapcsolatfelvétel (T=0)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hu-HU" dirty="0" smtClean="0"/>
              <a:t>Disszertáció, tézisek, kiegészítő anyagok leadása (T=2)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hu-HU" dirty="0" smtClean="0"/>
              <a:t>Habitusvizsgálat, opponensek, bizottság kijelölése (T=6)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hu-HU" dirty="0" smtClean="0"/>
              <a:t>Opponensek felkérése, véglegesítés (T=8)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hu-HU" dirty="0" smtClean="0"/>
              <a:t>Opponensi vélemények megérkezése (T=12)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hu-HU" dirty="0" smtClean="0"/>
              <a:t>Nyilvános vitaülés, védés (T=16)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hu-HU" dirty="0" smtClean="0"/>
              <a:t>Doktori Tanács döntése (T=18)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hu-HU" dirty="0" smtClean="0"/>
              <a:t>Oklevél átadás (…)</a:t>
            </a:r>
          </a:p>
          <a:p>
            <a:pPr marL="457200" indent="-457200">
              <a:buFont typeface="+mj-lt"/>
              <a:buAutoNum type="arabicPeriod"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8538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Habitusvizsgálat (GDMB)</a:t>
            </a:r>
            <a:endParaRPr lang="hu-H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1873" y="981795"/>
            <a:ext cx="6425834" cy="5273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6748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Tapasztalatok – habitusvizsgálat, folyamat, védés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187865"/>
            <a:ext cx="8229600" cy="467455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hu-HU" dirty="0"/>
              <a:t>MTA Titkárság apparátusa roppant segítőkész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hu-HU" dirty="0" smtClean="0"/>
              <a:t>Habitusvizsgálat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1800" dirty="0" smtClean="0"/>
              <a:t>tudományos teljesítményt vizsgál, oktatás, intézménymenedzsment nem releváns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1800" dirty="0" smtClean="0"/>
              <a:t>nemzetközi folyóiratban megjelent (lehetőleg önálló, vagy kétszerzős) cikkek és az ezekre kapott hivatkozások a perdöntőek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1800" dirty="0" smtClean="0"/>
              <a:t>határterületi publikációk beszámítása kétséges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1800" dirty="0" smtClean="0"/>
              <a:t>megítélés szakterület, illetve kor(osztály)függő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hu-HU" dirty="0" smtClean="0"/>
              <a:t>A témák már oly mértékben specializáltak, hogy rendkívül nehéz szakterületi opponenst/bizottsági tagot találni, ezért</a:t>
            </a:r>
          </a:p>
          <a:p>
            <a:pPr marL="971550" lvl="1" indent="-514350"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hu-HU" sz="1800" dirty="0" smtClean="0"/>
              <a:t>GMDB hangsúlyt helyez a gazdaságtudományi alkalmazásokra</a:t>
            </a:r>
          </a:p>
          <a:p>
            <a:pPr marL="971550" lvl="1" indent="-514350">
              <a:spcBef>
                <a:spcPts val="480"/>
              </a:spcBef>
              <a:buFont typeface="Arial" panose="020B0604020202020204" pitchFamily="34" charset="0"/>
              <a:buChar char="•"/>
            </a:pPr>
            <a:r>
              <a:rPr lang="hu-HU" sz="1800" dirty="0" smtClean="0"/>
              <a:t>(statisztika) speciális jellegéből adódóan matematikusok bevonása gyakori</a:t>
            </a:r>
            <a:endParaRPr lang="hu-HU" sz="1800" dirty="0"/>
          </a:p>
        </p:txBody>
      </p:sp>
    </p:spTree>
    <p:extLst>
      <p:ext uri="{BB962C8B-B14F-4D97-AF65-F5344CB8AC3E}">
        <p14:creationId xmlns:p14="http://schemas.microsoft.com/office/powerpoint/2010/main" val="3681906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Tudományos eredmények beépítése az oktatásba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948582"/>
            <a:ext cx="8229600" cy="519584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 smtClean="0"/>
              <a:t>PTE Közgazdaságtudományi Kar statisztika/ökonometria tárgycsoportja (mindegyik nappalin és levelezőn, magyarul és angolul)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1600" i="1" dirty="0" smtClean="0"/>
              <a:t>Valószínűségszámítás és statisztika </a:t>
            </a:r>
            <a:r>
              <a:rPr lang="hu-HU" sz="1600" dirty="0" smtClean="0"/>
              <a:t>(</a:t>
            </a:r>
            <a:r>
              <a:rPr lang="hu-HU" sz="1600" dirty="0" err="1" smtClean="0"/>
              <a:t>BSc</a:t>
            </a:r>
            <a:r>
              <a:rPr lang="hu-HU" sz="1600" dirty="0"/>
              <a:t> </a:t>
            </a:r>
            <a:r>
              <a:rPr lang="hu-HU" sz="1600" dirty="0" smtClean="0"/>
              <a:t>– szakközi kötelező)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1600" i="1" dirty="0" smtClean="0"/>
              <a:t>Statisztikai modellezés </a:t>
            </a:r>
            <a:r>
              <a:rPr lang="hu-HU" sz="1600" dirty="0"/>
              <a:t>(</a:t>
            </a:r>
            <a:r>
              <a:rPr lang="hu-HU" sz="1600" dirty="0" err="1"/>
              <a:t>BSc</a:t>
            </a:r>
            <a:r>
              <a:rPr lang="hu-HU" sz="1600" dirty="0"/>
              <a:t> – szakközi kötelező</a:t>
            </a:r>
            <a:r>
              <a:rPr lang="hu-HU" sz="1600" dirty="0" smtClean="0"/>
              <a:t>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1600" i="1" dirty="0" smtClean="0"/>
              <a:t>Alkalmazott statisztika és ökonometria </a:t>
            </a:r>
            <a:r>
              <a:rPr lang="hu-HU" sz="1600" dirty="0" smtClean="0"/>
              <a:t>(</a:t>
            </a:r>
            <a:r>
              <a:rPr lang="hu-HU" sz="1600" dirty="0" err="1" smtClean="0"/>
              <a:t>MSc</a:t>
            </a:r>
            <a:r>
              <a:rPr lang="hu-HU" sz="1600" dirty="0" smtClean="0"/>
              <a:t> – szakközi kötelező)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1600" i="1" dirty="0" smtClean="0"/>
              <a:t>Pénzügyi ökonometria </a:t>
            </a:r>
            <a:r>
              <a:rPr lang="hu-HU" sz="1600" dirty="0" smtClean="0"/>
              <a:t>(</a:t>
            </a:r>
            <a:r>
              <a:rPr lang="hu-HU" sz="1600" dirty="0" err="1" smtClean="0"/>
              <a:t>MSc</a:t>
            </a:r>
            <a:r>
              <a:rPr lang="hu-HU" sz="1600" dirty="0" smtClean="0"/>
              <a:t> – Pénzügy szak)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1600" i="1" dirty="0" smtClean="0"/>
              <a:t>Gyakorlati ökonometria </a:t>
            </a:r>
            <a:r>
              <a:rPr lang="hu-HU" sz="1600" dirty="0" smtClean="0"/>
              <a:t>(</a:t>
            </a:r>
            <a:r>
              <a:rPr lang="hu-HU" sz="1600" dirty="0" err="1" smtClean="0"/>
              <a:t>MSc</a:t>
            </a:r>
            <a:r>
              <a:rPr lang="hu-HU" sz="1600" dirty="0" smtClean="0"/>
              <a:t> – Közgazdasági elemző szak)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1600" i="1" dirty="0" smtClean="0"/>
              <a:t>Haladó ökonometria </a:t>
            </a:r>
            <a:r>
              <a:rPr lang="hu-HU" sz="1600" dirty="0" smtClean="0"/>
              <a:t>(</a:t>
            </a:r>
            <a:r>
              <a:rPr lang="hu-HU" sz="1600" dirty="0" err="1" smtClean="0"/>
              <a:t>MSc</a:t>
            </a:r>
            <a:r>
              <a:rPr lang="hu-HU" sz="1600" dirty="0" smtClean="0"/>
              <a:t> – Közgazdasági elemző szak)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1600" i="1" dirty="0" smtClean="0"/>
              <a:t>Statisztika</a:t>
            </a:r>
            <a:r>
              <a:rPr lang="hu-HU" sz="1600" dirty="0" smtClean="0"/>
              <a:t> (PhD)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1600" i="1" dirty="0" smtClean="0"/>
              <a:t>Ökonometria</a:t>
            </a:r>
            <a:r>
              <a:rPr lang="hu-HU" sz="1600" dirty="0" smtClean="0"/>
              <a:t> (PhD)</a:t>
            </a:r>
            <a:r>
              <a:rPr lang="hu-HU" sz="1800" dirty="0" smtClean="0"/>
              <a:t/>
            </a:r>
            <a:br>
              <a:rPr lang="hu-HU" sz="1800" dirty="0" smtClean="0"/>
            </a:br>
            <a:endParaRPr lang="hu-HU" sz="1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 smtClean="0"/>
              <a:t>Disszertációm címe: </a:t>
            </a:r>
            <a:r>
              <a:rPr lang="hu-HU" i="1" dirty="0"/>
              <a:t>A modellezés sajátosságai idősori anomáliák </a:t>
            </a:r>
            <a:r>
              <a:rPr lang="hu-HU" i="1" dirty="0" smtClean="0"/>
              <a:t>esetén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hallgatói állomány matematikai előképzettsége fokozatosan romlik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doktoranduszok érdeklődése modellezési kérdések iránt </a:t>
            </a:r>
            <a:r>
              <a:rPr lang="hu-HU" sz="1600" dirty="0" err="1" smtClean="0"/>
              <a:t>max</a:t>
            </a:r>
            <a:r>
              <a:rPr lang="hu-HU" sz="1600" dirty="0" smtClean="0"/>
              <a:t>. </a:t>
            </a:r>
            <a:r>
              <a:rPr lang="hu-HU" sz="1600" dirty="0" err="1" smtClean="0"/>
              <a:t>MSc</a:t>
            </a:r>
            <a:r>
              <a:rPr lang="hu-HU" sz="1600" dirty="0" smtClean="0"/>
              <a:t> kötelező tárgy ismeretköréig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(sajnos kb. ugyanez igaz a nem „szakos” oktató kollégákra is)</a:t>
            </a:r>
          </a:p>
        </p:txBody>
      </p:sp>
    </p:spTree>
    <p:extLst>
      <p:ext uri="{BB962C8B-B14F-4D97-AF65-F5344CB8AC3E}">
        <p14:creationId xmlns:p14="http://schemas.microsoft.com/office/powerpoint/2010/main" val="831152610"/>
      </p:ext>
    </p:extLst>
  </p:cSld>
  <p:clrMapOvr>
    <a:masterClrMapping/>
  </p:clrMapOvr>
</p:sld>
</file>

<file path=ppt/theme/theme1.xml><?xml version="1.0" encoding="utf-8"?>
<a:theme xmlns:a="http://schemas.openxmlformats.org/drawingml/2006/main" name="KTK PPT sablon.potx">
  <a:themeElements>
    <a:clrScheme name="KTK PPT">
      <a:dk1>
        <a:sysClr val="windowText" lastClr="000000"/>
      </a:dk1>
      <a:lt1>
        <a:sysClr val="window" lastClr="FFFFFF"/>
      </a:lt1>
      <a:dk2>
        <a:srgbClr val="1F497D"/>
      </a:dk2>
      <a:lt2>
        <a:srgbClr val="2E8FD6"/>
      </a:lt2>
      <a:accent1>
        <a:srgbClr val="2E8FD6"/>
      </a:accent1>
      <a:accent2>
        <a:srgbClr val="00ABD1"/>
      </a:accent2>
      <a:accent3>
        <a:srgbClr val="62C530"/>
      </a:accent3>
      <a:accent4>
        <a:srgbClr val="FF0000"/>
      </a:accent4>
      <a:accent5>
        <a:srgbClr val="4BACC6"/>
      </a:accent5>
      <a:accent6>
        <a:srgbClr val="C00000"/>
      </a:accent6>
      <a:hlink>
        <a:srgbClr val="1F497D"/>
      </a:hlink>
      <a:folHlink>
        <a:srgbClr val="1F497D"/>
      </a:folHlink>
    </a:clrScheme>
    <a:fontScheme name="Klasszikus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KTK PPT sablon.potx</Template>
  <TotalTime>38</TotalTime>
  <Words>243</Words>
  <Application>Microsoft Office PowerPoint</Application>
  <PresentationFormat>Diavetítés a képernyőre (4:3 oldalarány)</PresentationFormat>
  <Paragraphs>36</Paragraphs>
  <Slides>5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6" baseType="lpstr">
      <vt:lpstr>KTK PPT sablon.potx</vt:lpstr>
      <vt:lpstr>MTA doktori fokozatszerzés tapasztalatai, kutatási eredmények beépítése az oktatásba</vt:lpstr>
      <vt:lpstr>MTA Doktora cím – fokozatszerzés lépései </vt:lpstr>
      <vt:lpstr>Habitusvizsgálat (GDMB)</vt:lpstr>
      <vt:lpstr>Tapasztalatok – habitusvizsgálat, folyamat, védés</vt:lpstr>
      <vt:lpstr>Tudományos eredmények beépítése az oktatásba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Rappai Gábor</dc:creator>
  <cp:lastModifiedBy>Rappai Gábor</cp:lastModifiedBy>
  <cp:revision>8</cp:revision>
  <dcterms:created xsi:type="dcterms:W3CDTF">2018-09-23T08:09:05Z</dcterms:created>
  <dcterms:modified xsi:type="dcterms:W3CDTF">2018-09-23T08:47:51Z</dcterms:modified>
</cp:coreProperties>
</file>