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300" r:id="rId5"/>
    <p:sldId id="287" r:id="rId6"/>
    <p:sldId id="295" r:id="rId7"/>
    <p:sldId id="288" r:id="rId8"/>
    <p:sldId id="294" r:id="rId9"/>
    <p:sldId id="297" r:id="rId10"/>
    <p:sldId id="289" r:id="rId11"/>
    <p:sldId id="290" r:id="rId12"/>
    <p:sldId id="298" r:id="rId13"/>
    <p:sldId id="291" r:id="rId14"/>
    <p:sldId id="292" r:id="rId15"/>
    <p:sldId id="286" r:id="rId16"/>
    <p:sldId id="293" r:id="rId17"/>
    <p:sldId id="299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301" r:id="rId26"/>
    <p:sldId id="284" r:id="rId27"/>
    <p:sldId id="267" r:id="rId28"/>
    <p:sldId id="302" r:id="rId2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D72A-E6A2-4CB5-92AE-C734EB5CF163}" type="datetimeFigureOut">
              <a:rPr lang="hu-HU" smtClean="0"/>
              <a:t>2013.02.28.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BB51-AD47-4FA2-B5EB-0A2F804EFC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6323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D72A-E6A2-4CB5-92AE-C734EB5CF163}" type="datetimeFigureOut">
              <a:rPr lang="hu-HU" smtClean="0"/>
              <a:t>2013.02.28.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BB51-AD47-4FA2-B5EB-0A2F804EFC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682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D72A-E6A2-4CB5-92AE-C734EB5CF163}" type="datetimeFigureOut">
              <a:rPr lang="hu-HU" smtClean="0"/>
              <a:t>2013.02.28.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BB51-AD47-4FA2-B5EB-0A2F804EFC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9510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D72A-E6A2-4CB5-92AE-C734EB5CF163}" type="datetimeFigureOut">
              <a:rPr lang="hu-HU" smtClean="0"/>
              <a:t>2013.02.28.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BB51-AD47-4FA2-B5EB-0A2F804EFC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3403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D72A-E6A2-4CB5-92AE-C734EB5CF163}" type="datetimeFigureOut">
              <a:rPr lang="hu-HU" smtClean="0"/>
              <a:t>2013.02.28.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BB51-AD47-4FA2-B5EB-0A2F804EFC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2887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D72A-E6A2-4CB5-92AE-C734EB5CF163}" type="datetimeFigureOut">
              <a:rPr lang="hu-HU" smtClean="0"/>
              <a:t>2013.02.28.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BB51-AD47-4FA2-B5EB-0A2F804EFC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2512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D72A-E6A2-4CB5-92AE-C734EB5CF163}" type="datetimeFigureOut">
              <a:rPr lang="hu-HU" smtClean="0"/>
              <a:t>2013.02.28.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BB51-AD47-4FA2-B5EB-0A2F804EFC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380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D72A-E6A2-4CB5-92AE-C734EB5CF163}" type="datetimeFigureOut">
              <a:rPr lang="hu-HU" smtClean="0"/>
              <a:t>2013.02.28.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BB51-AD47-4FA2-B5EB-0A2F804EFC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2457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D72A-E6A2-4CB5-92AE-C734EB5CF163}" type="datetimeFigureOut">
              <a:rPr lang="hu-HU" smtClean="0"/>
              <a:t>2013.02.28.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BB51-AD47-4FA2-B5EB-0A2F804EFC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9127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D72A-E6A2-4CB5-92AE-C734EB5CF163}" type="datetimeFigureOut">
              <a:rPr lang="hu-HU" smtClean="0"/>
              <a:t>2013.02.28.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BB51-AD47-4FA2-B5EB-0A2F804EFC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6795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D72A-E6A2-4CB5-92AE-C734EB5CF163}" type="datetimeFigureOut">
              <a:rPr lang="hu-HU" smtClean="0"/>
              <a:t>2013.02.28.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BB51-AD47-4FA2-B5EB-0A2F804EFC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7396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D72A-E6A2-4CB5-92AE-C734EB5CF163}" type="datetimeFigureOut">
              <a:rPr lang="hu-HU" smtClean="0"/>
              <a:t>2013.02.28.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BB51-AD47-4FA2-B5EB-0A2F804EFC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206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CD72A-E6A2-4CB5-92AE-C734EB5CF163}" type="datetimeFigureOut">
              <a:rPr lang="hu-HU" smtClean="0"/>
              <a:t>2013.02.28.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0BB51-AD47-4FA2-B5EB-0A2F804EFC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2375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ber.org/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323528" y="2132856"/>
            <a:ext cx="8568952" cy="1514599"/>
          </a:xfrm>
        </p:spPr>
        <p:txBody>
          <a:bodyPr>
            <a:normAutofit fontScale="90000"/>
          </a:bodyPr>
          <a:lstStyle/>
          <a:p>
            <a:r>
              <a:rPr lang="hu-HU" sz="4900" b="1" dirty="0">
                <a:solidFill>
                  <a:srgbClr val="365F91"/>
                </a:solidFill>
                <a:latin typeface="Times New Roman"/>
              </a:rPr>
              <a:t>A statisztika alkalmazása </a:t>
            </a:r>
            <a:r>
              <a:rPr lang="hu-HU" sz="4900" b="1" dirty="0" smtClean="0">
                <a:solidFill>
                  <a:srgbClr val="365F91"/>
                </a:solidFill>
                <a:latin typeface="Times New Roman"/>
              </a:rPr>
              <a:t>különféle </a:t>
            </a:r>
            <a:r>
              <a:rPr lang="hu-HU" sz="4900" b="1" dirty="0">
                <a:solidFill>
                  <a:srgbClr val="365F91"/>
                </a:solidFill>
                <a:latin typeface="Times New Roman"/>
              </a:rPr>
              <a:t>tudományterületeken </a:t>
            </a:r>
            <a:r>
              <a:rPr lang="hu-HU" sz="4900" b="1" dirty="0" smtClean="0">
                <a:solidFill>
                  <a:srgbClr val="365F91"/>
                </a:solidFill>
                <a:latin typeface="Times New Roman"/>
              </a:rPr>
              <a:t>I.</a:t>
            </a:r>
            <a:br>
              <a:rPr lang="hu-HU" sz="4900" b="1" dirty="0" smtClean="0">
                <a:solidFill>
                  <a:srgbClr val="365F91"/>
                </a:solidFill>
                <a:latin typeface="Times New Roman"/>
              </a:rPr>
            </a:b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b="1" dirty="0">
                <a:solidFill>
                  <a:srgbClr val="365F91"/>
                </a:solidFill>
                <a:latin typeface="Times New Roman"/>
              </a:rPr>
              <a:t>Közgazdaságtan és </a:t>
            </a:r>
            <a:r>
              <a:rPr lang="hu-HU" b="1" dirty="0" smtClean="0">
                <a:solidFill>
                  <a:srgbClr val="365F91"/>
                </a:solidFill>
                <a:latin typeface="Times New Roman"/>
              </a:rPr>
              <a:t>gazdálkodástudomány</a:t>
            </a:r>
          </a:p>
          <a:p>
            <a:endParaRPr lang="hu-HU" b="1" dirty="0">
              <a:solidFill>
                <a:srgbClr val="365F91"/>
              </a:solidFill>
              <a:latin typeface="Times New Roman"/>
            </a:endParaRPr>
          </a:p>
          <a:p>
            <a:r>
              <a:rPr lang="hu-HU" b="1" dirty="0" smtClean="0">
                <a:solidFill>
                  <a:srgbClr val="365F91"/>
                </a:solidFill>
                <a:latin typeface="Times New Roman"/>
              </a:rPr>
              <a:t>Kovács Péter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6818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hu-HU" b="1" i="0" u="none" strike="noStrike" baseline="0" dirty="0" smtClean="0">
                <a:solidFill>
                  <a:srgbClr val="365F91"/>
                </a:solidFill>
                <a:latin typeface="Times New Roman"/>
              </a:rPr>
              <a:t>Modellek jellemzői</a:t>
            </a:r>
            <a:endParaRPr lang="hu-HU" b="1" i="0" u="none" strike="noStrike" baseline="0" dirty="0" smtClean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R="0" lvl="0" rtl="0"/>
            <a:r>
              <a:rPr lang="hu-HU" b="1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komplexitás</a:t>
            </a:r>
          </a:p>
          <a:p>
            <a:pPr marR="0" lvl="0" algn="just" rtl="0"/>
            <a:r>
              <a:rPr lang="hu-HU" b="1" dirty="0" smtClean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precíz </a:t>
            </a:r>
            <a:r>
              <a:rPr lang="hu-HU" b="1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modellek, de a valósághoz nem sok közük van</a:t>
            </a:r>
          </a:p>
          <a:p>
            <a:pPr marR="0" lvl="0" algn="just" rtl="0"/>
            <a:r>
              <a:rPr lang="hu-HU" b="1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válság -&gt; kvantitatív eljárások korlátainak ismerete fontos </a:t>
            </a:r>
          </a:p>
          <a:p>
            <a:pPr marR="0" lvl="0" algn="just" rtl="0"/>
            <a:r>
              <a:rPr lang="hu-HU" b="1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a közgazdasági jelenségek, illetve folyamatok mennyiben modellezhetők a természettudományokhoz hasonló módszerekkel? </a:t>
            </a:r>
          </a:p>
          <a:p>
            <a:pPr marR="0" lvl="0" rtl="0"/>
            <a:endParaRPr lang="hu-HU" b="1" dirty="0">
              <a:solidFill>
                <a:srgbClr val="4F81B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rtl="0">
              <a:buNone/>
            </a:pPr>
            <a:endParaRPr lang="hu-HU" b="1" dirty="0">
              <a:solidFill>
                <a:srgbClr val="4F81B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43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hu-HU" b="1" i="0" u="none" strike="noStrike" baseline="0" dirty="0" smtClean="0">
                <a:solidFill>
                  <a:srgbClr val="365F91"/>
                </a:solidFill>
                <a:latin typeface="Times New Roman"/>
              </a:rPr>
              <a:t>Módszertani</a:t>
            </a:r>
            <a:r>
              <a:rPr lang="hu-HU" b="1" i="0" u="none" strike="noStrike" dirty="0" smtClean="0">
                <a:solidFill>
                  <a:srgbClr val="365F91"/>
                </a:solidFill>
                <a:latin typeface="Times New Roman"/>
              </a:rPr>
              <a:t> </a:t>
            </a:r>
            <a:r>
              <a:rPr lang="hu-HU" b="1" i="0" u="none" strike="noStrike" baseline="0" dirty="0" smtClean="0">
                <a:solidFill>
                  <a:srgbClr val="365F91"/>
                </a:solidFill>
                <a:latin typeface="Times New Roman"/>
              </a:rPr>
              <a:t>problémák (1)</a:t>
            </a:r>
            <a:endParaRPr lang="hu-HU" b="1" i="0" u="none" strike="noStrike" baseline="0" dirty="0" smtClean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A valós fogalmak 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megfoghatósága</a:t>
            </a:r>
          </a:p>
          <a:p>
            <a:pPr marL="0" marR="0" lvl="0" indent="0" algn="just" rtl="0">
              <a:buNone/>
            </a:pPr>
            <a:r>
              <a:rPr lang="hu-HU" b="1" i="1" dirty="0">
                <a:solidFill>
                  <a:srgbClr val="4F81BD"/>
                </a:solidFill>
                <a:latin typeface="Times New Roman"/>
              </a:rPr>
              <a:t> </a:t>
            </a:r>
            <a:r>
              <a:rPr lang="hu-HU" b="1" i="1" dirty="0" smtClean="0">
                <a:solidFill>
                  <a:srgbClr val="4F81BD"/>
                </a:solidFill>
                <a:latin typeface="Times New Roman"/>
              </a:rPr>
              <a:t>„Ragaszkodtam </a:t>
            </a:r>
            <a:r>
              <a:rPr lang="hu-HU" b="1" i="1" dirty="0">
                <a:solidFill>
                  <a:srgbClr val="4F81BD"/>
                </a:solidFill>
                <a:latin typeface="Times New Roman"/>
              </a:rPr>
              <a:t>ahhoz, hogy az </a:t>
            </a:r>
            <a:r>
              <a:rPr lang="hu-HU" b="1" i="1" dirty="0" err="1">
                <a:solidFill>
                  <a:srgbClr val="4F81BD"/>
                </a:solidFill>
                <a:latin typeface="Times New Roman"/>
              </a:rPr>
              <a:t>ökonometriának</a:t>
            </a:r>
            <a:r>
              <a:rPr lang="hu-HU" b="1" i="1" dirty="0">
                <a:solidFill>
                  <a:srgbClr val="4F81BD"/>
                </a:solidFill>
                <a:latin typeface="Times New Roman"/>
              </a:rPr>
              <a:t> legyen köze a konkrét realitásokhoz különben olyasvalamivé torzul el, ami már nem érdemli meg az „</a:t>
            </a:r>
            <a:r>
              <a:rPr lang="hu-HU" b="1" i="1" dirty="0" err="1">
                <a:solidFill>
                  <a:srgbClr val="4F81BD"/>
                </a:solidFill>
                <a:latin typeface="Times New Roman"/>
              </a:rPr>
              <a:t>econometrics</a:t>
            </a:r>
            <a:r>
              <a:rPr lang="hu-HU" b="1" i="1" dirty="0">
                <a:solidFill>
                  <a:srgbClr val="4F81BD"/>
                </a:solidFill>
                <a:latin typeface="Times New Roman"/>
              </a:rPr>
              <a:t>” elnevezést, és inkább a „</a:t>
            </a:r>
            <a:r>
              <a:rPr lang="hu-HU" b="1" i="1" dirty="0" err="1">
                <a:solidFill>
                  <a:srgbClr val="4F81BD"/>
                </a:solidFill>
                <a:latin typeface="Times New Roman"/>
              </a:rPr>
              <a:t>playometrics</a:t>
            </a:r>
            <a:r>
              <a:rPr lang="hu-HU" b="1" i="1" dirty="0" smtClean="0">
                <a:solidFill>
                  <a:srgbClr val="4F81BD"/>
                </a:solidFill>
                <a:latin typeface="Times New Roman"/>
              </a:rPr>
              <a:t>” névvel kellene illetni” (Frisch)</a:t>
            </a:r>
            <a:endParaRPr lang="hu-HU" b="1" i="1" dirty="0">
              <a:solidFill>
                <a:srgbClr val="4F81BD"/>
              </a:solidFill>
              <a:latin typeface="Times New Roman"/>
            </a:endParaRPr>
          </a:p>
          <a:p>
            <a:pPr marR="0" lvl="0" rtl="0"/>
            <a:endParaRPr lang="hu-HU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  <a:p>
            <a:pPr marR="0" lvl="0" rtl="0"/>
            <a:r>
              <a:rPr lang="hu-HU" b="1" i="0" u="none" strike="noStrike" baseline="0" dirty="0" err="1" smtClean="0">
                <a:solidFill>
                  <a:srgbClr val="4F81BD"/>
                </a:solidFill>
                <a:latin typeface="Times New Roman"/>
              </a:rPr>
              <a:t>Redukcionizmus</a:t>
            </a:r>
            <a:endParaRPr lang="hu-HU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  <a:p>
            <a:pPr marR="0" lvl="0" rtl="0"/>
            <a:endParaRPr lang="hu-HU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Indikátorok 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tartalma</a:t>
            </a:r>
            <a:endParaRPr lang="hu-HU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434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365F91"/>
                </a:solidFill>
                <a:latin typeface="Times New Roman"/>
              </a:rPr>
              <a:t>Módszertani problémák </a:t>
            </a:r>
            <a:r>
              <a:rPr lang="hu-HU" b="1" dirty="0" smtClean="0">
                <a:solidFill>
                  <a:srgbClr val="365F91"/>
                </a:solidFill>
                <a:latin typeface="Times New Roman"/>
              </a:rPr>
              <a:t>(2)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hu-HU" b="1" dirty="0" smtClean="0">
              <a:solidFill>
                <a:srgbClr val="4F81BD"/>
              </a:solidFill>
              <a:latin typeface="Times New Roman"/>
            </a:endParaRPr>
          </a:p>
          <a:p>
            <a:pPr lvl="0"/>
            <a:r>
              <a:rPr lang="hu-HU" b="1" dirty="0" smtClean="0">
                <a:solidFill>
                  <a:srgbClr val="4F81BD"/>
                </a:solidFill>
                <a:latin typeface="Times New Roman"/>
              </a:rPr>
              <a:t>Adatbázisok</a:t>
            </a:r>
            <a:endParaRPr lang="hu-HU" b="1" dirty="0">
              <a:solidFill>
                <a:srgbClr val="4F81BD"/>
              </a:solidFill>
              <a:latin typeface="Times New Roman"/>
            </a:endParaRPr>
          </a:p>
          <a:p>
            <a:pPr lvl="0"/>
            <a:endParaRPr lang="hu-HU" b="1" dirty="0" smtClean="0">
              <a:solidFill>
                <a:srgbClr val="4F81BD"/>
              </a:solidFill>
              <a:latin typeface="Times New Roman"/>
            </a:endParaRPr>
          </a:p>
          <a:p>
            <a:pPr lvl="0" algn="just"/>
            <a:r>
              <a:rPr lang="hu-HU" b="1" dirty="0" smtClean="0">
                <a:solidFill>
                  <a:srgbClr val="4F81BD"/>
                </a:solidFill>
                <a:latin typeface="Times New Roman"/>
              </a:rPr>
              <a:t>Mindent </a:t>
            </a:r>
            <a:r>
              <a:rPr lang="hu-HU" b="1" dirty="0">
                <a:solidFill>
                  <a:srgbClr val="4F81BD"/>
                </a:solidFill>
                <a:latin typeface="Times New Roman"/>
              </a:rPr>
              <a:t>mérjük? (pld. A végrehajtó hatalom korlátja</a:t>
            </a:r>
            <a:r>
              <a:rPr lang="hu-HU" b="1" dirty="0" smtClean="0">
                <a:solidFill>
                  <a:srgbClr val="4F81BD"/>
                </a:solidFill>
                <a:latin typeface="Times New Roman"/>
              </a:rPr>
              <a:t>)</a:t>
            </a:r>
          </a:p>
          <a:p>
            <a:pPr lvl="0"/>
            <a:endParaRPr lang="hu-HU" b="1" dirty="0">
              <a:solidFill>
                <a:srgbClr val="4F81BD"/>
              </a:solidFill>
              <a:latin typeface="Times New Roman"/>
            </a:endParaRPr>
          </a:p>
          <a:p>
            <a:pPr lvl="0" algn="just"/>
            <a:r>
              <a:rPr lang="hu-HU" b="1" dirty="0" smtClean="0">
                <a:solidFill>
                  <a:srgbClr val="4F81BD"/>
                </a:solidFill>
                <a:latin typeface="Times New Roman"/>
              </a:rPr>
              <a:t>Különböző eredmények hogyan kezelendők?</a:t>
            </a:r>
            <a:endParaRPr lang="hu-HU" b="1" dirty="0">
              <a:solidFill>
                <a:srgbClr val="4F81BD"/>
              </a:solidFill>
              <a:latin typeface="Times New Roman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3351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hu-HU" b="1" i="0" u="none" strike="noStrike" baseline="0" smtClean="0">
                <a:solidFill>
                  <a:srgbClr val="365F91"/>
                </a:solidFill>
                <a:latin typeface="Times New Roman"/>
              </a:rPr>
              <a:t>Publikációk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R="0" lvl="0" algn="just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főáramú nagy lapok elmúlt 30 évben legtöbbet idézett cikkeiben egyértelműen visszaszorultak a </a:t>
            </a:r>
            <a:r>
              <a:rPr lang="hu-HU" b="1" i="0" u="none" strike="noStrike" baseline="0" dirty="0" err="1" smtClean="0">
                <a:solidFill>
                  <a:srgbClr val="4F81BD"/>
                </a:solidFill>
                <a:latin typeface="Times New Roman"/>
              </a:rPr>
              <a:t>makroökonómia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 és a való világ 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kérdései </a:t>
            </a:r>
          </a:p>
          <a:p>
            <a:pPr marR="0" lvl="0" rtl="0"/>
            <a:endParaRPr lang="hu-HU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  <a:p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2005. </a:t>
            </a:r>
            <a:r>
              <a:rPr lang="hu-HU" sz="3000" b="1" dirty="0">
                <a:solidFill>
                  <a:srgbClr val="4F81BD"/>
                </a:solidFill>
                <a:latin typeface="Times New Roman"/>
                <a:hlinkClick r:id="rId2"/>
              </a:rPr>
              <a:t>National </a:t>
            </a:r>
            <a:r>
              <a:rPr lang="hu-HU" sz="3000" b="1" dirty="0" err="1">
                <a:solidFill>
                  <a:srgbClr val="4F81BD"/>
                </a:solidFill>
                <a:latin typeface="Times New Roman"/>
                <a:hlinkClick r:id="rId2"/>
              </a:rPr>
              <a:t>Bureau</a:t>
            </a:r>
            <a:r>
              <a:rPr lang="hu-HU" sz="3000" b="1" dirty="0">
                <a:solidFill>
                  <a:srgbClr val="4F81BD"/>
                </a:solidFill>
                <a:latin typeface="Times New Roman"/>
                <a:hlinkClick r:id="rId2"/>
              </a:rPr>
              <a:t> of </a:t>
            </a:r>
            <a:r>
              <a:rPr lang="hu-HU" sz="3000" b="1" dirty="0" err="1">
                <a:solidFill>
                  <a:srgbClr val="4F81BD"/>
                </a:solidFill>
                <a:latin typeface="Times New Roman"/>
                <a:hlinkClick r:id="rId2"/>
              </a:rPr>
              <a:t>Economic</a:t>
            </a:r>
            <a:r>
              <a:rPr lang="hu-HU" sz="3000" b="1" dirty="0">
                <a:solidFill>
                  <a:srgbClr val="4F81BD"/>
                </a:solidFill>
                <a:latin typeface="Times New Roman"/>
                <a:hlinkClick r:id="rId2"/>
              </a:rPr>
              <a:t> </a:t>
            </a:r>
            <a:r>
              <a:rPr lang="hu-HU" sz="3000" b="1" dirty="0">
                <a:solidFill>
                  <a:srgbClr val="4F81BD"/>
                </a:solidFill>
                <a:latin typeface="Times New Roman"/>
                <a:hlinkClick r:id="rId2"/>
              </a:rPr>
              <a:t>Research</a:t>
            </a:r>
            <a:endParaRPr lang="hu-HU" sz="3000" b="1" dirty="0">
              <a:solidFill>
                <a:srgbClr val="4F81BD"/>
              </a:solidFill>
              <a:latin typeface="Times New Roman"/>
              <a:hlinkClick r:id="rId2"/>
            </a:endParaRPr>
          </a:p>
          <a:p>
            <a:pPr marL="0" marR="0" lvl="0" indent="0" rtl="0">
              <a:buNone/>
            </a:pPr>
            <a:r>
              <a:rPr lang="hu-HU" b="1" i="0" u="none" strike="noStrike" baseline="0" dirty="0" smtClean="0">
                <a:solidFill>
                  <a:srgbClr val="4F81BD"/>
                </a:solidFill>
                <a:latin typeface="ONNFGF+CGTimes,Italic"/>
              </a:rPr>
              <a:t>a 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ONNFGF+CGTimes,Italic"/>
              </a:rPr>
              <a:t>való világ kérdései vannak túlsúlyban, 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így az európai pénzügyi unió tapasztalatai és a munkapiac elemzése. </a:t>
            </a:r>
            <a:endParaRPr lang="hu-HU" b="1" i="0" u="none" strike="noStrike" baseline="0" dirty="0" smtClean="0">
              <a:solidFill>
                <a:srgbClr val="4F81BD"/>
              </a:solidFill>
              <a:latin typeface="Times New Roman"/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133705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hu-HU" b="1" i="0" u="none" strike="noStrike" baseline="0" smtClean="0">
                <a:solidFill>
                  <a:srgbClr val="365F91"/>
                </a:solidFill>
                <a:latin typeface="Times New Roman"/>
              </a:rPr>
              <a:t>Hazai helyzet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módszertan eszközjellegű</a:t>
            </a:r>
          </a:p>
          <a:p>
            <a:pPr marR="0" lvl="0" rtl="0"/>
            <a:endParaRPr lang="hu-HU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  <a:p>
            <a:pPr marL="0" marR="0" lvl="0" indent="0" rtl="0">
              <a:buNone/>
            </a:pP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Főbb területek:</a:t>
            </a: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Válsághatások</a:t>
            </a:r>
            <a:endParaRPr lang="hu-HU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előrejelzések</a:t>
            </a: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munkaerőpiac, pénzügyi piac elemzése</a:t>
            </a:r>
          </a:p>
        </p:txBody>
      </p:sp>
    </p:spTree>
    <p:extLst>
      <p:ext uri="{BB962C8B-B14F-4D97-AF65-F5344CB8AC3E}">
        <p14:creationId xmlns:p14="http://schemas.microsoft.com/office/powerpoint/2010/main" val="297989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hu-HU" b="1" i="0" u="none" strike="noStrike" baseline="0" dirty="0" smtClean="0">
                <a:solidFill>
                  <a:srgbClr val="365F91"/>
                </a:solidFill>
                <a:latin typeface="Times New Roman"/>
              </a:rPr>
              <a:t>Főbb </a:t>
            </a:r>
            <a:r>
              <a:rPr lang="hu-HU" b="1" i="0" u="none" strike="noStrike" baseline="0" dirty="0" smtClean="0">
                <a:solidFill>
                  <a:srgbClr val="365F91"/>
                </a:solidFill>
                <a:latin typeface="Times New Roman"/>
              </a:rPr>
              <a:t>módszerek</a:t>
            </a:r>
            <a:endParaRPr lang="hu-HU" b="1" i="0" u="none" strike="noStrike" baseline="0" dirty="0" smtClean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hu-HU" b="1" dirty="0" smtClean="0">
                <a:solidFill>
                  <a:srgbClr val="4F81BD"/>
                </a:solidFill>
                <a:latin typeface="Times New Roman"/>
              </a:rPr>
              <a:t>VAR, ARIMA</a:t>
            </a:r>
            <a:endParaRPr lang="hu-HU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faktorelemzés</a:t>
            </a:r>
            <a:endParaRPr lang="hu-HU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korreláció, regresszió</a:t>
            </a: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klaszterezés</a:t>
            </a: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kísérletezés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, 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játékelmélet,</a:t>
            </a:r>
          </a:p>
          <a:p>
            <a:r>
              <a:rPr lang="hu-HU" b="1" dirty="0" err="1">
                <a:solidFill>
                  <a:srgbClr val="4F81BD"/>
                </a:solidFill>
                <a:latin typeface="Times New Roman"/>
              </a:rPr>
              <a:t>mikroszimulációs</a:t>
            </a:r>
            <a:r>
              <a:rPr lang="hu-HU" b="1" dirty="0">
                <a:solidFill>
                  <a:srgbClr val="4F81BD"/>
                </a:solidFill>
                <a:latin typeface="Times New Roman"/>
              </a:rPr>
              <a:t> modellek</a:t>
            </a:r>
            <a:r>
              <a:rPr lang="hu-HU" b="1" dirty="0" smtClean="0">
                <a:solidFill>
                  <a:srgbClr val="4F81BD"/>
                </a:solidFill>
                <a:latin typeface="Times New Roman"/>
              </a:rPr>
              <a:t>,</a:t>
            </a:r>
            <a:endParaRPr lang="hu-HU" b="1" dirty="0">
              <a:solidFill>
                <a:srgbClr val="4F81BD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2463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hu-HU" b="1" i="0" u="none" strike="noStrike" baseline="0" smtClean="0">
                <a:solidFill>
                  <a:srgbClr val="365F91"/>
                </a:solidFill>
                <a:latin typeface="Times New Roman"/>
              </a:rPr>
              <a:t>Területi elemzések: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hu-HU" b="1" i="0" u="none" strike="noStrike" baseline="0" smtClean="0">
                <a:solidFill>
                  <a:srgbClr val="4F81BD"/>
                </a:solidFill>
                <a:latin typeface="Times New Roman"/>
              </a:rPr>
              <a:t>egyenlőtlenségek, koncentráció</a:t>
            </a:r>
          </a:p>
          <a:p>
            <a:pPr marR="0" lvl="0" rtl="0"/>
            <a:r>
              <a:rPr lang="hu-HU" b="1" i="0" u="none" strike="noStrike" baseline="0" smtClean="0">
                <a:solidFill>
                  <a:srgbClr val="4F81BD"/>
                </a:solidFill>
                <a:latin typeface="Times New Roman"/>
              </a:rPr>
              <a:t>térszerkezetek vizsgálata</a:t>
            </a:r>
          </a:p>
          <a:p>
            <a:pPr marR="0" lvl="0" rtl="0"/>
            <a:r>
              <a:rPr lang="hu-HU" b="1" i="0" u="none" strike="noStrike" baseline="0" smtClean="0">
                <a:solidFill>
                  <a:srgbClr val="4F81BD"/>
                </a:solidFill>
                <a:latin typeface="Times New Roman"/>
              </a:rPr>
              <a:t>versenyképeség innováció társadalmi jólét hármassága</a:t>
            </a:r>
          </a:p>
        </p:txBody>
      </p:sp>
    </p:spTree>
    <p:extLst>
      <p:ext uri="{BB962C8B-B14F-4D97-AF65-F5344CB8AC3E}">
        <p14:creationId xmlns:p14="http://schemas.microsoft.com/office/powerpoint/2010/main" val="324648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hu-HU" b="1" i="0" u="none" strike="noStrike" baseline="0" dirty="0" smtClean="0">
                <a:solidFill>
                  <a:srgbClr val="365F91"/>
                </a:solidFill>
                <a:latin typeface="Times New Roman"/>
              </a:rPr>
              <a:t>Puha</a:t>
            </a:r>
            <a:r>
              <a:rPr lang="hu-HU" b="1" i="0" u="none" strike="noStrike" dirty="0" smtClean="0">
                <a:solidFill>
                  <a:srgbClr val="365F91"/>
                </a:solidFill>
                <a:latin typeface="Times New Roman"/>
              </a:rPr>
              <a:t> tudományok</a:t>
            </a:r>
            <a:endParaRPr lang="hu-HU" b="1" i="0" u="none" strike="noStrike" baseline="0" dirty="0" smtClean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166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hu-HU" b="1" i="0" u="none" strike="noStrike" baseline="0" dirty="0" smtClean="0">
                <a:solidFill>
                  <a:srgbClr val="365F91"/>
                </a:solidFill>
                <a:latin typeface="Times New Roman"/>
              </a:rPr>
              <a:t>Kihívások</a:t>
            </a:r>
            <a:endParaRPr lang="hu-HU" b="1" i="0" u="none" strike="noStrike" baseline="0" dirty="0" smtClean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E-világ és 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problémái</a:t>
            </a:r>
          </a:p>
          <a:p>
            <a:pPr lvl="1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 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mi információ és mi nem? hogyan elemezhető?</a:t>
            </a: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Termék 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és ügyfél 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CRM</a:t>
            </a:r>
          </a:p>
          <a:p>
            <a:pPr marR="0" lvl="0" rtl="0"/>
            <a:r>
              <a:rPr lang="hu-HU" b="1" dirty="0" smtClean="0">
                <a:solidFill>
                  <a:srgbClr val="4F81BD"/>
                </a:solidFill>
                <a:latin typeface="Times New Roman"/>
              </a:rPr>
              <a:t>Reklámhatás</a:t>
            </a:r>
            <a:endParaRPr lang="hu-HU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Vállalkozások indításának, működtetésének 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kérdései</a:t>
            </a:r>
            <a:endParaRPr lang="hu-HU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1079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hu-HU" b="1" i="0" u="none" strike="noStrike" baseline="0" smtClean="0">
                <a:solidFill>
                  <a:srgbClr val="365F91"/>
                </a:solidFill>
                <a:latin typeface="Times New Roman"/>
              </a:rPr>
              <a:t>Marketingkutatásban leggyakrabban alkalmazott technikák: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Kereszttábla elemzés</a:t>
            </a:r>
          </a:p>
          <a:p>
            <a:pPr marR="0" lvl="0" rtl="0"/>
            <a:r>
              <a:rPr lang="hu-HU" b="1" dirty="0" smtClean="0">
                <a:solidFill>
                  <a:srgbClr val="4F81BD"/>
                </a:solidFill>
                <a:latin typeface="Times New Roman"/>
              </a:rPr>
              <a:t>(nem)Parametrikus tesztek</a:t>
            </a:r>
            <a:endParaRPr lang="hu-HU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Korreláció</a:t>
            </a: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Szegmentáció (klaszterezés, DA)</a:t>
            </a: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Faktoranalízis</a:t>
            </a:r>
          </a:p>
          <a:p>
            <a:pPr marR="0" lvl="0" rtl="0"/>
            <a:r>
              <a:rPr lang="hu-HU" b="1" i="0" u="none" strike="noStrike" baseline="0" dirty="0" err="1" smtClean="0">
                <a:solidFill>
                  <a:srgbClr val="4F81BD"/>
                </a:solidFill>
                <a:latin typeface="Times New Roman"/>
              </a:rPr>
              <a:t>Conjoint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 elemzés</a:t>
            </a:r>
          </a:p>
          <a:p>
            <a:pPr marR="0" lvl="0" rtl="0"/>
            <a:r>
              <a:rPr lang="hu-HU" b="1" dirty="0" smtClean="0">
                <a:solidFill>
                  <a:srgbClr val="4F81BD"/>
                </a:solidFill>
                <a:latin typeface="Times New Roman"/>
              </a:rPr>
              <a:t>MDS</a:t>
            </a:r>
            <a:endParaRPr lang="hu-HU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8314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hu-HU" b="1" i="0" u="none" strike="noStrike" baseline="0" dirty="0" smtClean="0">
                <a:solidFill>
                  <a:srgbClr val="365F91"/>
                </a:solidFill>
                <a:latin typeface="Times New Roman"/>
              </a:rPr>
              <a:t>Főbb fejezetek</a:t>
            </a:r>
            <a:endParaRPr lang="hu-HU" b="1" i="0" u="none" strike="noStrike" baseline="0" dirty="0" smtClean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b="1" dirty="0">
                <a:solidFill>
                  <a:srgbClr val="4F81BD"/>
                </a:solidFill>
                <a:latin typeface="Times New Roman"/>
              </a:rPr>
              <a:t>Közgazdaságtani terület (statisztikai) módszertana</a:t>
            </a:r>
          </a:p>
          <a:p>
            <a:r>
              <a:rPr lang="hu-HU" b="1" dirty="0">
                <a:solidFill>
                  <a:srgbClr val="4F81BD"/>
                </a:solidFill>
                <a:latin typeface="Times New Roman"/>
              </a:rPr>
              <a:t>Puha tudományok módszertana</a:t>
            </a:r>
          </a:p>
          <a:p>
            <a:r>
              <a:rPr lang="hu-HU" b="1" dirty="0">
                <a:solidFill>
                  <a:srgbClr val="4F81BD"/>
                </a:solidFill>
                <a:latin typeface="Times New Roman"/>
              </a:rPr>
              <a:t>Érdekes alkalmazások</a:t>
            </a:r>
            <a:endParaRPr lang="hu-HU" b="1" dirty="0">
              <a:solidFill>
                <a:srgbClr val="4F81BD"/>
              </a:solidFill>
              <a:latin typeface="Times New Roman"/>
            </a:endParaRP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1358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hu-HU" b="1" i="0" u="none" strike="noStrike" baseline="0" dirty="0" smtClean="0">
                <a:solidFill>
                  <a:srgbClr val="365F91"/>
                </a:solidFill>
                <a:latin typeface="Times New Roman"/>
              </a:rPr>
              <a:t>Vezető lapok: Journal of Marketing, Journal of Marketing Research:</a:t>
            </a:r>
            <a:endParaRPr lang="hu-HU" b="1" i="0" u="none" strike="noStrike" baseline="0" dirty="0" smtClean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2SLS</a:t>
            </a: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CMP</a:t>
            </a: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SEM</a:t>
            </a: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Döntési fa</a:t>
            </a:r>
          </a:p>
          <a:p>
            <a:pPr marR="0" lvl="0" rtl="0"/>
            <a:r>
              <a:rPr lang="hu-HU" b="1" i="0" u="none" strike="noStrike" baseline="0" dirty="0" err="1" smtClean="0">
                <a:solidFill>
                  <a:srgbClr val="4F81BD"/>
                </a:solidFill>
                <a:latin typeface="Times New Roman"/>
              </a:rPr>
              <a:t>bootstrap</a:t>
            </a:r>
            <a:endParaRPr lang="hu-HU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szimuláció</a:t>
            </a:r>
          </a:p>
        </p:txBody>
      </p:sp>
    </p:spTree>
    <p:extLst>
      <p:ext uri="{BB962C8B-B14F-4D97-AF65-F5344CB8AC3E}">
        <p14:creationId xmlns:p14="http://schemas.microsoft.com/office/powerpoint/2010/main" val="414442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hu-HU" b="1" i="0" u="none" strike="noStrike" baseline="0" smtClean="0">
                <a:solidFill>
                  <a:srgbClr val="365F91"/>
                </a:solidFill>
                <a:latin typeface="Times New Roman"/>
              </a:rPr>
              <a:t>MDS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 descr="http://upload.wikimedia.org/wikipedia/commons/6/60/PerceptualMap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72816"/>
            <a:ext cx="5760640" cy="4171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775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hu-HU" b="1" i="0" u="none" strike="noStrike" baseline="0" smtClean="0">
                <a:solidFill>
                  <a:srgbClr val="365F91"/>
                </a:solidFill>
                <a:latin typeface="Times New Roman"/>
              </a:rPr>
              <a:t>SEM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Kép 1" descr="http://www.stata.com/stata12/structural-equation-modeling/i/sem-path-diagr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8" y="1628800"/>
            <a:ext cx="47148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Kép 2" descr="http://ars.els-cdn.com/content/image/1-s2.0-S0957417410013333-gr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996952"/>
            <a:ext cx="394335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4200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73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hu-HU" b="1" i="0" u="none" strike="noStrike" baseline="0" smtClean="0">
                <a:solidFill>
                  <a:srgbClr val="365F91"/>
                </a:solidFill>
                <a:latin typeface="Times New Roman"/>
              </a:rPr>
              <a:t>CMP regresszió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hu-HU" b="1" i="0" u="none" strike="noStrike" baseline="0" smtClean="0">
                <a:solidFill>
                  <a:srgbClr val="4F81BD"/>
                </a:solidFill>
                <a:latin typeface="Times New Roman"/>
              </a:rPr>
              <a:t>Conway-Maxwell-Poisson</a:t>
            </a:r>
          </a:p>
        </p:txBody>
      </p:sp>
      <p:pic>
        <p:nvPicPr>
          <p:cNvPr id="1026" name="Kép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86" y="2988319"/>
            <a:ext cx="8603307" cy="955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Kép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592442"/>
            <a:ext cx="4020161" cy="704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810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452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hu-HU" b="1" i="0" u="none" strike="noStrike" baseline="0" smtClean="0">
                <a:solidFill>
                  <a:srgbClr val="365F91"/>
                </a:solidFill>
                <a:latin typeface="Times New Roman"/>
              </a:rPr>
              <a:t>Hálózatkutatás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Kép 3" descr="http://www.projectfinancenetwork.com/pfn2/img/graph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93" y="1844824"/>
            <a:ext cx="3816424" cy="287654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Kép 4" descr="http://www.maths.ox.ac.uk/system/files/imce/u115/financial_network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149081"/>
            <a:ext cx="4932040" cy="27089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646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48250" cy="577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>
                <a:solidFill>
                  <a:srgbClr val="365F91"/>
                </a:solidFill>
                <a:latin typeface="Times New Roman"/>
              </a:rPr>
              <a:t>Neurális hálózatok</a:t>
            </a:r>
            <a:endParaRPr lang="hu-HU" b="1" dirty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231" y="4362450"/>
            <a:ext cx="6353175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778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hu-HU" b="1" i="0" u="none" strike="noStrike" baseline="0" dirty="0" smtClean="0">
                <a:solidFill>
                  <a:srgbClr val="365F91"/>
                </a:solidFill>
                <a:latin typeface="Times New Roman"/>
              </a:rPr>
              <a:t>RFM analízis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 descr="abra8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484784"/>
            <a:ext cx="5577408" cy="43965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949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hu-HU" b="1" i="0" u="none" strike="noStrike" baseline="0" dirty="0" smtClean="0">
                <a:solidFill>
                  <a:srgbClr val="365F91"/>
                </a:solidFill>
                <a:latin typeface="Times New Roman"/>
              </a:rPr>
              <a:t>Javaslatok</a:t>
            </a:r>
            <a:endParaRPr lang="hu-HU" b="1" i="0" u="none" strike="noStrike" baseline="0" dirty="0" smtClean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Kérdés: Mi 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befolyásolja a módszerek alkalmazását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?</a:t>
            </a:r>
          </a:p>
          <a:p>
            <a:pPr marR="0" lvl="0" rtl="0"/>
            <a:endParaRPr lang="hu-HU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Hivatkozások 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erősítése</a:t>
            </a:r>
          </a:p>
          <a:p>
            <a:pPr marR="0" lvl="0" rtl="0"/>
            <a:r>
              <a:rPr lang="hu-HU" b="1" dirty="0">
                <a:solidFill>
                  <a:srgbClr val="4F81BD"/>
                </a:solidFill>
                <a:latin typeface="Times New Roman"/>
              </a:rPr>
              <a:t>Ú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j 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eredmények, alkalmazási lehetőségek 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ismertetése</a:t>
            </a:r>
          </a:p>
          <a:p>
            <a:pPr marR="0" lvl="0" rtl="0"/>
            <a:endParaRPr lang="hu-HU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  <a:p>
            <a:pPr marL="0" marR="0" lvl="0" indent="0" rtl="0">
              <a:buNone/>
            </a:pPr>
            <a:endParaRPr lang="hu-HU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8483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365F91"/>
                </a:solidFill>
                <a:latin typeface="Times New Roman"/>
              </a:rPr>
              <a:t>Köszönöm a megtisztelő figyelmet!</a:t>
            </a:r>
            <a:endParaRPr lang="hu-HU" b="1" dirty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8735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hu-HU" b="1" i="0" u="none" strike="noStrike" baseline="0" dirty="0" smtClean="0">
                <a:solidFill>
                  <a:srgbClr val="365F91"/>
                </a:solidFill>
                <a:latin typeface="Times New Roman"/>
              </a:rPr>
              <a:t>Adatforrások:</a:t>
            </a:r>
            <a:endParaRPr lang="hu-HU" b="1" i="0" u="none" strike="noStrike" baseline="0" dirty="0" smtClean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R="0" lvl="0" rtl="0"/>
            <a:r>
              <a:rPr lang="hu-HU" b="1" dirty="0" smtClean="0">
                <a:solidFill>
                  <a:srgbClr val="4F81BD"/>
                </a:solidFill>
                <a:latin typeface="Times New Roman"/>
              </a:rPr>
              <a:t>S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tatisztikai szemle</a:t>
            </a:r>
            <a:endParaRPr lang="hu-HU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Területi 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statisztika</a:t>
            </a: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Közgazdasági 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szemle</a:t>
            </a: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Marketing-menedzsment</a:t>
            </a: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Vezetéstudomány</a:t>
            </a: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Pénzügyi 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szemle</a:t>
            </a:r>
            <a:endParaRPr lang="hu-HU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Kutatóintézetek</a:t>
            </a: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/>
              </a:rPr>
              <a:t>Intézeti honlapok</a:t>
            </a:r>
          </a:p>
        </p:txBody>
      </p:sp>
    </p:spTree>
    <p:extLst>
      <p:ext uri="{BB962C8B-B14F-4D97-AF65-F5344CB8AC3E}">
        <p14:creationId xmlns:p14="http://schemas.microsoft.com/office/powerpoint/2010/main" val="373702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hu-HU" b="1" i="0" u="none" strike="noStrike" baseline="0" smtClean="0">
                <a:solidFill>
                  <a:srgbClr val="365F91"/>
                </a:solidFill>
                <a:latin typeface="Times New Roman"/>
              </a:rPr>
              <a:t>Forrás: 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algn="just" rtl="0"/>
            <a:r>
              <a:rPr lang="hu-HU" b="1" dirty="0" smtClean="0">
                <a:solidFill>
                  <a:srgbClr val="4F81BD"/>
                </a:solidFill>
                <a:latin typeface="Times New Roman"/>
              </a:rPr>
              <a:t>Csaba László: </a:t>
            </a:r>
            <a:r>
              <a:rPr lang="hu-HU" b="1" dirty="0">
                <a:solidFill>
                  <a:srgbClr val="4F81BD"/>
                </a:solidFill>
                <a:latin typeface="Times New Roman"/>
              </a:rPr>
              <a:t>Módszertan és relevancia a közgazdaságtanban Közgazdasági Szemle, LV. </a:t>
            </a:r>
            <a:r>
              <a:rPr lang="hu-HU" b="1" dirty="0">
                <a:solidFill>
                  <a:srgbClr val="4F81BD"/>
                </a:solidFill>
                <a:latin typeface="Times New Roman"/>
              </a:rPr>
              <a:t>évf., 2008. április (285–307. o.) </a:t>
            </a:r>
          </a:p>
          <a:p>
            <a:pPr algn="just"/>
            <a:r>
              <a:rPr lang="hu-HU" b="1" dirty="0" smtClean="0">
                <a:solidFill>
                  <a:srgbClr val="4F81BD"/>
                </a:solidFill>
                <a:latin typeface="Times New Roman"/>
              </a:rPr>
              <a:t>Török Ádám: </a:t>
            </a:r>
            <a:r>
              <a:rPr lang="hu-HU" b="1" dirty="0">
                <a:solidFill>
                  <a:srgbClr val="4F81BD"/>
                </a:solidFill>
                <a:latin typeface="Times New Roman"/>
              </a:rPr>
              <a:t>Társadalomtudományi tények és természettudományos módszerek </a:t>
            </a:r>
            <a:r>
              <a:rPr lang="hu-HU" b="1" dirty="0">
                <a:solidFill>
                  <a:srgbClr val="4F81BD"/>
                </a:solidFill>
                <a:latin typeface="Times New Roman"/>
              </a:rPr>
              <a:t>Közgazdasági Szemle, LVI. </a:t>
            </a:r>
            <a:r>
              <a:rPr lang="hu-HU" b="1" dirty="0">
                <a:solidFill>
                  <a:srgbClr val="4F81BD"/>
                </a:solidFill>
                <a:latin typeface="Times New Roman"/>
              </a:rPr>
              <a:t>évf., 2009. december (1067–1087. o.)</a:t>
            </a:r>
          </a:p>
          <a:p>
            <a:pPr marR="0" lvl="0" rtl="0"/>
            <a:endParaRPr lang="hu-HU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0552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hu-HU" b="1" i="0" u="none" strike="noStrike" baseline="0" dirty="0" smtClean="0">
                <a:solidFill>
                  <a:srgbClr val="365F91"/>
                </a:solidFill>
                <a:latin typeface="Times New Roman"/>
              </a:rPr>
              <a:t>Közgazdaságtan terület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055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>
                <a:solidFill>
                  <a:srgbClr val="365F91"/>
                </a:solidFill>
                <a:latin typeface="Times New Roman"/>
              </a:rPr>
              <a:t>Bevezetés</a:t>
            </a:r>
            <a:endParaRPr lang="hu-HU" b="1" dirty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b="1" dirty="0" smtClean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”Egészében </a:t>
            </a:r>
            <a:r>
              <a:rPr lang="hu-HU" b="1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a jó közgazdaságtan az, hogy feltárjuk: mely tényezők és miképp hatnak a gazdaság összetett rendszerére, és e felismeréseket a gyakorlatban a gazdaság irányítását megalapozó döntésekben használjuk fel, hogy azt e sajátos követelmények szerint alakíthassuk.”(</a:t>
            </a:r>
            <a:r>
              <a:rPr lang="hu-HU" b="1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Frisch)</a:t>
            </a:r>
            <a:endParaRPr lang="hu-HU" b="1" dirty="0">
              <a:solidFill>
                <a:srgbClr val="4F81B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76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hu-HU" b="1" i="0" u="none" strike="noStrike" baseline="0" dirty="0" smtClean="0">
                <a:solidFill>
                  <a:srgbClr val="365F91"/>
                </a:solidFill>
                <a:latin typeface="Times New Roman"/>
              </a:rPr>
              <a:t>Alapkérdések (1)</a:t>
            </a:r>
            <a:endParaRPr lang="hu-HU" b="1" i="0" u="none" strike="noStrike" baseline="0" dirty="0" smtClean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algn="just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Marshall és </a:t>
            </a:r>
            <a:r>
              <a:rPr lang="hu-HU" b="1" i="0" u="none" strike="noStrike" baseline="0" dirty="0" err="1" smtClean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Samuelson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 nyomán kialakuló megközelítésben a mérhetőség és a mennyiségi eredmények jelentik a perdöntő 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sikermutatót</a:t>
            </a:r>
            <a:endParaRPr lang="hu-HU" b="1" i="0" u="none" strike="noStrike" baseline="0" dirty="0" smtClean="0">
              <a:solidFill>
                <a:srgbClr val="4F81BD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modellszerű megközelítés</a:t>
            </a:r>
          </a:p>
          <a:p>
            <a:pPr marR="0" lvl="0" algn="just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főáramú lapokban a közlésre való elfogadásnak meghatározó mozzanata a 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módszertan</a:t>
            </a:r>
            <a:endParaRPr lang="hu-HU" b="1" i="0" u="none" strike="noStrike" baseline="0" dirty="0" smtClean="0">
              <a:solidFill>
                <a:srgbClr val="4F81B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hu-HU" b="1" i="0" u="none" strike="noStrike" baseline="0" dirty="0" smtClean="0">
                <a:solidFill>
                  <a:srgbClr val="365F91"/>
                </a:solidFill>
                <a:latin typeface="Times New Roman"/>
              </a:rPr>
              <a:t>Alapkérdések (2)</a:t>
            </a:r>
            <a:endParaRPr lang="hu-HU" b="1" i="0" u="none" strike="noStrike" baseline="0" dirty="0" smtClean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valódi társadalomtudomány-e?</a:t>
            </a:r>
          </a:p>
          <a:p>
            <a:pPr marL="0" marR="0" lvl="0" indent="0" rtl="0">
              <a:buNone/>
            </a:pP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matematikai 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módszertant alkalmaz, vagy része a matematikának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marR="0" lvl="0" indent="0" rtl="0">
              <a:buNone/>
            </a:pPr>
            <a:endParaRPr lang="hu-HU" b="1" i="0" u="none" strike="noStrike" baseline="0" dirty="0" smtClean="0">
              <a:solidFill>
                <a:srgbClr val="4F81BD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lvl="0" rtl="0"/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verbális </a:t>
            </a:r>
            <a:r>
              <a:rPr lang="hu-HU" b="1" i="0" u="none" strike="noStrike" baseline="0" dirty="0" err="1" smtClean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hu-HU" b="1" i="0" u="none" strike="noStrike" baseline="0" dirty="0" smtClean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 kvantitatív elemzés?</a:t>
            </a:r>
          </a:p>
        </p:txBody>
      </p:sp>
    </p:spTree>
    <p:extLst>
      <p:ext uri="{BB962C8B-B14F-4D97-AF65-F5344CB8AC3E}">
        <p14:creationId xmlns:p14="http://schemas.microsoft.com/office/powerpoint/2010/main" val="188202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365F91"/>
                </a:solidFill>
                <a:latin typeface="Times New Roman"/>
              </a:rPr>
              <a:t>Alapkérdések </a:t>
            </a:r>
            <a:r>
              <a:rPr lang="hu-HU" b="1" dirty="0" smtClean="0">
                <a:solidFill>
                  <a:srgbClr val="365F91"/>
                </a:solidFill>
                <a:latin typeface="Times New Roman"/>
              </a:rPr>
              <a:t>(3)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just"/>
            <a:r>
              <a:rPr lang="hu-HU" b="1" dirty="0" err="1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mainstream</a:t>
            </a:r>
            <a:r>
              <a:rPr lang="hu-HU" b="1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 kritikája: „főáram” félreértelmezésén, más része pedig a modern kvantitatív módszertan nem kellő ismeretén </a:t>
            </a:r>
            <a:r>
              <a:rPr lang="hu-HU" b="1" dirty="0" smtClean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alapul</a:t>
            </a:r>
          </a:p>
          <a:p>
            <a:pPr lvl="0"/>
            <a:endParaRPr lang="hu-HU" b="1" dirty="0" smtClean="0">
              <a:solidFill>
                <a:srgbClr val="4F81BD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hu-HU" b="1" dirty="0" smtClean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Egy tanulmányról ki tud kritikát </a:t>
            </a:r>
            <a:r>
              <a:rPr lang="hu-HU" b="1" dirty="0" err="1" smtClean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megfogamazni</a:t>
            </a:r>
            <a:r>
              <a:rPr lang="hu-HU" b="1" dirty="0" smtClean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3198798" y="-494000"/>
            <a:ext cx="2984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hu-HU" sz="3200" b="1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7069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514</Words>
  <Application>Microsoft Office PowerPoint</Application>
  <PresentationFormat>Diavetítés a képernyőre (4:3 oldalarány)</PresentationFormat>
  <Paragraphs>115</Paragraphs>
  <Slides>28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28</vt:i4>
      </vt:variant>
    </vt:vector>
  </HeadingPairs>
  <TitlesOfParts>
    <vt:vector size="29" baseType="lpstr">
      <vt:lpstr>Office-téma</vt:lpstr>
      <vt:lpstr>A statisztika alkalmazása különféle tudományterületeken I.  </vt:lpstr>
      <vt:lpstr>Főbb fejezetek</vt:lpstr>
      <vt:lpstr>Adatforrások:</vt:lpstr>
      <vt:lpstr>Forrás: </vt:lpstr>
      <vt:lpstr>Közgazdaságtan terület</vt:lpstr>
      <vt:lpstr>Bevezetés</vt:lpstr>
      <vt:lpstr>Alapkérdések (1)</vt:lpstr>
      <vt:lpstr>Alapkérdések (2)</vt:lpstr>
      <vt:lpstr>Alapkérdések (3)</vt:lpstr>
      <vt:lpstr>Modellek jellemzői</vt:lpstr>
      <vt:lpstr>Módszertani problémák (1)</vt:lpstr>
      <vt:lpstr>Módszertani problémák (2)</vt:lpstr>
      <vt:lpstr>Publikációk</vt:lpstr>
      <vt:lpstr>Hazai helyzet</vt:lpstr>
      <vt:lpstr>Főbb módszerek</vt:lpstr>
      <vt:lpstr>Területi elemzések:</vt:lpstr>
      <vt:lpstr>Puha tudományok</vt:lpstr>
      <vt:lpstr>Kihívások</vt:lpstr>
      <vt:lpstr>Marketingkutatásban leggyakrabban alkalmazott technikák:</vt:lpstr>
      <vt:lpstr>Vezető lapok: Journal of Marketing, Journal of Marketing Research:</vt:lpstr>
      <vt:lpstr>MDS</vt:lpstr>
      <vt:lpstr>SEM</vt:lpstr>
      <vt:lpstr>CMP regresszió</vt:lpstr>
      <vt:lpstr>Hálózatkutatás</vt:lpstr>
      <vt:lpstr>Neurális hálózatok</vt:lpstr>
      <vt:lpstr>RFM analízis</vt:lpstr>
      <vt:lpstr>Javaslatok</vt:lpstr>
      <vt:lpstr>Köszönöm a megtisztelő figyelmet!</vt:lpstr>
    </vt:vector>
  </TitlesOfParts>
  <Company>GTK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pepe</dc:creator>
  <cp:lastModifiedBy>pepe</cp:lastModifiedBy>
  <cp:revision>11</cp:revision>
  <dcterms:created xsi:type="dcterms:W3CDTF">2013-02-28T08:51:42Z</dcterms:created>
  <dcterms:modified xsi:type="dcterms:W3CDTF">2013-02-28T10:15:56Z</dcterms:modified>
</cp:coreProperties>
</file>