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8" r:id="rId2"/>
    <p:sldId id="309" r:id="rId3"/>
    <p:sldId id="324" r:id="rId4"/>
    <p:sldId id="316" r:id="rId5"/>
    <p:sldId id="380" r:id="rId6"/>
    <p:sldId id="361" r:id="rId7"/>
    <p:sldId id="362" r:id="rId8"/>
    <p:sldId id="378" r:id="rId9"/>
    <p:sldId id="319" r:id="rId10"/>
    <p:sldId id="364" r:id="rId11"/>
    <p:sldId id="363" r:id="rId12"/>
    <p:sldId id="374" r:id="rId13"/>
    <p:sldId id="377" r:id="rId14"/>
    <p:sldId id="379" r:id="rId15"/>
  </p:sldIdLst>
  <p:sldSz cx="9144000" cy="6858000" type="screen4x3"/>
  <p:notesSz cx="6669088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44DDF8E8-7F64-4B84-9725-AE47C0B3C10F}">
          <p14:sldIdLst>
            <p14:sldId id="308"/>
            <p14:sldId id="309"/>
            <p14:sldId id="324"/>
            <p14:sldId id="316"/>
            <p14:sldId id="380"/>
            <p14:sldId id="361"/>
            <p14:sldId id="362"/>
            <p14:sldId id="378"/>
            <p14:sldId id="319"/>
            <p14:sldId id="364"/>
            <p14:sldId id="363"/>
            <p14:sldId id="374"/>
            <p14:sldId id="377"/>
            <p14:sldId id="379"/>
          </p14:sldIdLst>
        </p14:section>
        <p14:section name="Névtelen szakasz" id="{9C5CEDA7-B091-41E6-A56A-543C28BD50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9809" autoAdjust="0"/>
  </p:normalViewPr>
  <p:slideViewPr>
    <p:cSldViewPr>
      <p:cViewPr varScale="1">
        <p:scale>
          <a:sx n="77" d="100"/>
          <a:sy n="77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/>
          <a:lstStyle>
            <a:lvl1pPr algn="l">
              <a:defRPr sz="11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/>
          <a:lstStyle>
            <a:lvl1pPr algn="r">
              <a:defRPr sz="1100"/>
            </a:lvl1pPr>
          </a:lstStyle>
          <a:p>
            <a:fld id="{BD4EE3EF-72C1-41CC-BF89-DF6F742A47E8}" type="datetimeFigureOut">
              <a:rPr lang="hu-HU" smtClean="0"/>
              <a:pPr/>
              <a:t>2016. 10. 11.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 anchor="b"/>
          <a:lstStyle>
            <a:lvl1pPr algn="l">
              <a:defRPr sz="11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7608" y="943009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 anchor="b"/>
          <a:lstStyle>
            <a:lvl1pPr algn="r">
              <a:defRPr sz="1100"/>
            </a:lvl1pPr>
          </a:lstStyle>
          <a:p>
            <a:fld id="{5C5A8B1B-A06B-4E18-B759-21DF3E14E33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2294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/>
          <a:lstStyle>
            <a:lvl1pPr algn="l">
              <a:defRPr sz="11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/>
          <a:lstStyle>
            <a:lvl1pPr algn="r">
              <a:defRPr sz="1100"/>
            </a:lvl1pPr>
          </a:lstStyle>
          <a:p>
            <a:fld id="{FF6EAE40-587B-4F5D-9E57-FA6A9D162F08}" type="datetimeFigureOut">
              <a:rPr lang="hu-HU" smtClean="0"/>
              <a:pPr/>
              <a:t>2016. 10. 11.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0" tIns="45515" rIns="91030" bIns="45515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10" y="4715908"/>
            <a:ext cx="5335270" cy="4467700"/>
          </a:xfrm>
          <a:prstGeom prst="rect">
            <a:avLst/>
          </a:prstGeom>
        </p:spPr>
        <p:txBody>
          <a:bodyPr vert="horz" lIns="91030" tIns="45515" rIns="91030" bIns="45515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 anchor="b"/>
          <a:lstStyle>
            <a:lvl1pPr algn="l">
              <a:defRPr sz="11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08" y="9430091"/>
            <a:ext cx="2889938" cy="496411"/>
          </a:xfrm>
          <a:prstGeom prst="rect">
            <a:avLst/>
          </a:prstGeom>
        </p:spPr>
        <p:txBody>
          <a:bodyPr vert="horz" lIns="91030" tIns="45515" rIns="91030" bIns="45515" rtlCol="0" anchor="b"/>
          <a:lstStyle>
            <a:lvl1pPr algn="r">
              <a:defRPr sz="1100"/>
            </a:lvl1pPr>
          </a:lstStyle>
          <a:p>
            <a:fld id="{7E8F9B53-5674-48D7-ADB0-08A3111CA74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2399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F9B53-5674-48D7-ADB0-08A3111CA741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1058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F9B53-5674-48D7-ADB0-08A3111CA741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47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F9B53-5674-48D7-ADB0-08A3111CA741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26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F9B53-5674-48D7-ADB0-08A3111CA741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96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9248857"/>
      </p:ext>
    </p:extLst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3547292"/>
      </p:ext>
    </p:extLst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7775277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741893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467926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855774"/>
      </p:ext>
    </p:extLst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740104"/>
      </p:ext>
    </p:extLst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6743772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9615487"/>
      </p:ext>
    </p:extLst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3390338"/>
      </p:ext>
    </p:extLst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6375179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93F8D-8EAA-43D6-9D1E-6822FAAE37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93849" y="188640"/>
            <a:ext cx="8496944" cy="3240360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+mn-lt"/>
                <a:cs typeface="Times New Roman" pitchFamily="18" charset="0"/>
              </a:rPr>
              <a:t>A többdimenziós egyenlőtlenség</a:t>
            </a:r>
            <a:br>
              <a:rPr lang="hu-HU" sz="3600" dirty="0" smtClean="0">
                <a:latin typeface="+mn-lt"/>
                <a:cs typeface="Times New Roman" pitchFamily="18" charset="0"/>
              </a:rPr>
            </a:br>
            <a:r>
              <a:rPr lang="hu-HU" sz="3600" dirty="0" smtClean="0">
                <a:latin typeface="+mn-lt"/>
                <a:cs typeface="Times New Roman" pitchFamily="18" charset="0"/>
              </a:rPr>
              <a:t>és a szegénység</a:t>
            </a:r>
            <a:br>
              <a:rPr lang="hu-HU" sz="3600" dirty="0" smtClean="0">
                <a:latin typeface="+mn-lt"/>
                <a:cs typeface="Times New Roman" pitchFamily="18" charset="0"/>
              </a:rPr>
            </a:br>
            <a:r>
              <a:rPr lang="hu-HU" sz="3600" dirty="0" smtClean="0">
                <a:latin typeface="+mn-lt"/>
                <a:cs typeface="Times New Roman" pitchFamily="18" charset="0"/>
              </a:rPr>
              <a:t>statisztikai mérése</a:t>
            </a:r>
            <a:endParaRPr lang="hu-HU" sz="2700" i="1" dirty="0">
              <a:latin typeface="+mn-lt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8158311" y="922904"/>
            <a:ext cx="632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MTA STAB Értekezlet</a:t>
            </a: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293849" y="3863543"/>
            <a:ext cx="8496944" cy="102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700" i="1" dirty="0">
              <a:latin typeface="+mn-lt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524000" y="3863543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Hajdu Ottó</a:t>
            </a:r>
          </a:p>
          <a:p>
            <a:pPr algn="ctr"/>
            <a:r>
              <a:rPr lang="hu-HU" dirty="0" smtClean="0"/>
              <a:t>Budapesti Műszaki és Gazdaságtudományi Egyetem</a:t>
            </a:r>
          </a:p>
          <a:p>
            <a:pPr algn="ctr"/>
            <a:r>
              <a:rPr lang="hu-HU" dirty="0" smtClean="0"/>
              <a:t>GTK, Pénzügyek Tanszék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81949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3166"/>
            <a:ext cx="8229600" cy="126109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További alkalmazási lehetőségek (pl.)</a:t>
            </a:r>
            <a:endParaRPr lang="hu-HU" sz="32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360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12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6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899592" y="2269938"/>
            <a:ext cx="692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Klaszteranalízis kategória-kimenetű </a:t>
            </a:r>
            <a:r>
              <a:rPr lang="hu-HU" sz="2000" dirty="0" err="1" smtClean="0"/>
              <a:t>prediktorainak</a:t>
            </a:r>
            <a:r>
              <a:rPr lang="hu-HU" sz="2000" dirty="0" smtClean="0"/>
              <a:t> a szelektálása</a:t>
            </a:r>
            <a:endParaRPr lang="hu-HU" sz="2000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899592" y="3239710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Neurális hálózat hibaminimálása, ha kategória-kimenetű a célváltozó</a:t>
            </a:r>
            <a:endParaRPr lang="hu-HU" sz="20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57200" y="1584256"/>
            <a:ext cx="2962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Entrópia alapon:</a:t>
            </a:r>
            <a:endParaRPr lang="hu-HU" sz="24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474102" y="3932122"/>
            <a:ext cx="5394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Általánosított variancia alapon:</a:t>
            </a:r>
            <a:endParaRPr lang="hu-HU" sz="2400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899592" y="4798030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Kockázatmérés kategorizált portfóliókban</a:t>
            </a:r>
            <a:endParaRPr lang="hu-HU" sz="20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486792" y="5198140"/>
            <a:ext cx="844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…...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25510191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90842" y="116633"/>
            <a:ext cx="8496944" cy="1206382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latin typeface="+mn-lt"/>
                <a:cs typeface="Times New Roman" pitchFamily="18" charset="0"/>
              </a:rPr>
              <a:t>Az egyenlőtlenségmérés többdimenziós megközelítései</a:t>
            </a:r>
            <a:br>
              <a:rPr lang="hu-HU" sz="3100" dirty="0" smtClean="0">
                <a:latin typeface="+mn-lt"/>
                <a:cs typeface="Times New Roman" pitchFamily="18" charset="0"/>
              </a:rPr>
            </a:br>
            <a:r>
              <a:rPr lang="hu-HU" sz="2200" i="1" dirty="0" smtClean="0">
                <a:latin typeface="+mn-lt"/>
                <a:cs typeface="Times New Roman" pitchFamily="18" charset="0"/>
              </a:rPr>
              <a:t>az Irodalomban (2012 . bezárólag)</a:t>
            </a:r>
            <a:endParaRPr lang="hu-HU" sz="2200" i="1" dirty="0">
              <a:latin typeface="+mn-lt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8158311" y="922904"/>
            <a:ext cx="632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149834" y="1484784"/>
            <a:ext cx="86409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1. A szeparált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deprivációs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dimenziók</a:t>
            </a:r>
          </a:p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			súlyozott kombinációja, ahol</a:t>
            </a:r>
          </a:p>
          <a:p>
            <a:pPr algn="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probléma: a súlyrendszer!?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79512" y="2872675"/>
            <a:ext cx="847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2. Valamely </a:t>
            </a: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Egydimenziós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index alkalmazása</a:t>
            </a:r>
          </a:p>
          <a:p>
            <a:pPr algn="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kombinált dimenzióra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49834" y="3933056"/>
            <a:ext cx="877771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Réteg-Dezaggregáció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kérdése: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a.) vagy: Súlyozott Átlagos </a:t>
            </a:r>
            <a:r>
              <a:rPr lang="hu-HU" sz="23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éteg-index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Alkire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– Foster (2009)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b.) vagy: 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külső + belső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  hatásra bontás a GE alapján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Lugo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Maasoumi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(2008)</a:t>
            </a:r>
            <a:endParaRPr lang="hu-HU" sz="2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04438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23166"/>
            <a:ext cx="8496944" cy="1521658"/>
          </a:xfrm>
        </p:spPr>
        <p:txBody>
          <a:bodyPr>
            <a:normAutofit/>
          </a:bodyPr>
          <a:lstStyle/>
          <a:p>
            <a:r>
              <a:rPr lang="hu-HU" sz="3100" dirty="0" smtClean="0"/>
              <a:t>Szegénységmérési alkalmazás</a:t>
            </a:r>
            <a:br>
              <a:rPr lang="hu-HU" sz="3100" dirty="0" smtClean="0"/>
            </a:br>
            <a:r>
              <a:rPr lang="hu-HU" sz="2400" dirty="0" err="1" smtClean="0"/>
              <a:t>Generalized</a:t>
            </a:r>
            <a:r>
              <a:rPr lang="hu-HU" sz="2400" dirty="0" smtClean="0"/>
              <a:t> </a:t>
            </a:r>
            <a:r>
              <a:rPr lang="hu-HU" sz="2400" dirty="0" err="1" smtClean="0"/>
              <a:t>Variance</a:t>
            </a:r>
            <a:r>
              <a:rPr lang="hu-HU" sz="2400" dirty="0" smtClean="0"/>
              <a:t> </a:t>
            </a:r>
            <a:r>
              <a:rPr lang="hu-HU" sz="2400" dirty="0" err="1" smtClean="0"/>
              <a:t>Inequality</a:t>
            </a:r>
            <a:r>
              <a:rPr lang="hu-HU" sz="2400" dirty="0" smtClean="0"/>
              <a:t> </a:t>
            </a:r>
            <a:r>
              <a:rPr lang="hu-HU" sz="2400" dirty="0" err="1" smtClean="0"/>
              <a:t>Poverty</a:t>
            </a:r>
            <a:r>
              <a:rPr lang="hu-HU" sz="2400" dirty="0" smtClean="0"/>
              <a:t> (GVIP)</a:t>
            </a:r>
            <a:br>
              <a:rPr lang="hu-HU" sz="2400" dirty="0" smtClean="0"/>
            </a:br>
            <a:r>
              <a:rPr lang="hu-HU" sz="2200" dirty="0" err="1"/>
              <a:t>Cenzorálás</a:t>
            </a:r>
            <a:r>
              <a:rPr lang="hu-HU" sz="2200" dirty="0"/>
              <a:t> a </a:t>
            </a:r>
            <a:r>
              <a:rPr lang="hu-HU" sz="2200" dirty="0" smtClean="0"/>
              <a:t>küszöbnél: „</a:t>
            </a:r>
            <a:r>
              <a:rPr lang="hu-HU" sz="2200" i="1" dirty="0" smtClean="0"/>
              <a:t>a </a:t>
            </a:r>
            <a:r>
              <a:rPr lang="hu-HU" sz="2200" i="1" dirty="0" err="1" smtClean="0"/>
              <a:t>Takayama</a:t>
            </a:r>
            <a:r>
              <a:rPr lang="hu-HU" sz="2200" i="1" dirty="0" smtClean="0"/>
              <a:t> – elv”</a:t>
            </a:r>
            <a:endParaRPr lang="hu-HU" sz="22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360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12</a:t>
            </a:fld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/>
          </p:nvPr>
        </p:nvGraphicFramePr>
        <p:xfrm>
          <a:off x="578644" y="1892191"/>
          <a:ext cx="79867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4" name="Equation" r:id="rId3" imgW="3251160" imgH="253800" progId="Equation.DSMT4">
                  <p:embed/>
                </p:oleObj>
              </mc:Choice>
              <mc:Fallback>
                <p:oleObj name="Equation" r:id="rId3" imgW="325116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" y="1892191"/>
                        <a:ext cx="798671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/>
          </p:nvPr>
        </p:nvGraphicFramePr>
        <p:xfrm>
          <a:off x="6383659" y="4850725"/>
          <a:ext cx="1758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5" name="Equation" r:id="rId5" imgW="710891" imgH="241195" progId="Equation.DSMT4">
                  <p:embed/>
                </p:oleObj>
              </mc:Choice>
              <mc:Fallback>
                <p:oleObj name="Equation" r:id="rId5" imgW="710891" imgH="241195" progId="Equation.DSMT4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659" y="4850725"/>
                        <a:ext cx="1758950" cy="619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578644" y="4850725"/>
            <a:ext cx="5577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általánosított szegénységi mérték: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/>
          </p:nvPr>
        </p:nvGraphicFramePr>
        <p:xfrm>
          <a:off x="1510481" y="3908415"/>
          <a:ext cx="6632128" cy="658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6" name="Equation" r:id="rId7" imgW="2730500" imgH="254000" progId="Equation.DSMT4">
                  <p:embed/>
                </p:oleObj>
              </mc:Choice>
              <mc:Fallback>
                <p:oleObj name="Equation" r:id="rId7" imgW="2730500" imgH="254000" progId="Equation.DSMT4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0481" y="3908415"/>
                        <a:ext cx="6632128" cy="658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um 17"/>
          <p:cNvGraphicFramePr>
            <a:graphicFrameLocks noChangeAspect="1"/>
          </p:cNvGraphicFramePr>
          <p:nvPr>
            <p:extLst/>
          </p:nvPr>
        </p:nvGraphicFramePr>
        <p:xfrm>
          <a:off x="1085825" y="2827650"/>
          <a:ext cx="71961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7" name="Equation" r:id="rId9" imgW="2755900" imgH="279400" progId="Equation.DSMT4">
                  <p:embed/>
                </p:oleObj>
              </mc:Choice>
              <mc:Fallback>
                <p:oleObj name="Equation" r:id="rId9" imgW="2755900" imgH="279400" progId="Equation.DSMT4">
                  <p:embed/>
                  <p:pic>
                    <p:nvPicPr>
                      <p:cNvPr id="18" name="Objektum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25" y="2827650"/>
                        <a:ext cx="71961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1187624" y="5589240"/>
            <a:ext cx="604867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ahol a küszöbök tetszőlegesek lehetnek !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1009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3242" y="1326643"/>
            <a:ext cx="8689237" cy="3240360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Bodoni MT Black" pitchFamily="18" charset="0"/>
                <a:cs typeface="Times New Roman" pitchFamily="18" charset="0"/>
              </a:rPr>
              <a:t>Függelék</a:t>
            </a:r>
            <a:endParaRPr lang="hu-HU" sz="2700" i="1" dirty="0">
              <a:latin typeface="Bodoni MT Black" pitchFamily="18" charset="0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8158311" y="922904"/>
            <a:ext cx="632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293849" y="3863543"/>
            <a:ext cx="8496944" cy="102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700" i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2685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504" y="288034"/>
            <a:ext cx="8928991" cy="1072516"/>
          </a:xfrm>
        </p:spPr>
        <p:txBody>
          <a:bodyPr>
            <a:noAutofit/>
          </a:bodyPr>
          <a:lstStyle/>
          <a:p>
            <a:r>
              <a:rPr lang="hu-HU" sz="2400" dirty="0" smtClean="0"/>
              <a:t>A „</a:t>
            </a:r>
            <a:r>
              <a:rPr lang="hu-HU" sz="2400" dirty="0" err="1" smtClean="0"/>
              <a:t>Theil</a:t>
            </a:r>
            <a:r>
              <a:rPr lang="hu-HU" sz="2400" dirty="0" smtClean="0"/>
              <a:t>” kovariancia </a:t>
            </a:r>
            <a:r>
              <a:rPr lang="hu-HU" sz="2400" i="1" dirty="0" err="1" smtClean="0"/>
              <a:t>Generalized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Entropy</a:t>
            </a:r>
            <a:r>
              <a:rPr lang="hu-HU" sz="2400" dirty="0" smtClean="0"/>
              <a:t> felbontása</a:t>
            </a:r>
            <a:endParaRPr lang="hu-HU" sz="2400" b="1" i="1" u="sng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251520" y="147322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Tekintsük a </a:t>
            </a:r>
            <a:r>
              <a:rPr lang="hu-HU" sz="2800" b="1" i="1" dirty="0" smtClean="0"/>
              <a:t>definíciónk szerinti</a:t>
            </a:r>
            <a:r>
              <a:rPr lang="hu-HU" sz="2800" dirty="0" smtClean="0"/>
              <a:t> ún. </a:t>
            </a:r>
            <a:r>
              <a:rPr lang="hu-HU" sz="2800" dirty="0" err="1" smtClean="0"/>
              <a:t>Theil</a:t>
            </a:r>
            <a:r>
              <a:rPr lang="hu-HU" sz="2800" dirty="0" smtClean="0"/>
              <a:t> kovarianciát:</a:t>
            </a:r>
            <a:endParaRPr lang="hu-HU" sz="2800" dirty="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395536" y="3356992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i="1" dirty="0" smtClean="0"/>
              <a:t>A </a:t>
            </a:r>
            <a:r>
              <a:rPr lang="hu-HU" sz="2800" b="1" i="1" dirty="0" err="1" smtClean="0"/>
              <a:t>Theil-kovariancia</a:t>
            </a:r>
            <a:r>
              <a:rPr lang="hu-HU" sz="2800" b="1" i="1" dirty="0" smtClean="0"/>
              <a:t> GE felbontása</a:t>
            </a:r>
            <a:r>
              <a:rPr lang="hu-HU" sz="2400" dirty="0" smtClean="0"/>
              <a:t>:</a:t>
            </a:r>
            <a:endParaRPr lang="hu-HU" sz="2400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6" name="Rectangle 14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15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/>
          </p:nvPr>
        </p:nvGraphicFramePr>
        <p:xfrm>
          <a:off x="3025775" y="2349500"/>
          <a:ext cx="347821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2" name="Equation" r:id="rId4" imgW="1117440" imgH="228600" progId="Equation.DSMT4">
                  <p:embed/>
                </p:oleObj>
              </mc:Choice>
              <mc:Fallback>
                <p:oleObj name="Equation" r:id="rId4" imgW="1117440" imgH="2286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2349500"/>
                        <a:ext cx="347821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/>
          </p:nvPr>
        </p:nvGraphicFramePr>
        <p:xfrm>
          <a:off x="539552" y="4168566"/>
          <a:ext cx="756443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3" name="Equation" r:id="rId6" imgW="2374560" imgH="406080" progId="Equation.DSMT4">
                  <p:embed/>
                </p:oleObj>
              </mc:Choice>
              <mc:Fallback>
                <p:oleObj name="Equation" r:id="rId6" imgW="2374560" imgH="406080" progId="Equation.DSMT4">
                  <p:embed/>
                  <p:pic>
                    <p:nvPicPr>
                      <p:cNvPr id="11" name="Objektum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168566"/>
                        <a:ext cx="7564438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029068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2732" y="116632"/>
            <a:ext cx="8831756" cy="1189282"/>
          </a:xfrm>
        </p:spPr>
        <p:txBody>
          <a:bodyPr>
            <a:noAutofit/>
          </a:bodyPr>
          <a:lstStyle/>
          <a:p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Az alapfeladat: az egyenlőtlenség többdimenziós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mérése,</a:t>
            </a:r>
            <a:r>
              <a:rPr lang="hu-H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ahol a dimenziók Aszimmetrikusak és egymással </a:t>
            </a:r>
            <a:r>
              <a:rPr lang="hu-H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Korreláltak</a:t>
            </a:r>
            <a:endParaRPr lang="hu-HU" sz="260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 dirty="0"/>
          </a:p>
        </p:txBody>
      </p:sp>
      <p:pic>
        <p:nvPicPr>
          <p:cNvPr id="5530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95" y="1463565"/>
            <a:ext cx="6496925" cy="487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Egyenes összekötő nyíllal 18"/>
          <p:cNvCxnSpPr/>
          <p:nvPr/>
        </p:nvCxnSpPr>
        <p:spPr>
          <a:xfrm flipV="1">
            <a:off x="6792798" y="2449170"/>
            <a:ext cx="1182869" cy="944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 flipV="1">
            <a:off x="6792798" y="1650635"/>
            <a:ext cx="311465" cy="1725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>
            <a:off x="6792798" y="3401346"/>
            <a:ext cx="1576141" cy="218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zövegdoboz 33"/>
          <p:cNvSpPr txBox="1"/>
          <p:nvPr/>
        </p:nvSpPr>
        <p:spPr>
          <a:xfrm>
            <a:off x="6357088" y="4321589"/>
            <a:ext cx="2525824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végeredmény:</a:t>
            </a:r>
          </a:p>
          <a:p>
            <a:pPr algn="ctr"/>
            <a:r>
              <a:rPr lang="hu-HU" sz="2400" i="1" dirty="0" smtClean="0"/>
              <a:t>egy kompozit</a:t>
            </a:r>
          </a:p>
          <a:p>
            <a:r>
              <a:rPr lang="hu-HU" sz="2400" b="1" i="1" dirty="0" err="1" smtClean="0"/>
              <a:t>inequality</a:t>
            </a:r>
            <a:r>
              <a:rPr lang="hu-HU" sz="2400" dirty="0" smtClean="0"/>
              <a:t> mérték</a:t>
            </a:r>
          </a:p>
        </p:txBody>
      </p:sp>
      <p:sp>
        <p:nvSpPr>
          <p:cNvPr id="35" name="Szövegdoboz 34"/>
          <p:cNvSpPr txBox="1"/>
          <p:nvPr/>
        </p:nvSpPr>
        <p:spPr>
          <a:xfrm>
            <a:off x="7354597" y="1463565"/>
            <a:ext cx="942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Kiadás</a:t>
            </a:r>
            <a:endParaRPr lang="hu-HU" sz="2000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7580869" y="2114313"/>
            <a:ext cx="1311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Jövedelem</a:t>
            </a:r>
            <a:endParaRPr lang="hu-HU" sz="2000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8028384" y="3252325"/>
            <a:ext cx="94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Vagyon</a:t>
            </a:r>
            <a:endParaRPr lang="hu-HU" sz="2000" dirty="0"/>
          </a:p>
        </p:txBody>
      </p:sp>
      <p:sp>
        <p:nvSpPr>
          <p:cNvPr id="38" name="Ív 37"/>
          <p:cNvSpPr/>
          <p:nvPr/>
        </p:nvSpPr>
        <p:spPr>
          <a:xfrm>
            <a:off x="6588224" y="2921217"/>
            <a:ext cx="681181" cy="31439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Ív 49"/>
          <p:cNvSpPr/>
          <p:nvPr/>
        </p:nvSpPr>
        <p:spPr>
          <a:xfrm>
            <a:off x="7010164" y="3142791"/>
            <a:ext cx="570705" cy="396296"/>
          </a:xfrm>
          <a:prstGeom prst="arc">
            <a:avLst>
              <a:gd name="adj1" fmla="val 15268638"/>
              <a:gd name="adj2" fmla="val 1925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Ív 50"/>
          <p:cNvSpPr/>
          <p:nvPr/>
        </p:nvSpPr>
        <p:spPr>
          <a:xfrm>
            <a:off x="6989264" y="2669255"/>
            <a:ext cx="839408" cy="869831"/>
          </a:xfrm>
          <a:prstGeom prst="arc">
            <a:avLst>
              <a:gd name="adj1" fmla="val 12258117"/>
              <a:gd name="adj2" fmla="val 34736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Szövegdoboz 41"/>
          <p:cNvSpPr txBox="1"/>
          <p:nvPr/>
        </p:nvSpPr>
        <p:spPr>
          <a:xfrm>
            <a:off x="215862" y="1263510"/>
            <a:ext cx="544259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u="sng" dirty="0" smtClean="0"/>
              <a:t>Az illusztratív példa</a:t>
            </a:r>
            <a:r>
              <a:rPr lang="hu-HU" sz="2000" dirty="0" smtClean="0"/>
              <a:t>: Hazai háztartások éves adatai</a:t>
            </a:r>
          </a:p>
        </p:txBody>
      </p:sp>
    </p:spTree>
    <p:extLst>
      <p:ext uri="{BB962C8B-B14F-4D97-AF65-F5344CB8AC3E}">
        <p14:creationId xmlns:p14="http://schemas.microsoft.com/office/powerpoint/2010/main" val="399022029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45" grpId="0"/>
      <p:bldP spid="46" grpId="0"/>
      <p:bldP spid="38" grpId="0" animBg="1"/>
      <p:bldP spid="50" grpId="0" animBg="1"/>
      <p:bldP spid="5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76064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További kérdések: „Település” 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kategóriák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diszkriminálása</a:t>
            </a:r>
            <a:endParaRPr lang="hu-HU" sz="280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3</a:t>
            </a:fld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71798"/>
              </p:ext>
            </p:extLst>
          </p:nvPr>
        </p:nvGraphicFramePr>
        <p:xfrm>
          <a:off x="179512" y="692696"/>
          <a:ext cx="6984776" cy="5688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22" name="Graph" r:id="rId3" imgW="5943600" imgH="4457700" progId="STATISTICA.Graph">
                  <p:embed/>
                </p:oleObj>
              </mc:Choice>
              <mc:Fallback>
                <p:oleObj name="Graph" r:id="rId3" imgW="5943600" imgH="4457700" progId="STATISTICA.Graph">
                  <p:embed/>
                  <p:pic>
                    <p:nvPicPr>
                      <p:cNvPr id="0" name="Picture 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92696"/>
                        <a:ext cx="6984776" cy="56886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83" y="2454421"/>
            <a:ext cx="1936225" cy="145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zövegdoboz 10"/>
          <p:cNvSpPr txBox="1"/>
          <p:nvPr/>
        </p:nvSpPr>
        <p:spPr>
          <a:xfrm>
            <a:off x="6937382" y="1287005"/>
            <a:ext cx="189186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Belső (átlagos)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egyenlőtlenségi arány: 86 %</a:t>
            </a:r>
            <a:endParaRPr lang="hu-H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6444142" y="4441464"/>
            <a:ext cx="2381044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Végül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kategóriák % hozzájárulása a belső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86% egyenlőtlenséghez !!!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6937382" y="2853556"/>
            <a:ext cx="1902744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Külső </a:t>
            </a:r>
          </a:p>
          <a:p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Centrum körüli</a:t>
            </a:r>
          </a:p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egyenlőtlenségi arány: 14 %</a:t>
            </a:r>
            <a:endParaRPr lang="hu-H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69384" y="1287005"/>
            <a:ext cx="936104" cy="4462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11.9%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169384" y="4097253"/>
            <a:ext cx="949958" cy="4462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29.7%</a:t>
            </a:r>
            <a:endParaRPr lang="hu-H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491880" y="1287005"/>
            <a:ext cx="1018348" cy="4462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27.6%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3489568" y="4097253"/>
            <a:ext cx="1018348" cy="4462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30.8%</a:t>
            </a:r>
            <a:endParaRPr lang="hu-H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331640" y="285355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Budapest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644008" y="2853556"/>
            <a:ext cx="1376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Nagyváros</a:t>
            </a:r>
            <a:endParaRPr lang="hu-HU" sz="20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1331640" y="5564848"/>
            <a:ext cx="1376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 smtClean="0"/>
              <a:t>Többiváros</a:t>
            </a:r>
            <a:endParaRPr lang="hu-HU" sz="2000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4644008" y="5564848"/>
            <a:ext cx="1376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Községek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18611299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880" y="188640"/>
            <a:ext cx="8229600" cy="720080"/>
          </a:xfrm>
        </p:spPr>
        <p:txBody>
          <a:bodyPr>
            <a:noAutofit/>
          </a:bodyPr>
          <a:lstStyle/>
          <a:p>
            <a:r>
              <a:rPr lang="hu-HU" sz="3600" dirty="0"/>
              <a:t>A </a:t>
            </a:r>
            <a:r>
              <a:rPr lang="hu-HU" sz="3600" dirty="0" err="1" smtClean="0"/>
              <a:t>dekompozíció</a:t>
            </a:r>
            <a:r>
              <a:rPr lang="hu-HU" sz="3600" dirty="0" smtClean="0"/>
              <a:t> megoldása</a:t>
            </a:r>
            <a:endParaRPr lang="hu-HU" sz="3600" i="1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22" name="Szövegdoboz 21"/>
          <p:cNvSpPr txBox="1"/>
          <p:nvPr/>
        </p:nvSpPr>
        <p:spPr>
          <a:xfrm>
            <a:off x="289518" y="900812"/>
            <a:ext cx="842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</a:t>
            </a:r>
            <a:r>
              <a:rPr lang="hu-HU" sz="2800" dirty="0" err="1"/>
              <a:t>Theil</a:t>
            </a:r>
            <a:r>
              <a:rPr lang="hu-HU" sz="2800" dirty="0"/>
              <a:t> mátrix </a:t>
            </a:r>
            <a:r>
              <a:rPr lang="hu-HU" sz="2800" i="1" dirty="0" smtClean="0"/>
              <a:t>külső-belső</a:t>
            </a:r>
            <a:r>
              <a:rPr lang="hu-HU" sz="2800" dirty="0" smtClean="0"/>
              <a:t> felbontása:</a:t>
            </a:r>
            <a:endParaRPr lang="hu-HU" sz="2800" dirty="0"/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2547"/>
              </p:ext>
            </p:extLst>
          </p:nvPr>
        </p:nvGraphicFramePr>
        <p:xfrm>
          <a:off x="1082675" y="1458913"/>
          <a:ext cx="7099300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62" name="Equation" r:id="rId3" imgW="2705040" imgH="558720" progId="Equation.DSMT4">
                  <p:embed/>
                </p:oleObj>
              </mc:Choice>
              <mc:Fallback>
                <p:oleObj name="Equation" r:id="rId3" imgW="2705040" imgH="558720" progId="Equation.DSMT4">
                  <p:embed/>
                  <p:pic>
                    <p:nvPicPr>
                      <p:cNvPr id="0" name="Picture 5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458913"/>
                        <a:ext cx="7099300" cy="15033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Szövegdoboz 23"/>
          <p:cNvSpPr txBox="1"/>
          <p:nvPr/>
        </p:nvSpPr>
        <p:spPr>
          <a:xfrm>
            <a:off x="319998" y="3140968"/>
            <a:ext cx="8429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A réteghatás belső megoszlásának megadása:</a:t>
            </a:r>
          </a:p>
          <a:p>
            <a:pPr algn="ctr"/>
            <a:r>
              <a:rPr lang="hu-HU" sz="2800" dirty="0" smtClean="0"/>
              <a:t>Homogenitás-vizsgálattal</a:t>
            </a:r>
          </a:p>
          <a:p>
            <a:pPr algn="r"/>
            <a:r>
              <a:rPr lang="hu-HU" sz="2400" dirty="0" smtClean="0"/>
              <a:t>a kovariancia mátrixok egyezőségének </a:t>
            </a:r>
            <a:r>
              <a:rPr lang="hu-HU" sz="2400" dirty="0" err="1" smtClean="0"/>
              <a:t>Box-M</a:t>
            </a:r>
            <a:r>
              <a:rPr lang="hu-HU" sz="2400" dirty="0" smtClean="0"/>
              <a:t> felbontásával:</a:t>
            </a:r>
            <a:endParaRPr lang="hu-HU" sz="2800" dirty="0"/>
          </a:p>
        </p:txBody>
      </p:sp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373774"/>
              </p:ext>
            </p:extLst>
          </p:nvPr>
        </p:nvGraphicFramePr>
        <p:xfrm>
          <a:off x="331788" y="4868863"/>
          <a:ext cx="8339137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63" name="Equation" r:id="rId5" imgW="4216400" imgH="444500" progId="Equation.DSMT4">
                  <p:embed/>
                </p:oleObj>
              </mc:Choice>
              <mc:Fallback>
                <p:oleObj name="Equation" r:id="rId5" imgW="4216400" imgH="444500" progId="Equation.DSMT4">
                  <p:embed/>
                  <p:pic>
                    <p:nvPicPr>
                      <p:cNvPr id="0" name="Picture 5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4868863"/>
                        <a:ext cx="8339137" cy="9191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486698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992" cy="1512167"/>
          </a:xfrm>
        </p:spPr>
        <p:txBody>
          <a:bodyPr>
            <a:noAutofit/>
          </a:bodyPr>
          <a:lstStyle/>
          <a:p>
            <a:r>
              <a:rPr lang="hu-HU" sz="3600" dirty="0" smtClean="0"/>
              <a:t>A mérés matematikai megoldása:</a:t>
            </a:r>
            <a:br>
              <a:rPr lang="hu-HU" sz="3600" dirty="0" smtClean="0"/>
            </a:br>
            <a:r>
              <a:rPr lang="hu-HU" sz="2000" i="1" dirty="0" smtClean="0"/>
              <a:t>a „</a:t>
            </a:r>
            <a:r>
              <a:rPr lang="hu-HU" sz="2000" i="1" dirty="0" err="1" smtClean="0"/>
              <a:t>Theil</a:t>
            </a:r>
            <a:r>
              <a:rPr lang="hu-HU" sz="2000" i="1" dirty="0" smtClean="0"/>
              <a:t> kovariancia mátrix”  </a:t>
            </a:r>
            <a:r>
              <a:rPr lang="hu-HU" sz="2000" b="1" dirty="0" smtClean="0"/>
              <a:t>bevezetése</a:t>
            </a:r>
            <a:r>
              <a:rPr lang="hu-HU" sz="2000" i="1" dirty="0" smtClean="0"/>
              <a:t>, majd a származó</a:t>
            </a:r>
            <a:br>
              <a:rPr lang="hu-HU" sz="2000" i="1" dirty="0" smtClean="0"/>
            </a:br>
            <a:r>
              <a:rPr lang="hu-HU" sz="2000" i="1" dirty="0" smtClean="0"/>
              <a:t>GVIN (</a:t>
            </a:r>
            <a:r>
              <a:rPr lang="hu-HU" sz="2000" i="1" dirty="0" err="1" smtClean="0"/>
              <a:t>Generalized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Variance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Inequality</a:t>
            </a:r>
            <a:r>
              <a:rPr lang="hu-HU" sz="2000" i="1" dirty="0" smtClean="0"/>
              <a:t>) mérték </a:t>
            </a:r>
            <a:r>
              <a:rPr lang="hu-HU" sz="2000" b="1" dirty="0" smtClean="0"/>
              <a:t>megadása</a:t>
            </a:r>
            <a:r>
              <a:rPr lang="hu-HU" sz="2000" i="1" dirty="0" smtClean="0"/>
              <a:t/>
            </a:r>
            <a:br>
              <a:rPr lang="hu-HU" sz="2000" i="1" dirty="0" smtClean="0"/>
            </a:br>
            <a:r>
              <a:rPr lang="hu-HU" sz="1800" i="1" dirty="0" smtClean="0"/>
              <a:t>Hajdu (2012) Statisztikai Szemle, szept.</a:t>
            </a:r>
            <a:endParaRPr lang="hu-HU" sz="1800" i="1" u="sng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6" name="Rectangle 14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/>
          </p:nvPr>
        </p:nvGraphicFramePr>
        <p:xfrm>
          <a:off x="261258" y="1773238"/>
          <a:ext cx="870323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0" name="Equation" r:id="rId4" imgW="4203700" imgH="304800" progId="Equation.DSMT4">
                  <p:embed/>
                </p:oleObj>
              </mc:Choice>
              <mc:Fallback>
                <p:oleObj name="Equation" r:id="rId4" imgW="4203700" imgH="3048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58" y="1773238"/>
                        <a:ext cx="8703230" cy="6175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/>
          </p:nvPr>
        </p:nvGraphicFramePr>
        <p:xfrm>
          <a:off x="251520" y="2604932"/>
          <a:ext cx="6480720" cy="326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1" name="Equation" r:id="rId6" imgW="3416040" imgH="1600200" progId="Equation.DSMT4">
                  <p:embed/>
                </p:oleObj>
              </mc:Choice>
              <mc:Fallback>
                <p:oleObj name="Equation" r:id="rId6" imgW="3416040" imgH="160020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604932"/>
                        <a:ext cx="6480720" cy="326946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6876256" y="2564904"/>
            <a:ext cx="208823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400" u="sng" dirty="0" smtClean="0"/>
              <a:t>Analógiák:</a:t>
            </a:r>
          </a:p>
          <a:p>
            <a:r>
              <a:rPr lang="hu-HU" sz="2400" i="1" dirty="0" smtClean="0"/>
              <a:t>k, K: kiadás,</a:t>
            </a:r>
          </a:p>
          <a:p>
            <a:r>
              <a:rPr lang="hu-HU" sz="2400" i="1" dirty="0" smtClean="0"/>
              <a:t>v, V: vagyon</a:t>
            </a:r>
            <a:endParaRPr lang="hu-HU" sz="2400" i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6876256" y="3933056"/>
            <a:ext cx="2088232" cy="19082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Az általánosított egyenlőtlenség mértéke:</a:t>
            </a:r>
          </a:p>
          <a:p>
            <a:r>
              <a:rPr lang="hu-HU" sz="2800" dirty="0" smtClean="0"/>
              <a:t>GV =</a:t>
            </a:r>
          </a:p>
          <a:p>
            <a:r>
              <a:rPr lang="hu-HU" sz="3000" dirty="0" err="1" smtClean="0"/>
              <a:t>det</a:t>
            </a:r>
            <a:r>
              <a:rPr lang="hu-HU" sz="3000" dirty="0" smtClean="0"/>
              <a:t>( </a:t>
            </a:r>
            <a:r>
              <a:rPr lang="hu-HU" sz="3000" b="1" dirty="0" err="1" smtClean="0"/>
              <a:t>C</a:t>
            </a:r>
            <a:r>
              <a:rPr lang="hu-HU" sz="3000" baseline="-25000" dirty="0" err="1" smtClean="0"/>
              <a:t>Theil</a:t>
            </a:r>
            <a:r>
              <a:rPr lang="hu-HU" sz="3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787069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50287" y="260649"/>
            <a:ext cx="8643426" cy="864096"/>
          </a:xfrm>
        </p:spPr>
        <p:txBody>
          <a:bodyPr>
            <a:noAutofit/>
          </a:bodyPr>
          <a:lstStyle/>
          <a:p>
            <a:r>
              <a:rPr lang="hu-HU" sz="3600" dirty="0" smtClean="0"/>
              <a:t>A „</a:t>
            </a:r>
            <a:r>
              <a:rPr lang="hu-HU" sz="3600" b="1" i="1" dirty="0" err="1" smtClean="0"/>
              <a:t>Theil</a:t>
            </a:r>
            <a:r>
              <a:rPr lang="hu-HU" sz="3600" dirty="0" smtClean="0"/>
              <a:t>” </a:t>
            </a:r>
            <a:r>
              <a:rPr lang="hu-HU" sz="3600" i="1" dirty="0" smtClean="0"/>
              <a:t>kovariancia mátrix</a:t>
            </a:r>
            <a:br>
              <a:rPr lang="hu-HU" sz="3600" i="1" dirty="0" smtClean="0"/>
            </a:br>
            <a:r>
              <a:rPr lang="hu-HU" sz="2800" i="1" dirty="0" smtClean="0"/>
              <a:t>tartalma a </a:t>
            </a:r>
            <a:r>
              <a:rPr lang="hu-HU" sz="2800" i="1" dirty="0" err="1" smtClean="0"/>
              <a:t>Generalized</a:t>
            </a:r>
            <a:r>
              <a:rPr lang="hu-HU" sz="2800" i="1" dirty="0" smtClean="0"/>
              <a:t> </a:t>
            </a:r>
            <a:r>
              <a:rPr lang="hu-HU" sz="2800" i="1" dirty="0" err="1" smtClean="0"/>
              <a:t>Entropy</a:t>
            </a:r>
            <a:r>
              <a:rPr lang="hu-HU" sz="2800" i="1" dirty="0" smtClean="0"/>
              <a:t> index alkalmazásával</a:t>
            </a:r>
            <a:endParaRPr lang="hu-HU" sz="2800" b="1" i="1" u="sng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944509"/>
              </p:ext>
            </p:extLst>
          </p:nvPr>
        </p:nvGraphicFramePr>
        <p:xfrm>
          <a:off x="762000" y="1379538"/>
          <a:ext cx="7343775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4" name="Equation" r:id="rId4" imgW="3136680" imgH="698400" progId="Equation.DSMT4">
                  <p:embed/>
                </p:oleObj>
              </mc:Choice>
              <mc:Fallback>
                <p:oleObj name="Equation" r:id="rId4" imgW="3136680" imgH="69840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9538"/>
                        <a:ext cx="7343775" cy="173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53042" y="3179465"/>
            <a:ext cx="80470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i="1" dirty="0"/>
              <a:t>1. </a:t>
            </a:r>
            <a:r>
              <a:rPr lang="hu-HU" sz="2400" i="1" dirty="0" smtClean="0"/>
              <a:t>: V</a:t>
            </a:r>
            <a:r>
              <a:rPr lang="hu-HU" sz="2400" i="1" baseline="-25000" dirty="0" smtClean="0"/>
              <a:t>Y</a:t>
            </a:r>
            <a:r>
              <a:rPr lang="hu-HU" sz="2400" dirty="0" smtClean="0"/>
              <a:t> </a:t>
            </a:r>
            <a:r>
              <a:rPr lang="hu-HU" sz="2400" dirty="0"/>
              <a:t>: a </a:t>
            </a:r>
            <a:r>
              <a:rPr lang="hu-HU" sz="2400" b="1" i="1" dirty="0"/>
              <a:t>jövedelem variációs koefficiense</a:t>
            </a:r>
            <a:r>
              <a:rPr lang="hu-HU" sz="2400" dirty="0"/>
              <a:t> (relatív szórása),</a:t>
            </a:r>
          </a:p>
          <a:p>
            <a:r>
              <a:rPr lang="hu-HU" sz="2400" i="1" dirty="0"/>
              <a:t>2. 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Var</a:t>
            </a:r>
            <a:r>
              <a:rPr lang="hu-HU" sz="2400" i="1" baseline="-25000" dirty="0" err="1" smtClean="0"/>
              <a:t>lnY</a:t>
            </a:r>
            <a:r>
              <a:rPr lang="hu-HU" sz="2400" dirty="0"/>
              <a:t>: a </a:t>
            </a:r>
            <a:r>
              <a:rPr lang="hu-HU" sz="2400" b="1" i="1" dirty="0"/>
              <a:t>logaritmikus jövedelmek varianciája</a:t>
            </a:r>
            <a:r>
              <a:rPr lang="hu-HU" sz="2400" dirty="0"/>
              <a:t>,</a:t>
            </a:r>
          </a:p>
          <a:p>
            <a:r>
              <a:rPr lang="hu-HU" sz="2400" i="1" dirty="0"/>
              <a:t>3. </a:t>
            </a:r>
            <a:r>
              <a:rPr lang="hu-HU" sz="2400" i="1" dirty="0" smtClean="0"/>
              <a:t>: GE</a:t>
            </a:r>
            <a:r>
              <a:rPr lang="hu-HU" sz="2400" dirty="0" smtClean="0"/>
              <a:t>(1</a:t>
            </a:r>
            <a:r>
              <a:rPr lang="hu-HU" sz="2400" dirty="0"/>
              <a:t>): a </a:t>
            </a:r>
            <a:r>
              <a:rPr lang="hu-HU" sz="2400" b="1" i="1" dirty="0" err="1" smtClean="0"/>
              <a:t>Theil-redundancia-index</a:t>
            </a:r>
            <a:r>
              <a:rPr lang="hu-HU" sz="2400" dirty="0"/>
              <a:t>,</a:t>
            </a:r>
          </a:p>
          <a:p>
            <a:r>
              <a:rPr lang="hu-HU" sz="2400" i="1" dirty="0"/>
              <a:t>4. </a:t>
            </a:r>
            <a:r>
              <a:rPr lang="hu-HU" sz="2400" i="1" dirty="0" smtClean="0"/>
              <a:t>: GE</a:t>
            </a:r>
            <a:r>
              <a:rPr lang="hu-HU" sz="2400" dirty="0" smtClean="0"/>
              <a:t>(0</a:t>
            </a:r>
            <a:r>
              <a:rPr lang="hu-HU" sz="2400" dirty="0"/>
              <a:t>): a </a:t>
            </a:r>
            <a:r>
              <a:rPr lang="hu-HU" sz="2400" b="1" i="1" dirty="0" err="1"/>
              <a:t>Theil-Mean-Logarithmic-Deviation</a:t>
            </a:r>
            <a:r>
              <a:rPr lang="hu-HU" sz="2400" b="1" i="1" dirty="0"/>
              <a:t> </a:t>
            </a:r>
            <a:r>
              <a:rPr lang="hu-HU" sz="2400" b="1" i="1" dirty="0" smtClean="0"/>
              <a:t>index</a:t>
            </a:r>
            <a:r>
              <a:rPr lang="hu-HU" sz="2400" dirty="0" smtClean="0"/>
              <a:t>,</a:t>
            </a:r>
          </a:p>
          <a:p>
            <a:r>
              <a:rPr lang="hu-HU" sz="2400" dirty="0" smtClean="0"/>
              <a:t>5. : </a:t>
            </a:r>
            <a:r>
              <a:rPr lang="hu-HU" sz="2400" i="1" dirty="0" smtClean="0"/>
              <a:t>GE</a:t>
            </a:r>
            <a:r>
              <a:rPr lang="hu-HU" sz="2400" dirty="0" smtClean="0"/>
              <a:t>(2): a </a:t>
            </a:r>
            <a:r>
              <a:rPr lang="hu-HU" sz="2400" b="1" i="1" dirty="0" err="1" smtClean="0"/>
              <a:t>Hirschman-Herfindahl-index</a:t>
            </a:r>
            <a:endParaRPr lang="hu-HU" sz="2400" b="1" i="1" dirty="0"/>
          </a:p>
          <a:p>
            <a:r>
              <a:rPr lang="hu-HU" sz="2000" b="1" i="1" dirty="0" smtClean="0"/>
              <a:t>ahol</a:t>
            </a:r>
            <a:r>
              <a:rPr lang="hu-HU" sz="2000" dirty="0" smtClean="0"/>
              <a:t>: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971836"/>
              </p:ext>
            </p:extLst>
          </p:nvPr>
        </p:nvGraphicFramePr>
        <p:xfrm>
          <a:off x="553042" y="5230813"/>
          <a:ext cx="7835382" cy="79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5" name="Equation" r:id="rId6" imgW="3835080" imgH="393480" progId="Equation.DSMT4">
                  <p:embed/>
                </p:oleObj>
              </mc:Choice>
              <mc:Fallback>
                <p:oleObj name="Equation" r:id="rId6" imgW="3835080" imgH="39348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42" y="5230813"/>
                        <a:ext cx="7835382" cy="79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90972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992" cy="1440159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Az 1dimenziós, 2változós alapeset</a:t>
            </a:r>
            <a:endParaRPr lang="hu-HU" sz="3200" b="1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457200" y="1319027"/>
            <a:ext cx="7049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</a:t>
            </a:r>
            <a:r>
              <a:rPr lang="hu-HU" sz="2800" b="1" i="1" dirty="0"/>
              <a:t>j</a:t>
            </a:r>
            <a:r>
              <a:rPr lang="hu-HU" sz="2800" b="1" i="1" u="sng" dirty="0" smtClean="0"/>
              <a:t>övedelem</a:t>
            </a:r>
            <a:r>
              <a:rPr lang="hu-HU" sz="2800" dirty="0" smtClean="0"/>
              <a:t> egydimenziós – kétváltozós esete:</a:t>
            </a:r>
            <a:endParaRPr lang="hu-HU" sz="2800" baseline="-25000" dirty="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8" name="Szövegdoboz 17"/>
          <p:cNvSpPr txBox="1"/>
          <p:nvPr/>
        </p:nvSpPr>
        <p:spPr>
          <a:xfrm>
            <a:off x="457200" y="4292937"/>
            <a:ext cx="7049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</a:t>
            </a:r>
            <a:r>
              <a:rPr lang="hu-HU" sz="2800" b="1" i="1" dirty="0" err="1" smtClean="0"/>
              <a:t>Generalized</a:t>
            </a:r>
            <a:r>
              <a:rPr lang="hu-HU" sz="2800" b="1" i="1" dirty="0" smtClean="0"/>
              <a:t> </a:t>
            </a:r>
            <a:r>
              <a:rPr lang="hu-HU" sz="2800" b="1" i="1" dirty="0" err="1" smtClean="0"/>
              <a:t>Variance</a:t>
            </a:r>
            <a:r>
              <a:rPr lang="hu-HU" sz="2800" dirty="0" smtClean="0"/>
              <a:t> </a:t>
            </a:r>
            <a:r>
              <a:rPr lang="hu-HU" sz="2800" i="1" u="sng" dirty="0" smtClean="0"/>
              <a:t>egyenlőtlenség (GVIN)</a:t>
            </a:r>
            <a:r>
              <a:rPr lang="hu-HU" sz="2800" dirty="0" smtClean="0"/>
              <a:t>:</a:t>
            </a:r>
            <a:endParaRPr lang="hu-HU" sz="2800" dirty="0"/>
          </a:p>
        </p:txBody>
      </p:sp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415008"/>
              </p:ext>
            </p:extLst>
          </p:nvPr>
        </p:nvGraphicFramePr>
        <p:xfrm>
          <a:off x="1641475" y="4916488"/>
          <a:ext cx="5735638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0" name="Equation" r:id="rId4" imgW="2374560" imgH="457200" progId="Equation.DSMT4">
                  <p:embed/>
                </p:oleObj>
              </mc:Choice>
              <mc:Fallback>
                <p:oleObj name="Equation" r:id="rId4" imgW="2374560" imgH="4572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4916488"/>
                        <a:ext cx="5735638" cy="11588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6" name="Rectangle 14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304554"/>
              </p:ext>
            </p:extLst>
          </p:nvPr>
        </p:nvGraphicFramePr>
        <p:xfrm>
          <a:off x="2524125" y="2154984"/>
          <a:ext cx="4730750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1" name="Equation" r:id="rId6" imgW="1968480" imgH="622080" progId="Equation.DSMT4">
                  <p:embed/>
                </p:oleObj>
              </mc:Choice>
              <mc:Fallback>
                <p:oleObj name="Equation" r:id="rId6" imgW="1968480" imgH="62208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2154984"/>
                        <a:ext cx="4730750" cy="1590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7378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90842" y="116633"/>
            <a:ext cx="8496944" cy="1206382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latin typeface="+mn-lt"/>
                <a:cs typeface="Times New Roman" pitchFamily="18" charset="0"/>
              </a:rPr>
              <a:t>Az egyenlőtlenségmérés többdimenziós megközelítései</a:t>
            </a:r>
            <a:br>
              <a:rPr lang="hu-HU" sz="3100" dirty="0" smtClean="0">
                <a:latin typeface="+mn-lt"/>
                <a:cs typeface="Times New Roman" pitchFamily="18" charset="0"/>
              </a:rPr>
            </a:br>
            <a:r>
              <a:rPr lang="hu-HU" sz="2200" i="1" dirty="0" smtClean="0">
                <a:latin typeface="+mn-lt"/>
                <a:cs typeface="Times New Roman" pitchFamily="18" charset="0"/>
              </a:rPr>
              <a:t>az Irodalomban</a:t>
            </a:r>
            <a:endParaRPr lang="hu-HU" sz="2200" i="1" dirty="0">
              <a:latin typeface="+mn-lt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8158311" y="922904"/>
            <a:ext cx="632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149834" y="1484784"/>
            <a:ext cx="86409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1. A szeparált </a:t>
            </a:r>
            <a:r>
              <a:rPr lang="hu-HU" sz="2800" dirty="0" err="1" smtClean="0">
                <a:latin typeface="Times New Roman" pitchFamily="18" charset="0"/>
                <a:cs typeface="Times New Roman" pitchFamily="18" charset="0"/>
              </a:rPr>
              <a:t>deprivációs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dimenziók</a:t>
            </a:r>
          </a:p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			súlyozott kombinációja, ahol</a:t>
            </a:r>
          </a:p>
          <a:p>
            <a:pPr algn="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probléma: a súlyrendszer!?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79512" y="2872675"/>
            <a:ext cx="847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2. Valamely </a:t>
            </a:r>
            <a:r>
              <a:rPr lang="hu-HU" sz="2800" b="1" i="1" dirty="0" smtClean="0">
                <a:latin typeface="Times New Roman" pitchFamily="18" charset="0"/>
                <a:cs typeface="Times New Roman" pitchFamily="18" charset="0"/>
              </a:rPr>
              <a:t>Egydimenziós</a:t>
            </a: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 index alkalmazása</a:t>
            </a:r>
          </a:p>
          <a:p>
            <a:pPr algn="r"/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 kombinált dimenzióra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49834" y="3933056"/>
            <a:ext cx="877771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Réteg-Dezaggregáció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kérdése: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a.) vagy: Súlyozott Átlagos </a:t>
            </a:r>
            <a:r>
              <a:rPr lang="hu-HU" sz="23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éteg-index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Alkire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– Foster (2009)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b.) vagy: 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külső + belső</a:t>
            </a:r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  hatásra bontás a GE alapján</a:t>
            </a:r>
          </a:p>
          <a:p>
            <a:r>
              <a:rPr lang="hu-HU" sz="2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Lugo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hu-HU" sz="2300" b="1" i="1" dirty="0" err="1" smtClean="0">
                <a:latin typeface="Times New Roman" pitchFamily="18" charset="0"/>
                <a:cs typeface="Times New Roman" pitchFamily="18" charset="0"/>
              </a:rPr>
              <a:t>Maasoumi</a:t>
            </a:r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 (2008)</a:t>
            </a:r>
            <a:endParaRPr lang="hu-HU" sz="2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092628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323166"/>
            <a:ext cx="8496944" cy="1521658"/>
          </a:xfrm>
        </p:spPr>
        <p:txBody>
          <a:bodyPr>
            <a:normAutofit/>
          </a:bodyPr>
          <a:lstStyle/>
          <a:p>
            <a:r>
              <a:rPr lang="hu-HU" sz="3600" u="sng" dirty="0" smtClean="0"/>
              <a:t>Alkalmazás</a:t>
            </a:r>
            <a:r>
              <a:rPr lang="hu-HU" sz="3100" dirty="0" smtClean="0"/>
              <a:t>: szegénységmérési alkalmazás</a:t>
            </a:r>
            <a:br>
              <a:rPr lang="hu-HU" sz="3100" dirty="0" smtClean="0"/>
            </a:br>
            <a:r>
              <a:rPr lang="hu-HU" sz="2400" dirty="0" err="1" smtClean="0"/>
              <a:t>Generalized</a:t>
            </a:r>
            <a:r>
              <a:rPr lang="hu-HU" sz="2400" dirty="0" smtClean="0"/>
              <a:t> </a:t>
            </a:r>
            <a:r>
              <a:rPr lang="hu-HU" sz="2400" dirty="0" err="1" smtClean="0"/>
              <a:t>Variance</a:t>
            </a:r>
            <a:r>
              <a:rPr lang="hu-HU" sz="2400" dirty="0" smtClean="0"/>
              <a:t> </a:t>
            </a:r>
            <a:r>
              <a:rPr lang="hu-HU" sz="2400" dirty="0" err="1" smtClean="0"/>
              <a:t>Inequality</a:t>
            </a:r>
            <a:r>
              <a:rPr lang="hu-HU" sz="2400" dirty="0" smtClean="0"/>
              <a:t> </a:t>
            </a:r>
            <a:r>
              <a:rPr lang="hu-HU" sz="2400" dirty="0" err="1" smtClean="0"/>
              <a:t>Poverty</a:t>
            </a:r>
            <a:r>
              <a:rPr lang="hu-HU" sz="2400" dirty="0" smtClean="0"/>
              <a:t> (GVIP)</a:t>
            </a:r>
            <a:br>
              <a:rPr lang="hu-HU" sz="2400" dirty="0" smtClean="0"/>
            </a:br>
            <a:r>
              <a:rPr lang="hu-HU" sz="2200" dirty="0" err="1"/>
              <a:t>Cenzorálás</a:t>
            </a:r>
            <a:r>
              <a:rPr lang="hu-HU" sz="2200" dirty="0"/>
              <a:t> a </a:t>
            </a:r>
            <a:r>
              <a:rPr lang="hu-HU" sz="2200" dirty="0" smtClean="0"/>
              <a:t>küszöbnél: „</a:t>
            </a:r>
            <a:r>
              <a:rPr lang="hu-HU" sz="2200" i="1" dirty="0" smtClean="0"/>
              <a:t>a </a:t>
            </a:r>
            <a:r>
              <a:rPr lang="hu-HU" sz="2200" i="1" dirty="0" err="1" smtClean="0"/>
              <a:t>Takayama</a:t>
            </a:r>
            <a:r>
              <a:rPr lang="hu-HU" sz="2200" i="1" dirty="0" smtClean="0"/>
              <a:t> – elv”</a:t>
            </a:r>
            <a:endParaRPr lang="hu-HU" sz="22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360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Hajdu Ottó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3F8D-8EAA-43D6-9D1E-6822FAAE3754}" type="slidenum">
              <a:rPr lang="hu-HU" smtClean="0"/>
              <a:pPr/>
              <a:t>9</a:t>
            </a:fld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714040"/>
              </p:ext>
            </p:extLst>
          </p:nvPr>
        </p:nvGraphicFramePr>
        <p:xfrm>
          <a:off x="578644" y="1892191"/>
          <a:ext cx="79867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8" name="Equation" r:id="rId3" imgW="3251160" imgH="253800" progId="Equation.DSMT4">
                  <p:embed/>
                </p:oleObj>
              </mc:Choice>
              <mc:Fallback>
                <p:oleObj name="Equation" r:id="rId3" imgW="3251160" imgH="253800" progId="Equation.DSMT4">
                  <p:embed/>
                  <p:pic>
                    <p:nvPicPr>
                      <p:cNvPr id="0" name="Picture 10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" y="1892191"/>
                        <a:ext cx="798671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Rectangle 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454894"/>
              </p:ext>
            </p:extLst>
          </p:nvPr>
        </p:nvGraphicFramePr>
        <p:xfrm>
          <a:off x="6383659" y="4850725"/>
          <a:ext cx="17589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9" name="Equation" r:id="rId5" imgW="710891" imgH="241195" progId="Equation.DSMT4">
                  <p:embed/>
                </p:oleObj>
              </mc:Choice>
              <mc:Fallback>
                <p:oleObj name="Equation" r:id="rId5" imgW="710891" imgH="241195" progId="Equation.DSMT4">
                  <p:embed/>
                  <p:pic>
                    <p:nvPicPr>
                      <p:cNvPr id="0" name="Picture 1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659" y="4850725"/>
                        <a:ext cx="1758950" cy="619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578644" y="4850725"/>
            <a:ext cx="5577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általánosított szegénységi mérték: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736780"/>
              </p:ext>
            </p:extLst>
          </p:nvPr>
        </p:nvGraphicFramePr>
        <p:xfrm>
          <a:off x="1510481" y="3908415"/>
          <a:ext cx="6632128" cy="658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0" name="Equation" r:id="rId7" imgW="2730500" imgH="254000" progId="Equation.DSMT4">
                  <p:embed/>
                </p:oleObj>
              </mc:Choice>
              <mc:Fallback>
                <p:oleObj name="Equation" r:id="rId7" imgW="2730500" imgH="254000" progId="Equation.DSMT4">
                  <p:embed/>
                  <p:pic>
                    <p:nvPicPr>
                      <p:cNvPr id="0" name="Picture 10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0481" y="3908415"/>
                        <a:ext cx="6632128" cy="658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54131"/>
              </p:ext>
            </p:extLst>
          </p:nvPr>
        </p:nvGraphicFramePr>
        <p:xfrm>
          <a:off x="1085825" y="2827650"/>
          <a:ext cx="71961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1" name="Equation" r:id="rId9" imgW="2755900" imgH="279400" progId="Equation.DSMT4">
                  <p:embed/>
                </p:oleObj>
              </mc:Choice>
              <mc:Fallback>
                <p:oleObj name="Equation" r:id="rId9" imgW="2755900" imgH="279400" progId="Equation.DSMT4">
                  <p:embed/>
                  <p:pic>
                    <p:nvPicPr>
                      <p:cNvPr id="0" name="Picture 10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25" y="2827650"/>
                        <a:ext cx="71961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MTA STAB Értekezlet</a:t>
            </a:r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1187624" y="5589240"/>
            <a:ext cx="604867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ahol a küszöbök tetszőlegesek lehetnek !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5459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26089</TotalTime>
  <Words>439</Words>
  <Application>Microsoft Office PowerPoint</Application>
  <PresentationFormat>Diavetítés a képernyőre (4:3 oldalarány)</PresentationFormat>
  <Paragraphs>136</Paragraphs>
  <Slides>14</Slides>
  <Notes>4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Bodoni MT Black</vt:lpstr>
      <vt:lpstr>Calibri</vt:lpstr>
      <vt:lpstr>Times New Roman</vt:lpstr>
      <vt:lpstr>Office-téma</vt:lpstr>
      <vt:lpstr>Graph</vt:lpstr>
      <vt:lpstr>Equation</vt:lpstr>
      <vt:lpstr>A többdimenziós egyenlőtlenség és a szegénység statisztikai mérése</vt:lpstr>
      <vt:lpstr>Az alapfeladat: az egyenlőtlenség többdimenziós mérése, ahol a dimenziók Aszimmetrikusak és egymással Korreláltak</vt:lpstr>
      <vt:lpstr>További kérdések: „Település” kategóriák diszkriminálása</vt:lpstr>
      <vt:lpstr>A dekompozíció megoldása</vt:lpstr>
      <vt:lpstr>A mérés matematikai megoldása: a „Theil kovariancia mátrix”  bevezetése, majd a származó GVIN (Generalized Variance Inequality) mérték megadása Hajdu (2012) Statisztikai Szemle, szept.</vt:lpstr>
      <vt:lpstr>A „Theil” kovariancia mátrix tartalma a Generalized Entropy index alkalmazásával</vt:lpstr>
      <vt:lpstr>Az 1dimenziós, 2változós alapeset</vt:lpstr>
      <vt:lpstr>Az egyenlőtlenségmérés többdimenziós megközelítései az Irodalomban</vt:lpstr>
      <vt:lpstr>Alkalmazás: szegénységmérési alkalmazás Generalized Variance Inequality Poverty (GVIP) Cenzorálás a küszöbnél: „a Takayama – elv”</vt:lpstr>
      <vt:lpstr>További alkalmazási lehetőségek (pl.)</vt:lpstr>
      <vt:lpstr>Az egyenlőtlenségmérés többdimenziós megközelítései az Irodalomban (2012 . bezárólag)</vt:lpstr>
      <vt:lpstr>Szegénységmérési alkalmazás Generalized Variance Inequality Poverty (GVIP) Cenzorálás a küszöbnél: „a Takayama – elv”</vt:lpstr>
      <vt:lpstr>Függelék</vt:lpstr>
      <vt:lpstr>A „Theil” kovariancia Generalized Entropy felbontása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Hajdu Otto</dc:creator>
  <cp:lastModifiedBy>Windows-felhasználó</cp:lastModifiedBy>
  <cp:revision>1105</cp:revision>
  <cp:lastPrinted>2012-06-03T11:44:11Z</cp:lastPrinted>
  <dcterms:created xsi:type="dcterms:W3CDTF">2012-02-05T16:49:57Z</dcterms:created>
  <dcterms:modified xsi:type="dcterms:W3CDTF">2016-10-11T09:30:37Z</dcterms:modified>
</cp:coreProperties>
</file>