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8" r:id="rId6"/>
    <p:sldId id="260" r:id="rId7"/>
    <p:sldId id="261" r:id="rId8"/>
    <p:sldId id="262" r:id="rId9"/>
    <p:sldId id="266" r:id="rId10"/>
    <p:sldId id="267" r:id="rId11"/>
    <p:sldId id="271" r:id="rId12"/>
    <p:sldId id="264" r:id="rId13"/>
    <p:sldId id="272" r:id="rId14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ulajdonos\Downloads\GFCF&#225;rindex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[GFCFárindex.xls]GPKF04!$D$9</c:f>
              <c:strCache>
                <c:ptCount val="1"/>
                <c:pt idx="0">
                  <c:v>Iimplicit GFCF árindex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[GFCFárindex.xls]GPKF04!$A$15:$A$32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[GFCFárindex.xls]GPKF04!$D$15:$D$32</c:f>
              <c:numCache>
                <c:formatCode>General</c:formatCode>
                <c:ptCount val="18"/>
                <c:pt idx="0">
                  <c:v>109.85811172470461</c:v>
                </c:pt>
                <c:pt idx="1">
                  <c:v>109.6554848064267</c:v>
                </c:pt>
                <c:pt idx="2">
                  <c:v>104.54591181153181</c:v>
                </c:pt>
                <c:pt idx="3">
                  <c:v>103.69816003248364</c:v>
                </c:pt>
                <c:pt idx="4">
                  <c:v>104.03824648488865</c:v>
                </c:pt>
                <c:pt idx="5">
                  <c:v>102.39331581900058</c:v>
                </c:pt>
                <c:pt idx="6">
                  <c:v>105.42137169965812</c:v>
                </c:pt>
                <c:pt idx="7">
                  <c:v>101.90483828114721</c:v>
                </c:pt>
                <c:pt idx="8">
                  <c:v>103.05182115465821</c:v>
                </c:pt>
                <c:pt idx="9">
                  <c:v>103.85950929835492</c:v>
                </c:pt>
                <c:pt idx="10">
                  <c:v>101.47473539313387</c:v>
                </c:pt>
                <c:pt idx="11">
                  <c:v>102.41022638204716</c:v>
                </c:pt>
                <c:pt idx="12">
                  <c:v>102.65816978067619</c:v>
                </c:pt>
                <c:pt idx="13">
                  <c:v>103.51817746355867</c:v>
                </c:pt>
                <c:pt idx="14">
                  <c:v>101.96363513172066</c:v>
                </c:pt>
                <c:pt idx="15">
                  <c:v>102.40423309643036</c:v>
                </c:pt>
                <c:pt idx="16">
                  <c:v>101.83917396059267</c:v>
                </c:pt>
                <c:pt idx="17">
                  <c:v>103.65848707643867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[GFCFárindex.xls]GPKF04!$E$9</c:f>
              <c:strCache>
                <c:ptCount val="1"/>
                <c:pt idx="0">
                  <c:v>Fogyasztóiár-index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[GFCFárindex.xls]GPKF04!$A$15:$A$32</c:f>
              <c:numCache>
                <c:formatCode>General</c:formatCode>
                <c:ptCount val="18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</c:numCache>
            </c:numRef>
          </c:cat>
          <c:val>
            <c:numRef>
              <c:f>[GFCFárindex.xls]GPKF04!$E$15:$E$32</c:f>
              <c:numCache>
                <c:formatCode>General</c:formatCode>
                <c:ptCount val="18"/>
                <c:pt idx="0">
                  <c:v>109.8</c:v>
                </c:pt>
                <c:pt idx="1">
                  <c:v>109.2</c:v>
                </c:pt>
                <c:pt idx="2">
                  <c:v>105.3</c:v>
                </c:pt>
                <c:pt idx="3">
                  <c:v>104.7</c:v>
                </c:pt>
                <c:pt idx="4">
                  <c:v>106.8</c:v>
                </c:pt>
                <c:pt idx="5">
                  <c:v>103.6</c:v>
                </c:pt>
                <c:pt idx="6">
                  <c:v>103.9</c:v>
                </c:pt>
                <c:pt idx="7">
                  <c:v>108</c:v>
                </c:pt>
                <c:pt idx="8">
                  <c:v>106.1</c:v>
                </c:pt>
                <c:pt idx="9">
                  <c:v>104.2</c:v>
                </c:pt>
                <c:pt idx="10">
                  <c:v>104.9</c:v>
                </c:pt>
                <c:pt idx="11">
                  <c:v>103.9</c:v>
                </c:pt>
                <c:pt idx="12">
                  <c:v>105.7</c:v>
                </c:pt>
                <c:pt idx="13">
                  <c:v>101.7</c:v>
                </c:pt>
                <c:pt idx="14">
                  <c:v>99.8</c:v>
                </c:pt>
                <c:pt idx="15">
                  <c:v>99.9</c:v>
                </c:pt>
                <c:pt idx="16">
                  <c:v>100.4</c:v>
                </c:pt>
                <c:pt idx="17">
                  <c:v>102.4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648632"/>
        <c:axId val="330651768"/>
      </c:lineChart>
      <c:catAx>
        <c:axId val="330648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30651768"/>
        <c:crosses val="autoZero"/>
        <c:auto val="1"/>
        <c:lblAlgn val="ctr"/>
        <c:lblOffset val="100"/>
        <c:noMultiLvlLbl val="0"/>
      </c:catAx>
      <c:valAx>
        <c:axId val="330651768"/>
        <c:scaling>
          <c:orientation val="minMax"/>
          <c:min val="9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előző év = 100,0%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30648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8313-C7F6-4938-914C-4B34F0470E2E}" type="datetimeFigureOut">
              <a:rPr lang="hu-HU" smtClean="0"/>
              <a:t>2018.10.17.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267B-10A9-4A03-8577-74F5BE006E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89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8313-C7F6-4938-914C-4B34F0470E2E}" type="datetimeFigureOut">
              <a:rPr lang="hu-HU" smtClean="0"/>
              <a:t>2018.10.17.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267B-10A9-4A03-8577-74F5BE006E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2137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8313-C7F6-4938-914C-4B34F0470E2E}" type="datetimeFigureOut">
              <a:rPr lang="hu-HU" smtClean="0"/>
              <a:t>2018.10.17.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267B-10A9-4A03-8577-74F5BE006E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949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8313-C7F6-4938-914C-4B34F0470E2E}" type="datetimeFigureOut">
              <a:rPr lang="hu-HU" smtClean="0"/>
              <a:t>2018.10.17.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267B-10A9-4A03-8577-74F5BE006E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024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8313-C7F6-4938-914C-4B34F0470E2E}" type="datetimeFigureOut">
              <a:rPr lang="hu-HU" smtClean="0"/>
              <a:t>2018.10.17.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267B-10A9-4A03-8577-74F5BE006E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1608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8313-C7F6-4938-914C-4B34F0470E2E}" type="datetimeFigureOut">
              <a:rPr lang="hu-HU" smtClean="0"/>
              <a:t>2018.10.17.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267B-10A9-4A03-8577-74F5BE006E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118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8313-C7F6-4938-914C-4B34F0470E2E}" type="datetimeFigureOut">
              <a:rPr lang="hu-HU" smtClean="0"/>
              <a:t>2018.10.17.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267B-10A9-4A03-8577-74F5BE006E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787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8313-C7F6-4938-914C-4B34F0470E2E}" type="datetimeFigureOut">
              <a:rPr lang="hu-HU" smtClean="0"/>
              <a:t>2018.10.17.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267B-10A9-4A03-8577-74F5BE006E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599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8313-C7F6-4938-914C-4B34F0470E2E}" type="datetimeFigureOut">
              <a:rPr lang="hu-HU" smtClean="0"/>
              <a:t>2018.10.17.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267B-10A9-4A03-8577-74F5BE006E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59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8313-C7F6-4938-914C-4B34F0470E2E}" type="datetimeFigureOut">
              <a:rPr lang="hu-HU" smtClean="0"/>
              <a:t>2018.10.17.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267B-10A9-4A03-8577-74F5BE006E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6953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8313-C7F6-4938-914C-4B34F0470E2E}" type="datetimeFigureOut">
              <a:rPr lang="hu-HU" smtClean="0"/>
              <a:t>2018.10.17.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B267B-10A9-4A03-8577-74F5BE006E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6077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18313-C7F6-4938-914C-4B34F0470E2E}" type="datetimeFigureOut">
              <a:rPr lang="hu-HU" smtClean="0"/>
              <a:t>2018.10.17.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B267B-10A9-4A03-8577-74F5BE006EB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41521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/>
              <a:t>Árindex, gazdasági növekedés, termelékenység</a:t>
            </a:r>
            <a:endParaRPr lang="hu-HU" sz="32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047235"/>
          </a:xfrm>
        </p:spPr>
        <p:txBody>
          <a:bodyPr/>
          <a:lstStyle/>
          <a:p>
            <a:r>
              <a:rPr lang="hu-HU" dirty="0" smtClean="0"/>
              <a:t>Előadó: </a:t>
            </a:r>
            <a:r>
              <a:rPr lang="hu-HU" dirty="0" err="1" smtClean="0"/>
              <a:t>Hüttl</a:t>
            </a:r>
            <a:r>
              <a:rPr lang="hu-HU" dirty="0" smtClean="0"/>
              <a:t> Antónia</a:t>
            </a:r>
          </a:p>
          <a:p>
            <a:r>
              <a:rPr lang="hu-HU" dirty="0" smtClean="0"/>
              <a:t>Korreferens: Cseh </a:t>
            </a:r>
            <a:r>
              <a:rPr lang="hu-HU" dirty="0" err="1" smtClean="0"/>
              <a:t>Timea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25765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4126"/>
          </a:xfrm>
        </p:spPr>
        <p:txBody>
          <a:bodyPr>
            <a:normAutofit/>
          </a:bodyPr>
          <a:lstStyle/>
          <a:p>
            <a:r>
              <a:rPr lang="hu-HU" sz="2800" dirty="0" smtClean="0"/>
              <a:t>Hogyan becsüli a statisztika a beruházási javak árindexét?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hu-HU" dirty="0" smtClean="0"/>
              <a:t>A termelő jelenti az árakat, nem a beruházó. (Aki egyáltalán ismerhetné a az eszköz használatából várható profitot.) </a:t>
            </a:r>
            <a:endParaRPr lang="hu-HU" dirty="0"/>
          </a:p>
          <a:p>
            <a:pPr algn="just"/>
            <a:r>
              <a:rPr lang="hu-HU" dirty="0" smtClean="0"/>
              <a:t>A </a:t>
            </a:r>
            <a:r>
              <a:rPr lang="hu-HU" dirty="0"/>
              <a:t>beruházási javak egyedi jellegűek, az árreprezentánsok lazán specifikáltak. </a:t>
            </a:r>
            <a:r>
              <a:rPr lang="hu-HU" dirty="0" smtClean="0"/>
              <a:t>A termelő változatlannak tekinti az árreprezentánst, ha nem változik jelentősen a termelés költsége. A lényegében „költségmentes” folyamatos technikai fejlődést nem veszi figyelembe, mint minőségjavulást. Ezért az ennek betudható kismértékű árnövekedést „tiszta” árváltozásnak kezeli. </a:t>
            </a:r>
          </a:p>
          <a:p>
            <a:pPr algn="just"/>
            <a:r>
              <a:rPr lang="hu-HU" dirty="0" smtClean="0"/>
              <a:t>Szokásosan azt feltételezzük, hogy az új termékek árváltozása megegyezik a meglévő termékek árváltozásával. Holott a termelő a minőségjavulás egy részét többnyire nem érvényesíti az új eszközök áraiban (pl. piacszerzés érdekében). </a:t>
            </a:r>
          </a:p>
          <a:p>
            <a:pPr marL="0" indent="0">
              <a:buNone/>
            </a:pPr>
            <a:r>
              <a:rPr lang="hu-HU" b="1" dirty="0" smtClean="0">
                <a:solidFill>
                  <a:srgbClr val="FF0000"/>
                </a:solidFill>
              </a:rPr>
              <a:t>Vélelmezhető, hogy a beruházási árindex szisztematikusan felülbecsült.   </a:t>
            </a:r>
          </a:p>
        </p:txBody>
      </p:sp>
    </p:spTree>
    <p:extLst>
      <p:ext uri="{BB962C8B-B14F-4D97-AF65-F5344CB8AC3E}">
        <p14:creationId xmlns:p14="http://schemas.microsoft.com/office/powerpoint/2010/main" val="3684799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4391747"/>
              </p:ext>
            </p:extLst>
          </p:nvPr>
        </p:nvGraphicFramePr>
        <p:xfrm>
          <a:off x="837127" y="618186"/>
          <a:ext cx="10612191" cy="5640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39123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3364" y="183860"/>
            <a:ext cx="10515600" cy="717662"/>
          </a:xfrm>
        </p:spPr>
        <p:txBody>
          <a:bodyPr>
            <a:normAutofit/>
          </a:bodyPr>
          <a:lstStyle/>
          <a:p>
            <a:r>
              <a:rPr lang="hu-HU" sz="2800" b="1" i="1" dirty="0" smtClean="0"/>
              <a:t>Következtetések</a:t>
            </a:r>
            <a:endParaRPr lang="hu-HU" sz="2800" b="1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23364" y="1043189"/>
            <a:ext cx="10515600" cy="56667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hu-HU" sz="3200" dirty="0"/>
              <a:t>A</a:t>
            </a:r>
            <a:r>
              <a:rPr lang="hu-HU" sz="3200" dirty="0" smtClean="0"/>
              <a:t> statisztika által rendszeresen előállított beruházási árindex köztes jellegű, de inkább input, mind output szemléletű.</a:t>
            </a:r>
          </a:p>
          <a:p>
            <a:pPr lvl="1"/>
            <a:endParaRPr lang="hu-HU" sz="3200" dirty="0" smtClean="0"/>
          </a:p>
          <a:p>
            <a:pPr lvl="1" algn="just"/>
            <a:r>
              <a:rPr lang="hu-HU" sz="3200" dirty="0" smtClean="0"/>
              <a:t>Az </a:t>
            </a:r>
            <a:r>
              <a:rPr lang="hu-HU" sz="3200" b="1" dirty="0" smtClean="0">
                <a:solidFill>
                  <a:srgbClr val="FF0000"/>
                </a:solidFill>
              </a:rPr>
              <a:t>eszköz termelésekor </a:t>
            </a:r>
            <a:r>
              <a:rPr lang="hu-HU" sz="3200" dirty="0" smtClean="0"/>
              <a:t>ez alulértékeli a gazdasági növekedést. Nem veszi figyelembe a költségmentes vagy a költségnövekedést meghaladó haszon/profit növekedést, mint az eszköz volumennövekedését. Ez a technológiai fejlődés lényege.</a:t>
            </a:r>
          </a:p>
          <a:p>
            <a:pPr lvl="1" algn="just"/>
            <a:endParaRPr lang="hu-HU" sz="3200" dirty="0" smtClean="0"/>
          </a:p>
          <a:p>
            <a:pPr lvl="1" algn="just"/>
            <a:r>
              <a:rPr lang="hu-HU" sz="3200" dirty="0" smtClean="0"/>
              <a:t>Az </a:t>
            </a:r>
            <a:r>
              <a:rPr lang="hu-HU" sz="3200" b="1" dirty="0" smtClean="0">
                <a:solidFill>
                  <a:srgbClr val="FF0000"/>
                </a:solidFill>
              </a:rPr>
              <a:t>eszköz termelésben való használata során </a:t>
            </a:r>
            <a:r>
              <a:rPr lang="hu-HU" sz="3200" dirty="0" smtClean="0"/>
              <a:t>a termelékenységi maradékban a beruházási eszköz volumenbecslésének hibája mutatkozik meg. </a:t>
            </a:r>
          </a:p>
          <a:p>
            <a:pPr marL="457200" lvl="1" indent="0" algn="just">
              <a:buNone/>
            </a:pPr>
            <a:endParaRPr lang="hu-HU" sz="3200" dirty="0" smtClean="0"/>
          </a:p>
          <a:p>
            <a:pPr marL="457200" lvl="1" indent="0" algn="just">
              <a:buNone/>
            </a:pPr>
            <a:endParaRPr lang="hu-HU" sz="3200" dirty="0"/>
          </a:p>
          <a:p>
            <a:pPr marL="0" indent="0" algn="just">
              <a:buNone/>
            </a:pPr>
            <a:r>
              <a:rPr lang="hu-HU" sz="3200" dirty="0" smtClean="0"/>
              <a:t>Torzítja a GDP volumenindexével mért fejlődési rangsorokat, elsősorban az élenjáró technológiai eszközöket előállító országok kárára. </a:t>
            </a:r>
          </a:p>
          <a:p>
            <a:pPr marL="0" indent="0" algn="just">
              <a:buNone/>
            </a:pPr>
            <a:endParaRPr lang="hu-HU" sz="3200" dirty="0" smtClean="0"/>
          </a:p>
          <a:p>
            <a:pPr marL="0" indent="0" algn="just">
              <a:buNone/>
            </a:pPr>
            <a:r>
              <a:rPr lang="hu-HU" sz="3200" dirty="0" smtClean="0"/>
              <a:t>Kevésbé torzított a nettó hazai termék (NDP) volumenindexe (az árindex szempontjából), mert ha nagyobb volumennövekedést mutatunk ki az eszközökre, akkor az értékcsökkenés is nagyobb lesz.    </a:t>
            </a:r>
          </a:p>
          <a:p>
            <a:pPr marL="0" indent="0" algn="just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6126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i="1" dirty="0" smtClean="0"/>
              <a:t>Köszönjük a figyelmet!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795038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07607"/>
          </a:xfrm>
        </p:spPr>
        <p:txBody>
          <a:bodyPr>
            <a:normAutofit fontScale="90000"/>
          </a:bodyPr>
          <a:lstStyle/>
          <a:p>
            <a:r>
              <a:rPr lang="hu-HU" sz="2800" b="1" i="1" dirty="0" smtClean="0"/>
              <a:t>Bevezetés </a:t>
            </a:r>
            <a:endParaRPr lang="hu-HU" sz="2800" b="1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42493" y="940157"/>
            <a:ext cx="10515600" cy="574397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hu-HU" sz="2400" dirty="0" smtClean="0"/>
              <a:t>A probléma az 1960-80-es években, elsősorban amerikai szakmai körökben artikulálódott. </a:t>
            </a:r>
          </a:p>
          <a:p>
            <a:pPr algn="just"/>
            <a:endParaRPr lang="hu-HU" sz="2400" dirty="0" smtClean="0"/>
          </a:p>
          <a:p>
            <a:pPr algn="just"/>
            <a:r>
              <a:rPr lang="hu-HU" sz="2400" dirty="0" smtClean="0"/>
              <a:t>A teljes tényezőtermelékenység (TFP) becslése során merült fel a kérdés, hogy kétféle elvi alapon is felbontható a beruházási-/állóeszközök értékváltozása volumenváltozásra és „tiszta” árváltozásra.  </a:t>
            </a:r>
          </a:p>
          <a:p>
            <a:pPr algn="just"/>
            <a:endParaRPr lang="hu-HU" sz="2400" dirty="0" smtClean="0"/>
          </a:p>
          <a:p>
            <a:pPr algn="just"/>
            <a:r>
              <a:rPr lang="hu-HU" sz="2400" dirty="0" smtClean="0"/>
              <a:t>Egységesen elfogadott megoldást máig nem találtak, de fontos melléktermékként ekkor vált széles körben ismertté a </a:t>
            </a:r>
            <a:r>
              <a:rPr lang="hu-HU" sz="2400" b="1" dirty="0" err="1" smtClean="0"/>
              <a:t>hedonikus</a:t>
            </a:r>
            <a:r>
              <a:rPr lang="hu-HU" sz="2400" b="1" dirty="0" smtClean="0"/>
              <a:t> árazás</a:t>
            </a:r>
            <a:r>
              <a:rPr lang="hu-HU" sz="2400" dirty="0" smtClean="0"/>
              <a:t>, amely segít abban, hogy megalapozottabb becslést készíthessünk a technológiai fejlődésnek erősen kitett termékek ár- és volumenváltozásáról. </a:t>
            </a:r>
          </a:p>
          <a:p>
            <a:pPr algn="just"/>
            <a:endParaRPr lang="hu-HU" sz="2400" dirty="0" smtClean="0"/>
          </a:p>
          <a:p>
            <a:pPr algn="just"/>
            <a:r>
              <a:rPr lang="hu-HU" sz="2400" dirty="0" smtClean="0"/>
              <a:t>Marton Ádám már 1962-ben készített erről ismertetést a Statisztikai Szemlében. </a:t>
            </a:r>
          </a:p>
          <a:p>
            <a:pPr algn="just"/>
            <a:endParaRPr lang="hu-HU" sz="2400" dirty="0" smtClean="0"/>
          </a:p>
          <a:p>
            <a:pPr algn="just"/>
            <a:r>
              <a:rPr lang="hu-HU" sz="2400" dirty="0" smtClean="0"/>
              <a:t>A beruházási árindex piaci alapú becslése nyilvánvalóan nem volt időszerű téma a korabeli magyar gazdaságban.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77541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2762"/>
          </a:xfrm>
        </p:spPr>
        <p:txBody>
          <a:bodyPr>
            <a:normAutofit/>
          </a:bodyPr>
          <a:lstStyle/>
          <a:p>
            <a:r>
              <a:rPr lang="hu-HU" sz="2800" b="1" i="1" dirty="0"/>
              <a:t>A</a:t>
            </a:r>
            <a:r>
              <a:rPr lang="hu-HU" sz="2800" b="1" i="1" dirty="0" smtClean="0"/>
              <a:t> beruházási javak/állóeszközök endogén kategóriái (outputja és inputja) a nemzetgazdasági összefüggéseknek</a:t>
            </a:r>
            <a:endParaRPr lang="hu-HU" sz="2800" b="1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29410"/>
            <a:ext cx="10515600" cy="480699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hu-HU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 b="1" dirty="0">
                <a:solidFill>
                  <a:srgbClr val="FF0000"/>
                </a:solidFill>
              </a:rPr>
              <a:t>V</a:t>
            </a:r>
            <a:r>
              <a:rPr lang="hu-HU" b="1" dirty="0" smtClean="0">
                <a:solidFill>
                  <a:srgbClr val="FF0000"/>
                </a:solidFill>
              </a:rPr>
              <a:t>olumenindex = Értékindex /Árindex </a:t>
            </a:r>
          </a:p>
          <a:p>
            <a:pPr marL="0" indent="0" algn="ctr">
              <a:buNone/>
            </a:pPr>
            <a:endParaRPr lang="hu-HU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hu-HU" b="1" dirty="0" smtClean="0">
                <a:solidFill>
                  <a:srgbClr val="FF0000"/>
                </a:solidFill>
              </a:rPr>
              <a:t>Kétféle gazdaságelméleti elv alapján is szétválasztható a volumen- és az egységár változása. </a:t>
            </a:r>
            <a:endParaRPr lang="hu-HU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hu-HU" dirty="0" smtClean="0"/>
          </a:p>
          <a:p>
            <a:pPr algn="just"/>
            <a:r>
              <a:rPr lang="hu-HU" dirty="0" smtClean="0"/>
              <a:t>Az állóeszköz termelésekor: volumenváltozás, ha változik az eszköz használatából a jövőben nyújtott tőkeszolgáltatás hasznának jelenértéke (összhangban a nemzeti számlák általános szabályaival).  </a:t>
            </a:r>
          </a:p>
          <a:p>
            <a:pPr algn="just"/>
            <a:endParaRPr lang="hu-HU" dirty="0" smtClean="0"/>
          </a:p>
          <a:p>
            <a:pPr algn="just"/>
            <a:r>
              <a:rPr lang="hu-HU" dirty="0" smtClean="0"/>
              <a:t>Az eszköz használatakor: akkor változik a tőkeinput volumene, ha fizikai értelemben több eszköz kerül felhasználásra.  </a:t>
            </a:r>
          </a:p>
          <a:p>
            <a:pPr marL="0" indent="0" algn="ctr">
              <a:buNone/>
            </a:pPr>
            <a:r>
              <a:rPr lang="hu-HU" dirty="0"/>
              <a:t> </a:t>
            </a:r>
            <a:endParaRPr lang="hu-HU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74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8063"/>
          </a:xfrm>
        </p:spPr>
        <p:txBody>
          <a:bodyPr>
            <a:normAutofit/>
          </a:bodyPr>
          <a:lstStyle/>
          <a:p>
            <a:r>
              <a:rPr lang="hu-HU" sz="2800" b="1" i="1" dirty="0" smtClean="0"/>
              <a:t>A beruházási eszközök volumenváltozása input vagy output szemléletben</a:t>
            </a:r>
            <a:endParaRPr lang="hu-HU" sz="2800" b="1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55372" y="1043189"/>
            <a:ext cx="10515600" cy="5447763"/>
          </a:xfrm>
        </p:spPr>
        <p:txBody>
          <a:bodyPr>
            <a:normAutofit/>
          </a:bodyPr>
          <a:lstStyle/>
          <a:p>
            <a:pPr algn="just"/>
            <a:endParaRPr lang="hu-HU" dirty="0" smtClean="0">
              <a:solidFill>
                <a:srgbClr val="FF0000"/>
              </a:solidFill>
            </a:endParaRPr>
          </a:p>
          <a:p>
            <a:pPr algn="just"/>
            <a:r>
              <a:rPr lang="hu-HU" dirty="0">
                <a:solidFill>
                  <a:srgbClr val="FF0000"/>
                </a:solidFill>
              </a:rPr>
              <a:t>Output/Termelő szolgáltatás szemlélet</a:t>
            </a:r>
            <a:r>
              <a:rPr lang="hu-HU" dirty="0"/>
              <a:t>: az állóeszköz termelésben való használatától várt haszon nagysága mutatja az eszköz volumenét. </a:t>
            </a:r>
            <a:r>
              <a:rPr lang="hu-HU" dirty="0" smtClean="0"/>
              <a:t>Árindex: a változatlan volumenű eszköz egységárának változása.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hu-HU" b="1" dirty="0">
                <a:solidFill>
                  <a:schemeClr val="accent6">
                    <a:lumMod val="75000"/>
                  </a:schemeClr>
                </a:solidFill>
              </a:rPr>
              <a:t>költségmentes minőségváltozás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az eszköz volumenváltozása</a:t>
            </a:r>
            <a:r>
              <a:rPr lang="hu-HU" dirty="0" smtClean="0"/>
              <a:t>.</a:t>
            </a:r>
            <a:endParaRPr lang="hu-HU" dirty="0"/>
          </a:p>
          <a:p>
            <a:pPr marL="0" indent="0" algn="just">
              <a:buNone/>
            </a:pPr>
            <a:endParaRPr lang="hu-HU" dirty="0">
              <a:solidFill>
                <a:srgbClr val="FF0000"/>
              </a:solidFill>
            </a:endParaRPr>
          </a:p>
          <a:p>
            <a:pPr algn="just"/>
            <a:r>
              <a:rPr lang="hu-HU" dirty="0" smtClean="0">
                <a:solidFill>
                  <a:srgbClr val="FF0000"/>
                </a:solidFill>
              </a:rPr>
              <a:t>Input/Tényező költség szemlélet</a:t>
            </a:r>
            <a:r>
              <a:rPr lang="hu-HU" dirty="0" smtClean="0"/>
              <a:t>: a több termelési tényező felhasználásával előállított beruházási eszköz jelent nagyobb volumenű eszközt. Árindex: az adott eszköz előállításához felhasznált termelési tényezők árváltozása.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A költségmentes minőségjavulást nem </a:t>
            </a:r>
            <a:r>
              <a:rPr lang="hu-HU" b="1" dirty="0">
                <a:solidFill>
                  <a:schemeClr val="accent6">
                    <a:lumMod val="75000"/>
                  </a:schemeClr>
                </a:solidFill>
              </a:rPr>
              <a:t>mutatjuk ki </a:t>
            </a:r>
            <a:r>
              <a:rPr lang="hu-HU" b="1" dirty="0" smtClean="0">
                <a:solidFill>
                  <a:schemeClr val="accent6">
                    <a:lumMod val="75000"/>
                  </a:schemeClr>
                </a:solidFill>
              </a:rPr>
              <a:t>az eszköz értékében.</a:t>
            </a:r>
            <a:endParaRPr lang="hu-HU" dirty="0" smtClean="0"/>
          </a:p>
          <a:p>
            <a:pPr algn="just"/>
            <a:endParaRPr lang="hu-HU" dirty="0" smtClean="0"/>
          </a:p>
          <a:p>
            <a:pPr marL="0" indent="0" algn="just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451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59854"/>
            <a:ext cx="10515600" cy="5417109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hu-HU" sz="3200" dirty="0"/>
              <a:t>A fogyasztói árindexek esetén: </a:t>
            </a:r>
          </a:p>
          <a:p>
            <a:pPr marL="0" indent="0" algn="just">
              <a:buNone/>
            </a:pPr>
            <a:r>
              <a:rPr lang="hu-HU" sz="3200" dirty="0"/>
              <a:t>	a HICP output szemléletű </a:t>
            </a:r>
            <a:r>
              <a:rPr lang="hu-HU" sz="3200" dirty="0" smtClean="0"/>
              <a:t>(A fogyasztói </a:t>
            </a:r>
            <a:r>
              <a:rPr lang="hu-HU" sz="3200" dirty="0"/>
              <a:t>haszon változása </a:t>
            </a:r>
            <a:r>
              <a:rPr lang="hu-HU" sz="3200" dirty="0" smtClean="0"/>
              <a:t>volumenváltozás.), </a:t>
            </a:r>
            <a:endParaRPr lang="hu-HU" sz="3200" dirty="0"/>
          </a:p>
          <a:p>
            <a:pPr marL="0" indent="0" algn="just">
              <a:buNone/>
            </a:pPr>
            <a:r>
              <a:rPr lang="hu-HU" sz="3200" dirty="0"/>
              <a:t>	a megélhetési költségindex input </a:t>
            </a:r>
            <a:r>
              <a:rPr lang="hu-HU" sz="3200" dirty="0" smtClean="0"/>
              <a:t>szemléletű </a:t>
            </a:r>
            <a:r>
              <a:rPr lang="hu-HU" sz="3200" dirty="0"/>
              <a:t>(Hogyan változott  </a:t>
            </a:r>
            <a:r>
              <a:rPr lang="hu-HU" sz="3200" dirty="0" smtClean="0"/>
              <a:t>változatlan nagyságú </a:t>
            </a:r>
            <a:r>
              <a:rPr lang="hu-HU" sz="3200" dirty="0"/>
              <a:t>fogyasztói haszon megszerzésének </a:t>
            </a:r>
            <a:r>
              <a:rPr lang="hu-HU" sz="3200" dirty="0" smtClean="0"/>
              <a:t>költsége.) </a:t>
            </a:r>
            <a:endParaRPr lang="hu-HU" sz="3200" dirty="0"/>
          </a:p>
          <a:p>
            <a:endParaRPr lang="hu-HU" sz="3200" dirty="0" smtClean="0"/>
          </a:p>
          <a:p>
            <a:pPr marL="0" indent="0">
              <a:buNone/>
            </a:pPr>
            <a:r>
              <a:rPr lang="hu-HU" sz="3200" dirty="0" smtClean="0"/>
              <a:t>Fogyasztók helyettesítenek, ezért </a:t>
            </a:r>
          </a:p>
          <a:p>
            <a:pPr marL="0" indent="0" algn="ctr">
              <a:buNone/>
            </a:pPr>
            <a:r>
              <a:rPr lang="hu-HU" sz="3200" b="1" dirty="0" smtClean="0">
                <a:solidFill>
                  <a:schemeClr val="accent6">
                    <a:lumMod val="75000"/>
                  </a:schemeClr>
                </a:solidFill>
              </a:rPr>
              <a:t>Output szemléletű fogyasztói árindex  &gt; Input szemléletű fogyasztói árindex </a:t>
            </a:r>
          </a:p>
          <a:p>
            <a:pPr marL="0" indent="0" algn="ctr">
              <a:buNone/>
            </a:pPr>
            <a:endParaRPr lang="hu-HU" sz="32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hu-HU" sz="3200" dirty="0" smtClean="0"/>
              <a:t>Technikai haladás költségkímélő, ezért </a:t>
            </a:r>
          </a:p>
          <a:p>
            <a:pPr marL="0" indent="0" algn="ctr">
              <a:buNone/>
            </a:pPr>
            <a:r>
              <a:rPr lang="hu-HU" sz="3200" b="1" dirty="0" smtClean="0">
                <a:solidFill>
                  <a:schemeClr val="accent6">
                    <a:lumMod val="75000"/>
                  </a:schemeClr>
                </a:solidFill>
              </a:rPr>
              <a:t>Output szemléletű beruházási árindex &lt; Input szemléletű beruházási árindex </a:t>
            </a:r>
            <a:endParaRPr lang="hu-HU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360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hu-HU" sz="2700" b="1" i="1" dirty="0" smtClean="0"/>
              <a:t>1. Példa: </a:t>
            </a:r>
            <a:r>
              <a:rPr lang="hu-HU" sz="2700" dirty="0" smtClean="0"/>
              <a:t>Tegyük fel, hogy egy költségmentes technológiai újítás következtében a gumiabroncsok élettartama megkétszereződik. A gumiabroncs piaci ára nem változik. </a:t>
            </a:r>
            <a:r>
              <a:rPr lang="hu-HU" sz="2800" dirty="0" smtClean="0"/>
              <a:t/>
            </a:r>
            <a:br>
              <a:rPr lang="hu-HU" sz="2800" dirty="0" smtClean="0"/>
            </a:br>
            <a:endParaRPr lang="hu-HU" sz="2800" b="1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481070"/>
            <a:ext cx="10515600" cy="49841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 </a:t>
            </a:r>
            <a:endParaRPr lang="hu-HU" dirty="0"/>
          </a:p>
          <a:p>
            <a:r>
              <a:rPr lang="hu-HU" b="1" dirty="0"/>
              <a:t>Input </a:t>
            </a:r>
            <a:r>
              <a:rPr lang="hu-HU" b="1" dirty="0" smtClean="0"/>
              <a:t>szemléletben:</a:t>
            </a:r>
          </a:p>
          <a:p>
            <a:pPr marL="457200" lvl="1" indent="0" algn="just">
              <a:buNone/>
            </a:pPr>
            <a:r>
              <a:rPr lang="hu-HU" sz="2600" dirty="0" smtClean="0"/>
              <a:t>A </a:t>
            </a:r>
            <a:r>
              <a:rPr lang="hu-HU" sz="2600" dirty="0"/>
              <a:t>gumiabroncs </a:t>
            </a:r>
            <a:r>
              <a:rPr lang="hu-HU" sz="2600" dirty="0" smtClean="0"/>
              <a:t>termelése során változatlan marad a </a:t>
            </a:r>
            <a:r>
              <a:rPr lang="hu-HU" sz="2600" dirty="0"/>
              <a:t>gumiabroncs volumene és egységára</a:t>
            </a:r>
            <a:r>
              <a:rPr lang="hu-HU" sz="2600" dirty="0" smtClean="0"/>
              <a:t>. </a:t>
            </a:r>
          </a:p>
          <a:p>
            <a:pPr marL="457200" lvl="1" indent="0" algn="just">
              <a:buNone/>
            </a:pPr>
            <a:r>
              <a:rPr lang="hu-HU" sz="2600" dirty="0" smtClean="0"/>
              <a:t>A </a:t>
            </a:r>
            <a:r>
              <a:rPr lang="hu-HU" sz="2600" dirty="0"/>
              <a:t>gumiabroncs tőkeinputot jelent a szállítási ágazatban</a:t>
            </a:r>
            <a:r>
              <a:rPr lang="hu-HU" sz="2600" dirty="0" smtClean="0"/>
              <a:t>. Nem változik a gumiabroncs felhasználás volumene.  </a:t>
            </a:r>
            <a:r>
              <a:rPr lang="hu-HU" sz="2600" dirty="0"/>
              <a:t>A szállítás </a:t>
            </a:r>
            <a:r>
              <a:rPr lang="hu-HU" sz="2600" dirty="0" smtClean="0"/>
              <a:t> 	termelékenysége emelkedik </a:t>
            </a:r>
            <a:r>
              <a:rPr lang="hu-HU" sz="2600" dirty="0"/>
              <a:t>(mert változatlan tőkeinput több/hosszabb </a:t>
            </a:r>
            <a:r>
              <a:rPr lang="hu-HU" sz="2600" dirty="0" smtClean="0"/>
              <a:t>idejű </a:t>
            </a:r>
            <a:r>
              <a:rPr lang="hu-HU" sz="2600" dirty="0"/>
              <a:t>szolgáltatást nyújt).</a:t>
            </a:r>
          </a:p>
          <a:p>
            <a:endParaRPr lang="hu-HU" dirty="0"/>
          </a:p>
          <a:p>
            <a:r>
              <a:rPr lang="hu-HU" b="1" dirty="0"/>
              <a:t>Output </a:t>
            </a:r>
            <a:r>
              <a:rPr lang="hu-HU" b="1" dirty="0" smtClean="0"/>
              <a:t>szemléletben:</a:t>
            </a:r>
          </a:p>
          <a:p>
            <a:pPr marL="457200" lvl="1" indent="0" algn="just">
              <a:buNone/>
            </a:pPr>
            <a:r>
              <a:rPr lang="hu-HU" sz="2600" dirty="0"/>
              <a:t>A</a:t>
            </a:r>
            <a:r>
              <a:rPr lang="hu-HU" sz="2600" dirty="0" smtClean="0"/>
              <a:t> </a:t>
            </a:r>
            <a:r>
              <a:rPr lang="hu-HU" sz="2600" dirty="0"/>
              <a:t>gumiabroncs volumene megkétszereződik (mert az élettartama megkétszereződik), az egységára a felére csökken. (Mivel egy abroncs piaci ára nem változik.) </a:t>
            </a:r>
            <a:endParaRPr lang="hu-HU" sz="2600" dirty="0" smtClean="0"/>
          </a:p>
          <a:p>
            <a:pPr marL="457200" lvl="1" indent="0" algn="just">
              <a:buNone/>
            </a:pPr>
            <a:r>
              <a:rPr lang="hu-HU" sz="2600" dirty="0" smtClean="0"/>
              <a:t>A </a:t>
            </a:r>
            <a:r>
              <a:rPr lang="hu-HU" sz="2600" dirty="0"/>
              <a:t>gumiabroncs által nyújtott </a:t>
            </a:r>
            <a:r>
              <a:rPr lang="hu-HU" sz="2600" dirty="0" smtClean="0"/>
              <a:t>tőkeinput </a:t>
            </a:r>
            <a:r>
              <a:rPr lang="hu-HU" sz="2600" dirty="0"/>
              <a:t>megkétszereződik (arányos az eszköz volumennövekedésével), a szállítás termelékenysége nem változik.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1820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82616"/>
          </a:xfrm>
        </p:spPr>
        <p:txBody>
          <a:bodyPr>
            <a:normAutofit fontScale="90000"/>
          </a:bodyPr>
          <a:lstStyle/>
          <a:p>
            <a:r>
              <a:rPr lang="hu-HU" sz="2400" b="1" i="1" dirty="0" smtClean="0"/>
              <a:t>2. Példa: </a:t>
            </a:r>
            <a:r>
              <a:rPr lang="hu-HU" sz="2400" i="1" dirty="0" smtClean="0"/>
              <a:t>Tegyük fel, hogy egy másik technológiai újítás következtében ugyanazon gumiabroncs előállításához az eredeti erőforrások fele is elegendő. Ennek következtében a termelő a gumiabroncs piaci árát a felére csökkenti.</a:t>
            </a:r>
            <a:br>
              <a:rPr lang="hu-HU" sz="2400" i="1" dirty="0" smtClean="0"/>
            </a:br>
            <a:r>
              <a:rPr lang="hu-HU" sz="2400" dirty="0" smtClean="0"/>
              <a:t/>
            </a:r>
            <a:br>
              <a:rPr lang="hu-HU" sz="2400" dirty="0" smtClean="0"/>
            </a:br>
            <a:endParaRPr lang="hu-HU" sz="2400" b="1" i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u-HU" dirty="0" smtClean="0"/>
          </a:p>
          <a:p>
            <a:r>
              <a:rPr lang="hu-HU" dirty="0"/>
              <a:t>I</a:t>
            </a:r>
            <a:r>
              <a:rPr lang="hu-HU" b="1" dirty="0" smtClean="0"/>
              <a:t>nput szemléletben:</a:t>
            </a:r>
          </a:p>
          <a:p>
            <a:pPr marL="457200" lvl="1" indent="0">
              <a:buNone/>
            </a:pPr>
            <a:r>
              <a:rPr lang="hu-HU" b="1" dirty="0"/>
              <a:t>A</a:t>
            </a:r>
            <a:r>
              <a:rPr lang="hu-HU" dirty="0" smtClean="0"/>
              <a:t>z abroncs volumene a felére csökken, az (egységnyi volumen) egységára változatlan. </a:t>
            </a:r>
          </a:p>
          <a:p>
            <a:pPr marL="457200" lvl="1" indent="0">
              <a:buNone/>
            </a:pPr>
            <a:r>
              <a:rPr lang="hu-HU" dirty="0" smtClean="0"/>
              <a:t>A szállítás ágazat termelékenysége nő (mert csökken a tőkeinput volumene). </a:t>
            </a:r>
          </a:p>
          <a:p>
            <a:pPr marL="0" indent="0">
              <a:buNone/>
            </a:pPr>
            <a:r>
              <a:rPr lang="hu-HU" dirty="0" smtClean="0"/>
              <a:t> </a:t>
            </a:r>
          </a:p>
          <a:p>
            <a:r>
              <a:rPr lang="hu-HU" b="1" dirty="0"/>
              <a:t>O</a:t>
            </a:r>
            <a:r>
              <a:rPr lang="hu-HU" b="1" dirty="0" smtClean="0"/>
              <a:t>utput szemléletben</a:t>
            </a:r>
            <a:r>
              <a:rPr lang="hu-HU" dirty="0" smtClean="0"/>
              <a:t>: </a:t>
            </a:r>
          </a:p>
          <a:p>
            <a:pPr marL="457200" lvl="1" indent="0">
              <a:buNone/>
            </a:pPr>
            <a:r>
              <a:rPr lang="hu-HU" dirty="0" smtClean="0"/>
              <a:t>A gumiabroncs volumene változatlan marad, az ára felére csökken. </a:t>
            </a:r>
          </a:p>
          <a:p>
            <a:pPr marL="457200" lvl="1" indent="0">
              <a:buNone/>
            </a:pPr>
            <a:r>
              <a:rPr lang="hu-HU" dirty="0" smtClean="0"/>
              <a:t>Az olcsóbb gumiabroncs használat ellenére a szállítás ágazat termelékenysége nem változik (mert a tőkeinput volumene sem változik.) </a:t>
            </a:r>
          </a:p>
          <a:p>
            <a:pPr marL="0" indent="0">
              <a:buNone/>
            </a:pPr>
            <a:r>
              <a:rPr lang="hu-HU" dirty="0" smtClean="0"/>
              <a:t> 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9045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7777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/>
              <a:t>Melyik a megfelelő módszer?</a:t>
            </a:r>
          </a:p>
          <a:p>
            <a:pPr marL="0" indent="0" algn="just">
              <a:buNone/>
            </a:pPr>
            <a:r>
              <a:rPr lang="hu-HU" sz="2600" dirty="0"/>
              <a:t>A nemzeti számlák következetesen az output-szemléletet alkalmazzák. Összhangban azzal, hogy a beszerzési áras GDP a  </a:t>
            </a:r>
            <a:r>
              <a:rPr lang="hu-HU" sz="2600" dirty="0" smtClean="0"/>
              <a:t>fogyasztók/felhasználók </a:t>
            </a:r>
            <a:r>
              <a:rPr lang="hu-HU" sz="2600" dirty="0"/>
              <a:t>preferenciákkal </a:t>
            </a:r>
            <a:r>
              <a:rPr lang="hu-HU" sz="2600" dirty="0" smtClean="0"/>
              <a:t>méri </a:t>
            </a:r>
            <a:r>
              <a:rPr lang="hu-HU" sz="2600" dirty="0"/>
              <a:t>a keletkezett új értéket és így a </a:t>
            </a:r>
            <a:r>
              <a:rPr lang="hu-HU" sz="2600" dirty="0" smtClean="0"/>
              <a:t>felhasználói </a:t>
            </a:r>
            <a:r>
              <a:rPr lang="hu-HU" sz="2600" dirty="0"/>
              <a:t>preferenciák </a:t>
            </a:r>
            <a:r>
              <a:rPr lang="hu-HU" sz="2600" dirty="0" smtClean="0"/>
              <a:t>változása volumenváltozást jelent.  </a:t>
            </a:r>
            <a:endParaRPr lang="hu-HU" sz="2600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2600" dirty="0" smtClean="0"/>
              <a:t>De:</a:t>
            </a:r>
          </a:p>
          <a:p>
            <a:r>
              <a:rPr lang="hu-HU" sz="2600" dirty="0" smtClean="0"/>
              <a:t> Egyes amerikai szakértők javasolták, hogy: </a:t>
            </a:r>
          </a:p>
          <a:p>
            <a:pPr lvl="1" algn="just"/>
            <a:r>
              <a:rPr lang="hu-HU" sz="2600" dirty="0"/>
              <a:t>a</a:t>
            </a:r>
            <a:r>
              <a:rPr lang="hu-HU" sz="2600" dirty="0" smtClean="0"/>
              <a:t> beruházási javak termelésének volumenét output szemléletben mutassuk ki;</a:t>
            </a:r>
          </a:p>
          <a:p>
            <a:pPr lvl="1" algn="just"/>
            <a:r>
              <a:rPr lang="hu-HU" sz="2600" dirty="0"/>
              <a:t>a</a:t>
            </a:r>
            <a:r>
              <a:rPr lang="hu-HU" sz="2600" dirty="0" smtClean="0"/>
              <a:t> termelékenységi számításokban a tőkeinputot (a beruházott eszközök használatának volumenét)  viszont input szemléletben kell mérni.</a:t>
            </a:r>
          </a:p>
          <a:p>
            <a:pPr marL="457200" lvl="1" indent="0" algn="just">
              <a:buNone/>
            </a:pPr>
            <a:endParaRPr lang="hu-HU" sz="2600" b="1" dirty="0" smtClean="0">
              <a:solidFill>
                <a:srgbClr val="FF0000"/>
              </a:solidFill>
            </a:endParaRPr>
          </a:p>
          <a:p>
            <a:pPr marL="457200" lvl="1" indent="0" algn="just">
              <a:buNone/>
            </a:pPr>
            <a:r>
              <a:rPr lang="hu-HU" sz="2600" b="1" dirty="0" smtClean="0">
                <a:solidFill>
                  <a:srgbClr val="FF0000"/>
                </a:solidFill>
              </a:rPr>
              <a:t>A kétféle árindex lehetővé tenné, hogy a nemzeti számlákban reális mértékű gazdasági növekedést mutassunk ki, ugyanakkor a termelékenységi számításokban kimutatható legyen az eszközök minőségjavulásának betudható TFP. </a:t>
            </a:r>
          </a:p>
          <a:p>
            <a:pPr marL="0" indent="0">
              <a:buNone/>
            </a:pPr>
            <a:endParaRPr lang="hu-HU" sz="2400" b="1" dirty="0" smtClean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63044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28352" y="-9323"/>
            <a:ext cx="10515600" cy="1325563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Statisztikailag megfigyelhető-e a beruházási javak  „felhasználói haszna”? 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99563" y="1316239"/>
            <a:ext cx="10515600" cy="5071681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hu-HU" dirty="0" smtClean="0"/>
              <a:t>A beruházási eszközök felhasználói haszna az eszköz használatának teljes ideje alatt várt összes profit (bruttó működési eredmény) jelenértéke. </a:t>
            </a:r>
          </a:p>
          <a:p>
            <a:pPr marL="0" indent="0" algn="just">
              <a:buNone/>
            </a:pPr>
            <a:r>
              <a:rPr lang="hu-HU" dirty="0" smtClean="0"/>
              <a:t>De</a:t>
            </a:r>
            <a:endParaRPr lang="hu-HU" dirty="0"/>
          </a:p>
          <a:p>
            <a:pPr algn="just"/>
            <a:r>
              <a:rPr lang="hu-HU" dirty="0" smtClean="0"/>
              <a:t>A várható profit csak a termelési folyamat egészére becsülhető. Nem osztható fel az egyes eszközfajtákra.  </a:t>
            </a:r>
          </a:p>
          <a:p>
            <a:pPr marL="0" indent="0" algn="just">
              <a:buNone/>
            </a:pPr>
            <a:endParaRPr lang="hu-HU" dirty="0" smtClean="0"/>
          </a:p>
          <a:p>
            <a:pPr algn="just"/>
            <a:r>
              <a:rPr lang="hu-HU" dirty="0" smtClean="0"/>
              <a:t>A </a:t>
            </a:r>
            <a:r>
              <a:rPr lang="hu-HU" dirty="0" err="1" smtClean="0"/>
              <a:t>hedonikus</a:t>
            </a:r>
            <a:r>
              <a:rPr lang="hu-HU" dirty="0" smtClean="0"/>
              <a:t> árindex alkalmazható arra, hogy kimutassa a termékek/ eszközök minőségi jellemzői és az árak közötti kapcsolatot. De ez csak az output minőségi jellemzőit (kapacitás, élettartam stb.) tudja beárazni. Fontos minőségi jellemző az eszközök használata során a változó költségekben (anyagok, munkaerő stb.) elért megtakarítások mértéke. Ez függ az eszköz használatakor alkalmazott technológiától, ami az eszköz termelése idején nem ismert.   </a:t>
            </a:r>
          </a:p>
          <a:p>
            <a:pPr marL="0" indent="0">
              <a:buNone/>
            </a:pPr>
            <a:endParaRPr lang="hu-H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b="1" dirty="0" smtClean="0">
                <a:solidFill>
                  <a:srgbClr val="FF0000"/>
                </a:solidFill>
              </a:rPr>
              <a:t>Az állóeszközök felhasználói haszna a jelenleg használt statisztikai módszerekkel kellő </a:t>
            </a:r>
            <a:r>
              <a:rPr lang="hu-HU" b="1" dirty="0">
                <a:solidFill>
                  <a:srgbClr val="FF0000"/>
                </a:solidFill>
              </a:rPr>
              <a:t>pontossággal nem </a:t>
            </a:r>
            <a:r>
              <a:rPr lang="hu-HU" b="1" dirty="0" smtClean="0">
                <a:solidFill>
                  <a:srgbClr val="FF0000"/>
                </a:solidFill>
              </a:rPr>
              <a:t>becsülhető. </a:t>
            </a:r>
            <a:endParaRPr lang="hu-H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88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14036</TotalTime>
  <Words>895</Words>
  <Application>Microsoft Office PowerPoint</Application>
  <PresentationFormat>Szélesvásznú</PresentationFormat>
  <Paragraphs>94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Office-téma</vt:lpstr>
      <vt:lpstr>Árindex, gazdasági növekedés, termelékenység</vt:lpstr>
      <vt:lpstr>Bevezetés </vt:lpstr>
      <vt:lpstr>A beruházási javak/állóeszközök endogén kategóriái (outputja és inputja) a nemzetgazdasági összefüggéseknek</vt:lpstr>
      <vt:lpstr>A beruházási eszközök volumenváltozása input vagy output szemléletben</vt:lpstr>
      <vt:lpstr>PowerPoint bemutató</vt:lpstr>
      <vt:lpstr>1. Példa: Tegyük fel, hogy egy költségmentes technológiai újítás következtében a gumiabroncsok élettartama megkétszereződik. A gumiabroncs piaci ára nem változik.  </vt:lpstr>
      <vt:lpstr>2. Példa: Tegyük fel, hogy egy másik technológiai újítás következtében ugyanazon gumiabroncs előállításához az eredeti erőforrások fele is elegendő. Ennek következtében a termelő a gumiabroncs piaci árát a felére csökkenti.  </vt:lpstr>
      <vt:lpstr>PowerPoint bemutató</vt:lpstr>
      <vt:lpstr>Statisztikailag megfigyelhető-e a beruházási javak  „felhasználói haszna”? </vt:lpstr>
      <vt:lpstr>Hogyan becsüli a statisztika a beruházási javak árindexét?</vt:lpstr>
      <vt:lpstr>PowerPoint bemutató</vt:lpstr>
      <vt:lpstr>Következtetések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Árindex, termelékenység, gazdasági növekedés</dc:title>
  <dc:creator>Tulajdonos</dc:creator>
  <cp:lastModifiedBy>Tulajdonos</cp:lastModifiedBy>
  <cp:revision>120</cp:revision>
  <dcterms:created xsi:type="dcterms:W3CDTF">2018-09-10T08:31:55Z</dcterms:created>
  <dcterms:modified xsi:type="dcterms:W3CDTF">2018-10-17T07:58:00Z</dcterms:modified>
</cp:coreProperties>
</file>