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75" r:id="rId6"/>
    <p:sldId id="267" r:id="rId7"/>
    <p:sldId id="268" r:id="rId8"/>
    <p:sldId id="269" r:id="rId9"/>
    <p:sldId id="271" r:id="rId10"/>
    <p:sldId id="270" r:id="rId11"/>
    <p:sldId id="272" r:id="rId12"/>
    <p:sldId id="276" r:id="rId13"/>
    <p:sldId id="274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2018.05.17.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2018.05.17.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2018.05.17.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2018.05.17.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2018.05.17.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2018.05.17.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2018.05.17.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2018.05.17.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2018.05.17.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2018.05.17.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2018.05.17.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2018.05.17.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2018.05.17.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legal-content/HU/TXT/PDF/?uri=CELEX:32016R0679&amp;from=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et.jogtar.hu/jogszabaly?docid=A1600155.TV&amp;timeshift=fffffff4&amp;txtreferer=00000001.TXT" TargetMode="External"/><Relationship Id="rId2" Type="http://schemas.openxmlformats.org/officeDocument/2006/relationships/hyperlink" Target="https://net.jogtar.hu/jogszabaly?docid=A1100112.TV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HU/TXT/?uri=celex%3A12012E%2FTXT" TargetMode="External"/><Relationship Id="rId7" Type="http://schemas.openxmlformats.org/officeDocument/2006/relationships/hyperlink" Target="https://www.ksh.hu/docs/bemutatkozas/hun/gyakorlati_kodex.pdf" TargetMode="External"/><Relationship Id="rId2" Type="http://schemas.openxmlformats.org/officeDocument/2006/relationships/hyperlink" Target="https://eur-lex.europa.eu/legal-content/HU/ALL/?uri=CELEX:12012P/TX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ksh.hu/docs/bemutatkozas/hun/az_europai_statisztika_gyakorlati_kodexe.pdf" TargetMode="External"/><Relationship Id="rId5" Type="http://schemas.openxmlformats.org/officeDocument/2006/relationships/hyperlink" Target="http://eur-lex.europa.eu/legal-content/hu/TXT/PDF/?uri=CELEX:32009R0223&amp;rid=1" TargetMode="External"/><Relationship Id="rId4" Type="http://schemas.openxmlformats.org/officeDocument/2006/relationships/hyperlink" Target="https://net.jogtar.hu/jogszabaly?docid=A1100425.ATV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2932671" y="6249600"/>
            <a:ext cx="9079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>
                <a:solidFill>
                  <a:srgbClr val="002060"/>
                </a:solidFill>
                <a:latin typeface="Myriad "/>
              </a:rPr>
              <a:t>MTA Statisztikai </a:t>
            </a:r>
            <a:r>
              <a:rPr lang="hu-HU" b="1" dirty="0" smtClean="0">
                <a:solidFill>
                  <a:srgbClr val="002060"/>
                </a:solidFill>
                <a:latin typeface="Myriad "/>
              </a:rPr>
              <a:t>Tudományos Albizottság ülése 2018. május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Adatvédelem a statisztikában</a:t>
            </a:r>
            <a:endParaRPr lang="hu-HU" sz="36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658403"/>
            <a:ext cx="1059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002060"/>
                </a:solidFill>
                <a:latin typeface="Myriad "/>
              </a:rPr>
              <a:t>Dr. Regős Eszter adatvédelmi tisztviselő</a:t>
            </a:r>
          </a:p>
          <a:p>
            <a:pPr algn="ctr"/>
            <a:endParaRPr lang="hu-HU" sz="2400" b="1" i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Kapcsolat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6429" y="1690688"/>
            <a:ext cx="9599141" cy="3454829"/>
          </a:xfrm>
        </p:spPr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Dr. Regős Eszter KSH adatvédelmi tisztviselő</a:t>
            </a:r>
          </a:p>
          <a:p>
            <a:pPr marL="0" indent="0" algn="ctr">
              <a:buNone/>
            </a:pPr>
            <a:r>
              <a:rPr lang="hu-HU" dirty="0" smtClean="0"/>
              <a:t>Elérhetőség: </a:t>
            </a:r>
            <a:r>
              <a:rPr lang="hu-HU" dirty="0" err="1" smtClean="0"/>
              <a:t>Eszter.Regos</a:t>
            </a:r>
            <a:r>
              <a:rPr lang="hu-HU" dirty="0" smtClean="0"/>
              <a:t>@</a:t>
            </a:r>
            <a:r>
              <a:rPr lang="hu-HU" dirty="0" err="1" smtClean="0"/>
              <a:t>ksh.hu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04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1. EU Általános Adatvédelmi Rendelet (GDPR)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hlinkClick r:id="rId2"/>
              </a:rPr>
              <a:t>2016/679 (EU) rendelet</a:t>
            </a:r>
            <a:endParaRPr lang="hu-HU" dirty="0" smtClean="0"/>
          </a:p>
          <a:p>
            <a:r>
              <a:rPr lang="hu-HU" dirty="0" smtClean="0"/>
              <a:t>Hatálybalépése</a:t>
            </a:r>
            <a:r>
              <a:rPr lang="hu-HU" dirty="0" smtClean="0"/>
              <a:t>: 2016. április 27.</a:t>
            </a:r>
          </a:p>
          <a:p>
            <a:r>
              <a:rPr lang="hu-HU" dirty="0" smtClean="0"/>
              <a:t>Kötelező alkalmazása: 2018. május 25. minden tagállamban</a:t>
            </a:r>
          </a:p>
          <a:p>
            <a:r>
              <a:rPr lang="hu-HU" dirty="0" smtClean="0"/>
              <a:t>Jogforrás természete: rendelet</a:t>
            </a:r>
          </a:p>
          <a:p>
            <a:r>
              <a:rPr lang="hu-HU" dirty="0" smtClean="0"/>
              <a:t>95/46/EK adatvédelmi irányelvet váltja fel</a:t>
            </a:r>
          </a:p>
          <a:p>
            <a:r>
              <a:rPr lang="hu-HU" dirty="0" smtClean="0"/>
              <a:t>Több évtizedes adatvédelmi jog </a:t>
            </a:r>
            <a:r>
              <a:rPr lang="hu-HU" dirty="0" smtClean="0"/>
              <a:t>folyománya</a:t>
            </a:r>
          </a:p>
          <a:p>
            <a:r>
              <a:rPr lang="hu-HU" dirty="0" smtClean="0"/>
              <a:t>Viszon</a:t>
            </a:r>
            <a:r>
              <a:rPr lang="hu-HU" dirty="0" smtClean="0"/>
              <a:t>ya az </a:t>
            </a:r>
            <a:r>
              <a:rPr lang="hu-HU" dirty="0" err="1" smtClean="0"/>
              <a:t>Info</a:t>
            </a:r>
            <a:r>
              <a:rPr lang="hu-HU" dirty="0" smtClean="0"/>
              <a:t>. Törvénnyel (2011. évi CXII. Tv.)</a:t>
            </a:r>
            <a:endParaRPr lang="hu-HU" dirty="0" smtClean="0"/>
          </a:p>
          <a:p>
            <a:r>
              <a:rPr lang="hu-HU" dirty="0" smtClean="0"/>
              <a:t>Célja: európai szinten az egységesítés</a:t>
            </a:r>
          </a:p>
          <a:p>
            <a:r>
              <a:rPr lang="hu-HU" dirty="0" smtClean="0"/>
              <a:t>Új, részletes / elavult, terjedelmes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163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2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. </a:t>
            </a: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GDPR alkalmazása</a:t>
            </a:r>
            <a:br>
              <a:rPr lang="hu-HU" sz="3600" b="1" i="1" dirty="0">
                <a:solidFill>
                  <a:srgbClr val="002060"/>
                </a:solidFill>
                <a:latin typeface="Myriad "/>
              </a:rPr>
            </a:b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a hivatalos 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statisztikában</a:t>
            </a:r>
            <a:endParaRPr lang="hu-HU" sz="3600" i="1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20948"/>
          </a:xfrm>
          <a:solidFill>
            <a:schemeClr val="bg1"/>
          </a:solidFill>
          <a:ln w="12700">
            <a:solidFill>
              <a:schemeClr val="accent4"/>
            </a:solidFill>
          </a:ln>
        </p:spPr>
        <p:txBody>
          <a:bodyPr/>
          <a:lstStyle/>
          <a:p>
            <a:r>
              <a:rPr lang="hu-HU" dirty="0" smtClean="0"/>
              <a:t>2016/679 EU </a:t>
            </a:r>
            <a:r>
              <a:rPr lang="hu-HU" dirty="0" smtClean="0"/>
              <a:t>rendelet (GDPR)</a:t>
            </a:r>
            <a:endParaRPr lang="hu-HU" dirty="0" smtClean="0"/>
          </a:p>
          <a:p>
            <a:r>
              <a:rPr lang="hu-HU" dirty="0" smtClean="0"/>
              <a:t>a személyes adatok statisztikai célú kezelése esetében is alkalmazni kell (P162)</a:t>
            </a:r>
          </a:p>
          <a:p>
            <a:r>
              <a:rPr lang="hu-HU" dirty="0"/>
              <a:t>n</a:t>
            </a:r>
            <a:r>
              <a:rPr lang="hu-HU" dirty="0" smtClean="0"/>
              <a:t>em vonatkozik a statisztikai célú adatkezelésre, ha az anonim (P26)</a:t>
            </a:r>
          </a:p>
          <a:p>
            <a:r>
              <a:rPr lang="hu-HU" dirty="0"/>
              <a:t>g</a:t>
            </a:r>
            <a:r>
              <a:rPr lang="hu-HU" dirty="0" smtClean="0"/>
              <a:t>aranciák és eltérések (89. cikk)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20948"/>
          </a:xfrm>
          <a:noFill/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hu-HU" dirty="0" smtClean="0"/>
              <a:t>Az információs önrendelkezési jogról és információszabadságról szóló 2011. évi CXII. törvény (</a:t>
            </a:r>
            <a:r>
              <a:rPr lang="hu-HU" dirty="0" smtClean="0">
                <a:hlinkClick r:id="rId2"/>
              </a:rPr>
              <a:t>Infotv</a:t>
            </a:r>
            <a:r>
              <a:rPr lang="hu-HU" dirty="0" smtClean="0"/>
              <a:t>.)</a:t>
            </a:r>
          </a:p>
          <a:p>
            <a:r>
              <a:rPr lang="hu-HU" dirty="0" smtClean="0"/>
              <a:t>A hivatalos statisztikáról szóló 2016. évi CLV. törvény (</a:t>
            </a:r>
            <a:r>
              <a:rPr lang="hu-HU" dirty="0" smtClean="0">
                <a:hlinkClick r:id="rId3"/>
              </a:rPr>
              <a:t>Stt</a:t>
            </a:r>
            <a:r>
              <a:rPr lang="hu-HU" dirty="0" smtClean="0"/>
              <a:t>.)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961654" y="5523353"/>
            <a:ext cx="1058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GDPR</a:t>
            </a:r>
            <a:endParaRPr lang="hu-HU" sz="2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402134" y="5523353"/>
            <a:ext cx="7222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Stt.</a:t>
            </a:r>
            <a:endParaRPr lang="hu-H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3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. </a:t>
            </a: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Személyes adatok védelme vs.</a:t>
            </a:r>
            <a:br>
              <a:rPr lang="hu-HU" sz="3600" b="1" i="1" dirty="0">
                <a:solidFill>
                  <a:srgbClr val="002060"/>
                </a:solidFill>
                <a:latin typeface="Myriad "/>
              </a:rPr>
            </a:b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statisztikai adatok védelme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37424"/>
          </a:xfrm>
          <a:ln w="19050"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r>
              <a:rPr lang="hu-HU" dirty="0" smtClean="0">
                <a:hlinkClick r:id="rId2"/>
              </a:rPr>
              <a:t>EU </a:t>
            </a:r>
            <a:r>
              <a:rPr lang="hu-HU" dirty="0">
                <a:hlinkClick r:id="rId2"/>
              </a:rPr>
              <a:t>Alapjogi </a:t>
            </a:r>
            <a:r>
              <a:rPr lang="hu-HU" dirty="0" smtClean="0">
                <a:hlinkClick r:id="rId2"/>
              </a:rPr>
              <a:t>Charta </a:t>
            </a:r>
            <a:r>
              <a:rPr lang="hu-HU" dirty="0"/>
              <a:t>8. </a:t>
            </a:r>
            <a:r>
              <a:rPr lang="hu-HU" dirty="0" smtClean="0"/>
              <a:t>cikk </a:t>
            </a:r>
            <a:r>
              <a:rPr lang="hu-HU" dirty="0"/>
              <a:t>(1) 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Európai </a:t>
            </a:r>
            <a:r>
              <a:rPr lang="hu-HU" dirty="0">
                <a:hlinkClick r:id="rId3"/>
              </a:rPr>
              <a:t>Unió működéséről szóló szerződés </a:t>
            </a:r>
            <a:r>
              <a:rPr lang="hu-HU" dirty="0"/>
              <a:t>16. </a:t>
            </a:r>
            <a:r>
              <a:rPr lang="hu-HU" dirty="0" smtClean="0"/>
              <a:t>cikk </a:t>
            </a:r>
            <a:r>
              <a:rPr lang="hu-HU" dirty="0"/>
              <a:t>(1</a:t>
            </a:r>
            <a:r>
              <a:rPr lang="hu-HU" dirty="0" smtClean="0"/>
              <a:t>)</a:t>
            </a:r>
            <a:endParaRPr lang="hu-HU" dirty="0" smtClean="0"/>
          </a:p>
          <a:p>
            <a:r>
              <a:rPr lang="hu-HU" dirty="0" smtClean="0"/>
              <a:t>Személyes </a:t>
            </a:r>
            <a:r>
              <a:rPr lang="hu-HU" dirty="0" smtClean="0"/>
              <a:t>adat védelméhez való jog (</a:t>
            </a:r>
            <a:r>
              <a:rPr lang="hu-HU" dirty="0" smtClean="0">
                <a:hlinkClick r:id="rId4"/>
              </a:rPr>
              <a:t>Alaptörvény </a:t>
            </a:r>
            <a:r>
              <a:rPr lang="hu-HU" dirty="0" smtClean="0"/>
              <a:t>6. cikk (2))</a:t>
            </a:r>
          </a:p>
          <a:p>
            <a:r>
              <a:rPr lang="hu-HU" dirty="0" smtClean="0"/>
              <a:t>Mindenkinek joga van a személyes adatai védelméhez</a:t>
            </a:r>
          </a:p>
          <a:p>
            <a:r>
              <a:rPr lang="hu-HU" dirty="0" smtClean="0"/>
              <a:t>Információs önrendelkezési jog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37424"/>
          </a:xfrm>
          <a:ln w="127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u-HU" dirty="0" smtClean="0"/>
              <a:t>Statisztikai adatok bizalmas kezelésének elve (</a:t>
            </a:r>
            <a:r>
              <a:rPr lang="hu-HU" dirty="0" smtClean="0">
                <a:hlinkClick r:id="rId5"/>
              </a:rPr>
              <a:t>223/2009/EK</a:t>
            </a:r>
            <a:r>
              <a:rPr lang="hu-HU" dirty="0" smtClean="0"/>
              <a:t>, </a:t>
            </a:r>
            <a:r>
              <a:rPr lang="hu-HU" dirty="0" smtClean="0">
                <a:hlinkClick r:id="rId6"/>
              </a:rPr>
              <a:t>Európai </a:t>
            </a:r>
            <a:r>
              <a:rPr lang="hu-HU" dirty="0" smtClean="0">
                <a:hlinkClick r:id="rId6"/>
              </a:rPr>
              <a:t>Kódex </a:t>
            </a:r>
            <a:r>
              <a:rPr lang="hu-HU" dirty="0" smtClean="0"/>
              <a:t>5. elve, </a:t>
            </a:r>
            <a:r>
              <a:rPr lang="hu-HU" dirty="0" smtClean="0"/>
              <a:t>Stt. </a:t>
            </a:r>
            <a:r>
              <a:rPr lang="hu-HU" dirty="0" smtClean="0"/>
              <a:t>3. § (3) f))</a:t>
            </a:r>
          </a:p>
          <a:p>
            <a:r>
              <a:rPr lang="hu-HU" dirty="0" smtClean="0"/>
              <a:t>Adatvédelem (</a:t>
            </a:r>
            <a:r>
              <a:rPr lang="hu-HU" dirty="0" smtClean="0">
                <a:hlinkClick r:id="rId7"/>
              </a:rPr>
              <a:t>Nemzeti </a:t>
            </a:r>
            <a:r>
              <a:rPr lang="hu-HU" dirty="0" smtClean="0">
                <a:hlinkClick r:id="rId7"/>
              </a:rPr>
              <a:t>Kódex </a:t>
            </a:r>
            <a:r>
              <a:rPr lang="hu-HU" dirty="0" smtClean="0"/>
              <a:t>9. elve)</a:t>
            </a:r>
          </a:p>
          <a:p>
            <a:r>
              <a:rPr lang="hu-HU" dirty="0" smtClean="0"/>
              <a:t>Egyedi adatok kizárólagos statisztikai célú felhasználása</a:t>
            </a:r>
          </a:p>
          <a:p>
            <a:r>
              <a:rPr lang="hu-HU" dirty="0" smtClean="0"/>
              <a:t>Kivételi szintű hozzáférése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961654" y="5523353"/>
            <a:ext cx="1058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GDPR</a:t>
            </a:r>
            <a:endParaRPr lang="hu-HU" sz="2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402134" y="5523353"/>
            <a:ext cx="7222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Stt.</a:t>
            </a:r>
            <a:endParaRPr lang="hu-H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2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786" y="3120666"/>
            <a:ext cx="3154428" cy="2664297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4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. </a:t>
            </a: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Hatály és 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fogalmak</a:t>
            </a:r>
            <a:endParaRPr lang="hu-HU" sz="36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53899"/>
          </a:xfrm>
          <a:ln w="12700">
            <a:solidFill>
              <a:schemeClr val="accent4"/>
            </a:solidFill>
          </a:ln>
        </p:spPr>
        <p:txBody>
          <a:bodyPr>
            <a:normAutofit fontScale="92500"/>
          </a:bodyPr>
          <a:lstStyle/>
          <a:p>
            <a:r>
              <a:rPr lang="hu-HU" dirty="0" smtClean="0"/>
              <a:t>Személyes adat: azonosított vagy azonosítható természetes személyre vonatkozó információ</a:t>
            </a:r>
          </a:p>
          <a:p>
            <a:r>
              <a:rPr lang="hu-HU" dirty="0" smtClean="0"/>
              <a:t>Személyes adatok különleges </a:t>
            </a:r>
            <a:r>
              <a:rPr lang="hu-HU" dirty="0" smtClean="0"/>
              <a:t>kategóriái (faji, etnikai származás, politikai vélemény, vallási, világnézeti meggyőződés, szakszervezeti tagság, </a:t>
            </a:r>
            <a:r>
              <a:rPr lang="hu-HU" dirty="0" err="1" smtClean="0"/>
              <a:t>eü</a:t>
            </a:r>
            <a:r>
              <a:rPr lang="hu-HU" dirty="0" smtClean="0"/>
              <a:t> adatok, szexuális életre vonatkozó adatok)</a:t>
            </a:r>
            <a:endParaRPr lang="hu-HU" dirty="0" smtClean="0"/>
          </a:p>
          <a:p>
            <a:r>
              <a:rPr lang="hu-HU" dirty="0" smtClean="0"/>
              <a:t>Közérdekű adatokra nem terjed ki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53899"/>
          </a:xfrm>
          <a:ln w="127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hu-HU" dirty="0" smtClean="0"/>
              <a:t>Egyedi adat: statisztikai egység közvetlen vagy közvetett azonosítását lehetővé tevő adat, egyedi információt közöl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961654" y="5523353"/>
            <a:ext cx="1058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GDPR</a:t>
            </a:r>
            <a:endParaRPr lang="hu-HU" sz="2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402134" y="5523353"/>
            <a:ext cx="7222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Stt.</a:t>
            </a:r>
            <a:endParaRPr lang="hu-H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05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5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. </a:t>
            </a: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Jogalapok és adatforrások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690689"/>
            <a:ext cx="5181600" cy="4388836"/>
          </a:xfrm>
          <a:ln w="12700">
            <a:solidFill>
              <a:schemeClr val="accent4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Személyes adat kezelése jogszerű:</a:t>
            </a:r>
          </a:p>
          <a:p>
            <a:r>
              <a:rPr lang="hu-HU" dirty="0" smtClean="0"/>
              <a:t>Érintett hozzájárulása</a:t>
            </a:r>
          </a:p>
          <a:p>
            <a:r>
              <a:rPr lang="hu-HU" dirty="0" smtClean="0"/>
              <a:t>Szerződés teljesítése</a:t>
            </a:r>
          </a:p>
          <a:p>
            <a:r>
              <a:rPr lang="hu-HU" dirty="0" smtClean="0"/>
              <a:t>Jogi kötelezettség teljesítése</a:t>
            </a:r>
          </a:p>
          <a:p>
            <a:r>
              <a:rPr lang="hu-HU" dirty="0" smtClean="0"/>
              <a:t>Létfontosságú érdek</a:t>
            </a:r>
          </a:p>
          <a:p>
            <a:r>
              <a:rPr lang="hu-HU" dirty="0" smtClean="0"/>
              <a:t>Közérdekű feladat végrehajtása</a:t>
            </a:r>
          </a:p>
          <a:p>
            <a:r>
              <a:rPr lang="hu-HU" dirty="0" smtClean="0"/>
              <a:t>Jogos érdek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90689"/>
            <a:ext cx="5181600" cy="4388836"/>
          </a:xfrm>
          <a:ln w="1270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hu-HU" dirty="0"/>
              <a:t>A</a:t>
            </a:r>
            <a:r>
              <a:rPr lang="hu-HU" dirty="0" smtClean="0"/>
              <a:t>datgyűjtés:</a:t>
            </a:r>
          </a:p>
          <a:p>
            <a:r>
              <a:rPr lang="hu-HU" dirty="0" smtClean="0"/>
              <a:t>Kötelező csak törvényi felhatalmazás</a:t>
            </a:r>
          </a:p>
          <a:p>
            <a:r>
              <a:rPr lang="hu-HU" dirty="0" smtClean="0"/>
              <a:t>Különleges adat személy-azonosításra alkalmatlan módon</a:t>
            </a:r>
          </a:p>
          <a:p>
            <a:pPr marL="0" indent="0">
              <a:buNone/>
            </a:pPr>
            <a:r>
              <a:rPr lang="hu-HU" dirty="0" smtClean="0"/>
              <a:t>Adatátvétel:</a:t>
            </a:r>
          </a:p>
          <a:p>
            <a:r>
              <a:rPr lang="hu-HU" dirty="0" smtClean="0"/>
              <a:t>Adminisztratív forrás KSH korlátozás nélkül, HSSZ tagok külön törvényi felhatalmazás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961654" y="5523353"/>
            <a:ext cx="1058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GDPR</a:t>
            </a:r>
            <a:endParaRPr lang="hu-HU" sz="2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402134" y="5523353"/>
            <a:ext cx="7222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Stt.</a:t>
            </a:r>
            <a:endParaRPr lang="hu-H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58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6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. </a:t>
            </a: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Alapelvek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690689"/>
            <a:ext cx="5181600" cy="4397074"/>
          </a:xfrm>
          <a:ln w="12700"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r>
              <a:rPr lang="hu-HU" dirty="0" smtClean="0"/>
              <a:t>Jogszerűség, tisztességes eljárás és átláthatóság</a:t>
            </a:r>
          </a:p>
          <a:p>
            <a:r>
              <a:rPr lang="hu-HU" dirty="0" smtClean="0"/>
              <a:t>Célhoz kötöttség</a:t>
            </a:r>
          </a:p>
          <a:p>
            <a:r>
              <a:rPr lang="hu-HU" dirty="0" smtClean="0"/>
              <a:t>Adattakarékosság</a:t>
            </a:r>
          </a:p>
          <a:p>
            <a:r>
              <a:rPr lang="hu-HU" dirty="0" smtClean="0"/>
              <a:t>Pontosság</a:t>
            </a:r>
          </a:p>
          <a:p>
            <a:r>
              <a:rPr lang="hu-HU" dirty="0" smtClean="0"/>
              <a:t>Korlátozott tárolhatóság</a:t>
            </a:r>
          </a:p>
          <a:p>
            <a:r>
              <a:rPr lang="hu-HU" dirty="0" smtClean="0"/>
              <a:t>Integritás és bizalmas jelleg</a:t>
            </a:r>
          </a:p>
          <a:p>
            <a:r>
              <a:rPr lang="hu-HU" dirty="0" smtClean="0"/>
              <a:t>Beépített, alapértelmezett adat-védelem, adatbiztonság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90689"/>
            <a:ext cx="5181600" cy="4397074"/>
          </a:xfrm>
          <a:ln w="127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u-HU" dirty="0" smtClean="0"/>
              <a:t>3. elv Felhasználó központúság, </a:t>
            </a:r>
            <a:r>
              <a:rPr lang="hu-HU" dirty="0" smtClean="0"/>
              <a:t>Stt. </a:t>
            </a:r>
            <a:r>
              <a:rPr lang="hu-HU" dirty="0" smtClean="0"/>
              <a:t>V. fejezet</a:t>
            </a:r>
          </a:p>
          <a:p>
            <a:r>
              <a:rPr lang="hu-HU" dirty="0" smtClean="0"/>
              <a:t>9. elv </a:t>
            </a:r>
            <a:r>
              <a:rPr lang="hu-HU" dirty="0" smtClean="0"/>
              <a:t>Adatvédelem Stt. </a:t>
            </a:r>
            <a:r>
              <a:rPr lang="hu-HU" dirty="0" smtClean="0"/>
              <a:t>3. § (3) f)</a:t>
            </a:r>
          </a:p>
          <a:p>
            <a:r>
              <a:rPr lang="hu-HU" dirty="0" smtClean="0"/>
              <a:t>10. elv Relevancia </a:t>
            </a:r>
          </a:p>
          <a:p>
            <a:r>
              <a:rPr lang="hu-HU" dirty="0"/>
              <a:t>≠</a:t>
            </a:r>
            <a:r>
              <a:rPr lang="hu-HU" dirty="0" smtClean="0"/>
              <a:t>Pontosság, </a:t>
            </a:r>
            <a:r>
              <a:rPr lang="hu-HU" dirty="0" smtClean="0"/>
              <a:t>Stt. </a:t>
            </a:r>
            <a:r>
              <a:rPr lang="hu-HU" dirty="0" smtClean="0"/>
              <a:t>27. §</a:t>
            </a:r>
          </a:p>
          <a:p>
            <a:r>
              <a:rPr lang="hu-HU" dirty="0" smtClean="0"/>
              <a:t>Stt. </a:t>
            </a:r>
            <a:r>
              <a:rPr lang="hu-HU" dirty="0" smtClean="0"/>
              <a:t>40. §, 30. § (4)</a:t>
            </a:r>
          </a:p>
          <a:p>
            <a:r>
              <a:rPr lang="hu-HU" dirty="0" smtClean="0"/>
              <a:t>9. elv Adatvédelem, </a:t>
            </a:r>
            <a:r>
              <a:rPr lang="hu-HU" dirty="0" smtClean="0"/>
              <a:t>Stt. </a:t>
            </a:r>
            <a:r>
              <a:rPr lang="hu-HU" dirty="0" smtClean="0"/>
              <a:t>39. §</a:t>
            </a:r>
          </a:p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961654" y="5523353"/>
            <a:ext cx="1058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GDPR</a:t>
            </a:r>
            <a:endParaRPr lang="hu-HU" sz="2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402134" y="5523353"/>
            <a:ext cx="7222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Stt.</a:t>
            </a:r>
            <a:endParaRPr lang="hu-H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94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7</a:t>
            </a:r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. </a:t>
            </a:r>
            <a:r>
              <a:rPr lang="hu-HU" sz="3600" b="1" i="1" dirty="0">
                <a:solidFill>
                  <a:srgbClr val="002060"/>
                </a:solidFill>
                <a:latin typeface="Myriad "/>
              </a:rPr>
              <a:t>Érintettek jogai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690689"/>
            <a:ext cx="5181600" cy="4380598"/>
          </a:xfrm>
          <a:ln w="12700">
            <a:solidFill>
              <a:schemeClr val="accent4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tájékoztatáshoz </a:t>
            </a:r>
            <a:r>
              <a:rPr lang="hu-HU" dirty="0"/>
              <a:t>való jog (12-14. cikk)</a:t>
            </a:r>
          </a:p>
          <a:p>
            <a:pPr lvl="0"/>
            <a:r>
              <a:rPr lang="hu-HU" dirty="0"/>
              <a:t>hozzáférési jog (15. cikk)</a:t>
            </a:r>
          </a:p>
          <a:p>
            <a:pPr lvl="0"/>
            <a:r>
              <a:rPr lang="hu-HU" dirty="0"/>
              <a:t>helyesbítéshez való jog (16. cikk)</a:t>
            </a:r>
          </a:p>
          <a:p>
            <a:pPr lvl="0"/>
            <a:r>
              <a:rPr lang="hu-HU" dirty="0"/>
              <a:t>törléshez való jog (17. cikk)</a:t>
            </a:r>
          </a:p>
          <a:p>
            <a:pPr lvl="0"/>
            <a:r>
              <a:rPr lang="hu-HU" dirty="0"/>
              <a:t>adatkezelés korlátozásához való jog (18. cikk)</a:t>
            </a:r>
          </a:p>
          <a:p>
            <a:pPr lvl="0"/>
            <a:r>
              <a:rPr lang="hu-HU" dirty="0"/>
              <a:t>adathordozhatósághoz való jog (20. cikk)</a:t>
            </a:r>
          </a:p>
          <a:p>
            <a:pPr lvl="0"/>
            <a:r>
              <a:rPr lang="hu-HU" dirty="0"/>
              <a:t>tiltakozáshoz való jog (21. cikk)</a:t>
            </a:r>
          </a:p>
          <a:p>
            <a:pPr lvl="0"/>
            <a:r>
              <a:rPr lang="hu-HU" dirty="0"/>
              <a:t>adatvédelmi hatósághoz való fordulás joga</a:t>
            </a:r>
          </a:p>
          <a:p>
            <a:pPr lvl="0"/>
            <a:r>
              <a:rPr lang="hu-HU" dirty="0"/>
              <a:t>bírósági </a:t>
            </a:r>
            <a:r>
              <a:rPr lang="hu-HU" dirty="0" smtClean="0"/>
              <a:t>jogorvoslat</a:t>
            </a:r>
            <a:endParaRPr lang="hu-HU" dirty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90689"/>
            <a:ext cx="5181600" cy="4380598"/>
          </a:xfrm>
          <a:ln w="12700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14, 17, 20 és 21. cikk</a:t>
            </a:r>
          </a:p>
          <a:p>
            <a:pPr marL="0" indent="0">
              <a:buNone/>
            </a:pPr>
            <a:r>
              <a:rPr lang="hu-HU" dirty="0" smtClean="0"/>
              <a:t>GDPR tér el statisztikai célú adatkezelés esetén</a:t>
            </a:r>
          </a:p>
          <a:p>
            <a:r>
              <a:rPr lang="hu-HU" dirty="0"/>
              <a:t>15, 16, 18. és 21 </a:t>
            </a:r>
            <a:r>
              <a:rPr lang="hu-HU" dirty="0" smtClean="0"/>
              <a:t>cikk</a:t>
            </a:r>
          </a:p>
          <a:p>
            <a:pPr marL="0" indent="0">
              <a:buNone/>
            </a:pPr>
            <a:r>
              <a:rPr lang="hu-HU" dirty="0" smtClean="0"/>
              <a:t>GDPR tagállami eltérést enged </a:t>
            </a:r>
            <a:r>
              <a:rPr lang="hu-HU" dirty="0"/>
              <a:t>statisztikai célú adatkezelésnél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961654" y="5523353"/>
            <a:ext cx="10581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GDPR</a:t>
            </a:r>
            <a:endParaRPr lang="hu-HU" sz="28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402134" y="5523353"/>
            <a:ext cx="7222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Stt.</a:t>
            </a:r>
            <a:endParaRPr lang="hu-HU" sz="2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090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i="1" dirty="0" smtClean="0">
                <a:solidFill>
                  <a:srgbClr val="002060"/>
                </a:solidFill>
                <a:latin typeface="Myriad "/>
              </a:rPr>
              <a:t>8. Vitaindító kérdések</a:t>
            </a:r>
            <a:endParaRPr lang="hu-HU" sz="36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Kell-e alkalmazni a GDPR-t a hivatalos statisztikai adatkezelésnél?</a:t>
            </a:r>
          </a:p>
          <a:p>
            <a:r>
              <a:rPr lang="hu-HU" dirty="0" smtClean="0"/>
              <a:t>Mi a különbség a személyes adatok védelme és a statisztikai adatok bizalmas kezelése között?</a:t>
            </a:r>
          </a:p>
          <a:p>
            <a:r>
              <a:rPr lang="hu-HU" dirty="0"/>
              <a:t>Azonosítás vagy felfedés?</a:t>
            </a:r>
          </a:p>
          <a:p>
            <a:r>
              <a:rPr lang="hu-HU" dirty="0" smtClean="0"/>
              <a:t>Mi a személyes adatok kezelésének jogalapja a hivatalos statisztikában?</a:t>
            </a:r>
          </a:p>
          <a:p>
            <a:r>
              <a:rPr lang="hu-HU" dirty="0" smtClean="0"/>
              <a:t>Mikor szűnik meg a statisztikai cél?</a:t>
            </a:r>
          </a:p>
          <a:p>
            <a:r>
              <a:rPr lang="hu-HU" dirty="0" err="1" smtClean="0"/>
              <a:t>Anonimizálás</a:t>
            </a:r>
            <a:r>
              <a:rPr lang="hu-HU" dirty="0" smtClean="0"/>
              <a:t> vagy álnevesítés?</a:t>
            </a:r>
          </a:p>
          <a:p>
            <a:r>
              <a:rPr lang="hu-HU" dirty="0" smtClean="0"/>
              <a:t>Mi számít pontos adatnak egy statisztikában?</a:t>
            </a:r>
          </a:p>
          <a:p>
            <a:r>
              <a:rPr lang="hu-HU" dirty="0" smtClean="0"/>
              <a:t>Nagyobb informatikai biztonságot igényelnek a személyes adatok, mint az egyedi adatok?</a:t>
            </a:r>
          </a:p>
          <a:p>
            <a:r>
              <a:rPr lang="hu-HU" dirty="0" smtClean="0"/>
              <a:t>Hogyan érvényesülnek az érintettek jogai a hivatalos statisztikai adatkezelés során?</a:t>
            </a:r>
          </a:p>
          <a:p>
            <a:r>
              <a:rPr lang="hu-HU" dirty="0" smtClean="0"/>
              <a:t>Jelent-e </a:t>
            </a:r>
            <a:r>
              <a:rPr lang="hu-HU" dirty="0"/>
              <a:t>többlet </a:t>
            </a:r>
            <a:r>
              <a:rPr lang="hu-HU" dirty="0" smtClean="0"/>
              <a:t>kötelezettséget </a:t>
            </a:r>
            <a:r>
              <a:rPr lang="hu-HU" dirty="0"/>
              <a:t>a hivatalos statisztikát előállító szervezetek számára a GDPR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60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81B3D9-2814-4C34-AE69-A758932FB0FE}">
  <ds:schemaRefs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682</Words>
  <Application>Microsoft Office PowerPoint</Application>
  <PresentationFormat>Szélesvásznú</PresentationFormat>
  <Paragraphs>115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Myriad </vt:lpstr>
      <vt:lpstr>Office-téma</vt:lpstr>
      <vt:lpstr>PowerPoint bemutató</vt:lpstr>
      <vt:lpstr>1. EU Általános Adatvédelmi Rendelet (GDPR)</vt:lpstr>
      <vt:lpstr>2. GDPR alkalmazása a hivatalos statisztikában</vt:lpstr>
      <vt:lpstr>3. Személyes adatok védelme vs. statisztikai adatok védelme</vt:lpstr>
      <vt:lpstr>4. Hatály és fogalmak</vt:lpstr>
      <vt:lpstr>5. Jogalapok és adatforrások</vt:lpstr>
      <vt:lpstr>6. Alapelvek</vt:lpstr>
      <vt:lpstr>7. Érintettek jogai</vt:lpstr>
      <vt:lpstr>8. Vitaindító kérdések</vt:lpstr>
      <vt:lpstr>Kapcsolat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Regős Eszter dr.</cp:lastModifiedBy>
  <cp:revision>63</cp:revision>
  <dcterms:created xsi:type="dcterms:W3CDTF">2017-03-01T09:38:02Z</dcterms:created>
  <dcterms:modified xsi:type="dcterms:W3CDTF">2018-05-17T10:24:02Z</dcterms:modified>
  <cp:contentStatus>Végleges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  <property fmtid="{D5CDD505-2E9C-101B-9397-08002B2CF9AE}" pid="3" name="_MarkAsFinal">
    <vt:bool>true</vt:bool>
  </property>
</Properties>
</file>