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0" r:id="rId5"/>
    <p:sldId id="257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977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21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6794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540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458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130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578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875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787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883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700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1A165-99CC-4A52-8107-0581D72EC55B}" type="datetimeFigureOut">
              <a:rPr lang="hu-HU" smtClean="0"/>
              <a:t>2018. 10. 18.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B5569-2133-4A27-9180-8A97C79C78B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043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99844" y="101443"/>
            <a:ext cx="9566366" cy="3862660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rgbClr val="FF0000"/>
                </a:solidFill>
              </a:rPr>
              <a:t>Közgazdasági elmélet, gazdaságpolitikai gyakorlat és mérés az árindex kapcsán</a:t>
            </a:r>
            <a:br>
              <a:rPr lang="hu-HU" dirty="0">
                <a:solidFill>
                  <a:srgbClr val="FF0000"/>
                </a:solidFill>
              </a:rPr>
            </a:br>
            <a:br>
              <a:rPr lang="hu-HU" dirty="0">
                <a:solidFill>
                  <a:srgbClr val="FF0000"/>
                </a:solidFill>
              </a:rPr>
            </a:br>
            <a:r>
              <a:rPr lang="hu-HU" b="1" dirty="0">
                <a:solidFill>
                  <a:srgbClr val="00B050"/>
                </a:solidFill>
              </a:rPr>
              <a:t>Marton Ádám emlékének</a:t>
            </a:r>
            <a:endParaRPr lang="hu-HU" dirty="0">
              <a:solidFill>
                <a:srgbClr val="00B05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699584" y="4672557"/>
            <a:ext cx="9144000" cy="1655762"/>
          </a:xfrm>
        </p:spPr>
        <p:txBody>
          <a:bodyPr>
            <a:normAutofit/>
          </a:bodyPr>
          <a:lstStyle/>
          <a:p>
            <a:endParaRPr lang="hu-HU" sz="3200" b="1" dirty="0"/>
          </a:p>
          <a:p>
            <a:r>
              <a:rPr lang="hu-HU" sz="3200" b="1" dirty="0"/>
              <a:t>Sugár András tanszékvezető egyetemi docens Budapesti </a:t>
            </a:r>
            <a:r>
              <a:rPr lang="hu-HU" sz="3200" b="1" dirty="0" err="1"/>
              <a:t>Corvinus</a:t>
            </a:r>
            <a:r>
              <a:rPr lang="hu-HU" sz="3200" b="1" dirty="0"/>
              <a:t> Egyetem Statisztika tanszék</a:t>
            </a:r>
          </a:p>
        </p:txBody>
      </p:sp>
    </p:spTree>
    <p:extLst>
      <p:ext uri="{BB962C8B-B14F-4D97-AF65-F5344CB8AC3E}">
        <p14:creationId xmlns:p14="http://schemas.microsoft.com/office/powerpoint/2010/main" val="2124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9919" y="0"/>
            <a:ext cx="10515600" cy="1325563"/>
          </a:xfrm>
        </p:spPr>
        <p:txBody>
          <a:bodyPr/>
          <a:lstStyle/>
          <a:p>
            <a:r>
              <a:rPr lang="hu-HU" dirty="0"/>
              <a:t>Főleg 4 cikke inspirált (Statisztikai Szemle)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87627" y="1001841"/>
            <a:ext cx="10515600" cy="4351338"/>
          </a:xfrm>
        </p:spPr>
        <p:txBody>
          <a:bodyPr/>
          <a:lstStyle/>
          <a:p>
            <a:r>
              <a:rPr lang="hu-HU" dirty="0"/>
              <a:t>Gondolatok az inflációról, több évtized távlatában (2015. május)</a:t>
            </a:r>
          </a:p>
          <a:p>
            <a:r>
              <a:rPr lang="hu-HU" dirty="0"/>
              <a:t>Infláció, fogyasztói árak Magyarországon a II. világháború után I és II. (2012. május-június)</a:t>
            </a:r>
          </a:p>
          <a:p>
            <a:r>
              <a:rPr lang="hu-HU" dirty="0"/>
              <a:t>Az infláció mérőszámai (1999. július)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330411" y="3569337"/>
            <a:ext cx="923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Bár Marton Ádám ízig-vérig statisztikus volt, de soha nem csak a mérés, a technika érdekelte, hanem a miértek, a tágabb környezet. Miért számolunk árindexet, milyet melyik célra érdemes használni, hogyan kapcsolódik ez a közgazdasági elmélethez és a gazdaságpolitikai és egyéb gyakorlathoz. </a:t>
            </a:r>
          </a:p>
        </p:txBody>
      </p:sp>
    </p:spTree>
    <p:extLst>
      <p:ext uri="{BB962C8B-B14F-4D97-AF65-F5344CB8AC3E}">
        <p14:creationId xmlns:p14="http://schemas.microsoft.com/office/powerpoint/2010/main" val="134427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087D395A-25FD-425C-A5B3-26BF0C823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273"/>
            <a:ext cx="10515600" cy="5971690"/>
          </a:xfrm>
        </p:spPr>
        <p:txBody>
          <a:bodyPr>
            <a:normAutofit fontScale="85000" lnSpcReduction="20000"/>
          </a:bodyPr>
          <a:lstStyle/>
          <a:p>
            <a:r>
              <a:rPr lang="hu-HU" dirty="0"/>
              <a:t>A „jó pénz” ismérvei</a:t>
            </a:r>
          </a:p>
          <a:p>
            <a:pPr marL="0" indent="0">
              <a:buNone/>
            </a:pPr>
            <a:r>
              <a:rPr lang="hu-HU" dirty="0"/>
              <a:t>Konvertibilitás (mire lehet átváltani)</a:t>
            </a:r>
          </a:p>
          <a:p>
            <a:pPr marL="0" indent="0">
              <a:buNone/>
            </a:pPr>
            <a:r>
              <a:rPr lang="hu-HU" dirty="0"/>
              <a:t>Alacsony infláció</a:t>
            </a:r>
          </a:p>
          <a:p>
            <a:pPr marL="0" indent="0">
              <a:buNone/>
            </a:pPr>
            <a:r>
              <a:rPr lang="hu-HU" dirty="0"/>
              <a:t>Hivatalos és vásárlóerőparitás közelsége</a:t>
            </a:r>
          </a:p>
          <a:p>
            <a:pPr marL="0" indent="0">
              <a:buNone/>
            </a:pPr>
            <a:r>
              <a:rPr lang="hu-HU" dirty="0"/>
              <a:t>Rendelkezésre álló pénz vásárlóereje (Marton Ádám egyik példája az 1974-es 80 ezres  Moszkvicsról)</a:t>
            </a:r>
          </a:p>
          <a:p>
            <a:pPr marL="0" indent="0">
              <a:buNone/>
            </a:pPr>
            <a:r>
              <a:rPr lang="hu-HU" dirty="0"/>
              <a:t>Szubjektív elemek pl. névérték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dirty="0"/>
              <a:t>Infláció az árszínvonal tartós változása (növekedése), az árszintváltozás nem infláció, de érdemes a tanulmányozásra. (levágunk 3 vagy 5 nullát, az nem defláció, de lehet hatása (Lej 2005, Rubel 1998). Orosz rubel a 90-es évek végén </a:t>
            </a:r>
            <a:r>
              <a:rPr lang="hu-HU" dirty="0" err="1"/>
              <a:t>pl</a:t>
            </a:r>
            <a:r>
              <a:rPr lang="hu-HU" dirty="0"/>
              <a:t>, hatósági árak aránya változott. Magyar forint bevezetése 1946. augusztus elsején.</a:t>
            </a:r>
          </a:p>
          <a:p>
            <a:endParaRPr lang="hu-HU" dirty="0"/>
          </a:p>
          <a:p>
            <a:r>
              <a:rPr lang="hu-HU" dirty="0"/>
              <a:t>Infláció tanulmányozásának mélysége abban lehet, hogy a statisztika összekapcsolja a </a:t>
            </a:r>
            <a:r>
              <a:rPr lang="hu-HU" dirty="0" err="1"/>
              <a:t>mikro</a:t>
            </a:r>
            <a:r>
              <a:rPr lang="hu-HU" dirty="0"/>
              <a:t>- és makroszintű elemzést. Mérjük az árszínvonal-változás mértékét (árak átlagos változása), de ezt össze tudjuk kapcsolni az </a:t>
            </a:r>
            <a:r>
              <a:rPr lang="hu-HU" dirty="0" err="1"/>
              <a:t>árarányok</a:t>
            </a:r>
            <a:r>
              <a:rPr lang="hu-HU" dirty="0"/>
              <a:t> változásának jellemzésével is, pl. különböző súlyozások hatása, </a:t>
            </a:r>
            <a:r>
              <a:rPr lang="hu-HU" dirty="0" err="1"/>
              <a:t>Bortkiewicz</a:t>
            </a:r>
            <a:r>
              <a:rPr lang="hu-HU" dirty="0"/>
              <a:t>-tétel)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23647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Infláció mérése miért és hogyan történik?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685106" cy="4486275"/>
          </a:xfrm>
        </p:spPr>
        <p:txBody>
          <a:bodyPr/>
          <a:lstStyle/>
          <a:p>
            <a:r>
              <a:rPr lang="hu-HU" dirty="0"/>
              <a:t>Milyen az árszínvonal-változását mutatja? (csak egy példa a megélhetési költségindex kontra </a:t>
            </a:r>
            <a:r>
              <a:rPr lang="hu-HU" dirty="0" err="1"/>
              <a:t>fogyasztóiár-index</a:t>
            </a:r>
            <a:r>
              <a:rPr lang="hu-HU" dirty="0"/>
              <a:t>, határ- átlag fogalma a közgazdaságtanban)</a:t>
            </a:r>
          </a:p>
          <a:p>
            <a:endParaRPr lang="hu-HU" dirty="0"/>
          </a:p>
          <a:p>
            <a:r>
              <a:rPr lang="hu-HU" dirty="0"/>
              <a:t>Magyarországon klasszikus megélhetési költségindex a II. világháborúig volt jellemző, de pl. a </a:t>
            </a:r>
            <a:r>
              <a:rPr lang="hu-HU" dirty="0" err="1"/>
              <a:t>létminimumszámítás</a:t>
            </a:r>
            <a:r>
              <a:rPr lang="hu-HU" dirty="0"/>
              <a:t> is ilyen tartalmú index alapjának is felfogható (1990-2014.)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5543" y="4846467"/>
            <a:ext cx="5669854" cy="146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935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Infláció elmélete, gazdaságpolitikai szerepe, mérése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Infláció típusai, okai és következményei a közgazdasági elméletben</a:t>
            </a:r>
          </a:p>
          <a:p>
            <a:r>
              <a:rPr lang="hu-HU" dirty="0"/>
              <a:t>Infláció felhasználása a gazdaságpolitikában, </a:t>
            </a:r>
            <a:r>
              <a:rPr lang="hu-HU" dirty="0" err="1"/>
              <a:t>pl</a:t>
            </a:r>
            <a:r>
              <a:rPr lang="hu-HU" dirty="0"/>
              <a:t>:</a:t>
            </a:r>
          </a:p>
          <a:p>
            <a:pPr marL="0" indent="0">
              <a:buNone/>
            </a:pPr>
            <a:r>
              <a:rPr lang="hu-HU" dirty="0" err="1"/>
              <a:t>Seigniorage</a:t>
            </a:r>
            <a:r>
              <a:rPr lang="hu-HU" dirty="0"/>
              <a:t> (a nettó készpénzkibocsátásból és a hitelintézeteknek a központi banknál kamatmentesen, vagy a piaci kamatnál alacsonyabb kamat mellett elhelyezett kötelező tartalékaiból származó jövedelme)</a:t>
            </a:r>
          </a:p>
          <a:p>
            <a:pPr marL="0" indent="0">
              <a:buNone/>
            </a:pPr>
            <a:r>
              <a:rPr lang="hu-HU" dirty="0"/>
              <a:t>Keresletösztönzés (emelkedő árak a pénz forgalmi sebességét növelhetik)</a:t>
            </a:r>
          </a:p>
          <a:p>
            <a:pPr marL="0" indent="0">
              <a:buNone/>
            </a:pPr>
            <a:r>
              <a:rPr lang="hu-HU" dirty="0"/>
              <a:t>Infláció alultervezéséből származó plusz adóbevétel</a:t>
            </a:r>
          </a:p>
        </p:txBody>
      </p:sp>
    </p:spTree>
    <p:extLst>
      <p:ext uri="{BB962C8B-B14F-4D97-AF65-F5344CB8AC3E}">
        <p14:creationId xmlns:p14="http://schemas.microsoft.com/office/powerpoint/2010/main" val="208928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 volt a forint vásárlóerő megállapításának  alapja? (1946. augusztus 1.)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5093"/>
          </a:xfrm>
        </p:spPr>
        <p:txBody>
          <a:bodyPr>
            <a:noAutofit/>
          </a:bodyPr>
          <a:lstStyle/>
          <a:p>
            <a:r>
              <a:rPr lang="hu-HU" sz="2000" dirty="0"/>
              <a:t>Aranyalap 1 Ft=0,0757575 g arany, de nem volt aranystandard</a:t>
            </a:r>
          </a:p>
          <a:p>
            <a:r>
              <a:rPr lang="hu-HU" sz="2000" dirty="0"/>
              <a:t>Dollár alap 1 US=11,74 Ft, de nem volt konvertibilis</a:t>
            </a:r>
          </a:p>
          <a:p>
            <a:r>
              <a:rPr lang="hu-HU" sz="2000" dirty="0"/>
              <a:t>Pengő alap 1 FT=200 000 </a:t>
            </a:r>
            <a:r>
              <a:rPr lang="hu-HU" sz="2000" dirty="0" err="1"/>
              <a:t>000</a:t>
            </a:r>
            <a:r>
              <a:rPr lang="hu-HU" sz="2000" dirty="0"/>
              <a:t> adópengő= 4*10</a:t>
            </a:r>
            <a:r>
              <a:rPr lang="hu-HU" sz="2000" baseline="30000" dirty="0"/>
              <a:t>27</a:t>
            </a:r>
            <a:r>
              <a:rPr lang="hu-HU" sz="2000" dirty="0"/>
              <a:t> pengő</a:t>
            </a: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r>
              <a:rPr lang="hu-HU" sz="2000" dirty="0"/>
              <a:t>Ármegállapítás az 1938-as békebeli pengőhöz képest történt 1 pengő=3,7 Ft (1 kg kenyér, 1 l tej pl. 0,96 Ft, magyar 20-as cigaretta 2 Ft)</a:t>
            </a:r>
          </a:p>
          <a:p>
            <a:pPr marL="0" indent="0">
              <a:buNone/>
            </a:pPr>
            <a:r>
              <a:rPr lang="hu-HU" sz="2000" dirty="0"/>
              <a:t>Induló árak teljesen megváltozott árarányokat jelentettek:</a:t>
            </a:r>
          </a:p>
          <a:p>
            <a:r>
              <a:rPr lang="hu-HU" sz="2000" dirty="0"/>
              <a:t>Élelmiszer: 5,</a:t>
            </a:r>
            <a:r>
              <a:rPr lang="hu-HU" sz="2000" dirty="0" err="1"/>
              <a:t>5</a:t>
            </a:r>
            <a:r>
              <a:rPr lang="hu-HU" sz="2000" dirty="0"/>
              <a:t> Ft/pengő</a:t>
            </a:r>
          </a:p>
          <a:p>
            <a:r>
              <a:rPr lang="hu-HU" sz="2000" dirty="0"/>
              <a:t>Ruha 6,</a:t>
            </a:r>
            <a:r>
              <a:rPr lang="hu-HU" sz="2000" dirty="0" err="1"/>
              <a:t>6</a:t>
            </a:r>
            <a:r>
              <a:rPr lang="hu-HU" sz="2000" dirty="0"/>
              <a:t> Ft/pengő</a:t>
            </a:r>
          </a:p>
          <a:p>
            <a:r>
              <a:rPr lang="hu-HU" sz="2000" dirty="0"/>
              <a:t>Fűtés, világítás 3,6 Ft/pengő</a:t>
            </a:r>
          </a:p>
          <a:p>
            <a:r>
              <a:rPr lang="hu-HU" sz="2000" dirty="0"/>
              <a:t>Lakbér 1,25 Ft/pengő</a:t>
            </a:r>
          </a:p>
          <a:p>
            <a:r>
              <a:rPr lang="hu-HU" sz="2000" dirty="0"/>
              <a:t>Összesen 3,7 Ft/pengő</a:t>
            </a:r>
          </a:p>
        </p:txBody>
      </p:sp>
    </p:spTree>
    <p:extLst>
      <p:ext uri="{BB962C8B-B14F-4D97-AF65-F5344CB8AC3E}">
        <p14:creationId xmlns:p14="http://schemas.microsoft.com/office/powerpoint/2010/main" val="147501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71152" y="-335091"/>
            <a:ext cx="10515600" cy="1325563"/>
          </a:xfrm>
        </p:spPr>
        <p:txBody>
          <a:bodyPr/>
          <a:lstStyle/>
          <a:p>
            <a:r>
              <a:rPr lang="hu-HU" dirty="0"/>
              <a:t>Gresham-törvény (rossz pénz kiszorítja a jót)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71152" y="697041"/>
            <a:ext cx="10515600" cy="4677391"/>
          </a:xfrm>
        </p:spPr>
        <p:txBody>
          <a:bodyPr/>
          <a:lstStyle/>
          <a:p>
            <a:r>
              <a:rPr lang="hu-HU" dirty="0"/>
              <a:t>Történelmi eredete az arany-ezüst viszonya, vagy a király által jobban „szennyezett” pénz forgalmi szerepének növekedése, lényege, hogy más a fizetőeszközök forgási sebessége, a rosszabb pénzé a gyorsabb, amíg nem értéktelenedik el teljesen.</a:t>
            </a:r>
          </a:p>
          <a:p>
            <a:r>
              <a:rPr lang="hu-HU" dirty="0"/>
              <a:t>1945-46-os infláció, de általában is a háború utáni inflációk egy ideig mesterségesen gerjesztettek is.</a:t>
            </a:r>
          </a:p>
          <a:p>
            <a:r>
              <a:rPr lang="hu-HU" dirty="0"/>
              <a:t>Orosz 1990-es, 2000-es évek, kifejezetten az infláció eltérő üteme áll mögötte.</a:t>
            </a:r>
          </a:p>
          <a:p>
            <a:r>
              <a:rPr lang="hu-HU" dirty="0"/>
              <a:t>Venezuelai eset 2018 elejéig ez igaz volt, azóta kiszorul a forgalomból, nincs hivatalos mérés, alternatív van csak.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322" y="4576605"/>
            <a:ext cx="3583461" cy="225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9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Helyettesítés, </a:t>
            </a:r>
            <a:r>
              <a:rPr lang="hu-HU" dirty="0" err="1"/>
              <a:t>árarányváltozások</a:t>
            </a:r>
            <a:r>
              <a:rPr lang="hu-HU" dirty="0"/>
              <a:t>, számszerűsítés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Normál (negatív) helyettesítési hatás, </a:t>
            </a:r>
            <a:r>
              <a:rPr lang="hu-HU" dirty="0" err="1"/>
              <a:t>Bortkiewicz-tétel</a:t>
            </a:r>
            <a:endParaRPr lang="hu-HU" dirty="0"/>
          </a:p>
          <a:p>
            <a:endParaRPr lang="hu-HU" dirty="0"/>
          </a:p>
          <a:p>
            <a:pPr marL="0" indent="0">
              <a:buNone/>
            </a:pPr>
            <a:r>
              <a:rPr lang="hu-HU" dirty="0"/>
              <a:t>Példa: Háztartásstatisztika 2011-2016: termékcsoportok egy főre jutó kiadása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0" y="3604719"/>
            <a:ext cx="5445620" cy="233680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3718" y="3253946"/>
            <a:ext cx="6214649" cy="33528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6162" y="893259"/>
            <a:ext cx="3424128" cy="864897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1812324" y="6176963"/>
            <a:ext cx="3769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/>
              <a:t>Paasche</a:t>
            </a:r>
            <a:r>
              <a:rPr lang="hu-HU" b="1" dirty="0"/>
              <a:t> árindex becslése 1,015</a:t>
            </a:r>
          </a:p>
        </p:txBody>
      </p:sp>
    </p:spTree>
    <p:extLst>
      <p:ext uri="{BB962C8B-B14F-4D97-AF65-F5344CB8AC3E}">
        <p14:creationId xmlns:p14="http://schemas.microsoft.com/office/powerpoint/2010/main" val="355963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618</Words>
  <Application>Microsoft Office PowerPoint</Application>
  <PresentationFormat>Szélesvásznú</PresentationFormat>
  <Paragraphs>50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Office-téma</vt:lpstr>
      <vt:lpstr>Közgazdasági elmélet, gazdaságpolitikai gyakorlat és mérés az árindex kapcsán  Marton Ádám emlékének</vt:lpstr>
      <vt:lpstr>Főleg 4 cikke inspirált (Statisztikai Szemle)</vt:lpstr>
      <vt:lpstr>PowerPoint-bemutató</vt:lpstr>
      <vt:lpstr>Infláció mérése miért és hogyan történik?</vt:lpstr>
      <vt:lpstr>Infláció elmélete, gazdaságpolitikai szerepe, mérése</vt:lpstr>
      <vt:lpstr>Mi volt a forint vásárlóerő megállapításának  alapja? (1946. augusztus 1.)</vt:lpstr>
      <vt:lpstr>Gresham-törvény (rossz pénz kiszorítja a jót)</vt:lpstr>
      <vt:lpstr>Helyettesítés, árarányváltozások, számszerűsítés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Közgazdasági elmélet, gazdaságpolitikai gyakorlat és mérés a fogyasztóiár-index példáján</dc:title>
  <dc:creator>Sugár András</dc:creator>
  <cp:lastModifiedBy>András Sugár</cp:lastModifiedBy>
  <cp:revision>21</cp:revision>
  <dcterms:created xsi:type="dcterms:W3CDTF">2018-10-15T07:06:42Z</dcterms:created>
  <dcterms:modified xsi:type="dcterms:W3CDTF">2018-10-18T03:37:56Z</dcterms:modified>
</cp:coreProperties>
</file>