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0" r:id="rId7"/>
    <p:sldId id="261" r:id="rId8"/>
    <p:sldId id="263" r:id="rId9"/>
    <p:sldId id="292" r:id="rId10"/>
    <p:sldId id="268" r:id="rId11"/>
    <p:sldId id="266" r:id="rId12"/>
    <p:sldId id="290" r:id="rId13"/>
    <p:sldId id="291" r:id="rId14"/>
    <p:sldId id="278" r:id="rId15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DED17-6DDF-4C48-B9F2-A3C833B089BC}" type="datetimeFigureOut">
              <a:rPr lang="hu-HU" smtClean="0"/>
              <a:t>2020.10.07.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8BF12-27C0-49EB-8A24-EEF92B7349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7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2020.10.07.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00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03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2020.10.07.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2020.10.07.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2020.10.07.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2020.10.07.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2020.10.07.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2020.10.07.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2020.10.07.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600200" y="2386861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A 2021</a:t>
            </a:r>
            <a:r>
              <a:rPr lang="hu-HU" sz="3200" b="1" dirty="0">
                <a:solidFill>
                  <a:srgbClr val="002060"/>
                </a:solidFill>
                <a:latin typeface="Myriad "/>
              </a:rPr>
              <a:t>. évi népszámlálás keretei, módszertana</a:t>
            </a:r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,</a:t>
            </a:r>
            <a:br>
              <a:rPr lang="hu-HU" sz="3200" b="1" dirty="0" smtClean="0">
                <a:solidFill>
                  <a:srgbClr val="002060"/>
                </a:solidFill>
                <a:latin typeface="Myriad "/>
              </a:rPr>
            </a:br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a </a:t>
            </a:r>
            <a:r>
              <a:rPr lang="hu-HU" sz="3200" b="1" dirty="0">
                <a:solidFill>
                  <a:srgbClr val="002060"/>
                </a:solidFill>
                <a:latin typeface="Myriad "/>
              </a:rPr>
              <a:t>felvétel főbb </a:t>
            </a:r>
            <a:r>
              <a:rPr lang="hu-HU" sz="3200" b="1" dirty="0" smtClean="0">
                <a:solidFill>
                  <a:srgbClr val="002060"/>
                </a:solidFill>
                <a:latin typeface="Myriad "/>
              </a:rPr>
              <a:t>sajátosságai</a:t>
            </a:r>
            <a:endParaRPr lang="hu-HU" sz="32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866633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002060"/>
                </a:solidFill>
                <a:latin typeface="Myriad "/>
              </a:rPr>
              <a:t>Kovács Marcell</a:t>
            </a:r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, KSH - Népszámlálási </a:t>
            </a:r>
            <a:r>
              <a:rPr lang="hu-HU" b="1" i="1" dirty="0">
                <a:solidFill>
                  <a:srgbClr val="002060"/>
                </a:solidFill>
                <a:latin typeface="Myriad "/>
              </a:rPr>
              <a:t>és </a:t>
            </a:r>
            <a:r>
              <a:rPr lang="hu-HU" b="1" i="1" dirty="0" smtClean="0">
                <a:solidFill>
                  <a:srgbClr val="002060"/>
                </a:solidFill>
                <a:latin typeface="Myriad "/>
              </a:rPr>
              <a:t>népesedési statisztikai </a:t>
            </a:r>
            <a:r>
              <a:rPr lang="hu-HU" b="1" i="1" dirty="0">
                <a:solidFill>
                  <a:srgbClr val="002060"/>
                </a:solidFill>
                <a:latin typeface="Myriad "/>
              </a:rPr>
              <a:t>főosztály</a:t>
            </a:r>
            <a:br>
              <a:rPr lang="hu-HU" b="1" i="1" dirty="0">
                <a:solidFill>
                  <a:srgbClr val="002060"/>
                </a:solidFill>
                <a:latin typeface="Myriad "/>
              </a:rPr>
            </a:br>
            <a:r>
              <a:rPr lang="hu-HU" b="1" i="1" dirty="0" err="1">
                <a:solidFill>
                  <a:srgbClr val="002060"/>
                </a:solidFill>
                <a:latin typeface="Myriad "/>
              </a:rPr>
              <a:t>marcell.kovacs</a:t>
            </a:r>
            <a:r>
              <a:rPr lang="hu-HU" b="1" i="1" dirty="0">
                <a:solidFill>
                  <a:srgbClr val="002060"/>
                </a:solidFill>
                <a:latin typeface="Myriad "/>
              </a:rPr>
              <a:t>@</a:t>
            </a:r>
            <a:r>
              <a:rPr lang="hu-HU" b="1" i="1" dirty="0" err="1">
                <a:solidFill>
                  <a:srgbClr val="002060"/>
                </a:solidFill>
                <a:latin typeface="Myriad "/>
              </a:rPr>
              <a:t>ksh.hu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  <a:p>
            <a:pPr algn="ctr"/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53154" y="6084276"/>
            <a:ext cx="69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Myriad "/>
              </a:rPr>
              <a:t>Statisztikai Tudományos </a:t>
            </a:r>
            <a:r>
              <a:rPr lang="hu-HU" b="1" dirty="0">
                <a:solidFill>
                  <a:srgbClr val="002060"/>
                </a:solidFill>
                <a:latin typeface="Myriad "/>
              </a:rPr>
              <a:t>Albizottság ülése, 2020. 10. 07.</a:t>
            </a:r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631202" y="1442989"/>
            <a:ext cx="92712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Augusztus 31 - október 7. Módszertani próbafelvétel a lakások lakottságáról, valamint az internethasználatról, adatvédelmi ismeretekről, 14 000 háztartás 72 településen.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2060"/>
              </a:solidFill>
              <a:latin typeface="Myriad 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November 12 - 26. Kérdőívpróba interneten: a kérdőív tesztelése, nem teljes kérdőív. 6000 háztartás felkérésével + önkéntesen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Az előkészítés aktuális feladatai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4824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91805" y="1939787"/>
            <a:ext cx="42425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hu-HU" sz="2800" b="1" dirty="0">
              <a:solidFill>
                <a:srgbClr val="002060"/>
              </a:solidFill>
              <a:latin typeface="Myriad "/>
            </a:endParaRPr>
          </a:p>
          <a:p>
            <a:pPr algn="ctr">
              <a:spcAft>
                <a:spcPts val="600"/>
              </a:spcAft>
            </a:pPr>
            <a:r>
              <a:rPr lang="hu-HU" sz="2800" b="1" dirty="0" smtClean="0">
                <a:solidFill>
                  <a:srgbClr val="002060"/>
                </a:solidFill>
                <a:latin typeface="Myriad "/>
              </a:rPr>
              <a:t>Köszönöm </a:t>
            </a:r>
            <a:r>
              <a:rPr lang="hu-HU" sz="2800" b="1" dirty="0">
                <a:solidFill>
                  <a:srgbClr val="002060"/>
                </a:solidFill>
                <a:latin typeface="Myriad "/>
              </a:rPr>
              <a:t>a figyelmet</a:t>
            </a:r>
            <a:r>
              <a:rPr lang="hu-HU" sz="2800" b="1" dirty="0" smtClean="0">
                <a:solidFill>
                  <a:srgbClr val="002060"/>
                </a:solidFill>
                <a:latin typeface="Myriad "/>
              </a:rPr>
              <a:t>!</a:t>
            </a:r>
          </a:p>
          <a:p>
            <a:pPr algn="ctr">
              <a:spcAft>
                <a:spcPts val="600"/>
              </a:spcAft>
            </a:pPr>
            <a:r>
              <a:rPr lang="hu-HU" sz="2800" b="1" dirty="0" err="1" smtClean="0">
                <a:solidFill>
                  <a:srgbClr val="002060"/>
                </a:solidFill>
                <a:latin typeface="Myriad "/>
              </a:rPr>
              <a:t>marcell.kovacs</a:t>
            </a:r>
            <a:r>
              <a:rPr lang="hu-HU" sz="2800" b="1" dirty="0" smtClean="0">
                <a:solidFill>
                  <a:srgbClr val="002060"/>
                </a:solidFill>
                <a:latin typeface="Myriad "/>
              </a:rPr>
              <a:t>@</a:t>
            </a:r>
            <a:r>
              <a:rPr lang="hu-HU" sz="2800" b="1" dirty="0" err="1" smtClean="0">
                <a:solidFill>
                  <a:srgbClr val="002060"/>
                </a:solidFill>
                <a:latin typeface="Myriad "/>
              </a:rPr>
              <a:t>ksh.hu</a:t>
            </a:r>
            <a:endParaRPr lang="hu-HU" sz="28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86193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Alapinformációk a 2021. évi népszámlálásról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51699" y="1333734"/>
            <a:ext cx="7319325" cy="366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2021. május-júniusában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Korszerű, innovatív végrehajtás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Elektronikus adatgyűjtés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Adminisztratív nyilvántartási adatok</a:t>
            </a:r>
            <a:br>
              <a:rPr lang="hu-HU" sz="2000" dirty="0">
                <a:solidFill>
                  <a:srgbClr val="002060"/>
                </a:solidFill>
                <a:latin typeface="Myriad "/>
              </a:rPr>
            </a:br>
            <a:r>
              <a:rPr lang="hu-HU" sz="2000" dirty="0">
                <a:solidFill>
                  <a:srgbClr val="002060"/>
                </a:solidFill>
                <a:latin typeface="Myriad "/>
              </a:rPr>
              <a:t>felhasználása a hiányzó adatok pótlásához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Visszatér a név kérdezése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Fokozott adatvédelmi garanciák</a:t>
            </a:r>
          </a:p>
        </p:txBody>
      </p:sp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6266094" y="1279349"/>
            <a:ext cx="4375883" cy="4778834"/>
            <a:chOff x="1730" y="-8"/>
            <a:chExt cx="4078" cy="4280"/>
          </a:xfrm>
        </p:grpSpPr>
        <p:sp>
          <p:nvSpPr>
            <p:cNvPr id="20485" name="Freeform 3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6" name="Freeform 4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7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8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Freeform 8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3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4" name="Freeform 12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5" name="Freeform 13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6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7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8" name="Freeform 16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9" name="Freeform 17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0" name="Freeform 18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1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2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3" name="Freeform 21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5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6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7" name="Freeform 25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8" name="Freeform 26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9" name="Freeform 27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0" name="Freeform 28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1" name="Freeform 29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2" name="Freeform 30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3" name="Freeform 31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4" name="Freeform 32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5" name="Freeform 33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6" name="Freeform 34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7" name="Freeform 35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Freeform 36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9" name="Freeform 37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0" name="Freeform 38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1" name="Freeform 39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2" name="Freeform 40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3" name="Freeform 41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4" name="Freeform 42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Freeform 43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Freeform 44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Freeform 45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Freeform 46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Freeform 47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Freeform 48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1" name="Freeform 49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2" name="Freeform 50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3" name="Freeform 51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4" name="Freeform 52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5" name="Freeform 53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6" name="Freeform 54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0" name="Freeform 58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2" name="Freeform 60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4" name="Freeform 62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2" name="Freeform 70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4" name="Freeform 72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5" name="Freeform 73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6" name="Freeform 74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7" name="Freeform 75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8" name="Freeform 76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Freeform 77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0" name="Freeform 78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1" name="Freeform 79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2" name="Freeform 80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3" name="Freeform 81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4" name="Freeform 82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5" name="Freeform 83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6" name="Freeform 84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7" name="Freeform 85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8" name="Freeform 86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9" name="Freeform 87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0" name="Freeform 88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1" name="Freeform 89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2" name="Freeform 90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3" name="Freeform 91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4" name="Freeform 92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5" name="Freeform 93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6" name="Freeform 94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7" name="Freeform 95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8" name="Freeform 96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9" name="Freeform 97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0" name="Freeform 98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1" name="Freeform 99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2" name="Freeform 100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3" name="Freeform 101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0484" name="Text Box 102"/>
          <p:cNvSpPr txBox="1">
            <a:spLocks noChangeArrowheads="1"/>
          </p:cNvSpPr>
          <p:nvPr/>
        </p:nvSpPr>
        <p:spPr bwMode="auto">
          <a:xfrm>
            <a:off x="1618082" y="3788712"/>
            <a:ext cx="3714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Kérdőív és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kérdőív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76097" y="5396501"/>
            <a:ext cx="242371" cy="23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Téglalap 107"/>
          <p:cNvSpPr/>
          <p:nvPr/>
        </p:nvSpPr>
        <p:spPr>
          <a:xfrm>
            <a:off x="1676100" y="3900616"/>
            <a:ext cx="242371" cy="238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Téglalap 108"/>
          <p:cNvSpPr/>
          <p:nvPr/>
        </p:nvSpPr>
        <p:spPr>
          <a:xfrm>
            <a:off x="1676097" y="4654050"/>
            <a:ext cx="242371" cy="23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Szövegdoboz 106"/>
          <p:cNvSpPr txBox="1"/>
          <p:nvPr/>
        </p:nvSpPr>
        <p:spPr>
          <a:xfrm>
            <a:off x="1250" y="202130"/>
            <a:ext cx="121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 népszámlálás adatforrásai az EU tagállamaiban</a:t>
            </a:r>
            <a:br>
              <a:rPr lang="hu-HU" sz="2800" b="1" i="1" dirty="0">
                <a:solidFill>
                  <a:srgbClr val="002060"/>
                </a:solidFill>
                <a:latin typeface="Myriad "/>
              </a:rPr>
            </a:b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8976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6266094" y="1279349"/>
            <a:ext cx="4375883" cy="4778834"/>
            <a:chOff x="1730" y="-8"/>
            <a:chExt cx="4078" cy="4280"/>
          </a:xfrm>
        </p:grpSpPr>
        <p:sp>
          <p:nvSpPr>
            <p:cNvPr id="20485" name="Freeform 3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6" name="Freeform 4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7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8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Freeform 8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3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4" name="Freeform 12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5" name="Freeform 13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6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7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8" name="Freeform 16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499" name="Freeform 17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0" name="Freeform 18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1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2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3" name="Freeform 21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5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6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7" name="Freeform 25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8" name="Freeform 26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09" name="Freeform 27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0" name="Freeform 28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1" name="Freeform 29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2" name="Freeform 30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3" name="Freeform 31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4" name="Freeform 32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5" name="Freeform 33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6" name="Freeform 34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7" name="Freeform 35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Freeform 36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9" name="Freeform 37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0" name="Freeform 38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1" name="Freeform 39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2" name="Freeform 40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3" name="Freeform 41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4" name="Freeform 42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Freeform 43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Freeform 44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Freeform 45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Freeform 46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Freeform 47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Freeform 48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31" name="Freeform 49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2" name="Freeform 50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3" name="Freeform 51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4" name="Freeform 52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5" name="Freeform 53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6" name="Freeform 54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0" name="Freeform 58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2" name="Freeform 60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4" name="Freeform 62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2" name="Freeform 70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4" name="Freeform 72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5" name="Freeform 73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6" name="Freeform 74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7" name="Freeform 75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8" name="Freeform 76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Freeform 77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0" name="Freeform 78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1" name="Freeform 79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2" name="Freeform 80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3" name="Freeform 81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4" name="Freeform 82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5" name="Freeform 83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6" name="Freeform 84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7" name="Freeform 85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8" name="Freeform 86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9" name="Freeform 87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0" name="Freeform 88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1" name="Freeform 89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2" name="Freeform 90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3" name="Freeform 91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4" name="Freeform 92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5" name="Freeform 93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6" name="Freeform 94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7" name="Freeform 95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8" name="Freeform 96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9" name="Freeform 97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0" name="Freeform 98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1" name="Freeform 99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2" name="Freeform 100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3" name="Freeform 101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4" name="Szövegdoboz 113"/>
          <p:cNvSpPr txBox="1"/>
          <p:nvPr/>
        </p:nvSpPr>
        <p:spPr>
          <a:xfrm>
            <a:off x="1250" y="202130"/>
            <a:ext cx="121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 népszámlálás adatforrásai az EU tagállamaiban</a:t>
            </a:r>
            <a:br>
              <a:rPr lang="hu-HU" sz="2800" b="1" i="1" dirty="0">
                <a:solidFill>
                  <a:srgbClr val="002060"/>
                </a:solidFill>
                <a:latin typeface="Myriad "/>
              </a:rPr>
            </a:b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2011</a:t>
            </a:r>
          </a:p>
        </p:txBody>
      </p:sp>
      <p:sp>
        <p:nvSpPr>
          <p:cNvPr id="115" name="Text Box 102"/>
          <p:cNvSpPr txBox="1">
            <a:spLocks noChangeArrowheads="1"/>
          </p:cNvSpPr>
          <p:nvPr/>
        </p:nvSpPr>
        <p:spPr bwMode="auto">
          <a:xfrm>
            <a:off x="1618082" y="3788712"/>
            <a:ext cx="3714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Kérdőív és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adminisztratív</a:t>
            </a:r>
            <a:b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kérdőív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6" name="Téglalap 115"/>
          <p:cNvSpPr/>
          <p:nvPr/>
        </p:nvSpPr>
        <p:spPr>
          <a:xfrm>
            <a:off x="1676097" y="5396501"/>
            <a:ext cx="242371" cy="23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Téglalap 116"/>
          <p:cNvSpPr/>
          <p:nvPr/>
        </p:nvSpPr>
        <p:spPr>
          <a:xfrm>
            <a:off x="1676100" y="3900616"/>
            <a:ext cx="242371" cy="238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1676097" y="4654050"/>
            <a:ext cx="242371" cy="23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33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Hazai jogi környezet - 2018. évi CI. törvény a népszámlálásról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16999" y="725350"/>
            <a:ext cx="97909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2021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. május 1-jén 0 órakor fennálló állapot alapulvételével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Adatszolgáltatás: internetes önkitöltéses vagy interjús módszerrel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Adatgyűjtés: 2021. május 1. és 2021. június 20. között + június 28-ig pótösszeírás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Feldolgozás: 2022. június 28-ig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Adatkörök: új adatkör a név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Felhasznált adminisztratív adatforrások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Adatvédelmi rendelkezések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Helyi előkészítés és végrehajtás felelőse a helyi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önkormányzat</a:t>
            </a:r>
          </a:p>
          <a:p>
            <a:pPr algn="just">
              <a:spcAft>
                <a:spcPts val="600"/>
              </a:spcAft>
            </a:pP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5143" y="537406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EU-s jogi környezet - 763/2008/EK Népszámlálási 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keretrendelet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  <a:p>
            <a:pPr algn="ctr"/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16999" y="5828799"/>
            <a:ext cx="979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4 kapcsolódó végrehajtási rendelet</a:t>
            </a:r>
            <a:endParaRPr lang="hu-HU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25016" y="4393032"/>
            <a:ext cx="979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végrehajtás szereplőinek feladatai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Az adatkörök adattartalma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területi feladatok díjtételei</a:t>
            </a:r>
            <a:endParaRPr lang="hu-HU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35699" y="3506801"/>
            <a:ext cx="11252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i="1" dirty="0">
                <a:solidFill>
                  <a:srgbClr val="002060"/>
                </a:solidFill>
                <a:latin typeface="Myriad "/>
              </a:rPr>
              <a:t>362/2020. (VII. 23.) Korm. Rendelet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 a 2021. évi népszámlálás végrehajtásával kapcsolatos egyes 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feladatokról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89765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2018. évi CI. 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t</a:t>
            </a:r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örvényben felsorolt adatkörök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0766" y="841973"/>
            <a:ext cx="10631717" cy="55497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családi- és utónév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születési idő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állampolgárság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lakóhely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 lakáshasználat jogcíme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családi állapot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családi állás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élve született gyermekek száma, születési ideje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iskolába járás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iskolai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és </a:t>
            </a:r>
            <a:r>
              <a:rPr lang="hu-HU" dirty="0" smtClean="0">
                <a:solidFill>
                  <a:srgbClr val="00B050"/>
                </a:solidFill>
                <a:latin typeface="Myriad "/>
              </a:rPr>
              <a:t>szakmai végzettség, digitális jártasság</a:t>
            </a:r>
            <a:endParaRPr lang="hu-HU" dirty="0" smtClean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nyelvismeret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gazdasági aktivitás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foglalkozás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munkáltató és munkahely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tanulással, munkavégzéssel összefüggő napi közlekedés és utazás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nemzetiség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anyanyelv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családi, baráti közösségben beszélt nyelv,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vallás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egészségi állapot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fogyatékosság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természetbeni cím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rendeltetés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(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típus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)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tulajdoni jelleg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helyiségeinek száma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alapterület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  <a:latin typeface="Myriad "/>
              </a:rPr>
              <a:t>kommunális ellátottság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B050"/>
                </a:solidFill>
                <a:latin typeface="Myriad "/>
              </a:rPr>
              <a:t>f</a:t>
            </a:r>
            <a:r>
              <a:rPr lang="hu-HU" dirty="0" smtClean="0">
                <a:solidFill>
                  <a:srgbClr val="00B050"/>
                </a:solidFill>
                <a:latin typeface="Myriad "/>
              </a:rPr>
              <a:t>elszereltség, fűtés, internetelérés</a:t>
            </a:r>
            <a:endParaRPr lang="hu-HU" dirty="0">
              <a:solidFill>
                <a:srgbClr val="00B05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építési </a:t>
            </a:r>
            <a:r>
              <a:rPr lang="hu-HU" dirty="0" smtClean="0">
                <a:solidFill>
                  <a:srgbClr val="002060"/>
                </a:solidFill>
                <a:latin typeface="Myriad "/>
              </a:rPr>
              <a:t>év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B050"/>
                </a:solidFill>
                <a:latin typeface="Myriad "/>
              </a:rPr>
              <a:t>falazat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206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intézet rendeltetése, </a:t>
            </a:r>
            <a:endParaRPr lang="hu-HU" dirty="0">
              <a:solidFill>
                <a:srgbClr val="00B050"/>
              </a:solidFill>
              <a:latin typeface="Myriad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B050"/>
                </a:solidFill>
                <a:latin typeface="Myriad "/>
              </a:rPr>
              <a:t>intézet férőhelyeinek száma</a:t>
            </a:r>
            <a:endParaRPr lang="hu-HU" dirty="0">
              <a:solidFill>
                <a:srgbClr val="00B050"/>
              </a:solidFill>
              <a:latin typeface="Myriad 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Myriad 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415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250" y="202130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 név kérdezése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66042" y="1183418"/>
            <a:ext cx="91059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Az adminisztratív adatállományok felhasználásához elengedhetetlen a megbízható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összekapcsolás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 személyazonosító adatokon alapuló népszámlálás várható lakossági fogadtatásáról a KSH 2018. június–júliusában országosan reprezentatív véleménykutatást </a:t>
            </a:r>
            <a:r>
              <a:rPr lang="hu-HU" sz="2000" dirty="0" smtClean="0">
                <a:solidFill>
                  <a:srgbClr val="002060"/>
                </a:solidFill>
                <a:latin typeface="Myriad "/>
              </a:rPr>
              <a:t>végzett.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 megkérdezett öt személyazonosító adat (teljes név, anyja neve, személyi szám, </a:t>
            </a:r>
            <a:r>
              <a:rPr lang="hu-HU" sz="2000" dirty="0" err="1">
                <a:solidFill>
                  <a:srgbClr val="002060"/>
                </a:solidFill>
                <a:latin typeface="Myriad "/>
              </a:rPr>
              <a:t>TAJ-szám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, adóazonosító jel) közül a név megadásának a legnagyobb a lakossági elfogadottsága (83%).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 név megkérdezésén túl a név adminisztratív nyilvántartásból történő átvételét is elfogadhatónak tartja a lakosság (79%).</a:t>
            </a:r>
          </a:p>
        </p:txBody>
      </p:sp>
    </p:spTree>
    <p:extLst>
      <p:ext uri="{BB962C8B-B14F-4D97-AF65-F5344CB8AC3E}">
        <p14:creationId xmlns:p14="http://schemas.microsoft.com/office/powerpoint/2010/main" val="250724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1276" y="196323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Az adatelőkészítés és -feldolgozás folyamata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C4F54881-0CAE-45BB-8A6B-B57A69605058}"/>
              </a:ext>
            </a:extLst>
          </p:cNvPr>
          <p:cNvGrpSpPr/>
          <p:nvPr/>
        </p:nvGrpSpPr>
        <p:grpSpPr>
          <a:xfrm>
            <a:off x="1345393" y="918419"/>
            <a:ext cx="10511786" cy="5783078"/>
            <a:chOff x="1345393" y="900835"/>
            <a:chExt cx="10511786" cy="5783078"/>
          </a:xfrm>
        </p:grpSpPr>
        <p:cxnSp>
          <p:nvCxnSpPr>
            <p:cNvPr id="58" name="Egyenes összekötő 57">
              <a:extLst>
                <a:ext uri="{FF2B5EF4-FFF2-40B4-BE49-F238E27FC236}">
                  <a16:creationId xmlns:a16="http://schemas.microsoft.com/office/drawing/2014/main" xmlns="" id="{822AA23C-0F2C-4D8B-AA2B-A3272802F3F1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753306" y="4669266"/>
              <a:ext cx="8626" cy="1155748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xmlns="" id="{C8ABE124-BD91-41B8-8127-80196E878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3399" y="4219347"/>
              <a:ext cx="2228506" cy="17230"/>
            </a:xfrm>
            <a:prstGeom prst="line">
              <a:avLst/>
            </a:prstGeom>
            <a:ln w="476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>
              <a:extLst>
                <a:ext uri="{FF2B5EF4-FFF2-40B4-BE49-F238E27FC236}">
                  <a16:creationId xmlns:a16="http://schemas.microsoft.com/office/drawing/2014/main" xmlns="" id="{4BDC4EDA-5501-4CFC-81EE-1642AF5186BA}"/>
                </a:ext>
              </a:extLst>
            </p:cNvPr>
            <p:cNvCxnSpPr>
              <a:cxnSpLocks/>
            </p:cNvCxnSpPr>
            <p:nvPr/>
          </p:nvCxnSpPr>
          <p:spPr>
            <a:xfrm>
              <a:off x="7661905" y="3829586"/>
              <a:ext cx="0" cy="406991"/>
            </a:xfrm>
            <a:prstGeom prst="line">
              <a:avLst/>
            </a:prstGeom>
            <a:ln w="476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>
              <a:extLst>
                <a:ext uri="{FF2B5EF4-FFF2-40B4-BE49-F238E27FC236}">
                  <a16:creationId xmlns:a16="http://schemas.microsoft.com/office/drawing/2014/main" xmlns="" id="{1F5B0CA4-640F-42BA-9C74-F0B9D522BCD1}"/>
                </a:ext>
              </a:extLst>
            </p:cNvPr>
            <p:cNvCxnSpPr>
              <a:cxnSpLocks/>
            </p:cNvCxnSpPr>
            <p:nvPr/>
          </p:nvCxnSpPr>
          <p:spPr>
            <a:xfrm>
              <a:off x="5433399" y="3831393"/>
              <a:ext cx="0" cy="406991"/>
            </a:xfrm>
            <a:prstGeom prst="line">
              <a:avLst/>
            </a:prstGeom>
            <a:ln w="476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>
              <a:extLst>
                <a:ext uri="{FF2B5EF4-FFF2-40B4-BE49-F238E27FC236}">
                  <a16:creationId xmlns:a16="http://schemas.microsoft.com/office/drawing/2014/main" xmlns="" id="{1B7BB170-77A2-4CDF-9749-C3304602CA70}"/>
                </a:ext>
              </a:extLst>
            </p:cNvPr>
            <p:cNvCxnSpPr>
              <a:cxnSpLocks/>
            </p:cNvCxnSpPr>
            <p:nvPr/>
          </p:nvCxnSpPr>
          <p:spPr>
            <a:xfrm>
              <a:off x="2683321" y="2875528"/>
              <a:ext cx="33192" cy="2563535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>
              <a:extLst>
                <a:ext uri="{FF2B5EF4-FFF2-40B4-BE49-F238E27FC236}">
                  <a16:creationId xmlns:a16="http://schemas.microsoft.com/office/drawing/2014/main" xmlns="" id="{75767082-7C2E-426E-B858-9A84B64875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1791" y="2867288"/>
              <a:ext cx="24957" cy="1804087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>
              <a:extLst>
                <a:ext uri="{FF2B5EF4-FFF2-40B4-BE49-F238E27FC236}">
                  <a16:creationId xmlns:a16="http://schemas.microsoft.com/office/drawing/2014/main" xmlns="" id="{86A9FAE4-9A0E-4161-A43A-75D6A8120150}"/>
                </a:ext>
              </a:extLst>
            </p:cNvPr>
            <p:cNvCxnSpPr>
              <a:cxnSpLocks/>
            </p:cNvCxnSpPr>
            <p:nvPr/>
          </p:nvCxnSpPr>
          <p:spPr>
            <a:xfrm>
              <a:off x="5671924" y="1615452"/>
              <a:ext cx="0" cy="3047693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olyamatábra: Másik feldolgozás 8">
              <a:extLst>
                <a:ext uri="{FF2B5EF4-FFF2-40B4-BE49-F238E27FC236}">
                  <a16:creationId xmlns:a16="http://schemas.microsoft.com/office/drawing/2014/main" xmlns="" id="{90405D45-58F3-45B0-9801-05A256717309}"/>
                </a:ext>
              </a:extLst>
            </p:cNvPr>
            <p:cNvSpPr/>
            <p:nvPr/>
          </p:nvSpPr>
          <p:spPr>
            <a:xfrm>
              <a:off x="3460329" y="900835"/>
              <a:ext cx="4423195" cy="714617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Automatikus álnevesítés a kérdőív lezárásakor</a:t>
              </a:r>
            </a:p>
          </p:txBody>
        </p:sp>
        <p:sp>
          <p:nvSpPr>
            <p:cNvPr id="10" name="Folyamatábra: Másik feldolgozás 9">
              <a:extLst>
                <a:ext uri="{FF2B5EF4-FFF2-40B4-BE49-F238E27FC236}">
                  <a16:creationId xmlns:a16="http://schemas.microsoft.com/office/drawing/2014/main" xmlns="" id="{560D93D7-49BA-4031-9CC3-E8735C10A7B9}"/>
                </a:ext>
              </a:extLst>
            </p:cNvPr>
            <p:cNvSpPr/>
            <p:nvPr/>
          </p:nvSpPr>
          <p:spPr>
            <a:xfrm>
              <a:off x="4541707" y="5825014"/>
              <a:ext cx="4423197" cy="858899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err="1">
                  <a:solidFill>
                    <a:schemeClr val="bg1"/>
                  </a:solidFill>
                </a:rPr>
                <a:t>Anonimizálás</a:t>
              </a:r>
              <a:r>
                <a:rPr lang="hu-HU" b="1" dirty="0">
                  <a:solidFill>
                    <a:schemeClr val="bg1"/>
                  </a:solidFill>
                </a:rPr>
                <a:t>, adminisztratív adatokkal való kapcsolat végleges megszüntetése a feldolgozás lezárásakor</a:t>
              </a:r>
            </a:p>
          </p:txBody>
        </p:sp>
        <p:sp>
          <p:nvSpPr>
            <p:cNvPr id="11" name="Folyamatábra: Másik feldolgozás 10">
              <a:extLst>
                <a:ext uri="{FF2B5EF4-FFF2-40B4-BE49-F238E27FC236}">
                  <a16:creationId xmlns:a16="http://schemas.microsoft.com/office/drawing/2014/main" xmlns="" id="{BAED391F-BF07-433F-93C5-75971202FB39}"/>
                </a:ext>
              </a:extLst>
            </p:cNvPr>
            <p:cNvSpPr/>
            <p:nvPr/>
          </p:nvSpPr>
          <p:spPr>
            <a:xfrm>
              <a:off x="3460326" y="1809188"/>
              <a:ext cx="4423198" cy="885062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Automatikusan álnevesített adatok visszafejtése és ellátása KSH technikai azonosítóval</a:t>
              </a:r>
            </a:p>
          </p:txBody>
        </p:sp>
        <p:sp>
          <p:nvSpPr>
            <p:cNvPr id="12" name="Folyamatábra: Másik feldolgozás 11">
              <a:extLst>
                <a:ext uri="{FF2B5EF4-FFF2-40B4-BE49-F238E27FC236}">
                  <a16:creationId xmlns:a16="http://schemas.microsoft.com/office/drawing/2014/main" xmlns="" id="{768D211B-1471-4BA6-89FC-DD867527D1E1}"/>
                </a:ext>
              </a:extLst>
            </p:cNvPr>
            <p:cNvSpPr/>
            <p:nvPr/>
          </p:nvSpPr>
          <p:spPr>
            <a:xfrm>
              <a:off x="1345393" y="3048380"/>
              <a:ext cx="2060154" cy="938757"/>
            </a:xfrm>
            <a:prstGeom prst="flowChartAlternateProcess">
              <a:avLst/>
            </a:prstGeom>
            <a:solidFill>
              <a:schemeClr val="bg1"/>
            </a:solidFill>
            <a:ln w="889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rgbClr val="0070C0"/>
                  </a:solidFill>
                </a:rPr>
                <a:t>Leválasztott kulcs adatok, valamint családi és utónév</a:t>
              </a:r>
            </a:p>
          </p:txBody>
        </p:sp>
        <p:sp>
          <p:nvSpPr>
            <p:cNvPr id="13" name="Folyamatábra: Másik feldolgozás 12">
              <a:extLst>
                <a:ext uri="{FF2B5EF4-FFF2-40B4-BE49-F238E27FC236}">
                  <a16:creationId xmlns:a16="http://schemas.microsoft.com/office/drawing/2014/main" xmlns="" id="{608AC5F9-BD98-48A4-8C8E-F04D03BB6087}"/>
                </a:ext>
              </a:extLst>
            </p:cNvPr>
            <p:cNvSpPr/>
            <p:nvPr/>
          </p:nvSpPr>
          <p:spPr>
            <a:xfrm>
              <a:off x="4471888" y="3048380"/>
              <a:ext cx="2060154" cy="937704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Leválasztott </a:t>
              </a:r>
              <a:r>
                <a:rPr lang="hu-HU" b="1" dirty="0" smtClean="0">
                  <a:solidFill>
                    <a:schemeClr val="bg1"/>
                  </a:solidFill>
                </a:rPr>
                <a:t>nemzetiség, vallás </a:t>
              </a:r>
              <a:r>
                <a:rPr lang="hu-HU" b="1" dirty="0">
                  <a:solidFill>
                    <a:schemeClr val="bg1"/>
                  </a:solidFill>
                </a:rPr>
                <a:t>adatok</a:t>
              </a:r>
            </a:p>
          </p:txBody>
        </p:sp>
        <p:sp>
          <p:nvSpPr>
            <p:cNvPr id="15" name="Folyamatábra: Másik feldolgozás 14">
              <a:extLst>
                <a:ext uri="{FF2B5EF4-FFF2-40B4-BE49-F238E27FC236}">
                  <a16:creationId xmlns:a16="http://schemas.microsoft.com/office/drawing/2014/main" xmlns="" id="{E6EB432A-283B-41A0-AE87-CCFB1FE13C88}"/>
                </a:ext>
              </a:extLst>
            </p:cNvPr>
            <p:cNvSpPr/>
            <p:nvPr/>
          </p:nvSpPr>
          <p:spPr>
            <a:xfrm>
              <a:off x="6879161" y="3048380"/>
              <a:ext cx="2060153" cy="944109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Leválasztott </a:t>
              </a:r>
              <a:r>
                <a:rPr lang="hu-HU" b="1" dirty="0" smtClean="0">
                  <a:solidFill>
                    <a:schemeClr val="bg1"/>
                  </a:solidFill>
                </a:rPr>
                <a:t>személy és lakás </a:t>
              </a:r>
              <a:r>
                <a:rPr lang="hu-HU" b="1" dirty="0">
                  <a:solidFill>
                    <a:schemeClr val="bg1"/>
                  </a:solidFill>
                </a:rPr>
                <a:t>adatok</a:t>
              </a:r>
            </a:p>
          </p:txBody>
        </p:sp>
        <p:sp>
          <p:nvSpPr>
            <p:cNvPr id="17" name="Folyamatábra: Másik feldolgozás 16">
              <a:extLst>
                <a:ext uri="{FF2B5EF4-FFF2-40B4-BE49-F238E27FC236}">
                  <a16:creationId xmlns:a16="http://schemas.microsoft.com/office/drawing/2014/main" xmlns="" id="{E2BBB1C4-CA2A-4EE9-8B2B-9BD7072D2107}"/>
                </a:ext>
              </a:extLst>
            </p:cNvPr>
            <p:cNvSpPr/>
            <p:nvPr/>
          </p:nvSpPr>
          <p:spPr>
            <a:xfrm>
              <a:off x="4541707" y="4972115"/>
              <a:ext cx="4423198" cy="735557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Összekapcsolás adminisztratív nyilvántartásokból átvett adatokkal</a:t>
              </a:r>
            </a:p>
          </p:txBody>
        </p:sp>
        <p:sp>
          <p:nvSpPr>
            <p:cNvPr id="18" name="Folyamatábra: Másik feldolgozás 17">
              <a:extLst>
                <a:ext uri="{FF2B5EF4-FFF2-40B4-BE49-F238E27FC236}">
                  <a16:creationId xmlns:a16="http://schemas.microsoft.com/office/drawing/2014/main" xmlns="" id="{57047ADF-578C-4F54-AFEB-C5A486B876DF}"/>
                </a:ext>
              </a:extLst>
            </p:cNvPr>
            <p:cNvSpPr/>
            <p:nvPr/>
          </p:nvSpPr>
          <p:spPr>
            <a:xfrm>
              <a:off x="1566766" y="5439063"/>
              <a:ext cx="2705986" cy="1244850"/>
            </a:xfrm>
            <a:prstGeom prst="flowChartAlternateProcess">
              <a:avLst/>
            </a:prstGeom>
            <a:solidFill>
              <a:schemeClr val="bg1"/>
            </a:solidFill>
            <a:ln w="889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rgbClr val="0070C0"/>
                  </a:solidFill>
                </a:rPr>
                <a:t>Kulcs adatok, valamint családi és utónév minősített törlése</a:t>
              </a:r>
            </a:p>
          </p:txBody>
        </p:sp>
        <p:sp>
          <p:nvSpPr>
            <p:cNvPr id="25" name="Folyamatábra: Másik feldolgozás 24">
              <a:extLst>
                <a:ext uri="{FF2B5EF4-FFF2-40B4-BE49-F238E27FC236}">
                  <a16:creationId xmlns:a16="http://schemas.microsoft.com/office/drawing/2014/main" xmlns="" id="{F98197E3-8C86-4D11-A2DF-385556D83EA2}"/>
                </a:ext>
              </a:extLst>
            </p:cNvPr>
            <p:cNvSpPr/>
            <p:nvPr/>
          </p:nvSpPr>
          <p:spPr>
            <a:xfrm>
              <a:off x="9151192" y="5439063"/>
              <a:ext cx="2705987" cy="1244850"/>
            </a:xfrm>
            <a:prstGeom prst="flowChartAlternateProces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Álnevesített állományból a  nemzetiség és vallás adatok törlése</a:t>
              </a:r>
            </a:p>
          </p:txBody>
        </p:sp>
        <p:cxnSp>
          <p:nvCxnSpPr>
            <p:cNvPr id="29" name="Egyenes összekötő 28">
              <a:extLst>
                <a:ext uri="{FF2B5EF4-FFF2-40B4-BE49-F238E27FC236}">
                  <a16:creationId xmlns:a16="http://schemas.microsoft.com/office/drawing/2014/main" xmlns="" id="{DD0ADA9B-EF05-432F-A74E-922710ED85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6513" y="4671543"/>
              <a:ext cx="5200236" cy="8072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>
              <a:extLst>
                <a:ext uri="{FF2B5EF4-FFF2-40B4-BE49-F238E27FC236}">
                  <a16:creationId xmlns:a16="http://schemas.microsoft.com/office/drawing/2014/main" xmlns="" id="{DB61AC70-8336-4CF1-8817-82BDA9DB2B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83321" y="2860349"/>
              <a:ext cx="5233430" cy="15181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>
              <a:extLst>
                <a:ext uri="{FF2B5EF4-FFF2-40B4-BE49-F238E27FC236}">
                  <a16:creationId xmlns:a16="http://schemas.microsoft.com/office/drawing/2014/main" xmlns="" id="{129E8C3A-5F61-49F7-B0C5-D22F8A1CCC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446" y="5229351"/>
              <a:ext cx="3742587" cy="10440"/>
            </a:xfrm>
            <a:prstGeom prst="line">
              <a:avLst/>
            </a:prstGeom>
            <a:ln w="476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>
              <a:extLst>
                <a:ext uri="{FF2B5EF4-FFF2-40B4-BE49-F238E27FC236}">
                  <a16:creationId xmlns:a16="http://schemas.microsoft.com/office/drawing/2014/main" xmlns="" id="{FDEB0579-6671-4681-9386-1D3479110732}"/>
                </a:ext>
              </a:extLst>
            </p:cNvPr>
            <p:cNvCxnSpPr>
              <a:cxnSpLocks/>
            </p:cNvCxnSpPr>
            <p:nvPr/>
          </p:nvCxnSpPr>
          <p:spPr>
            <a:xfrm>
              <a:off x="1550042" y="3949872"/>
              <a:ext cx="1" cy="1279479"/>
            </a:xfrm>
            <a:prstGeom prst="line">
              <a:avLst/>
            </a:prstGeom>
            <a:ln w="476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xmlns="" id="{A1EA7254-4ACE-43BE-A18F-5355949029F3}"/>
                </a:ext>
              </a:extLst>
            </p:cNvPr>
            <p:cNvSpPr txBox="1"/>
            <p:nvPr/>
          </p:nvSpPr>
          <p:spPr>
            <a:xfrm>
              <a:off x="1647098" y="4666191"/>
              <a:ext cx="3519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solidFill>
                    <a:srgbClr val="0070C0"/>
                  </a:solidFill>
                </a:rPr>
                <a:t>Családi és utónév időleges használata összekapcsoláskor</a:t>
              </a:r>
            </a:p>
          </p:txBody>
        </p:sp>
        <p:sp>
          <p:nvSpPr>
            <p:cNvPr id="57" name="Szövegdoboz 56">
              <a:extLst>
                <a:ext uri="{FF2B5EF4-FFF2-40B4-BE49-F238E27FC236}">
                  <a16:creationId xmlns:a16="http://schemas.microsoft.com/office/drawing/2014/main" xmlns="" id="{6E9B6B3F-5003-480E-BCBC-0B299FA7BF19}"/>
                </a:ext>
              </a:extLst>
            </p:cNvPr>
            <p:cNvSpPr txBox="1"/>
            <p:nvPr/>
          </p:nvSpPr>
          <p:spPr>
            <a:xfrm>
              <a:off x="4381701" y="4270483"/>
              <a:ext cx="6431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solidFill>
                    <a:srgbClr val="0070C0"/>
                  </a:solidFill>
                </a:rPr>
                <a:t>Technikai </a:t>
              </a:r>
              <a:r>
                <a:rPr lang="hu-HU" b="1" dirty="0" smtClean="0">
                  <a:solidFill>
                    <a:srgbClr val="0070C0"/>
                  </a:solidFill>
                </a:rPr>
                <a:t>azonosító használata összekapcsoláskor</a:t>
              </a:r>
              <a:endParaRPr lang="hu-HU" b="1" dirty="0">
                <a:solidFill>
                  <a:srgbClr val="0070C0"/>
                </a:solidFill>
              </a:endParaRPr>
            </a:p>
          </p:txBody>
        </p:sp>
        <p:cxnSp>
          <p:nvCxnSpPr>
            <p:cNvPr id="63" name="Egyenes összekötő 62">
              <a:extLst>
                <a:ext uri="{FF2B5EF4-FFF2-40B4-BE49-F238E27FC236}">
                  <a16:creationId xmlns:a16="http://schemas.microsoft.com/office/drawing/2014/main" xmlns="" id="{017FE53B-7A47-4080-A1C2-C549783D92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51677" y="5534533"/>
              <a:ext cx="1508498" cy="2295"/>
            </a:xfrm>
            <a:prstGeom prst="line">
              <a:avLst/>
            </a:prstGeom>
            <a:ln w="476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FEED63F-AAC3-442C-9580-1194ECA479DB}"/>
              </a:ext>
            </a:extLst>
          </p:cNvPr>
          <p:cNvSpPr txBox="1"/>
          <p:nvPr/>
        </p:nvSpPr>
        <p:spPr>
          <a:xfrm>
            <a:off x="711358" y="847049"/>
            <a:ext cx="171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70C0"/>
                </a:solidFill>
              </a:rPr>
              <a:t>ADATGYŰJTÉS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xmlns="" id="{966C0227-FA2F-4FB4-A079-DFC5C62C6EE2}"/>
              </a:ext>
            </a:extLst>
          </p:cNvPr>
          <p:cNvSpPr txBox="1"/>
          <p:nvPr/>
        </p:nvSpPr>
        <p:spPr>
          <a:xfrm>
            <a:off x="711237" y="1610714"/>
            <a:ext cx="224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70C0"/>
                </a:solidFill>
              </a:rPr>
              <a:t>ADATELŐKÉSZÍTÉS ÉS -FELDOLGOZÁS</a:t>
            </a:r>
          </a:p>
        </p:txBody>
      </p:sp>
      <p:sp>
        <p:nvSpPr>
          <p:cNvPr id="19" name="Nyíl: kanyarodó 18">
            <a:extLst>
              <a:ext uri="{FF2B5EF4-FFF2-40B4-BE49-F238E27FC236}">
                <a16:creationId xmlns:a16="http://schemas.microsoft.com/office/drawing/2014/main" xmlns="" id="{8C983F6E-4619-4532-B4A8-BCB09CA7F318}"/>
              </a:ext>
            </a:extLst>
          </p:cNvPr>
          <p:cNvSpPr/>
          <p:nvPr/>
        </p:nvSpPr>
        <p:spPr>
          <a:xfrm flipV="1">
            <a:off x="594914" y="1055166"/>
            <a:ext cx="2482084" cy="434706"/>
          </a:xfrm>
          <a:prstGeom prst="bentArrow">
            <a:avLst>
              <a:gd name="adj1" fmla="val 26342"/>
              <a:gd name="adj2" fmla="val 43324"/>
              <a:gd name="adj3" fmla="val 45170"/>
              <a:gd name="adj4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4" name="Nyíl: kanyarodó 43">
            <a:extLst>
              <a:ext uri="{FF2B5EF4-FFF2-40B4-BE49-F238E27FC236}">
                <a16:creationId xmlns:a16="http://schemas.microsoft.com/office/drawing/2014/main" xmlns="" id="{A4D6CFBE-EF85-4DC7-AD35-2C43EB09A2C6}"/>
              </a:ext>
            </a:extLst>
          </p:cNvPr>
          <p:cNvSpPr/>
          <p:nvPr/>
        </p:nvSpPr>
        <p:spPr>
          <a:xfrm flipV="1">
            <a:off x="586679" y="2107999"/>
            <a:ext cx="2482084" cy="434706"/>
          </a:xfrm>
          <a:prstGeom prst="bentArrow">
            <a:avLst>
              <a:gd name="adj1" fmla="val 26342"/>
              <a:gd name="adj2" fmla="val 43324"/>
              <a:gd name="adj3" fmla="val 45170"/>
              <a:gd name="adj4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8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1276" y="196323"/>
            <a:ext cx="1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2060"/>
                </a:solidFill>
                <a:latin typeface="Myriad "/>
              </a:rPr>
              <a:t>A végrehajtás szereplői</a:t>
            </a:r>
            <a:endParaRPr lang="hu-HU" sz="28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2" name="Folyamatábra: Másik feldolgozás 11">
            <a:extLst>
              <a:ext uri="{FF2B5EF4-FFF2-40B4-BE49-F238E27FC236}">
                <a16:creationId xmlns:a16="http://schemas.microsoft.com/office/drawing/2014/main" xmlns="" id="{768D211B-1471-4BA6-89FC-DD867527D1E1}"/>
              </a:ext>
            </a:extLst>
          </p:cNvPr>
          <p:cNvSpPr/>
          <p:nvPr/>
        </p:nvSpPr>
        <p:spPr>
          <a:xfrm>
            <a:off x="7654592" y="3826365"/>
            <a:ext cx="3090880" cy="643515"/>
          </a:xfrm>
          <a:prstGeom prst="flowChartAlternateProcess">
            <a:avLst/>
          </a:prstGeom>
          <a:solidFill>
            <a:schemeClr val="bg1"/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Felülvizsgáló 3000 fő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15" name="Folyamatábra: Másik feldolgozás 14">
            <a:extLst>
              <a:ext uri="{FF2B5EF4-FFF2-40B4-BE49-F238E27FC236}">
                <a16:creationId xmlns:a16="http://schemas.microsoft.com/office/drawing/2014/main" xmlns="" id="{E6EB432A-283B-41A0-AE87-CCFB1FE13C88}"/>
              </a:ext>
            </a:extLst>
          </p:cNvPr>
          <p:cNvSpPr/>
          <p:nvPr/>
        </p:nvSpPr>
        <p:spPr>
          <a:xfrm>
            <a:off x="4115239" y="1973840"/>
            <a:ext cx="3093995" cy="723614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Megyei felelős 40 fő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FEED63F-AAC3-442C-9580-1194ECA479DB}"/>
              </a:ext>
            </a:extLst>
          </p:cNvPr>
          <p:cNvSpPr txBox="1"/>
          <p:nvPr/>
        </p:nvSpPr>
        <p:spPr>
          <a:xfrm>
            <a:off x="6766561" y="5544453"/>
            <a:ext cx="506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Települési önkormányzatok feladata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xmlns="" id="{966C0227-FA2F-4FB4-A079-DFC5C62C6EE2}"/>
              </a:ext>
            </a:extLst>
          </p:cNvPr>
          <p:cNvSpPr txBox="1"/>
          <p:nvPr/>
        </p:nvSpPr>
        <p:spPr>
          <a:xfrm>
            <a:off x="2876334" y="5541048"/>
            <a:ext cx="228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KSH feladata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59" name="Folyamatábra: Másik feldolgozás 58">
            <a:extLst>
              <a:ext uri="{FF2B5EF4-FFF2-40B4-BE49-F238E27FC236}">
                <a16:creationId xmlns:a16="http://schemas.microsoft.com/office/drawing/2014/main" xmlns="" id="{768D211B-1471-4BA6-89FC-DD867527D1E1}"/>
              </a:ext>
            </a:extLst>
          </p:cNvPr>
          <p:cNvSpPr/>
          <p:nvPr/>
        </p:nvSpPr>
        <p:spPr>
          <a:xfrm>
            <a:off x="7654592" y="4714181"/>
            <a:ext cx="3090880" cy="643515"/>
          </a:xfrm>
          <a:prstGeom prst="flowChartAlternateProcess">
            <a:avLst/>
          </a:prstGeom>
          <a:solidFill>
            <a:schemeClr val="bg1"/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Számlálóbiztos 30 000 fő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0" name="Folyamatábra: Másik feldolgozás 59">
            <a:extLst>
              <a:ext uri="{FF2B5EF4-FFF2-40B4-BE49-F238E27FC236}">
                <a16:creationId xmlns:a16="http://schemas.microsoft.com/office/drawing/2014/main" xmlns="" id="{768D211B-1471-4BA6-89FC-DD867527D1E1}"/>
              </a:ext>
            </a:extLst>
          </p:cNvPr>
          <p:cNvSpPr/>
          <p:nvPr/>
        </p:nvSpPr>
        <p:spPr>
          <a:xfrm>
            <a:off x="7637527" y="2014496"/>
            <a:ext cx="3090880" cy="643515"/>
          </a:xfrm>
          <a:prstGeom prst="flowChartAlternateProcess">
            <a:avLst/>
          </a:prstGeom>
          <a:solidFill>
            <a:schemeClr val="bg1"/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Helyi népszámlálási felelős (jegyző) 1300 fő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1" name="Folyamatábra: Másik feldolgozás 60">
            <a:extLst>
              <a:ext uri="{FF2B5EF4-FFF2-40B4-BE49-F238E27FC236}">
                <a16:creationId xmlns:a16="http://schemas.microsoft.com/office/drawing/2014/main" xmlns="" id="{768D211B-1471-4BA6-89FC-DD867527D1E1}"/>
              </a:ext>
            </a:extLst>
          </p:cNvPr>
          <p:cNvSpPr/>
          <p:nvPr/>
        </p:nvSpPr>
        <p:spPr>
          <a:xfrm>
            <a:off x="7654592" y="2925785"/>
            <a:ext cx="3090880" cy="643515"/>
          </a:xfrm>
          <a:prstGeom prst="flowChartAlternateProcess">
            <a:avLst/>
          </a:prstGeom>
          <a:solidFill>
            <a:schemeClr val="bg1"/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Helyi koordinátor, referens 500 fő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2" name="Folyamatábra: Másik feldolgozás 61">
            <a:extLst>
              <a:ext uri="{FF2B5EF4-FFF2-40B4-BE49-F238E27FC236}">
                <a16:creationId xmlns:a16="http://schemas.microsoft.com/office/drawing/2014/main" xmlns="" id="{E6EB432A-283B-41A0-AE87-CCFB1FE13C88}"/>
              </a:ext>
            </a:extLst>
          </p:cNvPr>
          <p:cNvSpPr/>
          <p:nvPr/>
        </p:nvSpPr>
        <p:spPr>
          <a:xfrm>
            <a:off x="4115240" y="2895128"/>
            <a:ext cx="3093995" cy="723614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Területfelelős 300 fő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4" name="Folyamatábra: Másik feldolgozás 63">
            <a:extLst>
              <a:ext uri="{FF2B5EF4-FFF2-40B4-BE49-F238E27FC236}">
                <a16:creationId xmlns:a16="http://schemas.microsoft.com/office/drawing/2014/main" xmlns="" id="{E6EB432A-283B-41A0-AE87-CCFB1FE13C88}"/>
              </a:ext>
            </a:extLst>
          </p:cNvPr>
          <p:cNvSpPr/>
          <p:nvPr/>
        </p:nvSpPr>
        <p:spPr>
          <a:xfrm>
            <a:off x="722277" y="1962205"/>
            <a:ext cx="3093995" cy="723614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Minőségellenőr 20 fő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xmlns="" id="{966C0227-FA2F-4FB4-A079-DFC5C62C6EE2}"/>
              </a:ext>
            </a:extLst>
          </p:cNvPr>
          <p:cNvSpPr txBox="1"/>
          <p:nvPr/>
        </p:nvSpPr>
        <p:spPr>
          <a:xfrm>
            <a:off x="4194860" y="937509"/>
            <a:ext cx="328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</a:rPr>
              <a:t>KSH Projektirányítás</a:t>
            </a:r>
            <a:endParaRPr lang="hu-HU" sz="2800" b="1" dirty="0">
              <a:solidFill>
                <a:srgbClr val="0070C0"/>
              </a:solidFill>
            </a:endParaRPr>
          </a:p>
        </p:txBody>
      </p: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xmlns="" id="{DB61AC70-8336-4CF1-8817-82BDA9DB2B2A}"/>
              </a:ext>
            </a:extLst>
          </p:cNvPr>
          <p:cNvCxnSpPr>
            <a:cxnSpLocks/>
          </p:cNvCxnSpPr>
          <p:nvPr/>
        </p:nvCxnSpPr>
        <p:spPr>
          <a:xfrm flipH="1" flipV="1">
            <a:off x="2239749" y="1631950"/>
            <a:ext cx="6943218" cy="8880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xmlns="" id="{86A9FAE4-9A0E-4161-A43A-75D6A8120150}"/>
              </a:ext>
            </a:extLst>
          </p:cNvPr>
          <p:cNvCxnSpPr>
            <a:cxnSpLocks/>
          </p:cNvCxnSpPr>
          <p:nvPr/>
        </p:nvCxnSpPr>
        <p:spPr>
          <a:xfrm>
            <a:off x="9162519" y="1634502"/>
            <a:ext cx="1801" cy="200648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>
            <a:extLst>
              <a:ext uri="{FF2B5EF4-FFF2-40B4-BE49-F238E27FC236}">
                <a16:creationId xmlns:a16="http://schemas.microsoft.com/office/drawing/2014/main" xmlns="" id="{86A9FAE4-9A0E-4161-A43A-75D6A8120150}"/>
              </a:ext>
            </a:extLst>
          </p:cNvPr>
          <p:cNvCxnSpPr>
            <a:cxnSpLocks/>
          </p:cNvCxnSpPr>
          <p:nvPr/>
        </p:nvCxnSpPr>
        <p:spPr>
          <a:xfrm>
            <a:off x="5664841" y="1634502"/>
            <a:ext cx="1801" cy="200648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>
            <a:extLst>
              <a:ext uri="{FF2B5EF4-FFF2-40B4-BE49-F238E27FC236}">
                <a16:creationId xmlns:a16="http://schemas.microsoft.com/office/drawing/2014/main" xmlns="" id="{86A9FAE4-9A0E-4161-A43A-75D6A8120150}"/>
              </a:ext>
            </a:extLst>
          </p:cNvPr>
          <p:cNvCxnSpPr>
            <a:cxnSpLocks/>
          </p:cNvCxnSpPr>
          <p:nvPr/>
        </p:nvCxnSpPr>
        <p:spPr>
          <a:xfrm>
            <a:off x="2262609" y="1634502"/>
            <a:ext cx="1801" cy="200648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76">
            <a:extLst>
              <a:ext uri="{FF2B5EF4-FFF2-40B4-BE49-F238E27FC236}">
                <a16:creationId xmlns:a16="http://schemas.microsoft.com/office/drawing/2014/main" xmlns="" id="{86A9FAE4-9A0E-4161-A43A-75D6A8120150}"/>
              </a:ext>
            </a:extLst>
          </p:cNvPr>
          <p:cNvCxnSpPr>
            <a:cxnSpLocks/>
          </p:cNvCxnSpPr>
          <p:nvPr/>
        </p:nvCxnSpPr>
        <p:spPr>
          <a:xfrm>
            <a:off x="5662399" y="1431302"/>
            <a:ext cx="1801" cy="200648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540</Words>
  <Application>Microsoft Office PowerPoint</Application>
  <PresentationFormat>Szélesvásznú</PresentationFormat>
  <Paragraphs>110</Paragraphs>
  <Slides>11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Myriad 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Kovács Marcell</cp:lastModifiedBy>
  <cp:revision>100</cp:revision>
  <cp:lastPrinted>2020-03-03T17:15:09Z</cp:lastPrinted>
  <dcterms:created xsi:type="dcterms:W3CDTF">2017-03-01T09:38:02Z</dcterms:created>
  <dcterms:modified xsi:type="dcterms:W3CDTF">2020-10-07T10:40:15Z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