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6.xml" ContentType="application/vnd.openxmlformats-officedocument.drawingml.chartshapes+xml"/>
  <Override PartName="/ppt/charts/chart7.xml" ContentType="application/vnd.openxmlformats-officedocument.drawingml.chart+xml"/>
  <Override PartName="/ppt/drawings/drawing7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256" r:id="rId5"/>
    <p:sldId id="275" r:id="rId6"/>
    <p:sldId id="258" r:id="rId7"/>
    <p:sldId id="273" r:id="rId8"/>
    <p:sldId id="263" r:id="rId9"/>
    <p:sldId id="267" r:id="rId10"/>
    <p:sldId id="266" r:id="rId11"/>
    <p:sldId id="268" r:id="rId12"/>
    <p:sldId id="271" r:id="rId13"/>
    <p:sldId id="272" r:id="rId14"/>
    <p:sldId id="260" r:id="rId15"/>
    <p:sldId id="261" r:id="rId16"/>
    <p:sldId id="264" r:id="rId17"/>
    <p:sldId id="274" r:id="rId18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9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jumbo\csoportmunka\Modszertan\Gazdas&#225;gstatisztika\DGINS2018\OPG\sampledesign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jumbo\csoportmunka\Modszertan\Gazdas&#225;gstatisztika\DGINS2018\OPG\sampledesign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jumbo\csoportmunka\Modszertan\Gazdas&#225;gstatisztika\DGINS2018\OPG\sampledesign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jumbo\csoportmunka\Modszertan\Gazdas&#225;gstatisztika\DGINS2018\OPG\sampledesign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jumbo\csoportmunka\Modszertan\Gazdas&#225;gstatisztika\DGINS2018\OPG\sampledesign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jumbo\csoportmunka\Modszertan\Gazdas&#225;gstatisztika\DGINS2018\OPG\sampledesign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\\jumbo\csoportmunka\Belker\OPG\OPG_&#225;tt&#233;r&#233;s\Kiskker%20+%20Vend%20forgalom%20-%20OPG_2017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sz="1600" dirty="0" smtClean="0"/>
              <a:t>Régi módszertan</a:t>
            </a:r>
            <a:r>
              <a:rPr lang="hu-HU" sz="1400" dirty="0" smtClean="0"/>
              <a:t/>
            </a:r>
            <a:br>
              <a:rPr lang="hu-HU" sz="1400" dirty="0" smtClean="0"/>
            </a:br>
            <a:r>
              <a:rPr lang="hu-HU" sz="1200" dirty="0" smtClean="0"/>
              <a:t>(árbevétel</a:t>
            </a:r>
            <a:r>
              <a:rPr lang="hu-HU" sz="1200" baseline="0" dirty="0" smtClean="0"/>
              <a:t> aránya)</a:t>
            </a:r>
            <a:endParaRPr lang="hu-HU" sz="12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>
        <c:manualLayout>
          <c:layoutTarget val="inner"/>
          <c:xMode val="edge"/>
          <c:yMode val="edge"/>
          <c:x val="0.15965375903354548"/>
          <c:y val="0.12210699588477367"/>
          <c:w val="0.81294898069248189"/>
          <c:h val="0.6696617737597615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Munka1!$A$2</c:f>
              <c:strCache>
                <c:ptCount val="1"/>
                <c:pt idx="0">
                  <c:v>régi admin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82D65464-A333-47A1-812C-457A67825829}" type="VALUE">
                      <a:rPr lang="en-US"/>
                      <a:pPr/>
                      <a:t>[ÉRTÉK]</a:t>
                    </a:fld>
                    <a:r>
                      <a:rPr lang="en-US"/>
                      <a:t>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Munka1!$B$2</c:f>
              <c:numCache>
                <c:formatCode>0.0</c:formatCode>
                <c:ptCount val="1"/>
                <c:pt idx="0">
                  <c:v>9</c:v>
                </c:pt>
              </c:numCache>
            </c:numRef>
          </c:val>
        </c:ser>
        <c:ser>
          <c:idx val="1"/>
          <c:order val="1"/>
          <c:tx>
            <c:strRef>
              <c:f>Munka1!$A$3</c:f>
              <c:strCache>
                <c:ptCount val="1"/>
                <c:pt idx="0">
                  <c:v>teljes körű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D13DD86D-1B38-452C-949C-231B0EC78872}" type="VALUE">
                      <a:rPr lang="en-US"/>
                      <a:pPr/>
                      <a:t>[ÉRTÉK]</a:t>
                    </a:fld>
                    <a:r>
                      <a:rPr lang="en-US"/>
                      <a:t>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Munka1!$B$3</c:f>
              <c:numCache>
                <c:formatCode>0.0</c:formatCode>
                <c:ptCount val="1"/>
                <c:pt idx="0">
                  <c:v>53.5</c:v>
                </c:pt>
              </c:numCache>
            </c:numRef>
          </c:val>
        </c:ser>
        <c:ser>
          <c:idx val="2"/>
          <c:order val="2"/>
          <c:tx>
            <c:strRef>
              <c:f>Munka1!$A$4</c:f>
              <c:strCache>
                <c:ptCount val="1"/>
                <c:pt idx="0">
                  <c:v>minta</c:v>
                </c:pt>
              </c:strCache>
            </c:strRef>
          </c:tx>
          <c:spPr>
            <a:solidFill>
              <a:schemeClr val="accent3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8A314C3A-94D1-4F26-81A4-5881D5C5A446}" type="VALUE">
                      <a:rPr lang="en-US"/>
                      <a:pPr/>
                      <a:t>[ÉRTÉK]</a:t>
                    </a:fld>
                    <a:r>
                      <a:rPr lang="en-US"/>
                      <a:t>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Munka1!$B$4</c:f>
              <c:numCache>
                <c:formatCode>0.0</c:formatCode>
                <c:ptCount val="1"/>
                <c:pt idx="0">
                  <c:v>1.3</c:v>
                </c:pt>
              </c:numCache>
            </c:numRef>
          </c:val>
        </c:ser>
        <c:ser>
          <c:idx val="3"/>
          <c:order val="3"/>
          <c:tx>
            <c:strRef>
              <c:f>Munka1!$A$5</c:f>
              <c:strCache>
                <c:ptCount val="1"/>
                <c:pt idx="0">
                  <c:v>nem megfigyelt</c:v>
                </c:pt>
              </c:strCache>
            </c:strRef>
          </c:tx>
          <c:spPr>
            <a:solidFill>
              <a:schemeClr val="accent4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83FC1C30-013F-412B-AEFA-7002F77F7AD2}" type="VALUE">
                      <a:rPr lang="en-US"/>
                      <a:pPr/>
                      <a:t>[ÉRTÉK]</a:t>
                    </a:fld>
                    <a:r>
                      <a:rPr lang="en-US"/>
                      <a:t>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Munka1!$B$5</c:f>
              <c:numCache>
                <c:formatCode>0.0</c:formatCode>
                <c:ptCount val="1"/>
                <c:pt idx="0">
                  <c:v>36.200000000000003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240524104"/>
        <c:axId val="240529200"/>
      </c:barChart>
      <c:catAx>
        <c:axId val="24052410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40529200"/>
        <c:crosses val="autoZero"/>
        <c:auto val="1"/>
        <c:lblAlgn val="ctr"/>
        <c:lblOffset val="100"/>
        <c:noMultiLvlLbl val="0"/>
      </c:catAx>
      <c:valAx>
        <c:axId val="240529200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tx1">
                      <a:lumMod val="5000"/>
                      <a:lumOff val="95000"/>
                    </a:schemeClr>
                  </a:gs>
                  <a:gs pos="10000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240524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6088196167259916"/>
          <c:y val="0.81810621820420593"/>
          <c:w val="0.72389817711142279"/>
          <c:h val="0.1292188846764524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sz="1400" dirty="0" smtClean="0"/>
              <a:t>Régi módszertan</a:t>
            </a:r>
            <a:endParaRPr lang="hu-HU" sz="14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>
        <c:manualLayout>
          <c:layoutTarget val="inner"/>
          <c:xMode val="edge"/>
          <c:yMode val="edge"/>
          <c:x val="0.15965375903354548"/>
          <c:y val="0.12210699588477367"/>
          <c:w val="0.81294898069248189"/>
          <c:h val="0.6696617737597615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Munka1!$A$2</c:f>
              <c:strCache>
                <c:ptCount val="1"/>
                <c:pt idx="0">
                  <c:v>régi admin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82D65464-A333-47A1-812C-457A67825829}" type="VALUE">
                      <a:rPr lang="en-US"/>
                      <a:pPr/>
                      <a:t>[ÉRTÉK]</a:t>
                    </a:fld>
                    <a:r>
                      <a:rPr lang="en-US"/>
                      <a:t>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Munka1!$B$2</c:f>
              <c:numCache>
                <c:formatCode>0.0</c:formatCode>
                <c:ptCount val="1"/>
                <c:pt idx="0">
                  <c:v>9</c:v>
                </c:pt>
              </c:numCache>
            </c:numRef>
          </c:val>
        </c:ser>
        <c:ser>
          <c:idx val="1"/>
          <c:order val="1"/>
          <c:tx>
            <c:strRef>
              <c:f>Munka1!$A$3</c:f>
              <c:strCache>
                <c:ptCount val="1"/>
                <c:pt idx="0">
                  <c:v>teljes körű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D13DD86D-1B38-452C-949C-231B0EC78872}" type="VALUE">
                      <a:rPr lang="en-US"/>
                      <a:pPr/>
                      <a:t>[ÉRTÉK]</a:t>
                    </a:fld>
                    <a:r>
                      <a:rPr lang="en-US"/>
                      <a:t>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Munka1!$B$3</c:f>
              <c:numCache>
                <c:formatCode>0.0</c:formatCode>
                <c:ptCount val="1"/>
                <c:pt idx="0">
                  <c:v>53.5</c:v>
                </c:pt>
              </c:numCache>
            </c:numRef>
          </c:val>
        </c:ser>
        <c:ser>
          <c:idx val="2"/>
          <c:order val="2"/>
          <c:tx>
            <c:strRef>
              <c:f>Munka1!$A$4</c:f>
              <c:strCache>
                <c:ptCount val="1"/>
                <c:pt idx="0">
                  <c:v>minta</c:v>
                </c:pt>
              </c:strCache>
            </c:strRef>
          </c:tx>
          <c:spPr>
            <a:solidFill>
              <a:schemeClr val="accent3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8A314C3A-94D1-4F26-81A4-5881D5C5A446}" type="VALUE">
                      <a:rPr lang="en-US"/>
                      <a:pPr/>
                      <a:t>[ÉRTÉK]</a:t>
                    </a:fld>
                    <a:r>
                      <a:rPr lang="en-US"/>
                      <a:t>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Munka1!$B$4</c:f>
              <c:numCache>
                <c:formatCode>0.0</c:formatCode>
                <c:ptCount val="1"/>
                <c:pt idx="0">
                  <c:v>1.3</c:v>
                </c:pt>
              </c:numCache>
            </c:numRef>
          </c:val>
        </c:ser>
        <c:ser>
          <c:idx val="3"/>
          <c:order val="3"/>
          <c:tx>
            <c:strRef>
              <c:f>Munka1!$A$5</c:f>
              <c:strCache>
                <c:ptCount val="1"/>
                <c:pt idx="0">
                  <c:v>nem megfigyelt</c:v>
                </c:pt>
              </c:strCache>
            </c:strRef>
          </c:tx>
          <c:spPr>
            <a:solidFill>
              <a:schemeClr val="accent4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83FC1C30-013F-412B-AEFA-7002F77F7AD2}" type="VALUE">
                      <a:rPr lang="en-US"/>
                      <a:pPr/>
                      <a:t>[ÉRTÉK]</a:t>
                    </a:fld>
                    <a:r>
                      <a:rPr lang="en-US"/>
                      <a:t>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Munka1!$B$5</c:f>
              <c:numCache>
                <c:formatCode>0.0</c:formatCode>
                <c:ptCount val="1"/>
                <c:pt idx="0">
                  <c:v>36.200000000000003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372743064"/>
        <c:axId val="372745416"/>
      </c:barChart>
      <c:catAx>
        <c:axId val="37274306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72745416"/>
        <c:crosses val="autoZero"/>
        <c:auto val="1"/>
        <c:lblAlgn val="ctr"/>
        <c:lblOffset val="100"/>
        <c:noMultiLvlLbl val="0"/>
      </c:catAx>
      <c:valAx>
        <c:axId val="372745416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tx1">
                      <a:lumMod val="5000"/>
                      <a:lumOff val="95000"/>
                    </a:schemeClr>
                  </a:gs>
                  <a:gs pos="10000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372743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6088196167259916"/>
          <c:y val="0.81810621820420593"/>
          <c:w val="0.72389817711142279"/>
          <c:h val="0.1292188846764524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sz="1400" dirty="0" smtClean="0"/>
              <a:t>Új módszertan</a:t>
            </a:r>
            <a:endParaRPr lang="hu-HU" sz="14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>
        <c:manualLayout>
          <c:layoutTarget val="inner"/>
          <c:xMode val="edge"/>
          <c:yMode val="edge"/>
          <c:x val="0.15385774797952237"/>
          <c:y val="0.12180623973727422"/>
          <c:w val="0.79333697149242488"/>
          <c:h val="0.6741696081093311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Munka1!$C$2</c:f>
              <c:strCache>
                <c:ptCount val="1"/>
                <c:pt idx="0">
                  <c:v>régi admin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1B2E7F3F-2FEB-420A-B439-BFF1CD98ADF3}" type="VALUE">
                      <a:rPr lang="en-US"/>
                      <a:pPr/>
                      <a:t>[ÉRTÉK]</a:t>
                    </a:fld>
                    <a:r>
                      <a:rPr lang="en-US"/>
                      <a:t>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Munka1!$D$1</c:f>
              <c:strCache>
                <c:ptCount val="1"/>
                <c:pt idx="0">
                  <c:v>new</c:v>
                </c:pt>
              </c:strCache>
            </c:strRef>
          </c:cat>
          <c:val>
            <c:numRef>
              <c:f>Munka1!$D$2</c:f>
              <c:numCache>
                <c:formatCode>0.0</c:formatCode>
                <c:ptCount val="1"/>
                <c:pt idx="0">
                  <c:v>9</c:v>
                </c:pt>
              </c:numCache>
            </c:numRef>
          </c:val>
        </c:ser>
        <c:ser>
          <c:idx val="1"/>
          <c:order val="1"/>
          <c:tx>
            <c:strRef>
              <c:f>Munka1!$C$3</c:f>
              <c:strCache>
                <c:ptCount val="1"/>
                <c:pt idx="0">
                  <c:v>teljes körű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DCC03873-8BC1-4CFC-A635-87ADE478E252}" type="VALUE">
                      <a:rPr lang="en-US"/>
                      <a:pPr/>
                      <a:t>[ÉRTÉK]</a:t>
                    </a:fld>
                    <a:r>
                      <a:rPr lang="en-US"/>
                      <a:t>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Munka1!$D$1</c:f>
              <c:strCache>
                <c:ptCount val="1"/>
                <c:pt idx="0">
                  <c:v>new</c:v>
                </c:pt>
              </c:strCache>
            </c:strRef>
          </c:cat>
          <c:val>
            <c:numRef>
              <c:f>Munka1!$D$3</c:f>
              <c:numCache>
                <c:formatCode>0.0</c:formatCode>
                <c:ptCount val="1"/>
                <c:pt idx="0">
                  <c:v>4.7</c:v>
                </c:pt>
              </c:numCache>
            </c:numRef>
          </c:val>
        </c:ser>
        <c:ser>
          <c:idx val="2"/>
          <c:order val="2"/>
          <c:tx>
            <c:strRef>
              <c:f>Munka1!$C$4</c:f>
              <c:strCache>
                <c:ptCount val="1"/>
                <c:pt idx="0">
                  <c:v>minta</c:v>
                </c:pt>
              </c:strCache>
            </c:strRef>
          </c:tx>
          <c:spPr>
            <a:solidFill>
              <a:schemeClr val="accent3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16721672167216725"/>
                  <c:y val="-1.2041459144531225E-16"/>
                </c:manualLayout>
              </c:layout>
              <c:tx>
                <c:rich>
                  <a:bodyPr/>
                  <a:lstStyle/>
                  <a:p>
                    <a:fld id="{E8D6CBD7-1FDB-4A19-86BE-9EBFAEE521C9}" type="VALUE">
                      <a:rPr lang="en-US"/>
                      <a:pPr/>
                      <a:t>[ÉRTÉK]</a:t>
                    </a:fld>
                    <a:r>
                      <a:rPr lang="en-US"/>
                      <a:t>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Munka1!$D$1</c:f>
              <c:strCache>
                <c:ptCount val="1"/>
                <c:pt idx="0">
                  <c:v>new</c:v>
                </c:pt>
              </c:strCache>
            </c:strRef>
          </c:cat>
          <c:val>
            <c:numRef>
              <c:f>Munka1!$D$4</c:f>
              <c:numCache>
                <c:formatCode>0.0</c:formatCode>
                <c:ptCount val="1"/>
                <c:pt idx="0">
                  <c:v>0.1</c:v>
                </c:pt>
              </c:numCache>
            </c:numRef>
          </c:val>
        </c:ser>
        <c:ser>
          <c:idx val="3"/>
          <c:order val="3"/>
          <c:tx>
            <c:strRef>
              <c:f>Munka1!$C$5</c:f>
              <c:strCache>
                <c:ptCount val="1"/>
                <c:pt idx="0">
                  <c:v>nem megfigyelt</c:v>
                </c:pt>
              </c:strCache>
            </c:strRef>
          </c:tx>
          <c:spPr>
            <a:solidFill>
              <a:schemeClr val="accent4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8.0673802189433615E-17"/>
                  <c:y val="-3.2840722495894909E-3"/>
                </c:manualLayout>
              </c:layout>
              <c:tx>
                <c:rich>
                  <a:bodyPr/>
                  <a:lstStyle/>
                  <a:p>
                    <a:fld id="{144BD8FF-9CC3-4AD9-AEF2-7CE630E91B8F}" type="VALUE">
                      <a:rPr lang="en-US"/>
                      <a:pPr/>
                      <a:t>[ÉRTÉK]</a:t>
                    </a:fld>
                    <a:r>
                      <a:rPr lang="en-US"/>
                      <a:t>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Munka1!$D$1</c:f>
              <c:strCache>
                <c:ptCount val="1"/>
                <c:pt idx="0">
                  <c:v>new</c:v>
                </c:pt>
              </c:strCache>
            </c:strRef>
          </c:cat>
          <c:val>
            <c:numRef>
              <c:f>Munka1!$D$5</c:f>
              <c:numCache>
                <c:formatCode>0.0</c:formatCode>
                <c:ptCount val="1"/>
                <c:pt idx="0">
                  <c:v>5.1999999999999886</c:v>
                </c:pt>
              </c:numCache>
            </c:numRef>
          </c:val>
        </c:ser>
        <c:ser>
          <c:idx val="4"/>
          <c:order val="4"/>
          <c:tx>
            <c:strRef>
              <c:f>Munka1!$C$6</c:f>
              <c:strCache>
                <c:ptCount val="1"/>
                <c:pt idx="0">
                  <c:v>egysz. kérd.</c:v>
                </c:pt>
              </c:strCache>
            </c:strRef>
          </c:tx>
          <c:spPr>
            <a:solidFill>
              <a:schemeClr val="accent5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8.0673802189433615E-17"/>
                  <c:y val="0.12151067323481117"/>
                </c:manualLayout>
              </c:layout>
              <c:tx>
                <c:rich>
                  <a:bodyPr/>
                  <a:lstStyle/>
                  <a:p>
                    <a:fld id="{3812262F-BE0B-4176-BD3B-559C44814803}" type="VALUE">
                      <a:rPr lang="en-US"/>
                      <a:pPr/>
                      <a:t>[ÉRTÉK]</a:t>
                    </a:fld>
                    <a:r>
                      <a:rPr lang="en-US"/>
                      <a:t>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Munka1!$D$1</c:f>
              <c:strCache>
                <c:ptCount val="1"/>
                <c:pt idx="0">
                  <c:v>new</c:v>
                </c:pt>
              </c:strCache>
            </c:strRef>
          </c:cat>
          <c:val>
            <c:numRef>
              <c:f>Munka1!$D$6</c:f>
              <c:numCache>
                <c:formatCode>0.0</c:formatCode>
                <c:ptCount val="1"/>
                <c:pt idx="0">
                  <c:v>49.5</c:v>
                </c:pt>
              </c:numCache>
            </c:numRef>
          </c:val>
        </c:ser>
        <c:ser>
          <c:idx val="5"/>
          <c:order val="5"/>
          <c:tx>
            <c:strRef>
              <c:f>Munka1!$C$7</c:f>
              <c:strCache>
                <c:ptCount val="1"/>
                <c:pt idx="0">
                  <c:v>új admin</c:v>
                </c:pt>
              </c:strCache>
            </c:strRef>
          </c:tx>
          <c:spPr>
            <a:solidFill>
              <a:schemeClr val="accent6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8.0673802189433615E-17"/>
                  <c:y val="7.5533661740558297E-2"/>
                </c:manualLayout>
              </c:layout>
              <c:tx>
                <c:rich>
                  <a:bodyPr/>
                  <a:lstStyle/>
                  <a:p>
                    <a:fld id="{5791D386-2FEF-4C02-B783-624C99F5CFA3}" type="VALUE">
                      <a:rPr lang="en-US"/>
                      <a:pPr/>
                      <a:t>[ÉRTÉK]</a:t>
                    </a:fld>
                    <a:r>
                      <a:rPr lang="en-US"/>
                      <a:t>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Munka1!$D$1</c:f>
              <c:strCache>
                <c:ptCount val="1"/>
                <c:pt idx="0">
                  <c:v>new</c:v>
                </c:pt>
              </c:strCache>
            </c:strRef>
          </c:cat>
          <c:val>
            <c:numRef>
              <c:f>Munka1!$D$7</c:f>
              <c:numCache>
                <c:formatCode>0.0</c:formatCode>
                <c:ptCount val="1"/>
                <c:pt idx="0">
                  <c:v>31.5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372742280"/>
        <c:axId val="372742672"/>
      </c:barChart>
      <c:catAx>
        <c:axId val="3727422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72742672"/>
        <c:crosses val="autoZero"/>
        <c:auto val="1"/>
        <c:lblAlgn val="ctr"/>
        <c:lblOffset val="100"/>
        <c:noMultiLvlLbl val="0"/>
      </c:catAx>
      <c:valAx>
        <c:axId val="372742672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tx1">
                      <a:lumMod val="5000"/>
                      <a:lumOff val="95000"/>
                    </a:schemeClr>
                  </a:gs>
                  <a:gs pos="10000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372742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0416672567621005"/>
          <c:y val="0.85324978646753213"/>
          <c:w val="0.66874987214598935"/>
          <c:h val="8.84305932628759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sz="1400" dirty="0" smtClean="0"/>
              <a:t>Új módszertan</a:t>
            </a:r>
            <a:endParaRPr lang="hu-HU" sz="14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>
        <c:manualLayout>
          <c:layoutTarget val="inner"/>
          <c:xMode val="edge"/>
          <c:yMode val="edge"/>
          <c:x val="0.15385774797952237"/>
          <c:y val="0.12180623973727422"/>
          <c:w val="0.79333697149242488"/>
          <c:h val="0.6741696081093311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Munka1!$C$2</c:f>
              <c:strCache>
                <c:ptCount val="1"/>
                <c:pt idx="0">
                  <c:v>régi admin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1B2E7F3F-2FEB-420A-B439-BFF1CD98ADF3}" type="VALUE">
                      <a:rPr lang="en-US"/>
                      <a:pPr/>
                      <a:t>[ÉRTÉK]</a:t>
                    </a:fld>
                    <a:r>
                      <a:rPr lang="en-US"/>
                      <a:t>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Munka1!$D$1</c:f>
              <c:strCache>
                <c:ptCount val="1"/>
                <c:pt idx="0">
                  <c:v>new</c:v>
                </c:pt>
              </c:strCache>
            </c:strRef>
          </c:cat>
          <c:val>
            <c:numRef>
              <c:f>Munka1!$D$2</c:f>
              <c:numCache>
                <c:formatCode>0.0</c:formatCode>
                <c:ptCount val="1"/>
                <c:pt idx="0">
                  <c:v>9</c:v>
                </c:pt>
              </c:numCache>
            </c:numRef>
          </c:val>
        </c:ser>
        <c:ser>
          <c:idx val="1"/>
          <c:order val="1"/>
          <c:tx>
            <c:strRef>
              <c:f>Munka1!$C$3</c:f>
              <c:strCache>
                <c:ptCount val="1"/>
                <c:pt idx="0">
                  <c:v>teljes körű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DCC03873-8BC1-4CFC-A635-87ADE478E252}" type="VALUE">
                      <a:rPr lang="en-US"/>
                      <a:pPr/>
                      <a:t>[ÉRTÉK]</a:t>
                    </a:fld>
                    <a:r>
                      <a:rPr lang="en-US"/>
                      <a:t>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Munka1!$D$1</c:f>
              <c:strCache>
                <c:ptCount val="1"/>
                <c:pt idx="0">
                  <c:v>new</c:v>
                </c:pt>
              </c:strCache>
            </c:strRef>
          </c:cat>
          <c:val>
            <c:numRef>
              <c:f>Munka1!$D$3</c:f>
              <c:numCache>
                <c:formatCode>0.0</c:formatCode>
                <c:ptCount val="1"/>
                <c:pt idx="0">
                  <c:v>4.7</c:v>
                </c:pt>
              </c:numCache>
            </c:numRef>
          </c:val>
        </c:ser>
        <c:ser>
          <c:idx val="2"/>
          <c:order val="2"/>
          <c:tx>
            <c:strRef>
              <c:f>Munka1!$C$4</c:f>
              <c:strCache>
                <c:ptCount val="1"/>
                <c:pt idx="0">
                  <c:v>minta</c:v>
                </c:pt>
              </c:strCache>
            </c:strRef>
          </c:tx>
          <c:spPr>
            <a:solidFill>
              <a:schemeClr val="accent3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16721672167216725"/>
                  <c:y val="-1.2041459144531225E-16"/>
                </c:manualLayout>
              </c:layout>
              <c:tx>
                <c:rich>
                  <a:bodyPr/>
                  <a:lstStyle/>
                  <a:p>
                    <a:fld id="{E8D6CBD7-1FDB-4A19-86BE-9EBFAEE521C9}" type="VALUE">
                      <a:rPr lang="en-US"/>
                      <a:pPr/>
                      <a:t>[ÉRTÉK]</a:t>
                    </a:fld>
                    <a:r>
                      <a:rPr lang="en-US"/>
                      <a:t>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Munka1!$D$1</c:f>
              <c:strCache>
                <c:ptCount val="1"/>
                <c:pt idx="0">
                  <c:v>new</c:v>
                </c:pt>
              </c:strCache>
            </c:strRef>
          </c:cat>
          <c:val>
            <c:numRef>
              <c:f>Munka1!$D$4</c:f>
              <c:numCache>
                <c:formatCode>0.0</c:formatCode>
                <c:ptCount val="1"/>
                <c:pt idx="0">
                  <c:v>0.1</c:v>
                </c:pt>
              </c:numCache>
            </c:numRef>
          </c:val>
        </c:ser>
        <c:ser>
          <c:idx val="3"/>
          <c:order val="3"/>
          <c:tx>
            <c:strRef>
              <c:f>Munka1!$C$5</c:f>
              <c:strCache>
                <c:ptCount val="1"/>
                <c:pt idx="0">
                  <c:v>nem megfigyelt</c:v>
                </c:pt>
              </c:strCache>
            </c:strRef>
          </c:tx>
          <c:spPr>
            <a:solidFill>
              <a:schemeClr val="accent4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8.0673802189433615E-17"/>
                  <c:y val="-3.2840722495894909E-3"/>
                </c:manualLayout>
              </c:layout>
              <c:tx>
                <c:rich>
                  <a:bodyPr/>
                  <a:lstStyle/>
                  <a:p>
                    <a:fld id="{144BD8FF-9CC3-4AD9-AEF2-7CE630E91B8F}" type="VALUE">
                      <a:rPr lang="en-US"/>
                      <a:pPr/>
                      <a:t>[ÉRTÉK]</a:t>
                    </a:fld>
                    <a:r>
                      <a:rPr lang="en-US"/>
                      <a:t>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Munka1!$D$1</c:f>
              <c:strCache>
                <c:ptCount val="1"/>
                <c:pt idx="0">
                  <c:v>new</c:v>
                </c:pt>
              </c:strCache>
            </c:strRef>
          </c:cat>
          <c:val>
            <c:numRef>
              <c:f>Munka1!$D$5</c:f>
              <c:numCache>
                <c:formatCode>0.0</c:formatCode>
                <c:ptCount val="1"/>
                <c:pt idx="0">
                  <c:v>5.1999999999999886</c:v>
                </c:pt>
              </c:numCache>
            </c:numRef>
          </c:val>
        </c:ser>
        <c:ser>
          <c:idx val="4"/>
          <c:order val="4"/>
          <c:tx>
            <c:strRef>
              <c:f>Munka1!$C$6</c:f>
              <c:strCache>
                <c:ptCount val="1"/>
                <c:pt idx="0">
                  <c:v>egysz. kérd.</c:v>
                </c:pt>
              </c:strCache>
            </c:strRef>
          </c:tx>
          <c:spPr>
            <a:solidFill>
              <a:schemeClr val="accent5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8.0673802189433615E-17"/>
                  <c:y val="0.12151067323481117"/>
                </c:manualLayout>
              </c:layout>
              <c:tx>
                <c:rich>
                  <a:bodyPr/>
                  <a:lstStyle/>
                  <a:p>
                    <a:fld id="{3812262F-BE0B-4176-BD3B-559C44814803}" type="VALUE">
                      <a:rPr lang="en-US"/>
                      <a:pPr/>
                      <a:t>[ÉRTÉK]</a:t>
                    </a:fld>
                    <a:r>
                      <a:rPr lang="en-US"/>
                      <a:t>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Munka1!$D$1</c:f>
              <c:strCache>
                <c:ptCount val="1"/>
                <c:pt idx="0">
                  <c:v>new</c:v>
                </c:pt>
              </c:strCache>
            </c:strRef>
          </c:cat>
          <c:val>
            <c:numRef>
              <c:f>Munka1!$D$6</c:f>
              <c:numCache>
                <c:formatCode>0.0</c:formatCode>
                <c:ptCount val="1"/>
                <c:pt idx="0">
                  <c:v>49.5</c:v>
                </c:pt>
              </c:numCache>
            </c:numRef>
          </c:val>
        </c:ser>
        <c:ser>
          <c:idx val="5"/>
          <c:order val="5"/>
          <c:tx>
            <c:strRef>
              <c:f>Munka1!$C$7</c:f>
              <c:strCache>
                <c:ptCount val="1"/>
                <c:pt idx="0">
                  <c:v>új admin</c:v>
                </c:pt>
              </c:strCache>
            </c:strRef>
          </c:tx>
          <c:spPr>
            <a:solidFill>
              <a:schemeClr val="accent6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8.0673802189433615E-17"/>
                  <c:y val="7.5533661740558297E-2"/>
                </c:manualLayout>
              </c:layout>
              <c:tx>
                <c:rich>
                  <a:bodyPr/>
                  <a:lstStyle/>
                  <a:p>
                    <a:fld id="{5791D386-2FEF-4C02-B783-624C99F5CFA3}" type="VALUE">
                      <a:rPr lang="en-US"/>
                      <a:pPr/>
                      <a:t>[ÉRTÉK]</a:t>
                    </a:fld>
                    <a:r>
                      <a:rPr lang="en-US"/>
                      <a:t>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Munka1!$D$1</c:f>
              <c:strCache>
                <c:ptCount val="1"/>
                <c:pt idx="0">
                  <c:v>new</c:v>
                </c:pt>
              </c:strCache>
            </c:strRef>
          </c:cat>
          <c:val>
            <c:numRef>
              <c:f>Munka1!$D$7</c:f>
              <c:numCache>
                <c:formatCode>0.0</c:formatCode>
                <c:ptCount val="1"/>
                <c:pt idx="0">
                  <c:v>31.5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372741888"/>
        <c:axId val="372747768"/>
      </c:barChart>
      <c:catAx>
        <c:axId val="3727418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72747768"/>
        <c:crosses val="autoZero"/>
        <c:auto val="1"/>
        <c:lblAlgn val="ctr"/>
        <c:lblOffset val="100"/>
        <c:noMultiLvlLbl val="0"/>
      </c:catAx>
      <c:valAx>
        <c:axId val="372747768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tx1">
                      <a:lumMod val="5000"/>
                      <a:lumOff val="95000"/>
                    </a:schemeClr>
                  </a:gs>
                  <a:gs pos="10000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372741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9427645751335182"/>
          <c:y val="0.86461772109958679"/>
          <c:w val="0.62387964070185609"/>
          <c:h val="8.35615451800291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sz="1400" dirty="0" smtClean="0"/>
              <a:t>Új módszertan</a:t>
            </a:r>
            <a:endParaRPr lang="hu-HU" sz="14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>
        <c:manualLayout>
          <c:layoutTarget val="inner"/>
          <c:xMode val="edge"/>
          <c:yMode val="edge"/>
          <c:x val="0.15385774797952237"/>
          <c:y val="0.12180623973727422"/>
          <c:w val="0.79333697149242488"/>
          <c:h val="0.6741696081093311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Munka1!$C$2</c:f>
              <c:strCache>
                <c:ptCount val="1"/>
                <c:pt idx="0">
                  <c:v>régi admin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1B2E7F3F-2FEB-420A-B439-BFF1CD98ADF3}" type="VALUE">
                      <a:rPr lang="en-US"/>
                      <a:pPr/>
                      <a:t>[ÉRTÉK]</a:t>
                    </a:fld>
                    <a:r>
                      <a:rPr lang="en-US"/>
                      <a:t>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Munka1!$D$1</c:f>
              <c:strCache>
                <c:ptCount val="1"/>
                <c:pt idx="0">
                  <c:v>new</c:v>
                </c:pt>
              </c:strCache>
            </c:strRef>
          </c:cat>
          <c:val>
            <c:numRef>
              <c:f>Munka1!$D$2</c:f>
              <c:numCache>
                <c:formatCode>0.0</c:formatCode>
                <c:ptCount val="1"/>
                <c:pt idx="0">
                  <c:v>9</c:v>
                </c:pt>
              </c:numCache>
            </c:numRef>
          </c:val>
        </c:ser>
        <c:ser>
          <c:idx val="1"/>
          <c:order val="1"/>
          <c:tx>
            <c:strRef>
              <c:f>Munka1!$C$3</c:f>
              <c:strCache>
                <c:ptCount val="1"/>
                <c:pt idx="0">
                  <c:v>teljes körű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DCC03873-8BC1-4CFC-A635-87ADE478E252}" type="VALUE">
                      <a:rPr lang="en-US"/>
                      <a:pPr/>
                      <a:t>[ÉRTÉK]</a:t>
                    </a:fld>
                    <a:r>
                      <a:rPr lang="en-US"/>
                      <a:t>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Munka1!$D$1</c:f>
              <c:strCache>
                <c:ptCount val="1"/>
                <c:pt idx="0">
                  <c:v>new</c:v>
                </c:pt>
              </c:strCache>
            </c:strRef>
          </c:cat>
          <c:val>
            <c:numRef>
              <c:f>Munka1!$D$3</c:f>
              <c:numCache>
                <c:formatCode>0.0</c:formatCode>
                <c:ptCount val="1"/>
                <c:pt idx="0">
                  <c:v>4.7</c:v>
                </c:pt>
              </c:numCache>
            </c:numRef>
          </c:val>
        </c:ser>
        <c:ser>
          <c:idx val="2"/>
          <c:order val="2"/>
          <c:tx>
            <c:strRef>
              <c:f>Munka1!$C$4</c:f>
              <c:strCache>
                <c:ptCount val="1"/>
                <c:pt idx="0">
                  <c:v>minta</c:v>
                </c:pt>
              </c:strCache>
            </c:strRef>
          </c:tx>
          <c:spPr>
            <a:solidFill>
              <a:schemeClr val="accent3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16721672167216725"/>
                  <c:y val="-1.2041459144531225E-16"/>
                </c:manualLayout>
              </c:layout>
              <c:tx>
                <c:rich>
                  <a:bodyPr/>
                  <a:lstStyle/>
                  <a:p>
                    <a:fld id="{E8D6CBD7-1FDB-4A19-86BE-9EBFAEE521C9}" type="VALUE">
                      <a:rPr lang="en-US"/>
                      <a:pPr/>
                      <a:t>[ÉRTÉK]</a:t>
                    </a:fld>
                    <a:r>
                      <a:rPr lang="en-US"/>
                      <a:t>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Munka1!$D$1</c:f>
              <c:strCache>
                <c:ptCount val="1"/>
                <c:pt idx="0">
                  <c:v>new</c:v>
                </c:pt>
              </c:strCache>
            </c:strRef>
          </c:cat>
          <c:val>
            <c:numRef>
              <c:f>Munka1!$D$4</c:f>
              <c:numCache>
                <c:formatCode>0.0</c:formatCode>
                <c:ptCount val="1"/>
                <c:pt idx="0">
                  <c:v>0.1</c:v>
                </c:pt>
              </c:numCache>
            </c:numRef>
          </c:val>
        </c:ser>
        <c:ser>
          <c:idx val="3"/>
          <c:order val="3"/>
          <c:tx>
            <c:strRef>
              <c:f>Munka1!$C$5</c:f>
              <c:strCache>
                <c:ptCount val="1"/>
                <c:pt idx="0">
                  <c:v>nem megfigyelt</c:v>
                </c:pt>
              </c:strCache>
            </c:strRef>
          </c:tx>
          <c:spPr>
            <a:solidFill>
              <a:schemeClr val="accent4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8.0673802189433615E-17"/>
                  <c:y val="-3.2840722495894909E-3"/>
                </c:manualLayout>
              </c:layout>
              <c:tx>
                <c:rich>
                  <a:bodyPr/>
                  <a:lstStyle/>
                  <a:p>
                    <a:fld id="{144BD8FF-9CC3-4AD9-AEF2-7CE630E91B8F}" type="VALUE">
                      <a:rPr lang="en-US"/>
                      <a:pPr/>
                      <a:t>[ÉRTÉK]</a:t>
                    </a:fld>
                    <a:r>
                      <a:rPr lang="en-US"/>
                      <a:t>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Munka1!$D$1</c:f>
              <c:strCache>
                <c:ptCount val="1"/>
                <c:pt idx="0">
                  <c:v>new</c:v>
                </c:pt>
              </c:strCache>
            </c:strRef>
          </c:cat>
          <c:val>
            <c:numRef>
              <c:f>Munka1!$D$5</c:f>
              <c:numCache>
                <c:formatCode>0.0</c:formatCode>
                <c:ptCount val="1"/>
                <c:pt idx="0">
                  <c:v>5.1999999999999886</c:v>
                </c:pt>
              </c:numCache>
            </c:numRef>
          </c:val>
        </c:ser>
        <c:ser>
          <c:idx val="4"/>
          <c:order val="4"/>
          <c:tx>
            <c:strRef>
              <c:f>Munka1!$C$6</c:f>
              <c:strCache>
                <c:ptCount val="1"/>
                <c:pt idx="0">
                  <c:v>egysz. kérd.</c:v>
                </c:pt>
              </c:strCache>
            </c:strRef>
          </c:tx>
          <c:spPr>
            <a:solidFill>
              <a:schemeClr val="accent5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8.0673802189433615E-17"/>
                  <c:y val="0.12151067323481117"/>
                </c:manualLayout>
              </c:layout>
              <c:tx>
                <c:rich>
                  <a:bodyPr/>
                  <a:lstStyle/>
                  <a:p>
                    <a:fld id="{3812262F-BE0B-4176-BD3B-559C44814803}" type="VALUE">
                      <a:rPr lang="en-US"/>
                      <a:pPr/>
                      <a:t>[ÉRTÉK]</a:t>
                    </a:fld>
                    <a:r>
                      <a:rPr lang="en-US"/>
                      <a:t>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Munka1!$D$1</c:f>
              <c:strCache>
                <c:ptCount val="1"/>
                <c:pt idx="0">
                  <c:v>new</c:v>
                </c:pt>
              </c:strCache>
            </c:strRef>
          </c:cat>
          <c:val>
            <c:numRef>
              <c:f>Munka1!$D$6</c:f>
              <c:numCache>
                <c:formatCode>0.0</c:formatCode>
                <c:ptCount val="1"/>
                <c:pt idx="0">
                  <c:v>49.5</c:v>
                </c:pt>
              </c:numCache>
            </c:numRef>
          </c:val>
        </c:ser>
        <c:ser>
          <c:idx val="5"/>
          <c:order val="5"/>
          <c:tx>
            <c:strRef>
              <c:f>Munka1!$C$7</c:f>
              <c:strCache>
                <c:ptCount val="1"/>
                <c:pt idx="0">
                  <c:v>új admin</c:v>
                </c:pt>
              </c:strCache>
            </c:strRef>
          </c:tx>
          <c:spPr>
            <a:solidFill>
              <a:schemeClr val="accent6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8.0673802189433615E-17"/>
                  <c:y val="7.5533661740558297E-2"/>
                </c:manualLayout>
              </c:layout>
              <c:tx>
                <c:rich>
                  <a:bodyPr/>
                  <a:lstStyle/>
                  <a:p>
                    <a:fld id="{5791D386-2FEF-4C02-B783-624C99F5CFA3}" type="VALUE">
                      <a:rPr lang="en-US"/>
                      <a:pPr/>
                      <a:t>[ÉRTÉK]</a:t>
                    </a:fld>
                    <a:r>
                      <a:rPr lang="en-US"/>
                      <a:t>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Munka1!$D$1</c:f>
              <c:strCache>
                <c:ptCount val="1"/>
                <c:pt idx="0">
                  <c:v>new</c:v>
                </c:pt>
              </c:strCache>
            </c:strRef>
          </c:cat>
          <c:val>
            <c:numRef>
              <c:f>Munka1!$D$7</c:f>
              <c:numCache>
                <c:formatCode>0.0</c:formatCode>
                <c:ptCount val="1"/>
                <c:pt idx="0">
                  <c:v>31.5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372748552"/>
        <c:axId val="372743456"/>
      </c:barChart>
      <c:catAx>
        <c:axId val="3727485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72743456"/>
        <c:crosses val="autoZero"/>
        <c:auto val="1"/>
        <c:lblAlgn val="ctr"/>
        <c:lblOffset val="100"/>
        <c:noMultiLvlLbl val="0"/>
      </c:catAx>
      <c:valAx>
        <c:axId val="372743456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tx1">
                      <a:lumMod val="5000"/>
                      <a:lumOff val="95000"/>
                    </a:schemeClr>
                  </a:gs>
                  <a:gs pos="10000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372748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9116825739617022"/>
          <c:y val="0.84907150098347173"/>
          <c:w val="0.62387964070185609"/>
          <c:h val="8.35615451800291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sz="1400" dirty="0" smtClean="0"/>
              <a:t>Új módszertan</a:t>
            </a:r>
            <a:endParaRPr lang="hu-HU" sz="14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>
        <c:manualLayout>
          <c:layoutTarget val="inner"/>
          <c:xMode val="edge"/>
          <c:yMode val="edge"/>
          <c:x val="0.15385774797952237"/>
          <c:y val="0.12180623973727422"/>
          <c:w val="0.79333697149242488"/>
          <c:h val="0.6741696081093311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Munka1!$C$2</c:f>
              <c:strCache>
                <c:ptCount val="1"/>
                <c:pt idx="0">
                  <c:v>régi admin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1B2E7F3F-2FEB-420A-B439-BFF1CD98ADF3}" type="VALUE">
                      <a:rPr lang="en-US"/>
                      <a:pPr/>
                      <a:t>[ÉRTÉK]</a:t>
                    </a:fld>
                    <a:r>
                      <a:rPr lang="en-US"/>
                      <a:t>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Munka1!$D$1</c:f>
              <c:strCache>
                <c:ptCount val="1"/>
                <c:pt idx="0">
                  <c:v>new</c:v>
                </c:pt>
              </c:strCache>
            </c:strRef>
          </c:cat>
          <c:val>
            <c:numRef>
              <c:f>Munka1!$D$2</c:f>
              <c:numCache>
                <c:formatCode>0.0</c:formatCode>
                <c:ptCount val="1"/>
                <c:pt idx="0">
                  <c:v>9</c:v>
                </c:pt>
              </c:numCache>
            </c:numRef>
          </c:val>
        </c:ser>
        <c:ser>
          <c:idx val="1"/>
          <c:order val="1"/>
          <c:tx>
            <c:strRef>
              <c:f>Munka1!$C$3</c:f>
              <c:strCache>
                <c:ptCount val="1"/>
                <c:pt idx="0">
                  <c:v>teljes körű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DCC03873-8BC1-4CFC-A635-87ADE478E252}" type="VALUE">
                      <a:rPr lang="en-US"/>
                      <a:pPr/>
                      <a:t>[ÉRTÉK]</a:t>
                    </a:fld>
                    <a:r>
                      <a:rPr lang="en-US"/>
                      <a:t>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Munka1!$D$1</c:f>
              <c:strCache>
                <c:ptCount val="1"/>
                <c:pt idx="0">
                  <c:v>new</c:v>
                </c:pt>
              </c:strCache>
            </c:strRef>
          </c:cat>
          <c:val>
            <c:numRef>
              <c:f>Munka1!$D$3</c:f>
              <c:numCache>
                <c:formatCode>0.0</c:formatCode>
                <c:ptCount val="1"/>
                <c:pt idx="0">
                  <c:v>4.7</c:v>
                </c:pt>
              </c:numCache>
            </c:numRef>
          </c:val>
        </c:ser>
        <c:ser>
          <c:idx val="2"/>
          <c:order val="2"/>
          <c:tx>
            <c:strRef>
              <c:f>Munka1!$C$4</c:f>
              <c:strCache>
                <c:ptCount val="1"/>
                <c:pt idx="0">
                  <c:v>minta</c:v>
                </c:pt>
              </c:strCache>
            </c:strRef>
          </c:tx>
          <c:spPr>
            <a:solidFill>
              <a:schemeClr val="accent3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16721672167216725"/>
                  <c:y val="-1.2041459144531225E-16"/>
                </c:manualLayout>
              </c:layout>
              <c:tx>
                <c:rich>
                  <a:bodyPr/>
                  <a:lstStyle/>
                  <a:p>
                    <a:fld id="{E8D6CBD7-1FDB-4A19-86BE-9EBFAEE521C9}" type="VALUE">
                      <a:rPr lang="en-US"/>
                      <a:pPr/>
                      <a:t>[ÉRTÉK]</a:t>
                    </a:fld>
                    <a:r>
                      <a:rPr lang="en-US"/>
                      <a:t>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Munka1!$D$1</c:f>
              <c:strCache>
                <c:ptCount val="1"/>
                <c:pt idx="0">
                  <c:v>new</c:v>
                </c:pt>
              </c:strCache>
            </c:strRef>
          </c:cat>
          <c:val>
            <c:numRef>
              <c:f>Munka1!$D$4</c:f>
              <c:numCache>
                <c:formatCode>0.0</c:formatCode>
                <c:ptCount val="1"/>
                <c:pt idx="0">
                  <c:v>0.1</c:v>
                </c:pt>
              </c:numCache>
            </c:numRef>
          </c:val>
        </c:ser>
        <c:ser>
          <c:idx val="3"/>
          <c:order val="3"/>
          <c:tx>
            <c:strRef>
              <c:f>Munka1!$C$5</c:f>
              <c:strCache>
                <c:ptCount val="1"/>
                <c:pt idx="0">
                  <c:v>nem megfigyelt</c:v>
                </c:pt>
              </c:strCache>
            </c:strRef>
          </c:tx>
          <c:spPr>
            <a:solidFill>
              <a:schemeClr val="accent4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8.0673802189433615E-17"/>
                  <c:y val="-3.2840722495894909E-3"/>
                </c:manualLayout>
              </c:layout>
              <c:tx>
                <c:rich>
                  <a:bodyPr/>
                  <a:lstStyle/>
                  <a:p>
                    <a:fld id="{144BD8FF-9CC3-4AD9-AEF2-7CE630E91B8F}" type="VALUE">
                      <a:rPr lang="en-US"/>
                      <a:pPr/>
                      <a:t>[ÉRTÉK]</a:t>
                    </a:fld>
                    <a:r>
                      <a:rPr lang="en-US"/>
                      <a:t>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Munka1!$D$1</c:f>
              <c:strCache>
                <c:ptCount val="1"/>
                <c:pt idx="0">
                  <c:v>new</c:v>
                </c:pt>
              </c:strCache>
            </c:strRef>
          </c:cat>
          <c:val>
            <c:numRef>
              <c:f>Munka1!$D$5</c:f>
              <c:numCache>
                <c:formatCode>0.0</c:formatCode>
                <c:ptCount val="1"/>
                <c:pt idx="0">
                  <c:v>5.1999999999999886</c:v>
                </c:pt>
              </c:numCache>
            </c:numRef>
          </c:val>
        </c:ser>
        <c:ser>
          <c:idx val="4"/>
          <c:order val="4"/>
          <c:tx>
            <c:strRef>
              <c:f>Munka1!$C$6</c:f>
              <c:strCache>
                <c:ptCount val="1"/>
                <c:pt idx="0">
                  <c:v>egysz. kérd.</c:v>
                </c:pt>
              </c:strCache>
            </c:strRef>
          </c:tx>
          <c:spPr>
            <a:solidFill>
              <a:schemeClr val="accent5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8.0673802189433615E-17"/>
                  <c:y val="0.12151067323481117"/>
                </c:manualLayout>
              </c:layout>
              <c:tx>
                <c:rich>
                  <a:bodyPr/>
                  <a:lstStyle/>
                  <a:p>
                    <a:fld id="{3812262F-BE0B-4176-BD3B-559C44814803}" type="VALUE">
                      <a:rPr lang="en-US"/>
                      <a:pPr/>
                      <a:t>[ÉRTÉK]</a:t>
                    </a:fld>
                    <a:r>
                      <a:rPr lang="en-US"/>
                      <a:t>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Munka1!$D$1</c:f>
              <c:strCache>
                <c:ptCount val="1"/>
                <c:pt idx="0">
                  <c:v>new</c:v>
                </c:pt>
              </c:strCache>
            </c:strRef>
          </c:cat>
          <c:val>
            <c:numRef>
              <c:f>Munka1!$D$6</c:f>
              <c:numCache>
                <c:formatCode>0.0</c:formatCode>
                <c:ptCount val="1"/>
                <c:pt idx="0">
                  <c:v>49.5</c:v>
                </c:pt>
              </c:numCache>
            </c:numRef>
          </c:val>
        </c:ser>
        <c:ser>
          <c:idx val="5"/>
          <c:order val="5"/>
          <c:tx>
            <c:strRef>
              <c:f>Munka1!$C$7</c:f>
              <c:strCache>
                <c:ptCount val="1"/>
                <c:pt idx="0">
                  <c:v>új admin</c:v>
                </c:pt>
              </c:strCache>
            </c:strRef>
          </c:tx>
          <c:spPr>
            <a:solidFill>
              <a:schemeClr val="accent6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8.0673802189433615E-17"/>
                  <c:y val="7.5533661740558297E-2"/>
                </c:manualLayout>
              </c:layout>
              <c:tx>
                <c:rich>
                  <a:bodyPr/>
                  <a:lstStyle/>
                  <a:p>
                    <a:fld id="{5791D386-2FEF-4C02-B783-624C99F5CFA3}" type="VALUE">
                      <a:rPr lang="en-US"/>
                      <a:pPr/>
                      <a:t>[ÉRTÉK]</a:t>
                    </a:fld>
                    <a:r>
                      <a:rPr lang="en-US"/>
                      <a:t>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Munka1!$D$1</c:f>
              <c:strCache>
                <c:ptCount val="1"/>
                <c:pt idx="0">
                  <c:v>new</c:v>
                </c:pt>
              </c:strCache>
            </c:strRef>
          </c:cat>
          <c:val>
            <c:numRef>
              <c:f>Munka1!$D$7</c:f>
              <c:numCache>
                <c:formatCode>0.0</c:formatCode>
                <c:ptCount val="1"/>
                <c:pt idx="0">
                  <c:v>31.5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372746592"/>
        <c:axId val="372746984"/>
      </c:barChart>
      <c:catAx>
        <c:axId val="3727465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72746984"/>
        <c:crosses val="autoZero"/>
        <c:auto val="1"/>
        <c:lblAlgn val="ctr"/>
        <c:lblOffset val="100"/>
        <c:noMultiLvlLbl val="0"/>
      </c:catAx>
      <c:valAx>
        <c:axId val="372746984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tx1">
                      <a:lumMod val="5000"/>
                      <a:lumOff val="95000"/>
                    </a:schemeClr>
                  </a:gs>
                  <a:gs pos="10000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372746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9116825739617022"/>
          <c:y val="0.84907150098347173"/>
          <c:w val="0.62387964070185609"/>
          <c:h val="8.35615451800291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048284387337153E-2"/>
          <c:y val="0.15848822800495663"/>
          <c:w val="0.93879030046617307"/>
          <c:h val="0.74263559991803996"/>
        </c:manualLayout>
      </c:layout>
      <c:lineChart>
        <c:grouping val="standard"/>
        <c:varyColors val="0"/>
        <c:ser>
          <c:idx val="2"/>
          <c:order val="2"/>
          <c:tx>
            <c:strRef>
              <c:f>'Kisker_F-OPG'!$E$2</c:f>
              <c:strCache>
                <c:ptCount val="1"/>
                <c:pt idx="0">
                  <c:v>Élelmiszer összesen</c:v>
                </c:pt>
              </c:strCache>
            </c:strRef>
          </c:tx>
          <c:spPr>
            <a:ln w="3810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multiLvlStrRef>
              <c:f>'Kisker_F-E'!$A$4:$B$42</c:f>
              <c:multiLvlStrCache>
                <c:ptCount val="39"/>
                <c:lvl>
                  <c:pt idx="0">
                    <c:v>01</c:v>
                  </c:pt>
                  <c:pt idx="1">
                    <c:v>02</c:v>
                  </c:pt>
                  <c:pt idx="2">
                    <c:v>03</c:v>
                  </c:pt>
                  <c:pt idx="3">
                    <c:v>04</c:v>
                  </c:pt>
                  <c:pt idx="4">
                    <c:v>05</c:v>
                  </c:pt>
                  <c:pt idx="5">
                    <c:v>06</c:v>
                  </c:pt>
                  <c:pt idx="6">
                    <c:v>07</c:v>
                  </c:pt>
                  <c:pt idx="7">
                    <c:v>08</c:v>
                  </c:pt>
                  <c:pt idx="8">
                    <c:v>09</c:v>
                  </c:pt>
                  <c:pt idx="9">
                    <c:v>10</c:v>
                  </c:pt>
                  <c:pt idx="10">
                    <c:v>11</c:v>
                  </c:pt>
                  <c:pt idx="11">
                    <c:v>12</c:v>
                  </c:pt>
                  <c:pt idx="12">
                    <c:v>01</c:v>
                  </c:pt>
                  <c:pt idx="13">
                    <c:v>02</c:v>
                  </c:pt>
                  <c:pt idx="14">
                    <c:v>03</c:v>
                  </c:pt>
                  <c:pt idx="15">
                    <c:v>04</c:v>
                  </c:pt>
                  <c:pt idx="16">
                    <c:v>05</c:v>
                  </c:pt>
                  <c:pt idx="17">
                    <c:v>06</c:v>
                  </c:pt>
                  <c:pt idx="18">
                    <c:v>07</c:v>
                  </c:pt>
                  <c:pt idx="19">
                    <c:v>08</c:v>
                  </c:pt>
                  <c:pt idx="20">
                    <c:v>09</c:v>
                  </c:pt>
                  <c:pt idx="21">
                    <c:v>10</c:v>
                  </c:pt>
                  <c:pt idx="22">
                    <c:v>11</c:v>
                  </c:pt>
                  <c:pt idx="23">
                    <c:v>12</c:v>
                  </c:pt>
                  <c:pt idx="24">
                    <c:v>01</c:v>
                  </c:pt>
                  <c:pt idx="25">
                    <c:v>02</c:v>
                  </c:pt>
                  <c:pt idx="26">
                    <c:v>03</c:v>
                  </c:pt>
                  <c:pt idx="27">
                    <c:v>04</c:v>
                  </c:pt>
                  <c:pt idx="28">
                    <c:v>05</c:v>
                  </c:pt>
                  <c:pt idx="29">
                    <c:v>06</c:v>
                  </c:pt>
                  <c:pt idx="30">
                    <c:v>07</c:v>
                  </c:pt>
                  <c:pt idx="31">
                    <c:v>08</c:v>
                  </c:pt>
                  <c:pt idx="32">
                    <c:v>09</c:v>
                  </c:pt>
                  <c:pt idx="33">
                    <c:v>10</c:v>
                  </c:pt>
                  <c:pt idx="34">
                    <c:v>11</c:v>
                  </c:pt>
                  <c:pt idx="35">
                    <c:v>12</c:v>
                  </c:pt>
                  <c:pt idx="36">
                    <c:v>01</c:v>
                  </c:pt>
                  <c:pt idx="37">
                    <c:v>02</c:v>
                  </c:pt>
                  <c:pt idx="38">
                    <c:v>03</c:v>
                  </c:pt>
                </c:lvl>
                <c:lvl>
                  <c:pt idx="0">
                    <c:v>2015</c:v>
                  </c:pt>
                  <c:pt idx="12">
                    <c:v>2016</c:v>
                  </c:pt>
                  <c:pt idx="24">
                    <c:v>2017</c:v>
                  </c:pt>
                  <c:pt idx="36">
                    <c:v>2018</c:v>
                  </c:pt>
                </c:lvl>
              </c:multiLvlStrCache>
            </c:multiLvlStrRef>
          </c:cat>
          <c:val>
            <c:numRef>
              <c:f>'Kisker_F-OPG'!$E$4:$E$42</c:f>
              <c:numCache>
                <c:formatCode>#,##0</c:formatCode>
                <c:ptCount val="39"/>
                <c:pt idx="0">
                  <c:v>312034.25100070739</c:v>
                </c:pt>
                <c:pt idx="1">
                  <c:v>302491.97570866114</c:v>
                </c:pt>
                <c:pt idx="2">
                  <c:v>351019.02692987089</c:v>
                </c:pt>
                <c:pt idx="3">
                  <c:v>352172.40816322149</c:v>
                </c:pt>
                <c:pt idx="4">
                  <c:v>346249.90910854941</c:v>
                </c:pt>
                <c:pt idx="5">
                  <c:v>359137.69654466474</c:v>
                </c:pt>
                <c:pt idx="6">
                  <c:v>382405.34095671226</c:v>
                </c:pt>
                <c:pt idx="7">
                  <c:v>378152.48854263779</c:v>
                </c:pt>
                <c:pt idx="8">
                  <c:v>350122.67757288343</c:v>
                </c:pt>
                <c:pt idx="9">
                  <c:v>372858.49022727029</c:v>
                </c:pt>
                <c:pt idx="10">
                  <c:v>354556.25045355305</c:v>
                </c:pt>
                <c:pt idx="11">
                  <c:v>440118.91532551398</c:v>
                </c:pt>
                <c:pt idx="12">
                  <c:v>314938</c:v>
                </c:pt>
                <c:pt idx="13">
                  <c:v>321948</c:v>
                </c:pt>
                <c:pt idx="14">
                  <c:v>372057</c:v>
                </c:pt>
                <c:pt idx="15">
                  <c:v>359822</c:v>
                </c:pt>
                <c:pt idx="16">
                  <c:v>366090</c:v>
                </c:pt>
                <c:pt idx="17">
                  <c:v>376590</c:v>
                </c:pt>
                <c:pt idx="18">
                  <c:v>391601</c:v>
                </c:pt>
                <c:pt idx="19">
                  <c:v>391119</c:v>
                </c:pt>
                <c:pt idx="20">
                  <c:v>366164</c:v>
                </c:pt>
                <c:pt idx="21">
                  <c:v>381773</c:v>
                </c:pt>
                <c:pt idx="22">
                  <c:v>366525</c:v>
                </c:pt>
                <c:pt idx="23">
                  <c:v>459873</c:v>
                </c:pt>
                <c:pt idx="24">
                  <c:v>330813</c:v>
                </c:pt>
                <c:pt idx="25">
                  <c:v>325656</c:v>
                </c:pt>
                <c:pt idx="26">
                  <c:v>376756</c:v>
                </c:pt>
                <c:pt idx="27">
                  <c:v>384511</c:v>
                </c:pt>
                <c:pt idx="28">
                  <c:v>385452</c:v>
                </c:pt>
                <c:pt idx="29">
                  <c:v>398733</c:v>
                </c:pt>
                <c:pt idx="30">
                  <c:v>408761</c:v>
                </c:pt>
                <c:pt idx="31">
                  <c:v>415312</c:v>
                </c:pt>
                <c:pt idx="32">
                  <c:v>387457</c:v>
                </c:pt>
                <c:pt idx="33">
                  <c:v>400112</c:v>
                </c:pt>
                <c:pt idx="34">
                  <c:v>394913</c:v>
                </c:pt>
                <c:pt idx="35">
                  <c:v>488767</c:v>
                </c:pt>
                <c:pt idx="36">
                  <c:v>356954</c:v>
                </c:pt>
                <c:pt idx="37">
                  <c:v>350545</c:v>
                </c:pt>
                <c:pt idx="38">
                  <c:v>439331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'Kisker_F-E'!$E$2</c:f>
              <c:strCache>
                <c:ptCount val="1"/>
                <c:pt idx="0">
                  <c:v>Élelmiszer összesen</c:v>
                </c:pt>
              </c:strCache>
            </c:strRef>
          </c:tx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multiLvlStrRef>
              <c:f>'Kisker_F-E'!$A$4:$B$42</c:f>
              <c:multiLvlStrCache>
                <c:ptCount val="39"/>
                <c:lvl>
                  <c:pt idx="0">
                    <c:v>01</c:v>
                  </c:pt>
                  <c:pt idx="1">
                    <c:v>02</c:v>
                  </c:pt>
                  <c:pt idx="2">
                    <c:v>03</c:v>
                  </c:pt>
                  <c:pt idx="3">
                    <c:v>04</c:v>
                  </c:pt>
                  <c:pt idx="4">
                    <c:v>05</c:v>
                  </c:pt>
                  <c:pt idx="5">
                    <c:v>06</c:v>
                  </c:pt>
                  <c:pt idx="6">
                    <c:v>07</c:v>
                  </c:pt>
                  <c:pt idx="7">
                    <c:v>08</c:v>
                  </c:pt>
                  <c:pt idx="8">
                    <c:v>09</c:v>
                  </c:pt>
                  <c:pt idx="9">
                    <c:v>10</c:v>
                  </c:pt>
                  <c:pt idx="10">
                    <c:v>11</c:v>
                  </c:pt>
                  <c:pt idx="11">
                    <c:v>12</c:v>
                  </c:pt>
                  <c:pt idx="12">
                    <c:v>01</c:v>
                  </c:pt>
                  <c:pt idx="13">
                    <c:v>02</c:v>
                  </c:pt>
                  <c:pt idx="14">
                    <c:v>03</c:v>
                  </c:pt>
                  <c:pt idx="15">
                    <c:v>04</c:v>
                  </c:pt>
                  <c:pt idx="16">
                    <c:v>05</c:v>
                  </c:pt>
                  <c:pt idx="17">
                    <c:v>06</c:v>
                  </c:pt>
                  <c:pt idx="18">
                    <c:v>07</c:v>
                  </c:pt>
                  <c:pt idx="19">
                    <c:v>08</c:v>
                  </c:pt>
                  <c:pt idx="20">
                    <c:v>09</c:v>
                  </c:pt>
                  <c:pt idx="21">
                    <c:v>10</c:v>
                  </c:pt>
                  <c:pt idx="22">
                    <c:v>11</c:v>
                  </c:pt>
                  <c:pt idx="23">
                    <c:v>12</c:v>
                  </c:pt>
                  <c:pt idx="24">
                    <c:v>01</c:v>
                  </c:pt>
                  <c:pt idx="25">
                    <c:v>02</c:v>
                  </c:pt>
                  <c:pt idx="26">
                    <c:v>03</c:v>
                  </c:pt>
                  <c:pt idx="27">
                    <c:v>04</c:v>
                  </c:pt>
                  <c:pt idx="28">
                    <c:v>05</c:v>
                  </c:pt>
                  <c:pt idx="29">
                    <c:v>06</c:v>
                  </c:pt>
                  <c:pt idx="30">
                    <c:v>07</c:v>
                  </c:pt>
                  <c:pt idx="31">
                    <c:v>08</c:v>
                  </c:pt>
                  <c:pt idx="32">
                    <c:v>09</c:v>
                  </c:pt>
                  <c:pt idx="33">
                    <c:v>10</c:v>
                  </c:pt>
                  <c:pt idx="34">
                    <c:v>11</c:v>
                  </c:pt>
                  <c:pt idx="35">
                    <c:v>12</c:v>
                  </c:pt>
                  <c:pt idx="36">
                    <c:v>01</c:v>
                  </c:pt>
                  <c:pt idx="37">
                    <c:v>02</c:v>
                  </c:pt>
                  <c:pt idx="38">
                    <c:v>03</c:v>
                  </c:pt>
                </c:lvl>
                <c:lvl>
                  <c:pt idx="0">
                    <c:v>2015</c:v>
                  </c:pt>
                  <c:pt idx="12">
                    <c:v>2016</c:v>
                  </c:pt>
                  <c:pt idx="24">
                    <c:v>2017</c:v>
                  </c:pt>
                  <c:pt idx="36">
                    <c:v>2018</c:v>
                  </c:pt>
                </c:lvl>
              </c:multiLvlStrCache>
            </c:multiLvlStrRef>
          </c:cat>
          <c:val>
            <c:numRef>
              <c:f>'Kisker_F-E'!$E$4:$E$42</c:f>
              <c:numCache>
                <c:formatCode>#,##0</c:formatCode>
                <c:ptCount val="39"/>
                <c:pt idx="0">
                  <c:v>314624</c:v>
                </c:pt>
                <c:pt idx="1">
                  <c:v>304854</c:v>
                </c:pt>
                <c:pt idx="2">
                  <c:v>354072</c:v>
                </c:pt>
                <c:pt idx="3">
                  <c:v>357705</c:v>
                </c:pt>
                <c:pt idx="4">
                  <c:v>349801</c:v>
                </c:pt>
                <c:pt idx="5">
                  <c:v>363299</c:v>
                </c:pt>
                <c:pt idx="6">
                  <c:v>392065</c:v>
                </c:pt>
                <c:pt idx="7">
                  <c:v>385694</c:v>
                </c:pt>
                <c:pt idx="8">
                  <c:v>356724</c:v>
                </c:pt>
                <c:pt idx="9">
                  <c:v>377164</c:v>
                </c:pt>
                <c:pt idx="10">
                  <c:v>362072</c:v>
                </c:pt>
                <c:pt idx="11">
                  <c:v>450338</c:v>
                </c:pt>
                <c:pt idx="12">
                  <c:v>317629</c:v>
                </c:pt>
                <c:pt idx="13">
                  <c:v>324545</c:v>
                </c:pt>
                <c:pt idx="14">
                  <c:v>375295</c:v>
                </c:pt>
                <c:pt idx="15">
                  <c:v>365578</c:v>
                </c:pt>
                <c:pt idx="16">
                  <c:v>369959</c:v>
                </c:pt>
                <c:pt idx="17">
                  <c:v>381185</c:v>
                </c:pt>
                <c:pt idx="18">
                  <c:v>401545</c:v>
                </c:pt>
                <c:pt idx="19">
                  <c:v>399245</c:v>
                </c:pt>
                <c:pt idx="20">
                  <c:v>373413</c:v>
                </c:pt>
                <c:pt idx="21">
                  <c:v>386461</c:v>
                </c:pt>
                <c:pt idx="22">
                  <c:v>374749</c:v>
                </c:pt>
                <c:pt idx="23">
                  <c:v>471192</c:v>
                </c:pt>
                <c:pt idx="24">
                  <c:v>336573</c:v>
                </c:pt>
                <c:pt idx="25">
                  <c:v>334026</c:v>
                </c:pt>
                <c:pt idx="26">
                  <c:v>383684</c:v>
                </c:pt>
                <c:pt idx="27">
                  <c:v>391314</c:v>
                </c:pt>
                <c:pt idx="28">
                  <c:v>389190</c:v>
                </c:pt>
                <c:pt idx="29">
                  <c:v>408118</c:v>
                </c:pt>
                <c:pt idx="30">
                  <c:v>423425</c:v>
                </c:pt>
                <c:pt idx="31">
                  <c:v>425660</c:v>
                </c:pt>
                <c:pt idx="32">
                  <c:v>399625</c:v>
                </c:pt>
                <c:pt idx="33">
                  <c:v>412374</c:v>
                </c:pt>
                <c:pt idx="34">
                  <c:v>406071</c:v>
                </c:pt>
                <c:pt idx="35">
                  <c:v>497263</c:v>
                </c:pt>
                <c:pt idx="36">
                  <c:v>362274</c:v>
                </c:pt>
                <c:pt idx="37">
                  <c:v>356856</c:v>
                </c:pt>
                <c:pt idx="38">
                  <c:v>448001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'Kisker_F-OPG'!$M$2</c:f>
              <c:strCache>
                <c:ptCount val="1"/>
                <c:pt idx="0">
                  <c:v>Nem élelmiszer 
üzemanyag nélkül</c:v>
                </c:pt>
              </c:strCache>
            </c:strRef>
          </c:tx>
          <c:spPr>
            <a:ln w="3810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multiLvlStrRef>
              <c:f>'Kisker_F-E'!$A$4:$B$42</c:f>
              <c:multiLvlStrCache>
                <c:ptCount val="39"/>
                <c:lvl>
                  <c:pt idx="0">
                    <c:v>01</c:v>
                  </c:pt>
                  <c:pt idx="1">
                    <c:v>02</c:v>
                  </c:pt>
                  <c:pt idx="2">
                    <c:v>03</c:v>
                  </c:pt>
                  <c:pt idx="3">
                    <c:v>04</c:v>
                  </c:pt>
                  <c:pt idx="4">
                    <c:v>05</c:v>
                  </c:pt>
                  <c:pt idx="5">
                    <c:v>06</c:v>
                  </c:pt>
                  <c:pt idx="6">
                    <c:v>07</c:v>
                  </c:pt>
                  <c:pt idx="7">
                    <c:v>08</c:v>
                  </c:pt>
                  <c:pt idx="8">
                    <c:v>09</c:v>
                  </c:pt>
                  <c:pt idx="9">
                    <c:v>10</c:v>
                  </c:pt>
                  <c:pt idx="10">
                    <c:v>11</c:v>
                  </c:pt>
                  <c:pt idx="11">
                    <c:v>12</c:v>
                  </c:pt>
                  <c:pt idx="12">
                    <c:v>01</c:v>
                  </c:pt>
                  <c:pt idx="13">
                    <c:v>02</c:v>
                  </c:pt>
                  <c:pt idx="14">
                    <c:v>03</c:v>
                  </c:pt>
                  <c:pt idx="15">
                    <c:v>04</c:v>
                  </c:pt>
                  <c:pt idx="16">
                    <c:v>05</c:v>
                  </c:pt>
                  <c:pt idx="17">
                    <c:v>06</c:v>
                  </c:pt>
                  <c:pt idx="18">
                    <c:v>07</c:v>
                  </c:pt>
                  <c:pt idx="19">
                    <c:v>08</c:v>
                  </c:pt>
                  <c:pt idx="20">
                    <c:v>09</c:v>
                  </c:pt>
                  <c:pt idx="21">
                    <c:v>10</c:v>
                  </c:pt>
                  <c:pt idx="22">
                    <c:v>11</c:v>
                  </c:pt>
                  <c:pt idx="23">
                    <c:v>12</c:v>
                  </c:pt>
                  <c:pt idx="24">
                    <c:v>01</c:v>
                  </c:pt>
                  <c:pt idx="25">
                    <c:v>02</c:v>
                  </c:pt>
                  <c:pt idx="26">
                    <c:v>03</c:v>
                  </c:pt>
                  <c:pt idx="27">
                    <c:v>04</c:v>
                  </c:pt>
                  <c:pt idx="28">
                    <c:v>05</c:v>
                  </c:pt>
                  <c:pt idx="29">
                    <c:v>06</c:v>
                  </c:pt>
                  <c:pt idx="30">
                    <c:v>07</c:v>
                  </c:pt>
                  <c:pt idx="31">
                    <c:v>08</c:v>
                  </c:pt>
                  <c:pt idx="32">
                    <c:v>09</c:v>
                  </c:pt>
                  <c:pt idx="33">
                    <c:v>10</c:v>
                  </c:pt>
                  <c:pt idx="34">
                    <c:v>11</c:v>
                  </c:pt>
                  <c:pt idx="35">
                    <c:v>12</c:v>
                  </c:pt>
                  <c:pt idx="36">
                    <c:v>01</c:v>
                  </c:pt>
                  <c:pt idx="37">
                    <c:v>02</c:v>
                  </c:pt>
                  <c:pt idx="38">
                    <c:v>03</c:v>
                  </c:pt>
                </c:lvl>
                <c:lvl>
                  <c:pt idx="0">
                    <c:v>2015</c:v>
                  </c:pt>
                  <c:pt idx="12">
                    <c:v>2016</c:v>
                  </c:pt>
                  <c:pt idx="24">
                    <c:v>2017</c:v>
                  </c:pt>
                  <c:pt idx="36">
                    <c:v>2018</c:v>
                  </c:pt>
                </c:lvl>
              </c:multiLvlStrCache>
            </c:multiLvlStrRef>
          </c:cat>
          <c:val>
            <c:numRef>
              <c:f>'Kisker_F-OPG'!$M$4:$M$42</c:f>
              <c:numCache>
                <c:formatCode>#,##0</c:formatCode>
                <c:ptCount val="39"/>
                <c:pt idx="0">
                  <c:v>204471.87246079024</c:v>
                </c:pt>
                <c:pt idx="1">
                  <c:v>202057.6238935304</c:v>
                </c:pt>
                <c:pt idx="2">
                  <c:v>245580.00958101926</c:v>
                </c:pt>
                <c:pt idx="3">
                  <c:v>254044.54130085677</c:v>
                </c:pt>
                <c:pt idx="4">
                  <c:v>254769.44353395884</c:v>
                </c:pt>
                <c:pt idx="5">
                  <c:v>267147.50503313035</c:v>
                </c:pt>
                <c:pt idx="6">
                  <c:v>275162.49953220884</c:v>
                </c:pt>
                <c:pt idx="7">
                  <c:v>274310.30301499483</c:v>
                </c:pt>
                <c:pt idx="8">
                  <c:v>282598.41759131168</c:v>
                </c:pt>
                <c:pt idx="9">
                  <c:v>307198.65710089367</c:v>
                </c:pt>
                <c:pt idx="10">
                  <c:v>295633.72230617999</c:v>
                </c:pt>
                <c:pt idx="11">
                  <c:v>376659.69817558135</c:v>
                </c:pt>
                <c:pt idx="12">
                  <c:v>220871</c:v>
                </c:pt>
                <c:pt idx="13">
                  <c:v>225759</c:v>
                </c:pt>
                <c:pt idx="14">
                  <c:v>262902</c:v>
                </c:pt>
                <c:pt idx="15">
                  <c:v>288162</c:v>
                </c:pt>
                <c:pt idx="16">
                  <c:v>282239</c:v>
                </c:pt>
                <c:pt idx="17">
                  <c:v>296248</c:v>
                </c:pt>
                <c:pt idx="18">
                  <c:v>288707</c:v>
                </c:pt>
                <c:pt idx="19">
                  <c:v>303937</c:v>
                </c:pt>
                <c:pt idx="20">
                  <c:v>294588</c:v>
                </c:pt>
                <c:pt idx="21">
                  <c:v>322591</c:v>
                </c:pt>
                <c:pt idx="22">
                  <c:v>319844</c:v>
                </c:pt>
                <c:pt idx="23">
                  <c:v>389733</c:v>
                </c:pt>
                <c:pt idx="24">
                  <c:v>242559</c:v>
                </c:pt>
                <c:pt idx="25">
                  <c:v>232804</c:v>
                </c:pt>
                <c:pt idx="26">
                  <c:v>296158</c:v>
                </c:pt>
                <c:pt idx="27">
                  <c:v>294551</c:v>
                </c:pt>
                <c:pt idx="28">
                  <c:v>317560</c:v>
                </c:pt>
                <c:pt idx="29">
                  <c:v>314989</c:v>
                </c:pt>
                <c:pt idx="30">
                  <c:v>307460</c:v>
                </c:pt>
                <c:pt idx="31">
                  <c:v>319324</c:v>
                </c:pt>
                <c:pt idx="32">
                  <c:v>327858</c:v>
                </c:pt>
                <c:pt idx="33">
                  <c:v>337800</c:v>
                </c:pt>
                <c:pt idx="34">
                  <c:v>355880</c:v>
                </c:pt>
                <c:pt idx="35">
                  <c:v>427853</c:v>
                </c:pt>
                <c:pt idx="36">
                  <c:v>277060</c:v>
                </c:pt>
                <c:pt idx="37">
                  <c:v>257540</c:v>
                </c:pt>
                <c:pt idx="38">
                  <c:v>307662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'Kisker_F-E'!$M$2</c:f>
              <c:strCache>
                <c:ptCount val="1"/>
                <c:pt idx="0">
                  <c:v>Nem élelmiszer 
üzemanyag nélkül</c:v>
                </c:pt>
              </c:strCache>
            </c:strRef>
          </c:tx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multiLvlStrRef>
              <c:f>'Kisker_F-E'!$A$4:$B$42</c:f>
              <c:multiLvlStrCache>
                <c:ptCount val="39"/>
                <c:lvl>
                  <c:pt idx="0">
                    <c:v>01</c:v>
                  </c:pt>
                  <c:pt idx="1">
                    <c:v>02</c:v>
                  </c:pt>
                  <c:pt idx="2">
                    <c:v>03</c:v>
                  </c:pt>
                  <c:pt idx="3">
                    <c:v>04</c:v>
                  </c:pt>
                  <c:pt idx="4">
                    <c:v>05</c:v>
                  </c:pt>
                  <c:pt idx="5">
                    <c:v>06</c:v>
                  </c:pt>
                  <c:pt idx="6">
                    <c:v>07</c:v>
                  </c:pt>
                  <c:pt idx="7">
                    <c:v>08</c:v>
                  </c:pt>
                  <c:pt idx="8">
                    <c:v>09</c:v>
                  </c:pt>
                  <c:pt idx="9">
                    <c:v>10</c:v>
                  </c:pt>
                  <c:pt idx="10">
                    <c:v>11</c:v>
                  </c:pt>
                  <c:pt idx="11">
                    <c:v>12</c:v>
                  </c:pt>
                  <c:pt idx="12">
                    <c:v>01</c:v>
                  </c:pt>
                  <c:pt idx="13">
                    <c:v>02</c:v>
                  </c:pt>
                  <c:pt idx="14">
                    <c:v>03</c:v>
                  </c:pt>
                  <c:pt idx="15">
                    <c:v>04</c:v>
                  </c:pt>
                  <c:pt idx="16">
                    <c:v>05</c:v>
                  </c:pt>
                  <c:pt idx="17">
                    <c:v>06</c:v>
                  </c:pt>
                  <c:pt idx="18">
                    <c:v>07</c:v>
                  </c:pt>
                  <c:pt idx="19">
                    <c:v>08</c:v>
                  </c:pt>
                  <c:pt idx="20">
                    <c:v>09</c:v>
                  </c:pt>
                  <c:pt idx="21">
                    <c:v>10</c:v>
                  </c:pt>
                  <c:pt idx="22">
                    <c:v>11</c:v>
                  </c:pt>
                  <c:pt idx="23">
                    <c:v>12</c:v>
                  </c:pt>
                  <c:pt idx="24">
                    <c:v>01</c:v>
                  </c:pt>
                  <c:pt idx="25">
                    <c:v>02</c:v>
                  </c:pt>
                  <c:pt idx="26">
                    <c:v>03</c:v>
                  </c:pt>
                  <c:pt idx="27">
                    <c:v>04</c:v>
                  </c:pt>
                  <c:pt idx="28">
                    <c:v>05</c:v>
                  </c:pt>
                  <c:pt idx="29">
                    <c:v>06</c:v>
                  </c:pt>
                  <c:pt idx="30">
                    <c:v>07</c:v>
                  </c:pt>
                  <c:pt idx="31">
                    <c:v>08</c:v>
                  </c:pt>
                  <c:pt idx="32">
                    <c:v>09</c:v>
                  </c:pt>
                  <c:pt idx="33">
                    <c:v>10</c:v>
                  </c:pt>
                  <c:pt idx="34">
                    <c:v>11</c:v>
                  </c:pt>
                  <c:pt idx="35">
                    <c:v>12</c:v>
                  </c:pt>
                  <c:pt idx="36">
                    <c:v>01</c:v>
                  </c:pt>
                  <c:pt idx="37">
                    <c:v>02</c:v>
                  </c:pt>
                  <c:pt idx="38">
                    <c:v>03</c:v>
                  </c:pt>
                </c:lvl>
                <c:lvl>
                  <c:pt idx="0">
                    <c:v>2015</c:v>
                  </c:pt>
                  <c:pt idx="12">
                    <c:v>2016</c:v>
                  </c:pt>
                  <c:pt idx="24">
                    <c:v>2017</c:v>
                  </c:pt>
                  <c:pt idx="36">
                    <c:v>2018</c:v>
                  </c:pt>
                </c:lvl>
              </c:multiLvlStrCache>
            </c:multiLvlStrRef>
          </c:cat>
          <c:val>
            <c:numRef>
              <c:f>'Kisker_F-E'!$M$4:$M$42</c:f>
              <c:numCache>
                <c:formatCode>#,##0</c:formatCode>
                <c:ptCount val="39"/>
                <c:pt idx="0">
                  <c:v>212659</c:v>
                </c:pt>
                <c:pt idx="1">
                  <c:v>209395</c:v>
                </c:pt>
                <c:pt idx="2">
                  <c:v>254811</c:v>
                </c:pt>
                <c:pt idx="3">
                  <c:v>263705</c:v>
                </c:pt>
                <c:pt idx="4">
                  <c:v>262507</c:v>
                </c:pt>
                <c:pt idx="5">
                  <c:v>276441</c:v>
                </c:pt>
                <c:pt idx="6">
                  <c:v>293339</c:v>
                </c:pt>
                <c:pt idx="7">
                  <c:v>285434</c:v>
                </c:pt>
                <c:pt idx="8">
                  <c:v>299406</c:v>
                </c:pt>
                <c:pt idx="9">
                  <c:v>314639</c:v>
                </c:pt>
                <c:pt idx="10">
                  <c:v>310830</c:v>
                </c:pt>
                <c:pt idx="11">
                  <c:v>393961</c:v>
                </c:pt>
                <c:pt idx="12">
                  <c:v>229235</c:v>
                </c:pt>
                <c:pt idx="13">
                  <c:v>233903</c:v>
                </c:pt>
                <c:pt idx="14">
                  <c:v>271920</c:v>
                </c:pt>
                <c:pt idx="15">
                  <c:v>297713</c:v>
                </c:pt>
                <c:pt idx="16">
                  <c:v>290262</c:v>
                </c:pt>
                <c:pt idx="17">
                  <c:v>305236</c:v>
                </c:pt>
                <c:pt idx="18">
                  <c:v>305980</c:v>
                </c:pt>
                <c:pt idx="19">
                  <c:v>315992</c:v>
                </c:pt>
                <c:pt idx="20">
                  <c:v>312146</c:v>
                </c:pt>
                <c:pt idx="21">
                  <c:v>329197</c:v>
                </c:pt>
                <c:pt idx="22">
                  <c:v>334912</c:v>
                </c:pt>
                <c:pt idx="23">
                  <c:v>406640</c:v>
                </c:pt>
                <c:pt idx="24">
                  <c:v>250143</c:v>
                </c:pt>
                <c:pt idx="25">
                  <c:v>247231</c:v>
                </c:pt>
                <c:pt idx="26">
                  <c:v>308659</c:v>
                </c:pt>
                <c:pt idx="27">
                  <c:v>305780</c:v>
                </c:pt>
                <c:pt idx="28">
                  <c:v>325827</c:v>
                </c:pt>
                <c:pt idx="29">
                  <c:v>330931</c:v>
                </c:pt>
                <c:pt idx="30">
                  <c:v>331589</c:v>
                </c:pt>
                <c:pt idx="31">
                  <c:v>345015</c:v>
                </c:pt>
                <c:pt idx="32">
                  <c:v>351415</c:v>
                </c:pt>
                <c:pt idx="33">
                  <c:v>364348</c:v>
                </c:pt>
                <c:pt idx="34">
                  <c:v>373376</c:v>
                </c:pt>
                <c:pt idx="35">
                  <c:v>444779</c:v>
                </c:pt>
                <c:pt idx="36">
                  <c:v>283338</c:v>
                </c:pt>
                <c:pt idx="37">
                  <c:v>270607</c:v>
                </c:pt>
                <c:pt idx="38">
                  <c:v>326966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'Kisker_F-OPG'!$O$2</c:f>
              <c:strCache>
                <c:ptCount val="1"/>
                <c:pt idx="0">
                  <c:v>Üzemanyag</c:v>
                </c:pt>
              </c:strCache>
            </c:strRef>
          </c:tx>
          <c:spPr>
            <a:ln w="3810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multiLvlStrRef>
              <c:f>'Kisker_F-E'!$A$4:$B$42</c:f>
              <c:multiLvlStrCache>
                <c:ptCount val="39"/>
                <c:lvl>
                  <c:pt idx="0">
                    <c:v>01</c:v>
                  </c:pt>
                  <c:pt idx="1">
                    <c:v>02</c:v>
                  </c:pt>
                  <c:pt idx="2">
                    <c:v>03</c:v>
                  </c:pt>
                  <c:pt idx="3">
                    <c:v>04</c:v>
                  </c:pt>
                  <c:pt idx="4">
                    <c:v>05</c:v>
                  </c:pt>
                  <c:pt idx="5">
                    <c:v>06</c:v>
                  </c:pt>
                  <c:pt idx="6">
                    <c:v>07</c:v>
                  </c:pt>
                  <c:pt idx="7">
                    <c:v>08</c:v>
                  </c:pt>
                  <c:pt idx="8">
                    <c:v>09</c:v>
                  </c:pt>
                  <c:pt idx="9">
                    <c:v>10</c:v>
                  </c:pt>
                  <c:pt idx="10">
                    <c:v>11</c:v>
                  </c:pt>
                  <c:pt idx="11">
                    <c:v>12</c:v>
                  </c:pt>
                  <c:pt idx="12">
                    <c:v>01</c:v>
                  </c:pt>
                  <c:pt idx="13">
                    <c:v>02</c:v>
                  </c:pt>
                  <c:pt idx="14">
                    <c:v>03</c:v>
                  </c:pt>
                  <c:pt idx="15">
                    <c:v>04</c:v>
                  </c:pt>
                  <c:pt idx="16">
                    <c:v>05</c:v>
                  </c:pt>
                  <c:pt idx="17">
                    <c:v>06</c:v>
                  </c:pt>
                  <c:pt idx="18">
                    <c:v>07</c:v>
                  </c:pt>
                  <c:pt idx="19">
                    <c:v>08</c:v>
                  </c:pt>
                  <c:pt idx="20">
                    <c:v>09</c:v>
                  </c:pt>
                  <c:pt idx="21">
                    <c:v>10</c:v>
                  </c:pt>
                  <c:pt idx="22">
                    <c:v>11</c:v>
                  </c:pt>
                  <c:pt idx="23">
                    <c:v>12</c:v>
                  </c:pt>
                  <c:pt idx="24">
                    <c:v>01</c:v>
                  </c:pt>
                  <c:pt idx="25">
                    <c:v>02</c:v>
                  </c:pt>
                  <c:pt idx="26">
                    <c:v>03</c:v>
                  </c:pt>
                  <c:pt idx="27">
                    <c:v>04</c:v>
                  </c:pt>
                  <c:pt idx="28">
                    <c:v>05</c:v>
                  </c:pt>
                  <c:pt idx="29">
                    <c:v>06</c:v>
                  </c:pt>
                  <c:pt idx="30">
                    <c:v>07</c:v>
                  </c:pt>
                  <c:pt idx="31">
                    <c:v>08</c:v>
                  </c:pt>
                  <c:pt idx="32">
                    <c:v>09</c:v>
                  </c:pt>
                  <c:pt idx="33">
                    <c:v>10</c:v>
                  </c:pt>
                  <c:pt idx="34">
                    <c:v>11</c:v>
                  </c:pt>
                  <c:pt idx="35">
                    <c:v>12</c:v>
                  </c:pt>
                  <c:pt idx="36">
                    <c:v>01</c:v>
                  </c:pt>
                  <c:pt idx="37">
                    <c:v>02</c:v>
                  </c:pt>
                  <c:pt idx="38">
                    <c:v>03</c:v>
                  </c:pt>
                </c:lvl>
                <c:lvl>
                  <c:pt idx="0">
                    <c:v>2015</c:v>
                  </c:pt>
                  <c:pt idx="12">
                    <c:v>2016</c:v>
                  </c:pt>
                  <c:pt idx="24">
                    <c:v>2017</c:v>
                  </c:pt>
                  <c:pt idx="36">
                    <c:v>2018</c:v>
                  </c:pt>
                </c:lvl>
              </c:multiLvlStrCache>
            </c:multiLvlStrRef>
          </c:cat>
          <c:val>
            <c:numRef>
              <c:f>'Kisker_F-OPG'!$O$4:$O$42</c:f>
              <c:numCache>
                <c:formatCode>#,##0</c:formatCode>
                <c:ptCount val="39"/>
                <c:pt idx="0">
                  <c:v>96572.794607275689</c:v>
                </c:pt>
                <c:pt idx="1">
                  <c:v>97508.370795631883</c:v>
                </c:pt>
                <c:pt idx="2">
                  <c:v>121904.21312242519</c:v>
                </c:pt>
                <c:pt idx="3">
                  <c:v>122711.52908251395</c:v>
                </c:pt>
                <c:pt idx="4">
                  <c:v>125961.6016869802</c:v>
                </c:pt>
                <c:pt idx="5">
                  <c:v>133628.22034550755</c:v>
                </c:pt>
                <c:pt idx="6">
                  <c:v>147996.32531403779</c:v>
                </c:pt>
                <c:pt idx="7">
                  <c:v>138412.85082849182</c:v>
                </c:pt>
                <c:pt idx="8">
                  <c:v>124959.23483684676</c:v>
                </c:pt>
                <c:pt idx="9">
                  <c:v>127836.90136524006</c:v>
                </c:pt>
                <c:pt idx="10">
                  <c:v>122309.6128120088</c:v>
                </c:pt>
                <c:pt idx="11">
                  <c:v>114898.54532449992</c:v>
                </c:pt>
                <c:pt idx="12">
                  <c:v>95400</c:v>
                </c:pt>
                <c:pt idx="13">
                  <c:v>94478</c:v>
                </c:pt>
                <c:pt idx="14">
                  <c:v>109093</c:v>
                </c:pt>
                <c:pt idx="15">
                  <c:v>113258</c:v>
                </c:pt>
                <c:pt idx="16">
                  <c:v>120940</c:v>
                </c:pt>
                <c:pt idx="17">
                  <c:v>124026</c:v>
                </c:pt>
                <c:pt idx="18">
                  <c:v>131995</c:v>
                </c:pt>
                <c:pt idx="19">
                  <c:v>131780</c:v>
                </c:pt>
                <c:pt idx="20">
                  <c:v>129295</c:v>
                </c:pt>
                <c:pt idx="21">
                  <c:v>131460</c:v>
                </c:pt>
                <c:pt idx="22">
                  <c:v>127891</c:v>
                </c:pt>
                <c:pt idx="23">
                  <c:v>127941</c:v>
                </c:pt>
                <c:pt idx="24">
                  <c:v>122572</c:v>
                </c:pt>
                <c:pt idx="25">
                  <c:v>114632</c:v>
                </c:pt>
                <c:pt idx="26">
                  <c:v>134128</c:v>
                </c:pt>
                <c:pt idx="27">
                  <c:v>132684</c:v>
                </c:pt>
                <c:pt idx="28">
                  <c:v>138339</c:v>
                </c:pt>
                <c:pt idx="29">
                  <c:v>136035</c:v>
                </c:pt>
                <c:pt idx="30">
                  <c:v>142789</c:v>
                </c:pt>
                <c:pt idx="31">
                  <c:v>146946</c:v>
                </c:pt>
                <c:pt idx="32">
                  <c:v>139102</c:v>
                </c:pt>
                <c:pt idx="33">
                  <c:v>148277</c:v>
                </c:pt>
                <c:pt idx="34">
                  <c:v>143266</c:v>
                </c:pt>
                <c:pt idx="35">
                  <c:v>135996</c:v>
                </c:pt>
                <c:pt idx="36">
                  <c:v>132562</c:v>
                </c:pt>
                <c:pt idx="37">
                  <c:v>123457</c:v>
                </c:pt>
                <c:pt idx="38">
                  <c:v>135586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'Kisker_F-E'!$O$2</c:f>
              <c:strCache>
                <c:ptCount val="1"/>
                <c:pt idx="0">
                  <c:v>Üzemanyag</c:v>
                </c:pt>
              </c:strCache>
            </c:strRef>
          </c:tx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multiLvlStrRef>
              <c:f>'Kisker_F-E'!$A$4:$B$42</c:f>
              <c:multiLvlStrCache>
                <c:ptCount val="39"/>
                <c:lvl>
                  <c:pt idx="0">
                    <c:v>01</c:v>
                  </c:pt>
                  <c:pt idx="1">
                    <c:v>02</c:v>
                  </c:pt>
                  <c:pt idx="2">
                    <c:v>03</c:v>
                  </c:pt>
                  <c:pt idx="3">
                    <c:v>04</c:v>
                  </c:pt>
                  <c:pt idx="4">
                    <c:v>05</c:v>
                  </c:pt>
                  <c:pt idx="5">
                    <c:v>06</c:v>
                  </c:pt>
                  <c:pt idx="6">
                    <c:v>07</c:v>
                  </c:pt>
                  <c:pt idx="7">
                    <c:v>08</c:v>
                  </c:pt>
                  <c:pt idx="8">
                    <c:v>09</c:v>
                  </c:pt>
                  <c:pt idx="9">
                    <c:v>10</c:v>
                  </c:pt>
                  <c:pt idx="10">
                    <c:v>11</c:v>
                  </c:pt>
                  <c:pt idx="11">
                    <c:v>12</c:v>
                  </c:pt>
                  <c:pt idx="12">
                    <c:v>01</c:v>
                  </c:pt>
                  <c:pt idx="13">
                    <c:v>02</c:v>
                  </c:pt>
                  <c:pt idx="14">
                    <c:v>03</c:v>
                  </c:pt>
                  <c:pt idx="15">
                    <c:v>04</c:v>
                  </c:pt>
                  <c:pt idx="16">
                    <c:v>05</c:v>
                  </c:pt>
                  <c:pt idx="17">
                    <c:v>06</c:v>
                  </c:pt>
                  <c:pt idx="18">
                    <c:v>07</c:v>
                  </c:pt>
                  <c:pt idx="19">
                    <c:v>08</c:v>
                  </c:pt>
                  <c:pt idx="20">
                    <c:v>09</c:v>
                  </c:pt>
                  <c:pt idx="21">
                    <c:v>10</c:v>
                  </c:pt>
                  <c:pt idx="22">
                    <c:v>11</c:v>
                  </c:pt>
                  <c:pt idx="23">
                    <c:v>12</c:v>
                  </c:pt>
                  <c:pt idx="24">
                    <c:v>01</c:v>
                  </c:pt>
                  <c:pt idx="25">
                    <c:v>02</c:v>
                  </c:pt>
                  <c:pt idx="26">
                    <c:v>03</c:v>
                  </c:pt>
                  <c:pt idx="27">
                    <c:v>04</c:v>
                  </c:pt>
                  <c:pt idx="28">
                    <c:v>05</c:v>
                  </c:pt>
                  <c:pt idx="29">
                    <c:v>06</c:v>
                  </c:pt>
                  <c:pt idx="30">
                    <c:v>07</c:v>
                  </c:pt>
                  <c:pt idx="31">
                    <c:v>08</c:v>
                  </c:pt>
                  <c:pt idx="32">
                    <c:v>09</c:v>
                  </c:pt>
                  <c:pt idx="33">
                    <c:v>10</c:v>
                  </c:pt>
                  <c:pt idx="34">
                    <c:v>11</c:v>
                  </c:pt>
                  <c:pt idx="35">
                    <c:v>12</c:v>
                  </c:pt>
                  <c:pt idx="36">
                    <c:v>01</c:v>
                  </c:pt>
                  <c:pt idx="37">
                    <c:v>02</c:v>
                  </c:pt>
                  <c:pt idx="38">
                    <c:v>03</c:v>
                  </c:pt>
                </c:lvl>
                <c:lvl>
                  <c:pt idx="0">
                    <c:v>2015</c:v>
                  </c:pt>
                  <c:pt idx="12">
                    <c:v>2016</c:v>
                  </c:pt>
                  <c:pt idx="24">
                    <c:v>2017</c:v>
                  </c:pt>
                  <c:pt idx="36">
                    <c:v>2018</c:v>
                  </c:pt>
                </c:lvl>
              </c:multiLvlStrCache>
            </c:multiLvlStrRef>
          </c:cat>
          <c:val>
            <c:numRef>
              <c:f>'Kisker_F-E'!$O$4:$O$42</c:f>
              <c:numCache>
                <c:formatCode>#,##0</c:formatCode>
                <c:ptCount val="39"/>
                <c:pt idx="0">
                  <c:v>98813</c:v>
                </c:pt>
                <c:pt idx="1">
                  <c:v>99234</c:v>
                </c:pt>
                <c:pt idx="2">
                  <c:v>121788</c:v>
                </c:pt>
                <c:pt idx="3">
                  <c:v>130467</c:v>
                </c:pt>
                <c:pt idx="4">
                  <c:v>132368</c:v>
                </c:pt>
                <c:pt idx="5">
                  <c:v>137146</c:v>
                </c:pt>
                <c:pt idx="6">
                  <c:v>157899</c:v>
                </c:pt>
                <c:pt idx="7">
                  <c:v>146617</c:v>
                </c:pt>
                <c:pt idx="8">
                  <c:v>135889</c:v>
                </c:pt>
                <c:pt idx="9">
                  <c:v>133126</c:v>
                </c:pt>
                <c:pt idx="10">
                  <c:v>127166</c:v>
                </c:pt>
                <c:pt idx="11">
                  <c:v>112375</c:v>
                </c:pt>
                <c:pt idx="12">
                  <c:v>97613</c:v>
                </c:pt>
                <c:pt idx="13">
                  <c:v>96150</c:v>
                </c:pt>
                <c:pt idx="14">
                  <c:v>108989</c:v>
                </c:pt>
                <c:pt idx="15">
                  <c:v>120416</c:v>
                </c:pt>
                <c:pt idx="16">
                  <c:v>127091</c:v>
                </c:pt>
                <c:pt idx="17">
                  <c:v>127291</c:v>
                </c:pt>
                <c:pt idx="18">
                  <c:v>140827</c:v>
                </c:pt>
                <c:pt idx="19">
                  <c:v>139591</c:v>
                </c:pt>
                <c:pt idx="20">
                  <c:v>140604</c:v>
                </c:pt>
                <c:pt idx="21">
                  <c:v>136899</c:v>
                </c:pt>
                <c:pt idx="22">
                  <c:v>132969</c:v>
                </c:pt>
                <c:pt idx="23">
                  <c:v>125131</c:v>
                </c:pt>
                <c:pt idx="24">
                  <c:v>120855</c:v>
                </c:pt>
                <c:pt idx="25">
                  <c:v>112932</c:v>
                </c:pt>
                <c:pt idx="26">
                  <c:v>131112</c:v>
                </c:pt>
                <c:pt idx="27">
                  <c:v>133711</c:v>
                </c:pt>
                <c:pt idx="28">
                  <c:v>139317</c:v>
                </c:pt>
                <c:pt idx="29">
                  <c:v>132955</c:v>
                </c:pt>
                <c:pt idx="30">
                  <c:v>146333</c:v>
                </c:pt>
                <c:pt idx="31">
                  <c:v>151442</c:v>
                </c:pt>
                <c:pt idx="32">
                  <c:v>146821</c:v>
                </c:pt>
                <c:pt idx="33">
                  <c:v>148667</c:v>
                </c:pt>
                <c:pt idx="34">
                  <c:v>145947</c:v>
                </c:pt>
                <c:pt idx="35">
                  <c:v>129901</c:v>
                </c:pt>
                <c:pt idx="36">
                  <c:v>128962</c:v>
                </c:pt>
                <c:pt idx="37">
                  <c:v>121703</c:v>
                </c:pt>
                <c:pt idx="38">
                  <c:v>133675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2747376"/>
        <c:axId val="372744632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'Kisker_F-OPG'!$P$2</c15:sqref>
                        </c15:formulaRef>
                      </c:ext>
                    </c:extLst>
                    <c:strCache>
                      <c:ptCount val="1"/>
                      <c:pt idx="0">
                        <c:v>Kiskeres-kedelem 
+
üzemanyag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multiLvlStrRef>
                    <c:extLst>
                      <c:ext uri="{02D57815-91ED-43cb-92C2-25804820EDAC}">
                        <c15:formulaRef>
                          <c15:sqref>'Kisker_F-E'!$A$4:$B$42</c15:sqref>
                        </c15:formulaRef>
                      </c:ext>
                    </c:extLst>
                    <c:multiLvlStrCache>
                      <c:ptCount val="39"/>
                      <c:lvl>
                        <c:pt idx="0">
                          <c:v>01</c:v>
                        </c:pt>
                        <c:pt idx="1">
                          <c:v>02</c:v>
                        </c:pt>
                        <c:pt idx="2">
                          <c:v>03</c:v>
                        </c:pt>
                        <c:pt idx="3">
                          <c:v>04</c:v>
                        </c:pt>
                        <c:pt idx="4">
                          <c:v>05</c:v>
                        </c:pt>
                        <c:pt idx="5">
                          <c:v>06</c:v>
                        </c:pt>
                        <c:pt idx="6">
                          <c:v>07</c:v>
                        </c:pt>
                        <c:pt idx="7">
                          <c:v>08</c:v>
                        </c:pt>
                        <c:pt idx="8">
                          <c:v>09</c:v>
                        </c:pt>
                        <c:pt idx="9">
                          <c:v>10</c:v>
                        </c:pt>
                        <c:pt idx="10">
                          <c:v>11</c:v>
                        </c:pt>
                        <c:pt idx="11">
                          <c:v>12</c:v>
                        </c:pt>
                        <c:pt idx="12">
                          <c:v>01</c:v>
                        </c:pt>
                        <c:pt idx="13">
                          <c:v>02</c:v>
                        </c:pt>
                        <c:pt idx="14">
                          <c:v>03</c:v>
                        </c:pt>
                        <c:pt idx="15">
                          <c:v>04</c:v>
                        </c:pt>
                        <c:pt idx="16">
                          <c:v>05</c:v>
                        </c:pt>
                        <c:pt idx="17">
                          <c:v>06</c:v>
                        </c:pt>
                        <c:pt idx="18">
                          <c:v>07</c:v>
                        </c:pt>
                        <c:pt idx="19">
                          <c:v>08</c:v>
                        </c:pt>
                        <c:pt idx="20">
                          <c:v>09</c:v>
                        </c:pt>
                        <c:pt idx="21">
                          <c:v>10</c:v>
                        </c:pt>
                        <c:pt idx="22">
                          <c:v>11</c:v>
                        </c:pt>
                        <c:pt idx="23">
                          <c:v>12</c:v>
                        </c:pt>
                        <c:pt idx="24">
                          <c:v>01</c:v>
                        </c:pt>
                        <c:pt idx="25">
                          <c:v>02</c:v>
                        </c:pt>
                        <c:pt idx="26">
                          <c:v>03</c:v>
                        </c:pt>
                        <c:pt idx="27">
                          <c:v>04</c:v>
                        </c:pt>
                        <c:pt idx="28">
                          <c:v>05</c:v>
                        </c:pt>
                        <c:pt idx="29">
                          <c:v>06</c:v>
                        </c:pt>
                        <c:pt idx="30">
                          <c:v>07</c:v>
                        </c:pt>
                        <c:pt idx="31">
                          <c:v>08</c:v>
                        </c:pt>
                        <c:pt idx="32">
                          <c:v>09</c:v>
                        </c:pt>
                        <c:pt idx="33">
                          <c:v>10</c:v>
                        </c:pt>
                        <c:pt idx="34">
                          <c:v>11</c:v>
                        </c:pt>
                        <c:pt idx="35">
                          <c:v>12</c:v>
                        </c:pt>
                        <c:pt idx="36">
                          <c:v>01</c:v>
                        </c:pt>
                        <c:pt idx="37">
                          <c:v>02</c:v>
                        </c:pt>
                        <c:pt idx="38">
                          <c:v>03</c:v>
                        </c:pt>
                      </c:lvl>
                      <c:lvl>
                        <c:pt idx="0">
                          <c:v>2015</c:v>
                        </c:pt>
                        <c:pt idx="12">
                          <c:v>2016</c:v>
                        </c:pt>
                        <c:pt idx="24">
                          <c:v>2017</c:v>
                        </c:pt>
                        <c:pt idx="36">
                          <c:v>2018</c:v>
                        </c:pt>
                      </c:lvl>
                    </c:multiLvlStrCache>
                  </c:multiLvlStrRef>
                </c:cat>
                <c:val>
                  <c:numRef>
                    <c:extLst>
                      <c:ext uri="{02D57815-91ED-43cb-92C2-25804820EDAC}">
                        <c15:formulaRef>
                          <c15:sqref>'Kisker_F-OPG'!$P$4:$P$39</c15:sqref>
                        </c15:formulaRef>
                      </c:ext>
                    </c:extLst>
                    <c:numCache>
                      <c:formatCode>#,##0</c:formatCode>
                      <c:ptCount val="36"/>
                      <c:pt idx="0">
                        <c:v>613078.91806877335</c:v>
                      </c:pt>
                      <c:pt idx="1">
                        <c:v>602057.97039782337</c:v>
                      </c:pt>
                      <c:pt idx="2">
                        <c:v>718503.24963331525</c:v>
                      </c:pt>
                      <c:pt idx="3">
                        <c:v>728928.47854659229</c:v>
                      </c:pt>
                      <c:pt idx="4">
                        <c:v>726980.95432948845</c:v>
                      </c:pt>
                      <c:pt idx="5">
                        <c:v>759913.42192330258</c:v>
                      </c:pt>
                      <c:pt idx="6">
                        <c:v>805564.16580295889</c:v>
                      </c:pt>
                      <c:pt idx="7">
                        <c:v>790875.64238612447</c:v>
                      </c:pt>
                      <c:pt idx="8">
                        <c:v>757680.33000104199</c:v>
                      </c:pt>
                      <c:pt idx="9">
                        <c:v>807894.04869340407</c:v>
                      </c:pt>
                      <c:pt idx="10">
                        <c:v>772499.5855717418</c:v>
                      </c:pt>
                      <c:pt idx="11">
                        <c:v>931677.15882559528</c:v>
                      </c:pt>
                      <c:pt idx="12">
                        <c:v>631209</c:v>
                      </c:pt>
                      <c:pt idx="13">
                        <c:v>642185</c:v>
                      </c:pt>
                      <c:pt idx="14">
                        <c:v>744052</c:v>
                      </c:pt>
                      <c:pt idx="15">
                        <c:v>761242</c:v>
                      </c:pt>
                      <c:pt idx="16">
                        <c:v>769269</c:v>
                      </c:pt>
                      <c:pt idx="17">
                        <c:v>796864</c:v>
                      </c:pt>
                      <c:pt idx="18">
                        <c:v>812303</c:v>
                      </c:pt>
                      <c:pt idx="19">
                        <c:v>826836</c:v>
                      </c:pt>
                      <c:pt idx="20">
                        <c:v>790047</c:v>
                      </c:pt>
                      <c:pt idx="21">
                        <c:v>835824</c:v>
                      </c:pt>
                      <c:pt idx="22">
                        <c:v>814260</c:v>
                      </c:pt>
                      <c:pt idx="23">
                        <c:v>977547</c:v>
                      </c:pt>
                      <c:pt idx="24">
                        <c:v>695944</c:v>
                      </c:pt>
                      <c:pt idx="25">
                        <c:v>673092</c:v>
                      </c:pt>
                      <c:pt idx="26">
                        <c:v>807042</c:v>
                      </c:pt>
                      <c:pt idx="27">
                        <c:v>811746</c:v>
                      </c:pt>
                      <c:pt idx="28">
                        <c:v>841351</c:v>
                      </c:pt>
                      <c:pt idx="29">
                        <c:v>849757</c:v>
                      </c:pt>
                      <c:pt idx="30">
                        <c:v>859010</c:v>
                      </c:pt>
                      <c:pt idx="31">
                        <c:v>881582</c:v>
                      </c:pt>
                      <c:pt idx="32">
                        <c:v>854417</c:v>
                      </c:pt>
                      <c:pt idx="33">
                        <c:v>886189</c:v>
                      </c:pt>
                      <c:pt idx="34">
                        <c:v>894059</c:v>
                      </c:pt>
                      <c:pt idx="35">
                        <c:v>1052616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'Kisker_F-E'!$P$2</c15:sqref>
                        </c15:formulaRef>
                      </c:ext>
                    </c:extLst>
                    <c:strCache>
                      <c:ptCount val="1"/>
                      <c:pt idx="0">
                        <c:v>Kiskeres-kedelem 
+
üzemanyag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'Kisker_F-E'!$A$4:$B$42</c15:sqref>
                        </c15:formulaRef>
                      </c:ext>
                    </c:extLst>
                    <c:multiLvlStrCache>
                      <c:ptCount val="39"/>
                      <c:lvl>
                        <c:pt idx="0">
                          <c:v>01</c:v>
                        </c:pt>
                        <c:pt idx="1">
                          <c:v>02</c:v>
                        </c:pt>
                        <c:pt idx="2">
                          <c:v>03</c:v>
                        </c:pt>
                        <c:pt idx="3">
                          <c:v>04</c:v>
                        </c:pt>
                        <c:pt idx="4">
                          <c:v>05</c:v>
                        </c:pt>
                        <c:pt idx="5">
                          <c:v>06</c:v>
                        </c:pt>
                        <c:pt idx="6">
                          <c:v>07</c:v>
                        </c:pt>
                        <c:pt idx="7">
                          <c:v>08</c:v>
                        </c:pt>
                        <c:pt idx="8">
                          <c:v>09</c:v>
                        </c:pt>
                        <c:pt idx="9">
                          <c:v>10</c:v>
                        </c:pt>
                        <c:pt idx="10">
                          <c:v>11</c:v>
                        </c:pt>
                        <c:pt idx="11">
                          <c:v>12</c:v>
                        </c:pt>
                        <c:pt idx="12">
                          <c:v>01</c:v>
                        </c:pt>
                        <c:pt idx="13">
                          <c:v>02</c:v>
                        </c:pt>
                        <c:pt idx="14">
                          <c:v>03</c:v>
                        </c:pt>
                        <c:pt idx="15">
                          <c:v>04</c:v>
                        </c:pt>
                        <c:pt idx="16">
                          <c:v>05</c:v>
                        </c:pt>
                        <c:pt idx="17">
                          <c:v>06</c:v>
                        </c:pt>
                        <c:pt idx="18">
                          <c:v>07</c:v>
                        </c:pt>
                        <c:pt idx="19">
                          <c:v>08</c:v>
                        </c:pt>
                        <c:pt idx="20">
                          <c:v>09</c:v>
                        </c:pt>
                        <c:pt idx="21">
                          <c:v>10</c:v>
                        </c:pt>
                        <c:pt idx="22">
                          <c:v>11</c:v>
                        </c:pt>
                        <c:pt idx="23">
                          <c:v>12</c:v>
                        </c:pt>
                        <c:pt idx="24">
                          <c:v>01</c:v>
                        </c:pt>
                        <c:pt idx="25">
                          <c:v>02</c:v>
                        </c:pt>
                        <c:pt idx="26">
                          <c:v>03</c:v>
                        </c:pt>
                        <c:pt idx="27">
                          <c:v>04</c:v>
                        </c:pt>
                        <c:pt idx="28">
                          <c:v>05</c:v>
                        </c:pt>
                        <c:pt idx="29">
                          <c:v>06</c:v>
                        </c:pt>
                        <c:pt idx="30">
                          <c:v>07</c:v>
                        </c:pt>
                        <c:pt idx="31">
                          <c:v>08</c:v>
                        </c:pt>
                        <c:pt idx="32">
                          <c:v>09</c:v>
                        </c:pt>
                        <c:pt idx="33">
                          <c:v>10</c:v>
                        </c:pt>
                        <c:pt idx="34">
                          <c:v>11</c:v>
                        </c:pt>
                        <c:pt idx="35">
                          <c:v>12</c:v>
                        </c:pt>
                        <c:pt idx="36">
                          <c:v>01</c:v>
                        </c:pt>
                        <c:pt idx="37">
                          <c:v>02</c:v>
                        </c:pt>
                        <c:pt idx="38">
                          <c:v>03</c:v>
                        </c:pt>
                      </c:lvl>
                      <c:lvl>
                        <c:pt idx="0">
                          <c:v>2015</c:v>
                        </c:pt>
                        <c:pt idx="12">
                          <c:v>2016</c:v>
                        </c:pt>
                        <c:pt idx="24">
                          <c:v>2017</c:v>
                        </c:pt>
                        <c:pt idx="36">
                          <c:v>2018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'Kisker_F-E'!$P$4:$P$39</c15:sqref>
                        </c15:formulaRef>
                      </c:ext>
                    </c:extLst>
                    <c:numCache>
                      <c:formatCode>#,##0</c:formatCode>
                      <c:ptCount val="36"/>
                      <c:pt idx="0">
                        <c:v>626096</c:v>
                      </c:pt>
                      <c:pt idx="1">
                        <c:v>613483</c:v>
                      </c:pt>
                      <c:pt idx="2">
                        <c:v>730671</c:v>
                      </c:pt>
                      <c:pt idx="3">
                        <c:v>751877</c:v>
                      </c:pt>
                      <c:pt idx="4">
                        <c:v>744676</c:v>
                      </c:pt>
                      <c:pt idx="5">
                        <c:v>776886</c:v>
                      </c:pt>
                      <c:pt idx="6">
                        <c:v>843303</c:v>
                      </c:pt>
                      <c:pt idx="7">
                        <c:v>817745</c:v>
                      </c:pt>
                      <c:pt idx="8">
                        <c:v>792019</c:v>
                      </c:pt>
                      <c:pt idx="9">
                        <c:v>824929</c:v>
                      </c:pt>
                      <c:pt idx="10">
                        <c:v>800068</c:v>
                      </c:pt>
                      <c:pt idx="11">
                        <c:v>956674</c:v>
                      </c:pt>
                      <c:pt idx="12">
                        <c:v>644477</c:v>
                      </c:pt>
                      <c:pt idx="13">
                        <c:v>654598</c:v>
                      </c:pt>
                      <c:pt idx="14">
                        <c:v>756204</c:v>
                      </c:pt>
                      <c:pt idx="15">
                        <c:v>783707</c:v>
                      </c:pt>
                      <c:pt idx="16">
                        <c:v>787312</c:v>
                      </c:pt>
                      <c:pt idx="17">
                        <c:v>813712</c:v>
                      </c:pt>
                      <c:pt idx="18">
                        <c:v>848352</c:v>
                      </c:pt>
                      <c:pt idx="19">
                        <c:v>854828</c:v>
                      </c:pt>
                      <c:pt idx="20">
                        <c:v>826163</c:v>
                      </c:pt>
                      <c:pt idx="21">
                        <c:v>852557</c:v>
                      </c:pt>
                      <c:pt idx="22">
                        <c:v>842630</c:v>
                      </c:pt>
                      <c:pt idx="23">
                        <c:v>1002963</c:v>
                      </c:pt>
                      <c:pt idx="24">
                        <c:v>707571</c:v>
                      </c:pt>
                      <c:pt idx="25">
                        <c:v>694189</c:v>
                      </c:pt>
                      <c:pt idx="26">
                        <c:v>823455</c:v>
                      </c:pt>
                      <c:pt idx="27">
                        <c:v>830805</c:v>
                      </c:pt>
                      <c:pt idx="28">
                        <c:v>854334</c:v>
                      </c:pt>
                      <c:pt idx="29">
                        <c:v>872004</c:v>
                      </c:pt>
                      <c:pt idx="30">
                        <c:v>901347</c:v>
                      </c:pt>
                      <c:pt idx="31">
                        <c:v>922117</c:v>
                      </c:pt>
                      <c:pt idx="32">
                        <c:v>897861</c:v>
                      </c:pt>
                      <c:pt idx="33">
                        <c:v>925389</c:v>
                      </c:pt>
                      <c:pt idx="34">
                        <c:v>925394</c:v>
                      </c:pt>
                      <c:pt idx="35">
                        <c:v>1071943</c:v>
                      </c:pt>
                    </c:numCache>
                  </c:numRef>
                </c:val>
                <c:smooth val="0"/>
              </c15:ser>
            </c15:filteredLineSeries>
          </c:ext>
        </c:extLst>
      </c:lineChart>
      <c:catAx>
        <c:axId val="372747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372744632"/>
        <c:crosses val="autoZero"/>
        <c:auto val="1"/>
        <c:lblAlgn val="ctr"/>
        <c:lblOffset val="100"/>
        <c:noMultiLvlLbl val="0"/>
      </c:catAx>
      <c:valAx>
        <c:axId val="372744632"/>
        <c:scaling>
          <c:orientation val="minMax"/>
          <c:max val="50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 dirty="0" smtClean="0"/>
                  <a:t>m</a:t>
                </a:r>
                <a:r>
                  <a:rPr lang="en-US" dirty="0" err="1" smtClean="0"/>
                  <a:t>illi</a:t>
                </a:r>
                <a:r>
                  <a:rPr lang="hu-HU" dirty="0" smtClean="0"/>
                  <a:t>ó</a:t>
                </a:r>
                <a:r>
                  <a:rPr lang="hu-HU" baseline="0" dirty="0" smtClean="0"/>
                  <a:t> </a:t>
                </a:r>
                <a:r>
                  <a:rPr lang="hu-HU" dirty="0" smtClean="0"/>
                  <a:t>HU</a:t>
                </a:r>
                <a:r>
                  <a:rPr lang="en-US" dirty="0"/>
                  <a:t>F</a:t>
                </a:r>
              </a:p>
            </c:rich>
          </c:tx>
          <c:layout>
            <c:manualLayout>
              <c:xMode val="edge"/>
              <c:yMode val="edge"/>
              <c:x val="7.7390823659480379E-3"/>
              <c:y val="8.2216042697265068E-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372747376"/>
        <c:crosses val="autoZero"/>
        <c:crossBetween val="between"/>
      </c:valAx>
      <c:spPr>
        <a:noFill/>
        <a:ln cap="rnd"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hu-HU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0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  <a:headEnd type="none" w="sm" len="sm"/>
        <a:tailEnd type="none" w="sm" len="sm"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0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  <a:headEnd type="none" w="sm" len="sm"/>
        <a:tailEnd type="none" w="sm" len="sm"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0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  <a:headEnd type="none" w="sm" len="sm"/>
        <a:tailEnd type="none" w="sm" len="sm"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0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  <a:headEnd type="none" w="sm" len="sm"/>
        <a:tailEnd type="none" w="sm" len="sm"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0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  <a:headEnd type="none" w="sm" len="sm"/>
        <a:tailEnd type="none" w="sm" len="sm"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0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  <a:headEnd type="none" w="sm" len="sm"/>
        <a:tailEnd type="none" w="sm" len="sm"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rawing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rawings/_rels/drawing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rawings/_rels/drawing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0.84233</cdr:x>
      <cdr:y>0.24869</cdr:y>
    </cdr:from>
    <cdr:to>
      <cdr:x>0.91987</cdr:x>
      <cdr:y>0.37615</cdr:y>
    </cdr:to>
    <cdr:sp macro="" textlink="">
      <cdr:nvSpPr>
        <cdr:cNvPr id="4" name="Szalagnyíl jobbra 3"/>
        <cdr:cNvSpPr/>
      </cdr:nvSpPr>
      <cdr:spPr>
        <a:xfrm xmlns:a="http://schemas.openxmlformats.org/drawingml/2006/main" rot="10800000">
          <a:off x="2342778" y="959334"/>
          <a:ext cx="215661" cy="491705"/>
        </a:xfrm>
        <a:prstGeom xmlns:a="http://schemas.openxmlformats.org/drawingml/2006/main" prst="curvedRightArrow">
          <a:avLst>
            <a:gd name="adj1" fmla="val 25000"/>
            <a:gd name="adj2" fmla="val 50000"/>
            <a:gd name="adj3" fmla="val 25000"/>
          </a:avLst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</cdr:sp>
  </cdr:relSizeAnchor>
  <cdr:relSizeAnchor xmlns:cdr="http://schemas.openxmlformats.org/drawingml/2006/chartDrawing">
    <cdr:from>
      <cdr:x>0.89822</cdr:x>
      <cdr:y>0.7241</cdr:y>
    </cdr:from>
    <cdr:to>
      <cdr:x>0.97048</cdr:x>
      <cdr:y>0.79148</cdr:y>
    </cdr:to>
    <cdr:sp macro="" textlink="">
      <cdr:nvSpPr>
        <cdr:cNvPr id="3" name="Jobb oldali kapcsos zárójel 2"/>
        <cdr:cNvSpPr/>
      </cdr:nvSpPr>
      <cdr:spPr>
        <a:xfrm xmlns:a="http://schemas.openxmlformats.org/drawingml/2006/main">
          <a:off x="4077063" y="3650614"/>
          <a:ext cx="328002" cy="339661"/>
        </a:xfrm>
        <a:prstGeom xmlns:a="http://schemas.openxmlformats.org/drawingml/2006/main" prst="rightBrac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hu-HU"/>
          </a:defPPr>
          <a:lvl1pPr marL="0" algn="l" defTabSz="2474015" rtl="0" eaLnBrk="1" latinLnBrk="0" hangingPunct="1">
            <a:defRPr sz="4871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1237007" algn="l" defTabSz="2474015" rtl="0" eaLnBrk="1" latinLnBrk="0" hangingPunct="1">
            <a:defRPr sz="4871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2474015" algn="l" defTabSz="2474015" rtl="0" eaLnBrk="1" latinLnBrk="0" hangingPunct="1">
            <a:defRPr sz="4871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3711021" algn="l" defTabSz="2474015" rtl="0" eaLnBrk="1" latinLnBrk="0" hangingPunct="1">
            <a:defRPr sz="4871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4948029" algn="l" defTabSz="2474015" rtl="0" eaLnBrk="1" latinLnBrk="0" hangingPunct="1">
            <a:defRPr sz="4871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6185035" algn="l" defTabSz="2474015" rtl="0" eaLnBrk="1" latinLnBrk="0" hangingPunct="1">
            <a:defRPr sz="4871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7422043" algn="l" defTabSz="2474015" rtl="0" eaLnBrk="1" latinLnBrk="0" hangingPunct="1">
            <a:defRPr sz="4871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8659050" algn="l" defTabSz="2474015" rtl="0" eaLnBrk="1" latinLnBrk="0" hangingPunct="1">
            <a:defRPr sz="4871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9896057" algn="l" defTabSz="2474015" rtl="0" eaLnBrk="1" latinLnBrk="0" hangingPunct="1">
            <a:defRPr sz="4871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hu-HU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0.84233</cdr:x>
      <cdr:y>0.24869</cdr:y>
    </cdr:from>
    <cdr:to>
      <cdr:x>0.91987</cdr:x>
      <cdr:y>0.37615</cdr:y>
    </cdr:to>
    <cdr:sp macro="" textlink="">
      <cdr:nvSpPr>
        <cdr:cNvPr id="4" name="Szalagnyíl jobbra 3"/>
        <cdr:cNvSpPr/>
      </cdr:nvSpPr>
      <cdr:spPr>
        <a:xfrm xmlns:a="http://schemas.openxmlformats.org/drawingml/2006/main" rot="10800000">
          <a:off x="2342778" y="959334"/>
          <a:ext cx="215661" cy="491705"/>
        </a:xfrm>
        <a:prstGeom xmlns:a="http://schemas.openxmlformats.org/drawingml/2006/main" prst="curvedRightArrow">
          <a:avLst>
            <a:gd name="adj1" fmla="val 25000"/>
            <a:gd name="adj2" fmla="val 50000"/>
            <a:gd name="adj3" fmla="val 25000"/>
          </a:avLst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0.46556</cdr:x>
      <cdr:y>0.15078</cdr:y>
    </cdr:from>
    <cdr:to>
      <cdr:x>0.6428</cdr:x>
      <cdr:y>0.26966</cdr:y>
    </cdr:to>
    <cdr:pic>
      <cdr:nvPicPr>
        <cdr:cNvPr id="4" name="Kép 3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1343653" y="583089"/>
          <a:ext cx="511516" cy="45971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0.62243</cdr:x>
      <cdr:y>0.41206</cdr:y>
    </cdr:from>
    <cdr:to>
      <cdr:x>0.79967</cdr:x>
      <cdr:y>0.53094</cdr:y>
    </cdr:to>
    <cdr:pic>
      <cdr:nvPicPr>
        <cdr:cNvPr id="5" name="Kép 4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1796387" y="1593506"/>
          <a:ext cx="511516" cy="45971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0.49962</cdr:x>
      <cdr:y>0.42873</cdr:y>
    </cdr:from>
    <cdr:to>
      <cdr:x>0.6205</cdr:x>
      <cdr:y>0.51448</cdr:y>
    </cdr:to>
    <cdr:sp macro="" textlink="">
      <cdr:nvSpPr>
        <cdr:cNvPr id="6" name="Pluszjel 5"/>
        <cdr:cNvSpPr/>
      </cdr:nvSpPr>
      <cdr:spPr>
        <a:xfrm xmlns:a="http://schemas.openxmlformats.org/drawingml/2006/main">
          <a:off x="1441939" y="1657978"/>
          <a:ext cx="348866" cy="331596"/>
        </a:xfrm>
        <a:prstGeom xmlns:a="http://schemas.openxmlformats.org/drawingml/2006/main" prst="mathPlus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</cdr:sp>
  </cdr:relSizeAnchor>
  <cdr:relSizeAnchor xmlns:cdr="http://schemas.openxmlformats.org/drawingml/2006/chartDrawing">
    <cdr:from>
      <cdr:x>0.32728</cdr:x>
      <cdr:y>0.40275</cdr:y>
    </cdr:from>
    <cdr:to>
      <cdr:x>0.47253</cdr:x>
      <cdr:y>0.55308</cdr:y>
    </cdr:to>
    <cdr:grpSp>
      <cdr:nvGrpSpPr>
        <cdr:cNvPr id="7" name="Csoportba foglalás 6"/>
        <cdr:cNvGrpSpPr/>
      </cdr:nvGrpSpPr>
      <cdr:grpSpPr>
        <a:xfrm xmlns:a="http://schemas.openxmlformats.org/drawingml/2006/main">
          <a:off x="1455883" y="2017216"/>
          <a:ext cx="646135" cy="752944"/>
          <a:chOff x="9450851" y="18832904"/>
          <a:chExt cx="705979" cy="1092340"/>
        </a:xfrm>
      </cdr:grpSpPr>
      <cdr:sp macro="" textlink="">
        <cdr:nvSpPr>
          <cdr:cNvPr id="8" name="Téglalap 7"/>
          <cdr:cNvSpPr/>
        </cdr:nvSpPr>
        <cdr:spPr>
          <a:xfrm xmlns:a="http://schemas.openxmlformats.org/drawingml/2006/main">
            <a:off x="9450851" y="18832904"/>
            <a:ext cx="705979" cy="1092340"/>
          </a:xfrm>
          <a:prstGeom xmlns:a="http://schemas.openxmlformats.org/drawingml/2006/main" prst="rect">
            <a:avLst/>
          </a:prstGeom>
          <a:solidFill xmlns:a="http://schemas.openxmlformats.org/drawingml/2006/main">
            <a:schemeClr val="accent4">
              <a:lumMod val="20000"/>
              <a:lumOff val="80000"/>
            </a:schemeClr>
          </a:solidFill>
          <a:effectLst xmlns:a="http://schemas.openxmlformats.org/drawingml/2006/main">
            <a:outerShdw blurRad="50800" dist="38100" dir="2700000" algn="tl" rotWithShape="0">
              <a:prstClr val="black">
                <a:alpha val="40000"/>
              </a:prstClr>
            </a:outerShdw>
          </a:effectLst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</cdr:sp>
      <cdr:sp macro="" textlink="">
        <cdr:nvSpPr>
          <cdr:cNvPr id="9" name="Téglalap 8"/>
          <cdr:cNvSpPr/>
        </cdr:nvSpPr>
        <cdr:spPr>
          <a:xfrm xmlns:a="http://schemas.openxmlformats.org/drawingml/2006/main">
            <a:off x="9588299" y="19031224"/>
            <a:ext cx="443489" cy="258450"/>
          </a:xfrm>
          <a:prstGeom xmlns:a="http://schemas.openxmlformats.org/drawingml/2006/main" prst="rect">
            <a:avLst/>
          </a:prstGeom>
          <a:solidFill xmlns:a="http://schemas.openxmlformats.org/drawingml/2006/main">
            <a:schemeClr val="accent4">
              <a:lumMod val="60000"/>
              <a:lumOff val="40000"/>
            </a:schemeClr>
          </a:solidFill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</cdr:sp>
      <cdr:pic>
        <cdr:nvPicPr>
          <cdr:cNvPr id="10" name="Kép 9"/>
          <cdr:cNvPicPr>
            <a:picLocks xmlns:a="http://schemas.openxmlformats.org/drawingml/2006/main" noChangeAspect="1"/>
          </cdr:cNvPicPr>
        </cdr:nvPicPr>
        <cdr:blipFill>
          <a:blip xmlns:a="http://schemas.openxmlformats.org/drawingml/2006/main"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 xmlns:a="http://schemas.openxmlformats.org/drawingml/2006/main">
            <a:fillRect/>
          </a:stretch>
        </cdr:blipFill>
        <cdr:spPr>
          <a:xfrm xmlns:a="http://schemas.openxmlformats.org/drawingml/2006/main">
            <a:off x="9585234" y="19428995"/>
            <a:ext cx="437211" cy="292534"/>
          </a:xfrm>
          <a:prstGeom xmlns:a="http://schemas.openxmlformats.org/drawingml/2006/main" prst="rect">
            <a:avLst/>
          </a:prstGeom>
        </cdr:spPr>
      </cdr:pic>
    </cdr:grpSp>
  </cdr:relSizeAnchor>
  <cdr:relSizeAnchor xmlns:cdr="http://schemas.openxmlformats.org/drawingml/2006/chartDrawing">
    <cdr:from>
      <cdr:x>0.82724</cdr:x>
      <cdr:y>0.68235</cdr:y>
    </cdr:from>
    <cdr:to>
      <cdr:x>0.85569</cdr:x>
      <cdr:y>0.71173</cdr:y>
    </cdr:to>
    <cdr:sp macro="" textlink="">
      <cdr:nvSpPr>
        <cdr:cNvPr id="11" name="Szalagnyíl jobbra 10"/>
        <cdr:cNvSpPr/>
      </cdr:nvSpPr>
      <cdr:spPr>
        <a:xfrm xmlns:a="http://schemas.openxmlformats.org/drawingml/2006/main" rot="10800000">
          <a:off x="3352798" y="3344561"/>
          <a:ext cx="115330" cy="144001"/>
        </a:xfrm>
        <a:prstGeom xmlns:a="http://schemas.openxmlformats.org/drawingml/2006/main" prst="curvedRightArrow">
          <a:avLst>
            <a:gd name="adj1" fmla="val 25000"/>
            <a:gd name="adj2" fmla="val 50000"/>
            <a:gd name="adj3" fmla="val 25000"/>
          </a:avLst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hu-HU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0.46556</cdr:x>
      <cdr:y>0.15078</cdr:y>
    </cdr:from>
    <cdr:to>
      <cdr:x>0.6428</cdr:x>
      <cdr:y>0.26966</cdr:y>
    </cdr:to>
    <cdr:pic>
      <cdr:nvPicPr>
        <cdr:cNvPr id="4" name="Kép 3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1343653" y="583089"/>
          <a:ext cx="511516" cy="45971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0.62243</cdr:x>
      <cdr:y>0.41206</cdr:y>
    </cdr:from>
    <cdr:to>
      <cdr:x>0.79967</cdr:x>
      <cdr:y>0.53094</cdr:y>
    </cdr:to>
    <cdr:pic>
      <cdr:nvPicPr>
        <cdr:cNvPr id="5" name="Kép 4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1796387" y="1593506"/>
          <a:ext cx="511516" cy="45971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0.49962</cdr:x>
      <cdr:y>0.42873</cdr:y>
    </cdr:from>
    <cdr:to>
      <cdr:x>0.6205</cdr:x>
      <cdr:y>0.51448</cdr:y>
    </cdr:to>
    <cdr:sp macro="" textlink="">
      <cdr:nvSpPr>
        <cdr:cNvPr id="6" name="Pluszjel 5"/>
        <cdr:cNvSpPr/>
      </cdr:nvSpPr>
      <cdr:spPr>
        <a:xfrm xmlns:a="http://schemas.openxmlformats.org/drawingml/2006/main">
          <a:off x="1441939" y="1657978"/>
          <a:ext cx="348866" cy="331596"/>
        </a:xfrm>
        <a:prstGeom xmlns:a="http://schemas.openxmlformats.org/drawingml/2006/main" prst="mathPlus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</cdr:sp>
  </cdr:relSizeAnchor>
  <cdr:relSizeAnchor xmlns:cdr="http://schemas.openxmlformats.org/drawingml/2006/chartDrawing">
    <cdr:from>
      <cdr:x>0.32728</cdr:x>
      <cdr:y>0.40275</cdr:y>
    </cdr:from>
    <cdr:to>
      <cdr:x>0.47253</cdr:x>
      <cdr:y>0.55308</cdr:y>
    </cdr:to>
    <cdr:grpSp>
      <cdr:nvGrpSpPr>
        <cdr:cNvPr id="7" name="Csoportba foglalás 6"/>
        <cdr:cNvGrpSpPr/>
      </cdr:nvGrpSpPr>
      <cdr:grpSpPr>
        <a:xfrm xmlns:a="http://schemas.openxmlformats.org/drawingml/2006/main">
          <a:off x="1337255" y="1974084"/>
          <a:ext cx="593487" cy="736845"/>
          <a:chOff x="9450851" y="18832904"/>
          <a:chExt cx="705979" cy="1092340"/>
        </a:xfrm>
      </cdr:grpSpPr>
      <cdr:sp macro="" textlink="">
        <cdr:nvSpPr>
          <cdr:cNvPr id="8" name="Téglalap 7"/>
          <cdr:cNvSpPr/>
        </cdr:nvSpPr>
        <cdr:spPr>
          <a:xfrm xmlns:a="http://schemas.openxmlformats.org/drawingml/2006/main">
            <a:off x="9450851" y="18832904"/>
            <a:ext cx="705979" cy="1092340"/>
          </a:xfrm>
          <a:prstGeom xmlns:a="http://schemas.openxmlformats.org/drawingml/2006/main" prst="rect">
            <a:avLst/>
          </a:prstGeom>
          <a:solidFill xmlns:a="http://schemas.openxmlformats.org/drawingml/2006/main">
            <a:schemeClr val="accent4">
              <a:lumMod val="20000"/>
              <a:lumOff val="80000"/>
            </a:schemeClr>
          </a:solidFill>
          <a:effectLst xmlns:a="http://schemas.openxmlformats.org/drawingml/2006/main">
            <a:outerShdw blurRad="50800" dist="38100" dir="2700000" algn="tl" rotWithShape="0">
              <a:prstClr val="black">
                <a:alpha val="40000"/>
              </a:prstClr>
            </a:outerShdw>
          </a:effectLst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</cdr:sp>
      <cdr:sp macro="" textlink="">
        <cdr:nvSpPr>
          <cdr:cNvPr id="9" name="Téglalap 8"/>
          <cdr:cNvSpPr/>
        </cdr:nvSpPr>
        <cdr:spPr>
          <a:xfrm xmlns:a="http://schemas.openxmlformats.org/drawingml/2006/main">
            <a:off x="9588299" y="19031224"/>
            <a:ext cx="443489" cy="258450"/>
          </a:xfrm>
          <a:prstGeom xmlns:a="http://schemas.openxmlformats.org/drawingml/2006/main" prst="rect">
            <a:avLst/>
          </a:prstGeom>
          <a:solidFill xmlns:a="http://schemas.openxmlformats.org/drawingml/2006/main">
            <a:schemeClr val="accent4">
              <a:lumMod val="60000"/>
              <a:lumOff val="40000"/>
            </a:schemeClr>
          </a:solidFill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</cdr:sp>
      <cdr:pic>
        <cdr:nvPicPr>
          <cdr:cNvPr id="10" name="Kép 9"/>
          <cdr:cNvPicPr>
            <a:picLocks xmlns:a="http://schemas.openxmlformats.org/drawingml/2006/main" noChangeAspect="1"/>
          </cdr:cNvPicPr>
        </cdr:nvPicPr>
        <cdr:blipFill>
          <a:blip xmlns:a="http://schemas.openxmlformats.org/drawingml/2006/main"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 xmlns:a="http://schemas.openxmlformats.org/drawingml/2006/main">
            <a:fillRect/>
          </a:stretch>
        </cdr:blipFill>
        <cdr:spPr>
          <a:xfrm xmlns:a="http://schemas.openxmlformats.org/drawingml/2006/main">
            <a:off x="9585234" y="19428995"/>
            <a:ext cx="437211" cy="292534"/>
          </a:xfrm>
          <a:prstGeom xmlns:a="http://schemas.openxmlformats.org/drawingml/2006/main" prst="rect">
            <a:avLst/>
          </a:prstGeom>
        </cdr:spPr>
      </cdr:pic>
    </cdr:grp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0.46556</cdr:x>
      <cdr:y>0.15078</cdr:y>
    </cdr:from>
    <cdr:to>
      <cdr:x>0.6428</cdr:x>
      <cdr:y>0.26966</cdr:y>
    </cdr:to>
    <cdr:pic>
      <cdr:nvPicPr>
        <cdr:cNvPr id="4" name="Kép 3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1343653" y="583089"/>
          <a:ext cx="511516" cy="45971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0.62243</cdr:x>
      <cdr:y>0.41206</cdr:y>
    </cdr:from>
    <cdr:to>
      <cdr:x>0.79967</cdr:x>
      <cdr:y>0.53094</cdr:y>
    </cdr:to>
    <cdr:pic>
      <cdr:nvPicPr>
        <cdr:cNvPr id="5" name="Kép 4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1796387" y="1593506"/>
          <a:ext cx="511516" cy="45971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0.49962</cdr:x>
      <cdr:y>0.42873</cdr:y>
    </cdr:from>
    <cdr:to>
      <cdr:x>0.6205</cdr:x>
      <cdr:y>0.51448</cdr:y>
    </cdr:to>
    <cdr:sp macro="" textlink="">
      <cdr:nvSpPr>
        <cdr:cNvPr id="6" name="Pluszjel 5"/>
        <cdr:cNvSpPr/>
      </cdr:nvSpPr>
      <cdr:spPr>
        <a:xfrm xmlns:a="http://schemas.openxmlformats.org/drawingml/2006/main">
          <a:off x="1441939" y="1657978"/>
          <a:ext cx="348866" cy="331596"/>
        </a:xfrm>
        <a:prstGeom xmlns:a="http://schemas.openxmlformats.org/drawingml/2006/main" prst="mathPlus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</cdr:sp>
  </cdr:relSizeAnchor>
  <cdr:relSizeAnchor xmlns:cdr="http://schemas.openxmlformats.org/drawingml/2006/chartDrawing">
    <cdr:from>
      <cdr:x>0.32728</cdr:x>
      <cdr:y>0.40275</cdr:y>
    </cdr:from>
    <cdr:to>
      <cdr:x>0.47253</cdr:x>
      <cdr:y>0.55308</cdr:y>
    </cdr:to>
    <cdr:grpSp>
      <cdr:nvGrpSpPr>
        <cdr:cNvPr id="7" name="Csoportba foglalás 6"/>
        <cdr:cNvGrpSpPr/>
      </cdr:nvGrpSpPr>
      <cdr:grpSpPr>
        <a:xfrm xmlns:a="http://schemas.openxmlformats.org/drawingml/2006/main">
          <a:off x="1337255" y="1974084"/>
          <a:ext cx="593487" cy="736845"/>
          <a:chOff x="9450851" y="18832904"/>
          <a:chExt cx="705979" cy="1092340"/>
        </a:xfrm>
      </cdr:grpSpPr>
      <cdr:sp macro="" textlink="">
        <cdr:nvSpPr>
          <cdr:cNvPr id="8" name="Téglalap 7"/>
          <cdr:cNvSpPr/>
        </cdr:nvSpPr>
        <cdr:spPr>
          <a:xfrm xmlns:a="http://schemas.openxmlformats.org/drawingml/2006/main">
            <a:off x="9450851" y="18832904"/>
            <a:ext cx="705979" cy="1092340"/>
          </a:xfrm>
          <a:prstGeom xmlns:a="http://schemas.openxmlformats.org/drawingml/2006/main" prst="rect">
            <a:avLst/>
          </a:prstGeom>
          <a:solidFill xmlns:a="http://schemas.openxmlformats.org/drawingml/2006/main">
            <a:schemeClr val="accent4">
              <a:lumMod val="20000"/>
              <a:lumOff val="80000"/>
            </a:schemeClr>
          </a:solidFill>
          <a:effectLst xmlns:a="http://schemas.openxmlformats.org/drawingml/2006/main">
            <a:outerShdw blurRad="50800" dist="38100" dir="2700000" algn="tl" rotWithShape="0">
              <a:prstClr val="black">
                <a:alpha val="40000"/>
              </a:prstClr>
            </a:outerShdw>
          </a:effectLst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</cdr:sp>
      <cdr:sp macro="" textlink="">
        <cdr:nvSpPr>
          <cdr:cNvPr id="9" name="Téglalap 8"/>
          <cdr:cNvSpPr/>
        </cdr:nvSpPr>
        <cdr:spPr>
          <a:xfrm xmlns:a="http://schemas.openxmlformats.org/drawingml/2006/main">
            <a:off x="9588299" y="19031224"/>
            <a:ext cx="443489" cy="258450"/>
          </a:xfrm>
          <a:prstGeom xmlns:a="http://schemas.openxmlformats.org/drawingml/2006/main" prst="rect">
            <a:avLst/>
          </a:prstGeom>
          <a:solidFill xmlns:a="http://schemas.openxmlformats.org/drawingml/2006/main">
            <a:schemeClr val="accent4">
              <a:lumMod val="60000"/>
              <a:lumOff val="40000"/>
            </a:schemeClr>
          </a:solidFill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</cdr:sp>
      <cdr:pic>
        <cdr:nvPicPr>
          <cdr:cNvPr id="10" name="Kép 9"/>
          <cdr:cNvPicPr>
            <a:picLocks xmlns:a="http://schemas.openxmlformats.org/drawingml/2006/main" noChangeAspect="1"/>
          </cdr:cNvPicPr>
        </cdr:nvPicPr>
        <cdr:blipFill>
          <a:blip xmlns:a="http://schemas.openxmlformats.org/drawingml/2006/main"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 xmlns:a="http://schemas.openxmlformats.org/drawingml/2006/main">
            <a:fillRect/>
          </a:stretch>
        </cdr:blipFill>
        <cdr:spPr>
          <a:xfrm xmlns:a="http://schemas.openxmlformats.org/drawingml/2006/main">
            <a:off x="9585234" y="19428995"/>
            <a:ext cx="437211" cy="292534"/>
          </a:xfrm>
          <a:prstGeom xmlns:a="http://schemas.openxmlformats.org/drawingml/2006/main" prst="rect">
            <a:avLst/>
          </a:prstGeom>
        </cdr:spPr>
      </cdr:pic>
    </cdr:grp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0.46556</cdr:x>
      <cdr:y>0.15078</cdr:y>
    </cdr:from>
    <cdr:to>
      <cdr:x>0.6428</cdr:x>
      <cdr:y>0.26966</cdr:y>
    </cdr:to>
    <cdr:pic>
      <cdr:nvPicPr>
        <cdr:cNvPr id="4" name="Kép 3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1343653" y="583089"/>
          <a:ext cx="511516" cy="45971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0.62243</cdr:x>
      <cdr:y>0.41206</cdr:y>
    </cdr:from>
    <cdr:to>
      <cdr:x>0.79967</cdr:x>
      <cdr:y>0.53094</cdr:y>
    </cdr:to>
    <cdr:pic>
      <cdr:nvPicPr>
        <cdr:cNvPr id="5" name="Kép 4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1796387" y="1593506"/>
          <a:ext cx="511516" cy="45971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0.49962</cdr:x>
      <cdr:y>0.42873</cdr:y>
    </cdr:from>
    <cdr:to>
      <cdr:x>0.6205</cdr:x>
      <cdr:y>0.51448</cdr:y>
    </cdr:to>
    <cdr:sp macro="" textlink="">
      <cdr:nvSpPr>
        <cdr:cNvPr id="6" name="Pluszjel 5"/>
        <cdr:cNvSpPr/>
      </cdr:nvSpPr>
      <cdr:spPr>
        <a:xfrm xmlns:a="http://schemas.openxmlformats.org/drawingml/2006/main">
          <a:off x="1441939" y="1657978"/>
          <a:ext cx="348866" cy="331596"/>
        </a:xfrm>
        <a:prstGeom xmlns:a="http://schemas.openxmlformats.org/drawingml/2006/main" prst="mathPlus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</cdr:sp>
  </cdr:relSizeAnchor>
  <cdr:relSizeAnchor xmlns:cdr="http://schemas.openxmlformats.org/drawingml/2006/chartDrawing">
    <cdr:from>
      <cdr:x>0.32728</cdr:x>
      <cdr:y>0.40275</cdr:y>
    </cdr:from>
    <cdr:to>
      <cdr:x>0.47253</cdr:x>
      <cdr:y>0.55308</cdr:y>
    </cdr:to>
    <cdr:grpSp>
      <cdr:nvGrpSpPr>
        <cdr:cNvPr id="7" name="Csoportba foglalás 6"/>
        <cdr:cNvGrpSpPr/>
      </cdr:nvGrpSpPr>
      <cdr:grpSpPr>
        <a:xfrm xmlns:a="http://schemas.openxmlformats.org/drawingml/2006/main">
          <a:off x="1337255" y="1974084"/>
          <a:ext cx="593487" cy="736845"/>
          <a:chOff x="9450851" y="18832904"/>
          <a:chExt cx="705979" cy="1092340"/>
        </a:xfrm>
      </cdr:grpSpPr>
      <cdr:sp macro="" textlink="">
        <cdr:nvSpPr>
          <cdr:cNvPr id="8" name="Téglalap 7"/>
          <cdr:cNvSpPr/>
        </cdr:nvSpPr>
        <cdr:spPr>
          <a:xfrm xmlns:a="http://schemas.openxmlformats.org/drawingml/2006/main">
            <a:off x="9450851" y="18832904"/>
            <a:ext cx="705979" cy="1092340"/>
          </a:xfrm>
          <a:prstGeom xmlns:a="http://schemas.openxmlformats.org/drawingml/2006/main" prst="rect">
            <a:avLst/>
          </a:prstGeom>
          <a:solidFill xmlns:a="http://schemas.openxmlformats.org/drawingml/2006/main">
            <a:schemeClr val="accent4">
              <a:lumMod val="20000"/>
              <a:lumOff val="80000"/>
            </a:schemeClr>
          </a:solidFill>
          <a:effectLst xmlns:a="http://schemas.openxmlformats.org/drawingml/2006/main">
            <a:outerShdw blurRad="50800" dist="38100" dir="2700000" algn="tl" rotWithShape="0">
              <a:prstClr val="black">
                <a:alpha val="40000"/>
              </a:prstClr>
            </a:outerShdw>
          </a:effectLst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</cdr:sp>
      <cdr:sp macro="" textlink="">
        <cdr:nvSpPr>
          <cdr:cNvPr id="9" name="Téglalap 8"/>
          <cdr:cNvSpPr/>
        </cdr:nvSpPr>
        <cdr:spPr>
          <a:xfrm xmlns:a="http://schemas.openxmlformats.org/drawingml/2006/main">
            <a:off x="9588299" y="19031224"/>
            <a:ext cx="443489" cy="258450"/>
          </a:xfrm>
          <a:prstGeom xmlns:a="http://schemas.openxmlformats.org/drawingml/2006/main" prst="rect">
            <a:avLst/>
          </a:prstGeom>
          <a:solidFill xmlns:a="http://schemas.openxmlformats.org/drawingml/2006/main">
            <a:schemeClr val="accent4">
              <a:lumMod val="60000"/>
              <a:lumOff val="40000"/>
            </a:schemeClr>
          </a:solidFill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</cdr:sp>
      <cdr:pic>
        <cdr:nvPicPr>
          <cdr:cNvPr id="10" name="Kép 9"/>
          <cdr:cNvPicPr>
            <a:picLocks xmlns:a="http://schemas.openxmlformats.org/drawingml/2006/main" noChangeAspect="1"/>
          </cdr:cNvPicPr>
        </cdr:nvPicPr>
        <cdr:blipFill>
          <a:blip xmlns:a="http://schemas.openxmlformats.org/drawingml/2006/main"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 xmlns:a="http://schemas.openxmlformats.org/drawingml/2006/main">
            <a:fillRect/>
          </a:stretch>
        </cdr:blipFill>
        <cdr:spPr>
          <a:xfrm xmlns:a="http://schemas.openxmlformats.org/drawingml/2006/main">
            <a:off x="9585234" y="19428995"/>
            <a:ext cx="437211" cy="292534"/>
          </a:xfrm>
          <a:prstGeom xmlns:a="http://schemas.openxmlformats.org/drawingml/2006/main" prst="rect">
            <a:avLst/>
          </a:prstGeom>
        </cdr:spPr>
      </cdr:pic>
    </cdr:grp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0.06716</cdr:x>
      <cdr:y>0.19703</cdr:y>
    </cdr:from>
    <cdr:to>
      <cdr:x>0.20647</cdr:x>
      <cdr:y>0.2881</cdr:y>
    </cdr:to>
    <cdr:sp macro="" textlink="">
      <cdr:nvSpPr>
        <cdr:cNvPr id="4" name="Szövegdoboz 3"/>
        <cdr:cNvSpPr txBox="1"/>
      </cdr:nvSpPr>
      <cdr:spPr>
        <a:xfrm xmlns:a="http://schemas.openxmlformats.org/drawingml/2006/main">
          <a:off x="771525" y="1009650"/>
          <a:ext cx="1600200" cy="4667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hu-HU" sz="1100"/>
        </a:p>
      </cdr:txBody>
    </cdr:sp>
  </cdr:relSizeAnchor>
  <cdr:relSizeAnchor xmlns:cdr="http://schemas.openxmlformats.org/drawingml/2006/chartDrawing">
    <cdr:from>
      <cdr:x>0.05701</cdr:x>
      <cdr:y>0.30875</cdr:y>
    </cdr:from>
    <cdr:to>
      <cdr:x>0.27725</cdr:x>
      <cdr:y>0.36451</cdr:y>
    </cdr:to>
    <cdr:sp macro="" textlink="">
      <cdr:nvSpPr>
        <cdr:cNvPr id="5" name="Szövegdoboz 4"/>
        <cdr:cNvSpPr txBox="1"/>
      </cdr:nvSpPr>
      <cdr:spPr>
        <a:xfrm xmlns:a="http://schemas.openxmlformats.org/drawingml/2006/main">
          <a:off x="387903" y="1256471"/>
          <a:ext cx="1498613" cy="2269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hu-HU" b="1" dirty="0" smtClean="0"/>
            <a:t>Élelmiszer</a:t>
          </a:r>
          <a:endParaRPr lang="hu-HU" sz="1100" b="1" dirty="0"/>
        </a:p>
      </cdr:txBody>
    </cdr:sp>
  </cdr:relSizeAnchor>
  <cdr:relSizeAnchor xmlns:cdr="http://schemas.openxmlformats.org/drawingml/2006/chartDrawing">
    <cdr:from>
      <cdr:x>0.05491</cdr:x>
      <cdr:y>0.44542</cdr:y>
    </cdr:from>
    <cdr:to>
      <cdr:x>0.27907</cdr:x>
      <cdr:y>0.50304</cdr:y>
    </cdr:to>
    <cdr:sp macro="" textlink="">
      <cdr:nvSpPr>
        <cdr:cNvPr id="6" name="Szövegdoboz 5"/>
        <cdr:cNvSpPr txBox="1"/>
      </cdr:nvSpPr>
      <cdr:spPr>
        <a:xfrm xmlns:a="http://schemas.openxmlformats.org/drawingml/2006/main">
          <a:off x="337361" y="2070391"/>
          <a:ext cx="1377139" cy="2678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hu-HU" b="1" dirty="0" smtClean="0"/>
            <a:t>Nem élelmiszer</a:t>
          </a:r>
          <a:endParaRPr lang="hu-HU" sz="1100" b="1" dirty="0"/>
        </a:p>
      </cdr:txBody>
    </cdr:sp>
  </cdr:relSizeAnchor>
  <cdr:relSizeAnchor xmlns:cdr="http://schemas.openxmlformats.org/drawingml/2006/chartDrawing">
    <cdr:from>
      <cdr:x>0.05619</cdr:x>
      <cdr:y>0.6356</cdr:y>
    </cdr:from>
    <cdr:to>
      <cdr:x>0.23539</cdr:x>
      <cdr:y>0.69508</cdr:y>
    </cdr:to>
    <cdr:sp macro="" textlink="">
      <cdr:nvSpPr>
        <cdr:cNvPr id="7" name="Szövegdoboz 6"/>
        <cdr:cNvSpPr txBox="1"/>
      </cdr:nvSpPr>
      <cdr:spPr>
        <a:xfrm xmlns:a="http://schemas.openxmlformats.org/drawingml/2006/main">
          <a:off x="382323" y="2586569"/>
          <a:ext cx="1219358" cy="2420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hu-HU" b="1" dirty="0" smtClean="0"/>
            <a:t>Üzemanyag</a:t>
          </a:r>
          <a:endParaRPr lang="hu-HU" sz="11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7E31CA-E8B0-4674-B0EE-198DC710A8FA}" type="datetimeFigureOut">
              <a:rPr lang="hu-HU" smtClean="0"/>
              <a:t>2020.01.21.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E0BFA4-00D2-48DF-9696-33D2F6742D5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16989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0BFA4-00D2-48DF-9696-33D2F6742D58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6652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12EF4-3C67-4A44-B776-E3B0EAE400F2}" type="datetime1">
              <a:rPr lang="hu-HU" smtClean="0"/>
              <a:t>2020.01.21.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01517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25B75-A4E4-49B5-8D88-0B32B5B23B28}" type="datetime1">
              <a:rPr lang="hu-HU" smtClean="0"/>
              <a:t>2020.01.21.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83918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28890-4830-4AAC-9779-52F9A03917DA}" type="datetime1">
              <a:rPr lang="hu-HU" smtClean="0"/>
              <a:t>2020.01.21.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58902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24B01-37D9-487D-992A-9F1E6573304E}" type="datetime1">
              <a:rPr lang="hu-HU" smtClean="0"/>
              <a:t>2020.01.21.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74166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72D8D-B3C0-49FA-91B8-97B98E1DA79F}" type="datetime1">
              <a:rPr lang="hu-HU" smtClean="0"/>
              <a:t>2020.01.21.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51412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6EBB3-63C9-41DC-88C5-CCAAD0621F66}" type="datetime1">
              <a:rPr lang="hu-HU" smtClean="0"/>
              <a:t>2020.01.21.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57396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FB369-5EEC-4926-ACCD-B1D9BFF89D01}" type="datetime1">
              <a:rPr lang="hu-HU" smtClean="0"/>
              <a:t>2020.01.21.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43022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B96B3-106F-4F54-87CA-E6DD2D3D60CD}" type="datetime1">
              <a:rPr lang="hu-HU" smtClean="0"/>
              <a:t>2020.01.21.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91253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18E0D-C935-48B8-8F24-4EF377896796}" type="datetime1">
              <a:rPr lang="hu-HU" smtClean="0"/>
              <a:t>2020.01.21.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79528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D791-B04B-4F68-B09A-41A2B7D37E06}" type="datetime1">
              <a:rPr lang="hu-HU" smtClean="0"/>
              <a:t>2020.01.21.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24489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A7CC-00C7-478E-9186-2EACB97136E9}" type="datetime1">
              <a:rPr lang="hu-HU" smtClean="0"/>
              <a:t>2020.01.21.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55094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1B67F-EF5F-4105-86D3-4679951838A5}" type="datetime1">
              <a:rPr lang="hu-HU" smtClean="0"/>
              <a:t>2020.01.21.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DEC6E1-F1C1-444D-8DA3-0621314F7D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82849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cid:image013.png@01D10691.48969DF0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nb.hu/letoltes/mnb-op-137-final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övegdoboz 7"/>
          <p:cNvSpPr txBox="1"/>
          <p:nvPr/>
        </p:nvSpPr>
        <p:spPr>
          <a:xfrm>
            <a:off x="9252285" y="6249600"/>
            <a:ext cx="2760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002060"/>
                </a:solidFill>
                <a:latin typeface="Myriad "/>
              </a:rPr>
              <a:t>STAB, 2020. 01</a:t>
            </a:r>
            <a:r>
              <a:rPr lang="hu-HU" b="1" dirty="0">
                <a:solidFill>
                  <a:srgbClr val="002060"/>
                </a:solidFill>
                <a:latin typeface="Myriad "/>
              </a:rPr>
              <a:t>. </a:t>
            </a:r>
            <a:r>
              <a:rPr lang="hu-HU" b="1" dirty="0" smtClean="0">
                <a:solidFill>
                  <a:srgbClr val="002060"/>
                </a:solidFill>
                <a:latin typeface="Myriad "/>
              </a:rPr>
              <a:t>21.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1455821" y="2159450"/>
            <a:ext cx="107361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 smtClean="0">
                <a:solidFill>
                  <a:srgbClr val="002060"/>
                </a:solidFill>
                <a:latin typeface="Myriad "/>
              </a:rPr>
              <a:t>Kiskereskedelem statisztika</a:t>
            </a:r>
            <a:br>
              <a:rPr lang="hu-HU" sz="3600" b="1" dirty="0" smtClean="0">
                <a:solidFill>
                  <a:srgbClr val="002060"/>
                </a:solidFill>
                <a:latin typeface="Myriad "/>
              </a:rPr>
            </a:br>
            <a:r>
              <a:rPr lang="hu-HU" sz="3600" b="1" dirty="0" smtClean="0">
                <a:solidFill>
                  <a:srgbClr val="002060"/>
                </a:solidFill>
                <a:latin typeface="Myriad "/>
              </a:rPr>
              <a:t> mintavétel és külső adatforrások kombinálása</a:t>
            </a:r>
            <a:r>
              <a:rPr lang="en-US" sz="3600" dirty="0"/>
              <a:t/>
            </a:r>
            <a:br>
              <a:rPr lang="en-US" sz="3600" dirty="0"/>
            </a:br>
            <a:endParaRPr lang="hu-HU" sz="3600" b="1" dirty="0">
              <a:solidFill>
                <a:srgbClr val="002060"/>
              </a:solidFill>
              <a:latin typeface="Myriad 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1600200" y="3913776"/>
            <a:ext cx="1059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i="1" dirty="0" smtClean="0">
                <a:solidFill>
                  <a:srgbClr val="002060"/>
                </a:solidFill>
                <a:latin typeface="Myriad "/>
              </a:rPr>
              <a:t>Andics Ágnes</a:t>
            </a:r>
            <a:r>
              <a:rPr lang="hu-HU" sz="2400" b="1" i="1" dirty="0">
                <a:solidFill>
                  <a:srgbClr val="002060"/>
                </a:solidFill>
                <a:latin typeface="Myriad "/>
              </a:rPr>
              <a:t>, </a:t>
            </a:r>
            <a:r>
              <a:rPr lang="hu-HU" sz="2400" b="1" i="1" dirty="0" smtClean="0">
                <a:solidFill>
                  <a:srgbClr val="002060"/>
                </a:solidFill>
                <a:latin typeface="Myriad "/>
              </a:rPr>
              <a:t>Macsári István</a:t>
            </a:r>
            <a:r>
              <a:rPr lang="hu-HU" sz="2400" b="1" i="1" dirty="0">
                <a:solidFill>
                  <a:srgbClr val="002060"/>
                </a:solidFill>
                <a:latin typeface="Myriad "/>
              </a:rPr>
              <a:t>, </a:t>
            </a:r>
            <a:r>
              <a:rPr lang="hu-HU" sz="2400" b="1" i="1" dirty="0" smtClean="0">
                <a:solidFill>
                  <a:srgbClr val="002060"/>
                </a:solidFill>
                <a:latin typeface="Myriad "/>
              </a:rPr>
              <a:t>Takács Zsolt</a:t>
            </a:r>
            <a:r>
              <a:rPr lang="hu-HU" sz="2400" dirty="0"/>
              <a:t/>
            </a:r>
            <a:br>
              <a:rPr lang="hu-HU" sz="2400" dirty="0"/>
            </a:br>
            <a:r>
              <a:rPr lang="hu-HU" sz="2400" dirty="0"/>
              <a:t/>
            </a:r>
            <a:br>
              <a:rPr lang="hu-HU" sz="2400" dirty="0"/>
            </a:br>
            <a:r>
              <a:rPr lang="hu-HU" sz="2400" b="1" i="1" dirty="0" smtClean="0">
                <a:solidFill>
                  <a:srgbClr val="002060"/>
                </a:solidFill>
                <a:latin typeface="Myriad "/>
              </a:rPr>
              <a:t> </a:t>
            </a:r>
            <a:endParaRPr lang="hu-HU" sz="2400" b="1" i="1" dirty="0">
              <a:solidFill>
                <a:srgbClr val="002060"/>
              </a:solidFill>
              <a:latin typeface="Myriad "/>
            </a:endParaRPr>
          </a:p>
        </p:txBody>
      </p:sp>
    </p:spTree>
    <p:extLst>
      <p:ext uri="{BB962C8B-B14F-4D97-AF65-F5344CB8AC3E}">
        <p14:creationId xmlns:p14="http://schemas.microsoft.com/office/powerpoint/2010/main" val="305771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10</a:t>
            </a:fld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1250" y="202130"/>
            <a:ext cx="12190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i="1" dirty="0">
                <a:solidFill>
                  <a:srgbClr val="002060"/>
                </a:solidFill>
                <a:latin typeface="Myriad "/>
              </a:rPr>
              <a:t>Pótlás és átsúlyozás</a:t>
            </a:r>
            <a:endParaRPr lang="en-US" sz="3600" b="1" i="1" dirty="0">
              <a:solidFill>
                <a:srgbClr val="002060"/>
              </a:solidFill>
              <a:latin typeface="Myriad 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Szövegdoboz 1"/>
              <p:cNvSpPr txBox="1"/>
              <p:nvPr/>
            </p:nvSpPr>
            <p:spPr>
              <a:xfrm>
                <a:off x="556083" y="1251284"/>
                <a:ext cx="11081084" cy="25914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spcAft>
                    <a:spcPts val="1800"/>
                  </a:spcAft>
                  <a:buFont typeface="Arial" panose="020B0604020202020204" pitchFamily="34" charset="0"/>
                  <a:buChar char="•"/>
                </a:pPr>
                <a:r>
                  <a:rPr lang="hu-HU" sz="2400" dirty="0"/>
                  <a:t>Teljes kérdőívekből érkező </a:t>
                </a:r>
                <a:r>
                  <a:rPr lang="hu-HU" sz="2400" dirty="0" smtClean="0"/>
                  <a:t>adatokra</a:t>
                </a:r>
                <a:r>
                  <a:rPr lang="en-US" sz="2400" dirty="0" smtClean="0"/>
                  <a:t>:</a:t>
                </a:r>
              </a:p>
              <a:p>
                <a:pPr>
                  <a:spcAft>
                    <a:spcPts val="1800"/>
                  </a:spcAft>
                </a:pPr>
                <a:r>
                  <a:rPr lang="hu-HU" sz="2400" dirty="0" smtClean="0"/>
                  <a:t>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hu-HU" sz="2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𝑦𝑒𝑎𝑟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</m:oMath>
                </a14:m>
                <a:r>
                  <a:rPr lang="hu-HU" sz="2400" dirty="0" smtClean="0"/>
                  <a:t>	vagy	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hu-HU" sz="2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𝑦𝑒𝑎𝑟</m:t>
                        </m:r>
                      </m:sub>
                      <m:sup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r>
                      <a:rPr lang="hu-H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hu-HU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hu-HU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hu-HU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𝑚𝑒𝑎𝑛</m:t>
                            </m:r>
                            <m:r>
                              <a:rPr lang="hu-HU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hu-HU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𝑇𝑈𝑅𝑁</m:t>
                            </m:r>
                            <m:r>
                              <a:rPr lang="hu-HU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sub>
                            <m:r>
                              <a:rPr lang="hu-HU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𝑦𝑒𝑎𝑟</m:t>
                            </m:r>
                          </m:sub>
                          <m:sup>
                            <m:r>
                              <a:rPr lang="hu-HU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hu-HU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hu-HU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𝑚𝑒𝑎𝑛</m:t>
                            </m:r>
                            <m:r>
                              <a:rPr lang="hu-HU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hu-HU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𝑇𝑈𝑅𝑁</m:t>
                            </m:r>
                            <m:r>
                              <a:rPr lang="hu-HU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sub>
                            <m:r>
                              <a:rPr lang="hu-HU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𝑦𝑒𝑎𝑟</m:t>
                            </m:r>
                          </m:sub>
                          <m:sup>
                            <m:r>
                              <a:rPr lang="hu-HU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hu-HU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p>
                        </m:sSubSup>
                      </m:den>
                    </m:f>
                  </m:oMath>
                </a14:m>
                <a:r>
                  <a:rPr lang="hu-HU" sz="2400" dirty="0" smtClean="0"/>
                  <a:t> 	vagy 	</a:t>
                </a:r>
                <a14:m>
                  <m:oMath xmlns:m="http://schemas.openxmlformats.org/officeDocument/2006/math">
                    <m:r>
                      <a:rPr lang="hu-HU" sz="2400" b="0" i="1" smtClean="0">
                        <a:latin typeface="Cambria Math" panose="02040503050406030204" pitchFamily="18" charset="0"/>
                      </a:rPr>
                      <m:t>𝑚𝑒𝑎𝑛</m:t>
                    </m:r>
                    <m:r>
                      <a:rPr lang="hu-HU" sz="24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hu-HU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hu-HU" sz="2400" dirty="0" smtClean="0"/>
                  <a:t>)</a:t>
                </a:r>
                <a14:m>
                  <m:oMath xmlns:m="http://schemas.openxmlformats.org/officeDocument/2006/math">
                    <m:r>
                      <a:rPr lang="hu-HU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hu-HU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</m:oMath>
                </a14:m>
                <a:endParaRPr lang="hu-HU" sz="2400" dirty="0" smtClean="0"/>
              </a:p>
              <a:p>
                <a:pPr marL="342900" indent="-342900">
                  <a:spcAft>
                    <a:spcPts val="1800"/>
                  </a:spcAft>
                  <a:buFont typeface="Arial" panose="020B0604020202020204" pitchFamily="34" charset="0"/>
                  <a:buChar char="•"/>
                </a:pPr>
                <a:r>
                  <a:rPr lang="hu-HU" sz="2400" dirty="0" smtClean="0"/>
                  <a:t>Régi</a:t>
                </a:r>
                <a:r>
                  <a:rPr lang="en-US" sz="2400" dirty="0" smtClean="0"/>
                  <a:t> </a:t>
                </a:r>
                <a:r>
                  <a:rPr lang="hu-HU" sz="2400" dirty="0" smtClean="0"/>
                  <a:t>adminisztratív adatokra</a:t>
                </a:r>
                <a:r>
                  <a:rPr lang="en-US" sz="2400" dirty="0" smtClean="0"/>
                  <a:t>: </a:t>
                </a:r>
                <a:r>
                  <a:rPr lang="hu-HU" sz="2400" dirty="0" smtClean="0"/>
                  <a:t>nincs pótlás, modell alapú becslés van</a:t>
                </a:r>
                <a:endParaRPr lang="en-US" sz="2400" dirty="0" smtClean="0"/>
              </a:p>
              <a:p>
                <a:endParaRPr lang="hu-HU" sz="2400" dirty="0" smtClean="0"/>
              </a:p>
            </p:txBody>
          </p:sp>
        </mc:Choice>
        <mc:Fallback xmlns="">
          <p:sp>
            <p:nvSpPr>
              <p:cNvPr id="2" name="Szövegdoboz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083" y="1251284"/>
                <a:ext cx="11081084" cy="2591479"/>
              </a:xfrm>
              <a:prstGeom prst="rect">
                <a:avLst/>
              </a:prstGeom>
              <a:blipFill rotWithShape="0">
                <a:blip r:embed="rId4"/>
                <a:stretch>
                  <a:fillRect l="-715" t="-1882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393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11</a:t>
            </a:fld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1250" y="202130"/>
            <a:ext cx="12190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i="1" dirty="0">
                <a:solidFill>
                  <a:srgbClr val="002060"/>
                </a:solidFill>
                <a:latin typeface="Myriad "/>
              </a:rPr>
              <a:t>Pótlás és átsúlyozás</a:t>
            </a:r>
            <a:endParaRPr lang="en-US" sz="3600" b="1" i="1" dirty="0">
              <a:solidFill>
                <a:srgbClr val="002060"/>
              </a:solidFill>
              <a:latin typeface="Myriad 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Szövegdoboz 1"/>
              <p:cNvSpPr txBox="1"/>
              <p:nvPr/>
            </p:nvSpPr>
            <p:spPr>
              <a:xfrm>
                <a:off x="556083" y="1251284"/>
                <a:ext cx="11081084" cy="49904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spcAft>
                    <a:spcPts val="1800"/>
                  </a:spcAft>
                  <a:buFont typeface="Arial" panose="020B0604020202020204" pitchFamily="34" charset="0"/>
                  <a:buChar char="•"/>
                </a:pPr>
                <a:r>
                  <a:rPr lang="hu-HU" sz="2400" dirty="0" smtClean="0"/>
                  <a:t>Teljes kérdőívekből érkező </a:t>
                </a:r>
                <a:r>
                  <a:rPr lang="hu-HU" sz="2400" dirty="0" smtClean="0"/>
                  <a:t>adatokra</a:t>
                </a:r>
                <a:r>
                  <a:rPr lang="en-US" sz="2400" dirty="0" smtClean="0"/>
                  <a:t>:</a:t>
                </a:r>
              </a:p>
              <a:p>
                <a:pPr>
                  <a:spcAft>
                    <a:spcPts val="1800"/>
                  </a:spcAft>
                </a:pPr>
                <a:r>
                  <a:rPr lang="hu-HU" sz="2400" dirty="0" smtClean="0"/>
                  <a:t>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hu-HU" sz="2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𝑦𝑒𝑎𝑟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</m:oMath>
                </a14:m>
                <a:r>
                  <a:rPr lang="hu-HU" sz="2400" dirty="0" smtClean="0"/>
                  <a:t>	vagy	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hu-HU" sz="2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𝑦𝑒𝑎𝑟</m:t>
                        </m:r>
                      </m:sub>
                      <m:sup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r>
                      <a:rPr lang="hu-H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hu-HU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hu-HU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hu-HU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𝑚𝑒𝑎𝑛</m:t>
                            </m:r>
                            <m:r>
                              <a:rPr lang="hu-HU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hu-HU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𝑇𝑈𝑅𝑁</m:t>
                            </m:r>
                            <m:r>
                              <a:rPr lang="hu-HU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sub>
                            <m:r>
                              <a:rPr lang="hu-HU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𝑦𝑒𝑎𝑟</m:t>
                            </m:r>
                          </m:sub>
                          <m:sup>
                            <m:r>
                              <a:rPr lang="hu-HU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hu-HU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hu-HU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𝑚𝑒𝑎𝑛</m:t>
                            </m:r>
                            <m:r>
                              <a:rPr lang="hu-HU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hu-HU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𝑇𝑈𝑅𝑁</m:t>
                            </m:r>
                            <m:r>
                              <a:rPr lang="hu-HU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sub>
                            <m:r>
                              <a:rPr lang="hu-HU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𝑦𝑒𝑎𝑟</m:t>
                            </m:r>
                          </m:sub>
                          <m:sup>
                            <m:r>
                              <a:rPr lang="hu-HU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hu-HU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p>
                        </m:sSubSup>
                      </m:den>
                    </m:f>
                  </m:oMath>
                </a14:m>
                <a:r>
                  <a:rPr lang="hu-HU" sz="2400" dirty="0" smtClean="0"/>
                  <a:t> 	vagy 	</a:t>
                </a:r>
                <a14:m>
                  <m:oMath xmlns:m="http://schemas.openxmlformats.org/officeDocument/2006/math">
                    <m:r>
                      <a:rPr lang="hu-HU" sz="2400" b="0" i="1" smtClean="0">
                        <a:latin typeface="Cambria Math" panose="02040503050406030204" pitchFamily="18" charset="0"/>
                      </a:rPr>
                      <m:t>𝑚𝑒𝑎𝑛</m:t>
                    </m:r>
                    <m:r>
                      <a:rPr lang="hu-HU" sz="24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hu-HU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hu-HU" sz="2400" dirty="0" smtClean="0"/>
                  <a:t>)</a:t>
                </a:r>
                <a14:m>
                  <m:oMath xmlns:m="http://schemas.openxmlformats.org/officeDocument/2006/math">
                    <m:r>
                      <a:rPr lang="hu-HU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hu-HU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</m:oMath>
                </a14:m>
                <a:endParaRPr lang="hu-HU" sz="2400" dirty="0" smtClean="0"/>
              </a:p>
              <a:p>
                <a:pPr marL="342900" indent="-342900">
                  <a:spcAft>
                    <a:spcPts val="1800"/>
                  </a:spcAft>
                  <a:buFont typeface="Arial" panose="020B0604020202020204" pitchFamily="34" charset="0"/>
                  <a:buChar char="•"/>
                </a:pPr>
                <a:r>
                  <a:rPr lang="hu-HU" sz="2400" dirty="0"/>
                  <a:t>Régi</a:t>
                </a:r>
                <a:r>
                  <a:rPr lang="en-US" sz="2400" dirty="0"/>
                  <a:t> </a:t>
                </a:r>
                <a:r>
                  <a:rPr lang="hu-HU" sz="2400" dirty="0"/>
                  <a:t>adminisztratív </a:t>
                </a:r>
                <a:r>
                  <a:rPr lang="hu-HU" sz="2400" dirty="0" smtClean="0"/>
                  <a:t>adatokra</a:t>
                </a:r>
                <a:r>
                  <a:rPr lang="en-US" sz="2400" dirty="0" smtClean="0"/>
                  <a:t>: </a:t>
                </a:r>
                <a:r>
                  <a:rPr lang="hu-HU" sz="2400" dirty="0"/>
                  <a:t>nincs pótlás, modell alapú </a:t>
                </a:r>
                <a:r>
                  <a:rPr lang="hu-HU" sz="2400" dirty="0" smtClean="0"/>
                  <a:t>becslés van</a:t>
                </a:r>
                <a:endParaRPr lang="en-US" sz="2400" dirty="0"/>
              </a:p>
              <a:p>
                <a:pPr marL="342900" indent="-342900">
                  <a:spcAft>
                    <a:spcPts val="1800"/>
                  </a:spcAft>
                  <a:buFont typeface="Arial" panose="020B0604020202020204" pitchFamily="34" charset="0"/>
                  <a:buChar char="•"/>
                </a:pPr>
                <a:r>
                  <a:rPr lang="hu-HU" sz="2400" dirty="0" smtClean="0"/>
                  <a:t>Új</a:t>
                </a:r>
                <a:r>
                  <a:rPr lang="en-US" sz="2400" dirty="0" smtClean="0"/>
                  <a:t> </a:t>
                </a:r>
                <a:r>
                  <a:rPr lang="hu-HU" sz="2400" dirty="0"/>
                  <a:t>adminisztratív </a:t>
                </a:r>
                <a:r>
                  <a:rPr lang="hu-HU" sz="2400" dirty="0" smtClean="0"/>
                  <a:t>adatokra</a:t>
                </a:r>
                <a:r>
                  <a:rPr lang="en-US" sz="2400" dirty="0" smtClean="0"/>
                  <a:t>: </a:t>
                </a:r>
                <a:r>
                  <a:rPr lang="hu-HU" sz="2400" dirty="0"/>
                  <a:t>nincs pótlás,  </a:t>
                </a:r>
                <a:endParaRPr lang="hu-HU" sz="2400" dirty="0" smtClean="0"/>
              </a:p>
              <a:p>
                <a:pPr lvl="1">
                  <a:spcAft>
                    <a:spcPts val="1800"/>
                  </a:spcAft>
                </a:pPr>
                <a:r>
                  <a:rPr lang="hu-HU" sz="2400" dirty="0" smtClean="0"/>
                  <a:t>e</a:t>
                </a:r>
                <a:r>
                  <a:rPr lang="hu-HU" sz="2400" dirty="0" smtClean="0"/>
                  <a:t>gyszerűsített kérdőíves</a:t>
                </a:r>
                <a:r>
                  <a:rPr lang="en-US" sz="2400" dirty="0" smtClean="0"/>
                  <a:t> </a:t>
                </a:r>
                <a:r>
                  <a:rPr lang="hu-HU" sz="2400" dirty="0" smtClean="0"/>
                  <a:t>adatokra</a:t>
                </a:r>
                <a:r>
                  <a:rPr lang="en-US" sz="2400" dirty="0" smtClean="0"/>
                  <a:t>:</a:t>
                </a:r>
                <a:r>
                  <a:rPr lang="hu-HU" sz="24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hu-HU" sz="24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hu-HU" sz="24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acc>
                      </m:e>
                      <m:sup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hu-H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hu-HU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hu-H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hu-HU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hu-HU" sz="2400" dirty="0" smtClean="0"/>
                  <a:t>, ahol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hu-H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u-HU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hu-HU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𝑌</m:t>
                            </m:r>
                          </m:e>
                          <m:sup>
                            <m:r>
                              <a:rPr lang="hu-HU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hu-HU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hu-HU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den>
                    </m:f>
                  </m:oMath>
                </a14:m>
                <a:r>
                  <a:rPr lang="hu-HU" sz="2400" dirty="0" smtClean="0"/>
                  <a:t> </a:t>
                </a:r>
                <a:r>
                  <a:rPr lang="hu-HU" sz="2400" dirty="0"/>
                  <a:t>,</a:t>
                </a:r>
                <a:r>
                  <a:rPr lang="hu-HU" sz="2400" dirty="0" smtClean="0"/>
                  <a:t> </a:t>
                </a:r>
                <a14:m>
                  <m:oMath xmlns:m="http://schemas.openxmlformats.org/officeDocument/2006/math">
                    <m:r>
                      <a:rPr lang="hu-HU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hu-HU" sz="2400" b="0" i="1" smtClean="0">
                        <a:latin typeface="Cambria Math" panose="02040503050406030204" pitchFamily="18" charset="0"/>
                      </a:rPr>
                      <m:t>−4</m:t>
                    </m:r>
                  </m:oMath>
                </a14:m>
                <a:r>
                  <a:rPr lang="hu-HU" sz="2400" dirty="0" smtClean="0"/>
                  <a:t>-ig;</a:t>
                </a:r>
                <a:endParaRPr lang="hu-HU" sz="2400" dirty="0" smtClean="0"/>
              </a:p>
              <a:p>
                <a:pPr lvl="1">
                  <a:spcAft>
                    <a:spcPts val="1800"/>
                  </a:spcAft>
                </a:pPr>
                <a:r>
                  <a:rPr lang="hu-HU" sz="2400" dirty="0"/>
                  <a:t>t</a:t>
                </a:r>
                <a:r>
                  <a:rPr lang="hu-HU" sz="2400" dirty="0" smtClean="0"/>
                  <a:t>öbbi adatra: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hu-HU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hu-HU" sz="240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acc>
                      </m:e>
                      <m:sup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hu-HU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hu-HU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hu-HU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hu-HU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hu-HU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p>
                        </m:sSubSup>
                      </m:e>
                    </m:nary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hu-HU" sz="2400" dirty="0" smtClean="0"/>
                  <a:t>, ahol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sz="2400" dirty="0" smtClean="0"/>
                  <a:t> </a:t>
                </a:r>
                <a:r>
                  <a:rPr lang="hu-HU" sz="2400" dirty="0" smtClean="0"/>
                  <a:t>az átvett adminisztratív adatok éves elemzésén alapuló korrekciós tényező.</a:t>
                </a:r>
                <a:r>
                  <a:rPr lang="en-US" sz="2400" dirty="0" smtClean="0"/>
                  <a:t> </a:t>
                </a:r>
              </a:p>
              <a:p>
                <a:endParaRPr lang="hu-HU" sz="2400" dirty="0" smtClean="0"/>
              </a:p>
            </p:txBody>
          </p:sp>
        </mc:Choice>
        <mc:Fallback>
          <p:sp>
            <p:nvSpPr>
              <p:cNvPr id="2" name="Szövegdoboz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083" y="1251284"/>
                <a:ext cx="11081084" cy="4990405"/>
              </a:xfrm>
              <a:prstGeom prst="rect">
                <a:avLst/>
              </a:prstGeom>
              <a:blipFill rotWithShape="0">
                <a:blip r:embed="rId2"/>
                <a:stretch>
                  <a:fillRect l="-715" t="-97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426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12</a:t>
            </a:fld>
            <a:endParaRPr lang="hu-HU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612021117"/>
              </p:ext>
            </p:extLst>
          </p:nvPr>
        </p:nvGraphicFramePr>
        <p:xfrm>
          <a:off x="584887" y="1820908"/>
          <a:ext cx="6804454" cy="40694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Szövegdoboz 5"/>
          <p:cNvSpPr txBox="1"/>
          <p:nvPr/>
        </p:nvSpPr>
        <p:spPr>
          <a:xfrm>
            <a:off x="0" y="202130"/>
            <a:ext cx="12190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i="1" dirty="0" smtClean="0">
                <a:solidFill>
                  <a:srgbClr val="002060"/>
                </a:solidFill>
                <a:latin typeface="Myriad "/>
              </a:rPr>
              <a:t>Eredmények</a:t>
            </a:r>
            <a:endParaRPr lang="en-US" sz="3600" b="1" i="1" dirty="0">
              <a:solidFill>
                <a:srgbClr val="002060"/>
              </a:solidFill>
              <a:latin typeface="Myriad 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584887" y="1210961"/>
            <a:ext cx="68044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/>
              <a:t>Kiskereskedelmi forgalom</a:t>
            </a:r>
            <a:r>
              <a:rPr lang="en-US" sz="2400" b="1" dirty="0"/>
              <a:t> </a:t>
            </a:r>
            <a:r>
              <a:rPr lang="hu-HU" sz="2400" b="1" dirty="0"/>
              <a:t>a</a:t>
            </a:r>
            <a:r>
              <a:rPr lang="en-US" sz="2400" b="1" dirty="0"/>
              <a:t> </a:t>
            </a:r>
            <a:r>
              <a:rPr lang="hu-HU" sz="2400" b="1" dirty="0">
                <a:solidFill>
                  <a:srgbClr val="FF0000"/>
                </a:solidFill>
              </a:rPr>
              <a:t>régi</a:t>
            </a:r>
            <a:r>
              <a:rPr lang="en-US" sz="2400" b="1" dirty="0"/>
              <a:t> </a:t>
            </a:r>
            <a:r>
              <a:rPr lang="hu-HU" sz="2400" b="1" dirty="0"/>
              <a:t>és az</a:t>
            </a:r>
            <a:r>
              <a:rPr lang="en-US" sz="2400" b="1" dirty="0"/>
              <a:t> </a:t>
            </a:r>
            <a:r>
              <a:rPr lang="hu-HU" sz="2400" b="1" dirty="0">
                <a:solidFill>
                  <a:schemeClr val="accent1">
                    <a:lumMod val="75000"/>
                  </a:schemeClr>
                </a:solidFill>
              </a:rPr>
              <a:t>új</a:t>
            </a:r>
            <a:r>
              <a:rPr lang="en-US" sz="2400" b="1" dirty="0"/>
              <a:t> </a:t>
            </a:r>
            <a:r>
              <a:rPr lang="hu-HU" sz="2400" b="1" dirty="0"/>
              <a:t>módszertan szerint (1 - 4,8%-os különbség)</a:t>
            </a:r>
            <a:endParaRPr lang="en-US" sz="2400" dirty="0"/>
          </a:p>
        </p:txBody>
      </p:sp>
      <p:graphicFrame>
        <p:nvGraphicFramePr>
          <p:cNvPr id="9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2879113"/>
              </p:ext>
            </p:extLst>
          </p:nvPr>
        </p:nvGraphicFramePr>
        <p:xfrm>
          <a:off x="7736302" y="2947139"/>
          <a:ext cx="3945923" cy="21016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29670"/>
                <a:gridCol w="1072886"/>
                <a:gridCol w="943367"/>
              </a:tblGrid>
              <a:tr h="5254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2000" dirty="0" smtClean="0">
                          <a:effectLst/>
                        </a:rPr>
                        <a:t>2018 </a:t>
                      </a:r>
                      <a:r>
                        <a:rPr lang="hu-HU" sz="2000" dirty="0">
                          <a:effectLst/>
                        </a:rPr>
                        <a:t>II.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2019 I.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2540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u-HU" sz="2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Teljes</a:t>
                      </a:r>
                      <a:r>
                        <a:rPr lang="hu-HU" sz="20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körű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1110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1001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254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Minta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6804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751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254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Összes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7914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1752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0" name="Téglalap 9"/>
          <p:cNvSpPr/>
          <p:nvPr/>
        </p:nvSpPr>
        <p:spPr>
          <a:xfrm>
            <a:off x="7639997" y="1213706"/>
            <a:ext cx="413853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Adatszolgáltatásra kijelölt vállalkozások száma (összes válaszadói tehercsökkenés</a:t>
            </a:r>
            <a:r>
              <a:rPr lang="hu-HU" sz="2400" b="1" dirty="0"/>
              <a:t> </a:t>
            </a:r>
            <a:r>
              <a:rPr lang="en-GB" sz="2400" b="1" dirty="0" smtClean="0"/>
              <a:t>80%</a:t>
            </a:r>
            <a:r>
              <a:rPr lang="hu-HU" sz="2400" b="1" dirty="0" smtClean="0"/>
              <a:t> körül)</a:t>
            </a:r>
            <a:endParaRPr lang="hu-HU" sz="2400" b="1" dirty="0"/>
          </a:p>
        </p:txBody>
      </p:sp>
    </p:spTree>
    <p:extLst>
      <p:ext uri="{BB962C8B-B14F-4D97-AF65-F5344CB8AC3E}">
        <p14:creationId xmlns:p14="http://schemas.microsoft.com/office/powerpoint/2010/main" val="28951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13</a:t>
            </a:fld>
            <a:endParaRPr lang="hu-HU"/>
          </a:p>
        </p:txBody>
      </p:sp>
      <p:sp>
        <p:nvSpPr>
          <p:cNvPr id="6" name="Szövegdoboz 5"/>
          <p:cNvSpPr txBox="1"/>
          <p:nvPr/>
        </p:nvSpPr>
        <p:spPr>
          <a:xfrm>
            <a:off x="1250" y="202130"/>
            <a:ext cx="12190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i="1" dirty="0" smtClean="0">
                <a:solidFill>
                  <a:srgbClr val="002060"/>
                </a:solidFill>
                <a:latin typeface="Myriad "/>
              </a:rPr>
              <a:t>Eredmények folyt. </a:t>
            </a:r>
            <a:endParaRPr lang="en-US" sz="3600" b="1" i="1" dirty="0">
              <a:solidFill>
                <a:srgbClr val="002060"/>
              </a:solidFill>
              <a:latin typeface="Myriad "/>
            </a:endParaRPr>
          </a:p>
        </p:txBody>
      </p:sp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4732114"/>
              </p:ext>
            </p:extLst>
          </p:nvPr>
        </p:nvGraphicFramePr>
        <p:xfrm>
          <a:off x="504966" y="1132765"/>
          <a:ext cx="11204814" cy="45310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90850"/>
                <a:gridCol w="1186927"/>
                <a:gridCol w="1301791"/>
                <a:gridCol w="1301792"/>
                <a:gridCol w="1046538"/>
                <a:gridCol w="1189483"/>
                <a:gridCol w="1253739"/>
                <a:gridCol w="1228914"/>
                <a:gridCol w="1104780"/>
              </a:tblGrid>
              <a:tr h="350508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2000" b="1" i="1" dirty="0" smtClean="0">
                          <a:solidFill>
                            <a:srgbClr val="002060"/>
                          </a:solidFill>
                          <a:latin typeface="Myriad "/>
                        </a:rPr>
                        <a:t>Adathelyek száma 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59" marR="47759" marT="0" marB="0"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2018 II.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59" marR="47759" marT="0" marB="0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2019 I.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59" marR="47759" marT="0" marB="0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1173935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 </a:t>
                      </a:r>
                      <a:r>
                        <a:rPr lang="hu-HU" sz="1800" dirty="0" smtClean="0">
                          <a:effectLst/>
                        </a:rPr>
                        <a:t>táblázat</a:t>
                      </a:r>
                      <a:r>
                        <a:rPr lang="en-US" sz="1800" dirty="0" smtClean="0">
                          <a:effectLst/>
                        </a:rPr>
                        <a:t> 7 </a:t>
                      </a:r>
                      <a:r>
                        <a:rPr lang="hu-HU" sz="1800" dirty="0" smtClean="0">
                          <a:effectLst/>
                        </a:rPr>
                        <a:t>adathely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59" marR="4775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 </a:t>
                      </a:r>
                      <a:r>
                        <a:rPr lang="hu-HU" sz="1800" dirty="0" smtClean="0">
                          <a:effectLst/>
                        </a:rPr>
                        <a:t>táblázat</a:t>
                      </a:r>
                      <a:r>
                        <a:rPr lang="en-US" sz="1800" dirty="0" smtClean="0">
                          <a:effectLst/>
                        </a:rPr>
                        <a:t> +</a:t>
                      </a:r>
                      <a:r>
                        <a:rPr lang="en-US" sz="1800" dirty="0">
                          <a:effectLst/>
                        </a:rPr>
                        <a:t>2 </a:t>
                      </a:r>
                      <a:r>
                        <a:rPr lang="hu-HU" sz="1800" dirty="0" smtClean="0">
                          <a:effectLst/>
                        </a:rPr>
                        <a:t>adathely</a:t>
                      </a:r>
                      <a:r>
                        <a:rPr lang="en-US" sz="1800" dirty="0" smtClean="0">
                          <a:effectLst/>
                        </a:rPr>
                        <a:t> </a:t>
                      </a:r>
                      <a:r>
                        <a:rPr lang="hu-HU" sz="1800" dirty="0" smtClean="0">
                          <a:effectLst/>
                        </a:rPr>
                        <a:t>üzletenként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59" marR="4775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 </a:t>
                      </a:r>
                      <a:r>
                        <a:rPr lang="hu-HU" sz="1800" dirty="0" smtClean="0">
                          <a:effectLst/>
                        </a:rPr>
                        <a:t>táblázat</a:t>
                      </a:r>
                      <a:r>
                        <a:rPr lang="en-US" sz="1800" dirty="0" smtClean="0">
                          <a:effectLst/>
                        </a:rPr>
                        <a:t> +</a:t>
                      </a:r>
                      <a:r>
                        <a:rPr lang="en-US" sz="1800" dirty="0">
                          <a:effectLst/>
                        </a:rPr>
                        <a:t>5 </a:t>
                      </a:r>
                      <a:r>
                        <a:rPr lang="hu-HU" sz="1800" dirty="0" smtClean="0">
                          <a:effectLst/>
                        </a:rPr>
                        <a:t>adathely</a:t>
                      </a:r>
                      <a:r>
                        <a:rPr lang="en-US" sz="1800" dirty="0" smtClean="0">
                          <a:effectLst/>
                        </a:rPr>
                        <a:t> </a:t>
                      </a:r>
                      <a:r>
                        <a:rPr lang="hu-HU" sz="1800" dirty="0" smtClean="0">
                          <a:effectLst/>
                        </a:rPr>
                        <a:t>üzletenként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59" marR="4775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Összesen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59" marR="4775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 </a:t>
                      </a:r>
                      <a:r>
                        <a:rPr lang="hu-HU" sz="1800" dirty="0" smtClean="0">
                          <a:effectLst/>
                        </a:rPr>
                        <a:t>táblázat</a:t>
                      </a:r>
                      <a:r>
                        <a:rPr lang="en-US" sz="1800" dirty="0" smtClean="0">
                          <a:effectLst/>
                        </a:rPr>
                        <a:t> 7 </a:t>
                      </a:r>
                      <a:r>
                        <a:rPr lang="hu-HU" sz="1800" dirty="0" smtClean="0">
                          <a:effectLst/>
                        </a:rPr>
                        <a:t>adathely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59" marR="4775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 </a:t>
                      </a:r>
                      <a:r>
                        <a:rPr lang="hu-HU" sz="1800" dirty="0" smtClean="0">
                          <a:effectLst/>
                        </a:rPr>
                        <a:t>táblázat</a:t>
                      </a:r>
                      <a:r>
                        <a:rPr lang="en-US" sz="1800" dirty="0" smtClean="0">
                          <a:effectLst/>
                        </a:rPr>
                        <a:t> +</a:t>
                      </a:r>
                      <a:r>
                        <a:rPr lang="en-US" sz="1800" dirty="0">
                          <a:effectLst/>
                        </a:rPr>
                        <a:t>2 </a:t>
                      </a:r>
                      <a:r>
                        <a:rPr lang="hu-HU" sz="1800" dirty="0" smtClean="0">
                          <a:effectLst/>
                        </a:rPr>
                        <a:t>adathely</a:t>
                      </a:r>
                      <a:r>
                        <a:rPr lang="en-US" sz="1800" dirty="0" smtClean="0">
                          <a:effectLst/>
                        </a:rPr>
                        <a:t> </a:t>
                      </a:r>
                      <a:r>
                        <a:rPr lang="hu-HU" sz="1800" dirty="0" smtClean="0">
                          <a:effectLst/>
                        </a:rPr>
                        <a:t>üzletenként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59" marR="4775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 </a:t>
                      </a:r>
                      <a:r>
                        <a:rPr lang="hu-HU" sz="1800" dirty="0" smtClean="0">
                          <a:effectLst/>
                        </a:rPr>
                        <a:t>táblázat</a:t>
                      </a:r>
                      <a:r>
                        <a:rPr lang="en-US" sz="1800" dirty="0" smtClean="0">
                          <a:effectLst/>
                        </a:rPr>
                        <a:t> </a:t>
                      </a:r>
                      <a:r>
                        <a:rPr lang="hu-HU" sz="1800" dirty="0" smtClean="0">
                          <a:effectLst/>
                        </a:rPr>
                        <a:t>+</a:t>
                      </a:r>
                      <a:r>
                        <a:rPr lang="en-US" sz="1800" dirty="0" smtClean="0">
                          <a:effectLst/>
                        </a:rPr>
                        <a:t>5 </a:t>
                      </a:r>
                      <a:r>
                        <a:rPr lang="hu-HU" sz="1800" dirty="0" smtClean="0">
                          <a:effectLst/>
                        </a:rPr>
                        <a:t>adathely</a:t>
                      </a:r>
                      <a:r>
                        <a:rPr lang="en-US" sz="1800" dirty="0" smtClean="0">
                          <a:effectLst/>
                        </a:rPr>
                        <a:t> </a:t>
                      </a:r>
                      <a:r>
                        <a:rPr lang="hu-HU" sz="1800" dirty="0" smtClean="0">
                          <a:effectLst/>
                        </a:rPr>
                        <a:t>üzletenként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59" marR="4775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Összesen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59" marR="47759" marT="0" marB="0"/>
                </a:tc>
              </a:tr>
              <a:tr h="3505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800" dirty="0" smtClean="0">
                          <a:effectLst/>
                        </a:rPr>
                        <a:t>Teljes</a:t>
                      </a:r>
                      <a:r>
                        <a:rPr lang="hu-HU" sz="1800" baseline="0" dirty="0" smtClean="0">
                          <a:effectLst/>
                        </a:rPr>
                        <a:t> körű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59" marR="47759" marT="0" marB="0"/>
                </a:tc>
                <a:tc gridSpan="4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59" marR="47759" marT="0" marB="0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 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59" marR="47759" marT="0" marB="0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62879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  </a:t>
                      </a:r>
                      <a:r>
                        <a:rPr lang="hu-HU" sz="1800" dirty="0" smtClean="0">
                          <a:effectLst/>
                        </a:rPr>
                        <a:t>teljes</a:t>
                      </a:r>
                      <a:r>
                        <a:rPr lang="hu-HU" sz="1800" baseline="0" dirty="0" smtClean="0">
                          <a:effectLst/>
                        </a:rPr>
                        <a:t> kérdőív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59" marR="4775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7 770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59" marR="4775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28 306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59" marR="4775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5 244 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59" marR="4775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41 320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59" marR="4775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3 031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59" marR="4775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18 517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59" marR="4775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2 315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59" marR="4775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23 863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59" marR="47759" marT="0" marB="0"/>
                </a:tc>
              </a:tr>
              <a:tr h="4192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 </a:t>
                      </a:r>
                      <a:r>
                        <a:rPr lang="hu-HU" sz="1800" dirty="0" err="1" smtClean="0">
                          <a:effectLst/>
                        </a:rPr>
                        <a:t>egysz</a:t>
                      </a:r>
                      <a:r>
                        <a:rPr lang="hu-HU" sz="1800" dirty="0" smtClean="0">
                          <a:effectLst/>
                        </a:rPr>
                        <a:t>. kérdőív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59" marR="4775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-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59" marR="4775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-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59" marR="4775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-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59" marR="4775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0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59" marR="4775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3 976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59" marR="4775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-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59" marR="4775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-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59" marR="4775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3 976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59" marR="47759" marT="0" marB="0"/>
                </a:tc>
              </a:tr>
              <a:tr h="3505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Minta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59" marR="47759" marT="0" marB="0"/>
                </a:tc>
                <a:tc gridSpan="4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 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59" marR="47759" marT="0" marB="0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 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59" marR="47759" marT="0" marB="0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62879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800" dirty="0" smtClean="0">
                          <a:effectLst/>
                        </a:rPr>
                        <a:t>  teljes</a:t>
                      </a:r>
                      <a:r>
                        <a:rPr lang="hu-HU" sz="1800" baseline="0" dirty="0" smtClean="0">
                          <a:effectLst/>
                        </a:rPr>
                        <a:t> kérdőív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59" marR="4775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47 628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59" marR="4775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15 704 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59" marR="4775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0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59" marR="4775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63 332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59" marR="4775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5 257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59" marR="4775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1 540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59" marR="4775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0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59" marR="4775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6 797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59" marR="47759" marT="0" marB="0"/>
                </a:tc>
              </a:tr>
              <a:tr h="62879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Összesen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59" marR="4775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55 398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59" marR="4775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44 010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59" marR="47759" marT="0" marB="0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5 244</a:t>
                      </a:r>
                      <a:endParaRPr lang="hu-H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759" marR="4775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104 652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59" marR="4775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12 264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59" marR="4775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20 057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59" marR="4775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2 315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59" marR="4775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34 636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59" marR="47759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273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5400" b="1" i="1" dirty="0">
                <a:solidFill>
                  <a:srgbClr val="002060"/>
                </a:solidFill>
                <a:latin typeface="Myriad "/>
              </a:rPr>
              <a:t>Köszönöm a figyelmet</a:t>
            </a:r>
            <a:r>
              <a:rPr lang="hu-HU" sz="5400" b="1" i="1" dirty="0" smtClean="0">
                <a:solidFill>
                  <a:srgbClr val="002060"/>
                </a:solidFill>
                <a:latin typeface="Myriad "/>
              </a:rPr>
              <a:t>!</a:t>
            </a:r>
          </a:p>
          <a:p>
            <a:pPr marL="0" indent="0" algn="ctr">
              <a:buNone/>
            </a:pPr>
            <a:endParaRPr lang="hu-HU" sz="4400" b="1" i="1" dirty="0" smtClean="0">
              <a:solidFill>
                <a:srgbClr val="002060"/>
              </a:solidFill>
              <a:latin typeface="Myriad "/>
            </a:endParaRPr>
          </a:p>
          <a:p>
            <a:pPr marL="0" indent="0" algn="ctr">
              <a:buNone/>
            </a:pPr>
            <a:endParaRPr lang="hu-HU" sz="4400" b="1" dirty="0" smtClean="0">
              <a:solidFill>
                <a:srgbClr val="002060"/>
              </a:solidFill>
              <a:latin typeface="Myriad "/>
            </a:endParaRPr>
          </a:p>
          <a:p>
            <a:pPr marL="0" indent="0" algn="ctr">
              <a:buNone/>
            </a:pPr>
            <a:endParaRPr lang="hu-HU" sz="4400" b="1" dirty="0" smtClean="0">
              <a:solidFill>
                <a:srgbClr val="002060"/>
              </a:solidFill>
              <a:latin typeface="Myriad "/>
            </a:endParaRPr>
          </a:p>
          <a:p>
            <a:pPr marL="0" indent="0" algn="ctr">
              <a:buNone/>
            </a:pPr>
            <a:r>
              <a:rPr lang="hu-HU" sz="2000" b="1" i="1" dirty="0" err="1">
                <a:solidFill>
                  <a:srgbClr val="002060"/>
                </a:solidFill>
                <a:latin typeface="Myriad "/>
              </a:rPr>
              <a:t>agnes.andics</a:t>
            </a:r>
            <a:r>
              <a:rPr lang="hu-HU" sz="2000" b="1" i="1" dirty="0">
                <a:solidFill>
                  <a:srgbClr val="002060"/>
                </a:solidFill>
                <a:latin typeface="Myriad "/>
              </a:rPr>
              <a:t>@</a:t>
            </a:r>
            <a:r>
              <a:rPr lang="hu-HU" sz="2000" b="1" i="1" dirty="0" err="1">
                <a:solidFill>
                  <a:srgbClr val="002060"/>
                </a:solidFill>
                <a:latin typeface="Myriad "/>
              </a:rPr>
              <a:t>ksh.hu</a:t>
            </a:r>
            <a:endParaRPr lang="hu-HU" sz="2000" b="1" i="1" dirty="0">
              <a:solidFill>
                <a:srgbClr val="002060"/>
              </a:solidFill>
              <a:latin typeface="Myriad "/>
            </a:endParaRPr>
          </a:p>
          <a:p>
            <a:pPr marL="0" indent="0" algn="ctr">
              <a:buNone/>
            </a:pPr>
            <a:endParaRPr lang="hu-HU" sz="4400" b="1" i="1" dirty="0">
              <a:solidFill>
                <a:srgbClr val="002060"/>
              </a:solidFill>
              <a:latin typeface="Myriad 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8125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1307" y="1146412"/>
            <a:ext cx="10830636" cy="4713548"/>
          </a:xfrm>
        </p:spPr>
        <p:txBody>
          <a:bodyPr>
            <a:normAutofit/>
          </a:bodyPr>
          <a:lstStyle/>
          <a:p>
            <a:r>
              <a:rPr lang="hu-HU" dirty="0" smtClean="0"/>
              <a:t>Az adatfelvétel </a:t>
            </a:r>
            <a:r>
              <a:rPr lang="hu-HU" u="sng" dirty="0" smtClean="0"/>
              <a:t>célja</a:t>
            </a:r>
            <a:r>
              <a:rPr lang="hu-HU" dirty="0" smtClean="0"/>
              <a:t> a kiskereskedelembe tartozó </a:t>
            </a:r>
            <a:r>
              <a:rPr lang="hu-HU" dirty="0"/>
              <a:t>szakágazatok sokasági forgalmának becslése </a:t>
            </a:r>
            <a:endParaRPr lang="hu-HU" dirty="0" smtClean="0"/>
          </a:p>
          <a:p>
            <a:r>
              <a:rPr lang="hu-HU" dirty="0" smtClean="0"/>
              <a:t>Az adatfelvétel </a:t>
            </a:r>
            <a:r>
              <a:rPr lang="hu-HU" u="sng" dirty="0" smtClean="0"/>
              <a:t>célsokasága</a:t>
            </a:r>
            <a:r>
              <a:rPr lang="hu-HU" dirty="0" smtClean="0"/>
              <a:t> </a:t>
            </a:r>
            <a:r>
              <a:rPr lang="hu-HU" dirty="0"/>
              <a:t>a Magyarországon üzemelő, kiskereskedelmi és vendéglátó tevékenységet végző boltok, kiskereskedelmi telephelyek és vendéglátóhelyek, összefoglalóan üzletek </a:t>
            </a:r>
            <a:r>
              <a:rPr lang="hu-HU" dirty="0" smtClean="0"/>
              <a:t>összessége</a:t>
            </a:r>
          </a:p>
          <a:p>
            <a:r>
              <a:rPr lang="hu-HU" dirty="0"/>
              <a:t>A célsokaságra vonatkozó nyilvántartás a </a:t>
            </a:r>
            <a:r>
              <a:rPr lang="hu-HU" dirty="0" smtClean="0"/>
              <a:t>KERREG, a </a:t>
            </a:r>
            <a:r>
              <a:rPr lang="hu-HU" u="sng" dirty="0"/>
              <a:t>megfigyelési</a:t>
            </a:r>
            <a:r>
              <a:rPr lang="hu-HU" dirty="0"/>
              <a:t> és egyben mintavételi </a:t>
            </a:r>
            <a:r>
              <a:rPr lang="hu-HU" u="sng" dirty="0"/>
              <a:t>egység</a:t>
            </a:r>
            <a:r>
              <a:rPr lang="hu-HU" dirty="0"/>
              <a:t>ek az ebben szereplő </a:t>
            </a:r>
            <a:r>
              <a:rPr lang="hu-HU" dirty="0" smtClean="0"/>
              <a:t>üzletek</a:t>
            </a:r>
          </a:p>
          <a:p>
            <a:r>
              <a:rPr lang="hu-HU" dirty="0"/>
              <a:t>Az </a:t>
            </a:r>
            <a:r>
              <a:rPr lang="hu-HU" u="sng" dirty="0"/>
              <a:t>adatszolgáltató</a:t>
            </a:r>
            <a:r>
              <a:rPr lang="hu-HU" dirty="0"/>
              <a:t> a </a:t>
            </a:r>
            <a:r>
              <a:rPr lang="hu-HU" dirty="0" smtClean="0"/>
              <a:t>vállalkozás</a:t>
            </a:r>
          </a:p>
          <a:p>
            <a:r>
              <a:rPr lang="hu-HU" dirty="0"/>
              <a:t>A felvétel </a:t>
            </a:r>
            <a:r>
              <a:rPr lang="hu-HU" u="sng" dirty="0"/>
              <a:t>kérdőíve</a:t>
            </a:r>
            <a:r>
              <a:rPr lang="hu-HU" dirty="0"/>
              <a:t> </a:t>
            </a:r>
            <a:r>
              <a:rPr lang="hu-HU" dirty="0" smtClean="0"/>
              <a:t>az OSAP 1045 „Jelentés </a:t>
            </a:r>
            <a:r>
              <a:rPr lang="hu-HU" dirty="0"/>
              <a:t>a kiskereskedelem eladási forgalmáról”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2</a:t>
            </a:fld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1250" y="202130"/>
            <a:ext cx="12190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i="1" dirty="0" smtClean="0">
                <a:solidFill>
                  <a:srgbClr val="002060"/>
                </a:solidFill>
                <a:latin typeface="Myriad "/>
              </a:rPr>
              <a:t>Havi </a:t>
            </a:r>
            <a:r>
              <a:rPr lang="hu-HU" sz="3600" b="1" i="1" dirty="0" smtClean="0">
                <a:solidFill>
                  <a:srgbClr val="002060"/>
                </a:solidFill>
                <a:latin typeface="Myriad "/>
              </a:rPr>
              <a:t>kiskereskedelem statisztika</a:t>
            </a:r>
            <a:endParaRPr lang="en-US" sz="3600" b="1" i="1" dirty="0">
              <a:solidFill>
                <a:srgbClr val="002060"/>
              </a:solidFill>
              <a:latin typeface="Myriad "/>
            </a:endParaRPr>
          </a:p>
        </p:txBody>
      </p:sp>
    </p:spTree>
    <p:extLst>
      <p:ext uri="{BB962C8B-B14F-4D97-AF65-F5344CB8AC3E}">
        <p14:creationId xmlns:p14="http://schemas.microsoft.com/office/powerpoint/2010/main" val="365187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3</a:t>
            </a:fld>
            <a:endParaRPr lang="hu-HU"/>
          </a:p>
        </p:txBody>
      </p:sp>
      <p:sp>
        <p:nvSpPr>
          <p:cNvPr id="6" name="Szövegdoboz 5"/>
          <p:cNvSpPr txBox="1"/>
          <p:nvPr/>
        </p:nvSpPr>
        <p:spPr>
          <a:xfrm>
            <a:off x="1250" y="202130"/>
            <a:ext cx="12190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i="1" dirty="0" smtClean="0">
                <a:solidFill>
                  <a:srgbClr val="002060"/>
                </a:solidFill>
                <a:latin typeface="Myriad "/>
              </a:rPr>
              <a:t>A 2019 előtti módszertan</a:t>
            </a:r>
            <a:endParaRPr lang="en-US" sz="3600" b="1" i="1" dirty="0">
              <a:solidFill>
                <a:srgbClr val="002060"/>
              </a:solidFill>
              <a:latin typeface="Myriad 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894777419"/>
              </p:ext>
            </p:extLst>
          </p:nvPr>
        </p:nvGraphicFramePr>
        <p:xfrm>
          <a:off x="873211" y="1101860"/>
          <a:ext cx="4539048" cy="50415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Szövegdoboz 6"/>
          <p:cNvSpPr txBox="1"/>
          <p:nvPr/>
        </p:nvSpPr>
        <p:spPr>
          <a:xfrm>
            <a:off x="5472295" y="3622638"/>
            <a:ext cx="6463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A „jelentős” vállalkozások teljes körű megfigyelése</a:t>
            </a:r>
            <a:endParaRPr lang="en-US" sz="2400" dirty="0"/>
          </a:p>
        </p:txBody>
      </p:sp>
      <p:sp>
        <p:nvSpPr>
          <p:cNvPr id="8" name="Szövegdoboz 7"/>
          <p:cNvSpPr txBox="1"/>
          <p:nvPr/>
        </p:nvSpPr>
        <p:spPr>
          <a:xfrm>
            <a:off x="5472295" y="2160007"/>
            <a:ext cx="60689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Rétegzett egyszerű véletlen mintakiválasztáson alapuló becslés</a:t>
            </a:r>
            <a:endParaRPr lang="en-US" sz="2400" dirty="0"/>
          </a:p>
        </p:txBody>
      </p:sp>
      <p:sp>
        <p:nvSpPr>
          <p:cNvPr id="9" name="Szövegdoboz 8"/>
          <p:cNvSpPr txBox="1"/>
          <p:nvPr/>
        </p:nvSpPr>
        <p:spPr>
          <a:xfrm>
            <a:off x="5472296" y="4446419"/>
            <a:ext cx="62766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Adminisztratív adat</a:t>
            </a:r>
            <a:r>
              <a:rPr lang="en-US" sz="2400" dirty="0" smtClean="0"/>
              <a:t> </a:t>
            </a:r>
            <a:r>
              <a:rPr lang="hu-HU" sz="2400" dirty="0" smtClean="0"/>
              <a:t>és</a:t>
            </a:r>
            <a:r>
              <a:rPr lang="en-US" sz="2400" dirty="0" smtClean="0"/>
              <a:t> model</a:t>
            </a:r>
            <a:r>
              <a:rPr lang="hu-HU" sz="2400" dirty="0" smtClean="0"/>
              <a:t>l alapú becslés</a:t>
            </a:r>
            <a:r>
              <a:rPr lang="en-US" sz="2400" dirty="0" smtClean="0"/>
              <a:t> </a:t>
            </a:r>
            <a:r>
              <a:rPr lang="hu-HU" sz="2400" dirty="0" smtClean="0"/>
              <a:t>a dohányforgalomra és a csomagküldő és internetes kereskedelemre</a:t>
            </a:r>
            <a:endParaRPr lang="en-US" sz="2400" dirty="0"/>
          </a:p>
        </p:txBody>
      </p:sp>
      <p:sp>
        <p:nvSpPr>
          <p:cNvPr id="10" name="Jobb oldali kapcsos zárójel 9"/>
          <p:cNvSpPr/>
          <p:nvPr/>
        </p:nvSpPr>
        <p:spPr>
          <a:xfrm>
            <a:off x="4817172" y="2991004"/>
            <a:ext cx="595087" cy="176147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3940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4</a:t>
            </a:fld>
            <a:endParaRPr lang="hu-HU"/>
          </a:p>
        </p:txBody>
      </p:sp>
      <p:pic>
        <p:nvPicPr>
          <p:cNvPr id="5" name="Kép 4" descr="cid:image013.png@01D10691.48969DF0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684" y="1067734"/>
            <a:ext cx="11169316" cy="457826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zövegdoboz 5"/>
          <p:cNvSpPr txBox="1"/>
          <p:nvPr/>
        </p:nvSpPr>
        <p:spPr>
          <a:xfrm>
            <a:off x="441826" y="3116675"/>
            <a:ext cx="36094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dirty="0" smtClean="0"/>
              <a:t>Nem kiskereskedelembe tartozó tevékenység</a:t>
            </a:r>
            <a:endParaRPr lang="hu-HU" sz="2200" dirty="0"/>
          </a:p>
        </p:txBody>
      </p:sp>
      <p:sp>
        <p:nvSpPr>
          <p:cNvPr id="7" name="Szövegdoboz 6"/>
          <p:cNvSpPr txBox="1"/>
          <p:nvPr/>
        </p:nvSpPr>
        <p:spPr>
          <a:xfrm>
            <a:off x="441826" y="4031673"/>
            <a:ext cx="41174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dirty="0" smtClean="0"/>
              <a:t>OPG használatra nem kötelezett, de használó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7443538" y="3132066"/>
            <a:ext cx="45706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dirty="0" smtClean="0"/>
              <a:t>Nem tartozik OPG rendelet hatálya alá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7443538" y="4367001"/>
            <a:ext cx="39102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dirty="0" smtClean="0"/>
              <a:t>Helyettesítő számlázást végez</a:t>
            </a:r>
            <a:endParaRPr lang="hu-HU" sz="2200" dirty="0"/>
          </a:p>
        </p:txBody>
      </p:sp>
      <p:sp>
        <p:nvSpPr>
          <p:cNvPr id="10" name="Szövegdoboz 9"/>
          <p:cNvSpPr txBox="1"/>
          <p:nvPr/>
        </p:nvSpPr>
        <p:spPr>
          <a:xfrm>
            <a:off x="7443538" y="3768570"/>
            <a:ext cx="29069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dirty="0" smtClean="0"/>
              <a:t>Törvényi mentesülés</a:t>
            </a:r>
            <a:endParaRPr lang="hu-HU" sz="2200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7443538" y="4965432"/>
            <a:ext cx="19972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dirty="0" err="1" smtClean="0"/>
              <a:t>ÁFA-s</a:t>
            </a:r>
            <a:r>
              <a:rPr lang="hu-HU" sz="2200" dirty="0" smtClean="0"/>
              <a:t> számla</a:t>
            </a:r>
            <a:endParaRPr lang="hu-HU" sz="2200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1250" y="202130"/>
            <a:ext cx="12190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i="1" dirty="0" smtClean="0">
                <a:solidFill>
                  <a:srgbClr val="002060"/>
                </a:solidFill>
                <a:latin typeface="Myriad "/>
              </a:rPr>
              <a:t>NGM pénztárgép rendelet 48/2013., majd 9/2016.</a:t>
            </a:r>
            <a:endParaRPr lang="en-US" sz="3600" b="1" i="1" dirty="0">
              <a:solidFill>
                <a:srgbClr val="002060"/>
              </a:solidFill>
              <a:latin typeface="Myriad "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3477126" y="5703389"/>
            <a:ext cx="67463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hu-HU" sz="2000" u="sng" dirty="0" smtClean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</a:t>
            </a:r>
            <a:r>
              <a:rPr lang="hu-HU" sz="20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://www.mnb.hu/letoltes/mnb-op-137-final.pdf</a:t>
            </a:r>
            <a:endParaRPr lang="hu-H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505326" y="5703389"/>
            <a:ext cx="297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Gazdaságfehérítő hatásról: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370785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5</a:t>
            </a:fld>
            <a:endParaRPr lang="hu-HU"/>
          </a:p>
        </p:txBody>
      </p:sp>
      <p:sp>
        <p:nvSpPr>
          <p:cNvPr id="6" name="Szövegdoboz 5"/>
          <p:cNvSpPr txBox="1"/>
          <p:nvPr/>
        </p:nvSpPr>
        <p:spPr>
          <a:xfrm>
            <a:off x="1250" y="202130"/>
            <a:ext cx="12190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i="1" dirty="0" smtClean="0">
                <a:solidFill>
                  <a:srgbClr val="002060"/>
                </a:solidFill>
                <a:latin typeface="Myriad "/>
              </a:rPr>
              <a:t>A lefedettség változása az árbevétel arányában</a:t>
            </a:r>
            <a:endParaRPr lang="en-US" sz="3600" b="1" i="1" dirty="0">
              <a:solidFill>
                <a:srgbClr val="002060"/>
              </a:solidFill>
              <a:latin typeface="Myriad 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791635472"/>
              </p:ext>
            </p:extLst>
          </p:nvPr>
        </p:nvGraphicFramePr>
        <p:xfrm>
          <a:off x="881449" y="1095634"/>
          <a:ext cx="4547286" cy="50497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329765993"/>
              </p:ext>
            </p:extLst>
          </p:nvPr>
        </p:nvGraphicFramePr>
        <p:xfrm>
          <a:off x="6409038" y="1103870"/>
          <a:ext cx="4448433" cy="50086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2654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6</a:t>
            </a:fld>
            <a:endParaRPr lang="hu-HU"/>
          </a:p>
        </p:txBody>
      </p:sp>
      <p:sp>
        <p:nvSpPr>
          <p:cNvPr id="6" name="Szövegdoboz 5"/>
          <p:cNvSpPr txBox="1"/>
          <p:nvPr/>
        </p:nvSpPr>
        <p:spPr>
          <a:xfrm>
            <a:off x="1250" y="202130"/>
            <a:ext cx="12190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i="1" dirty="0" smtClean="0">
                <a:solidFill>
                  <a:srgbClr val="002060"/>
                </a:solidFill>
                <a:latin typeface="Myriad "/>
              </a:rPr>
              <a:t>Kérdőívek változása</a:t>
            </a:r>
            <a:endParaRPr lang="en-US" sz="3600" b="1" i="1" dirty="0">
              <a:solidFill>
                <a:srgbClr val="002060"/>
              </a:solidFill>
              <a:latin typeface="Myriad "/>
            </a:endParaRP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25065185"/>
              </p:ext>
            </p:extLst>
          </p:nvPr>
        </p:nvGraphicFramePr>
        <p:xfrm>
          <a:off x="621308" y="1158553"/>
          <a:ext cx="4085966" cy="4901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2" name="Csoportba foglalás 21"/>
          <p:cNvGrpSpPr/>
          <p:nvPr/>
        </p:nvGrpSpPr>
        <p:grpSpPr>
          <a:xfrm>
            <a:off x="5341572" y="4665186"/>
            <a:ext cx="781024" cy="888350"/>
            <a:chOff x="5611224" y="9808586"/>
            <a:chExt cx="1201111" cy="1409599"/>
          </a:xfrm>
        </p:grpSpPr>
        <p:sp>
          <p:nvSpPr>
            <p:cNvPr id="23" name="Téglalap 22"/>
            <p:cNvSpPr/>
            <p:nvPr/>
          </p:nvSpPr>
          <p:spPr>
            <a:xfrm>
              <a:off x="6106356" y="9808586"/>
              <a:ext cx="705979" cy="109234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grpSp>
          <p:nvGrpSpPr>
            <p:cNvPr id="24" name="Csoportba foglalás 23"/>
            <p:cNvGrpSpPr/>
            <p:nvPr/>
          </p:nvGrpSpPr>
          <p:grpSpPr>
            <a:xfrm>
              <a:off x="5611224" y="9949875"/>
              <a:ext cx="950125" cy="1268310"/>
              <a:chOff x="5611224" y="9949875"/>
              <a:chExt cx="950125" cy="1268310"/>
            </a:xfrm>
          </p:grpSpPr>
          <p:sp>
            <p:nvSpPr>
              <p:cNvPr id="25" name="Téglalap 24"/>
              <p:cNvSpPr/>
              <p:nvPr/>
            </p:nvSpPr>
            <p:spPr>
              <a:xfrm>
                <a:off x="5855370" y="9949875"/>
                <a:ext cx="705979" cy="109234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grpSp>
            <p:nvGrpSpPr>
              <p:cNvPr id="26" name="Csoportba foglalás 25"/>
              <p:cNvGrpSpPr/>
              <p:nvPr/>
            </p:nvGrpSpPr>
            <p:grpSpPr>
              <a:xfrm>
                <a:off x="5611224" y="10125845"/>
                <a:ext cx="705979" cy="1092340"/>
                <a:chOff x="5611224" y="10125845"/>
                <a:chExt cx="705979" cy="1092340"/>
              </a:xfrm>
            </p:grpSpPr>
            <p:sp>
              <p:nvSpPr>
                <p:cNvPr id="27" name="Téglalap 26"/>
                <p:cNvSpPr/>
                <p:nvPr/>
              </p:nvSpPr>
              <p:spPr>
                <a:xfrm>
                  <a:off x="5611224" y="10125845"/>
                  <a:ext cx="705979" cy="1092340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28" name="Téglalap 27"/>
                <p:cNvSpPr/>
                <p:nvPr/>
              </p:nvSpPr>
              <p:spPr>
                <a:xfrm>
                  <a:off x="5748672" y="10324165"/>
                  <a:ext cx="443489" cy="258450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29" name="Téglalap 28"/>
                <p:cNvSpPr/>
                <p:nvPr/>
              </p:nvSpPr>
              <p:spPr>
                <a:xfrm>
                  <a:off x="5742468" y="10717420"/>
                  <a:ext cx="443489" cy="258450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</p:grpSp>
      </p:grpSp>
      <p:cxnSp>
        <p:nvCxnSpPr>
          <p:cNvPr id="80" name="Egyenes összekötő 79"/>
          <p:cNvCxnSpPr/>
          <p:nvPr/>
        </p:nvCxnSpPr>
        <p:spPr>
          <a:xfrm flipH="1" flipV="1">
            <a:off x="3966453" y="4715433"/>
            <a:ext cx="1301784" cy="23330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Egyenes összekötő 81"/>
          <p:cNvCxnSpPr/>
          <p:nvPr/>
        </p:nvCxnSpPr>
        <p:spPr>
          <a:xfrm flipH="1">
            <a:off x="3966453" y="3844728"/>
            <a:ext cx="1192758" cy="7526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1" name="Csoportba foglalás 80"/>
          <p:cNvGrpSpPr/>
          <p:nvPr/>
        </p:nvGrpSpPr>
        <p:grpSpPr>
          <a:xfrm>
            <a:off x="5291845" y="3265994"/>
            <a:ext cx="698115" cy="851635"/>
            <a:chOff x="5611224" y="9949875"/>
            <a:chExt cx="950125" cy="1268310"/>
          </a:xfrm>
        </p:grpSpPr>
        <p:sp>
          <p:nvSpPr>
            <p:cNvPr id="83" name="Téglalap 82"/>
            <p:cNvSpPr/>
            <p:nvPr/>
          </p:nvSpPr>
          <p:spPr>
            <a:xfrm>
              <a:off x="5855370" y="9949875"/>
              <a:ext cx="705979" cy="109234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grpSp>
          <p:nvGrpSpPr>
            <p:cNvPr id="84" name="Csoportba foglalás 83"/>
            <p:cNvGrpSpPr/>
            <p:nvPr/>
          </p:nvGrpSpPr>
          <p:grpSpPr>
            <a:xfrm>
              <a:off x="5611224" y="10125845"/>
              <a:ext cx="705979" cy="1092340"/>
              <a:chOff x="5611224" y="10125845"/>
              <a:chExt cx="705979" cy="1092340"/>
            </a:xfrm>
          </p:grpSpPr>
          <p:sp>
            <p:nvSpPr>
              <p:cNvPr id="85" name="Téglalap 84"/>
              <p:cNvSpPr/>
              <p:nvPr/>
            </p:nvSpPr>
            <p:spPr>
              <a:xfrm>
                <a:off x="5611224" y="10125845"/>
                <a:ext cx="705979" cy="109234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6" name="Téglalap 85"/>
              <p:cNvSpPr/>
              <p:nvPr/>
            </p:nvSpPr>
            <p:spPr>
              <a:xfrm>
                <a:off x="5748672" y="10324165"/>
                <a:ext cx="443489" cy="25845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7" name="Téglalap 86"/>
              <p:cNvSpPr/>
              <p:nvPr/>
            </p:nvSpPr>
            <p:spPr>
              <a:xfrm>
                <a:off x="5742468" y="10717420"/>
                <a:ext cx="443489" cy="25845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sp>
        <p:nvSpPr>
          <p:cNvPr id="2" name="Szövegdoboz 1"/>
          <p:cNvSpPr txBox="1"/>
          <p:nvPr/>
        </p:nvSpPr>
        <p:spPr>
          <a:xfrm>
            <a:off x="6122596" y="1623779"/>
            <a:ext cx="56967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Egyszerűsített kérdőív a </a:t>
            </a:r>
            <a:r>
              <a:rPr lang="hu-HU" sz="2000" dirty="0"/>
              <a:t>vállalkozás </a:t>
            </a:r>
            <a:r>
              <a:rPr lang="hu-HU" sz="2000" dirty="0" err="1" smtClean="0"/>
              <a:t>aggregált</a:t>
            </a:r>
            <a:r>
              <a:rPr lang="hu-HU" sz="2000" dirty="0" smtClean="0"/>
              <a:t> adataira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(csomagküldő forgalom, tisztán </a:t>
            </a:r>
            <a:r>
              <a:rPr lang="hu-HU" dirty="0" err="1" smtClean="0"/>
              <a:t>kisker</a:t>
            </a:r>
            <a:r>
              <a:rPr lang="hu-HU" dirty="0" smtClean="0"/>
              <a:t> forgalom szűrése, utólagosan beérkező adatok miatti korrekció)</a:t>
            </a:r>
            <a:endParaRPr lang="en-US" dirty="0"/>
          </a:p>
        </p:txBody>
      </p:sp>
      <p:sp>
        <p:nvSpPr>
          <p:cNvPr id="5" name="Szövegdoboz 4"/>
          <p:cNvSpPr txBox="1"/>
          <p:nvPr/>
        </p:nvSpPr>
        <p:spPr>
          <a:xfrm>
            <a:off x="6122594" y="4455997"/>
            <a:ext cx="569676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Teljes kérdőív, a vállalkozás összes üzletére</a:t>
            </a:r>
            <a:br>
              <a:rPr lang="hu-HU" sz="2000" dirty="0" smtClean="0"/>
            </a:br>
            <a:r>
              <a:rPr lang="hu-HU" dirty="0" smtClean="0"/>
              <a:t>(nem használ, vagy nem minden üzletben használ </a:t>
            </a:r>
            <a:r>
              <a:rPr lang="hu-HU" dirty="0" err="1" smtClean="0"/>
              <a:t>OPG-t</a:t>
            </a:r>
            <a:r>
              <a:rPr lang="hu-HU" dirty="0" smtClean="0"/>
              <a:t>; nincs OPG rendelet alatt; nincs forgalma a pénztárgépen; jelentett/OPG összforgalom küszöbérték alatti/feletti) </a:t>
            </a:r>
            <a:endParaRPr lang="en-US" dirty="0"/>
          </a:p>
        </p:txBody>
      </p:sp>
      <p:sp>
        <p:nvSpPr>
          <p:cNvPr id="30" name="Szövegdoboz 29"/>
          <p:cNvSpPr txBox="1"/>
          <p:nvPr/>
        </p:nvSpPr>
        <p:spPr>
          <a:xfrm>
            <a:off x="6122594" y="3265994"/>
            <a:ext cx="56967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Teljes kérdőív a mintában </a:t>
            </a:r>
            <a:r>
              <a:rPr lang="hu-HU" sz="2000" dirty="0"/>
              <a:t>szereplő </a:t>
            </a:r>
            <a:r>
              <a:rPr lang="hu-HU" sz="2000" dirty="0" smtClean="0"/>
              <a:t>üzletre</a:t>
            </a:r>
            <a:endParaRPr lang="en-US" dirty="0"/>
          </a:p>
        </p:txBody>
      </p:sp>
      <p:grpSp>
        <p:nvGrpSpPr>
          <p:cNvPr id="31" name="Csoportba foglalás 30"/>
          <p:cNvGrpSpPr/>
          <p:nvPr/>
        </p:nvGrpSpPr>
        <p:grpSpPr>
          <a:xfrm>
            <a:off x="5335904" y="1747957"/>
            <a:ext cx="593487" cy="736845"/>
            <a:chOff x="9450851" y="18832904"/>
            <a:chExt cx="705979" cy="1092340"/>
          </a:xfrm>
        </p:grpSpPr>
        <p:sp>
          <p:nvSpPr>
            <p:cNvPr id="32" name="Téglalap 31"/>
            <p:cNvSpPr/>
            <p:nvPr/>
          </p:nvSpPr>
          <p:spPr>
            <a:xfrm>
              <a:off x="9450851" y="18832904"/>
              <a:ext cx="705979" cy="109234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u-HU"/>
            </a:p>
          </p:txBody>
        </p:sp>
        <p:sp>
          <p:nvSpPr>
            <p:cNvPr id="33" name="Téglalap 32"/>
            <p:cNvSpPr/>
            <p:nvPr/>
          </p:nvSpPr>
          <p:spPr>
            <a:xfrm>
              <a:off x="9588301" y="19031224"/>
              <a:ext cx="443490" cy="25845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u-HU"/>
            </a:p>
          </p:txBody>
        </p:sp>
        <p:pic>
          <p:nvPicPr>
            <p:cNvPr id="34" name="Kép 3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5234" y="19428995"/>
              <a:ext cx="437211" cy="292534"/>
            </a:xfrm>
            <a:prstGeom prst="rect">
              <a:avLst/>
            </a:prstGeom>
          </p:spPr>
        </p:pic>
      </p:grpSp>
      <p:cxnSp>
        <p:nvCxnSpPr>
          <p:cNvPr id="35" name="Egyenes összekötő 34"/>
          <p:cNvCxnSpPr/>
          <p:nvPr/>
        </p:nvCxnSpPr>
        <p:spPr>
          <a:xfrm flipH="1">
            <a:off x="3932186" y="2433529"/>
            <a:ext cx="1315839" cy="76392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355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7</a:t>
            </a:fld>
            <a:endParaRPr lang="hu-HU"/>
          </a:p>
        </p:txBody>
      </p:sp>
      <p:sp>
        <p:nvSpPr>
          <p:cNvPr id="6" name="Szövegdoboz 5"/>
          <p:cNvSpPr txBox="1"/>
          <p:nvPr/>
        </p:nvSpPr>
        <p:spPr>
          <a:xfrm>
            <a:off x="1250" y="202130"/>
            <a:ext cx="12190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i="1" dirty="0" smtClean="0">
                <a:solidFill>
                  <a:srgbClr val="002060"/>
                </a:solidFill>
                <a:latin typeface="Myriad "/>
              </a:rPr>
              <a:t>Adatelőkészítés</a:t>
            </a:r>
            <a:endParaRPr lang="en-US" sz="3600" b="1" i="1" dirty="0">
              <a:solidFill>
                <a:srgbClr val="002060"/>
              </a:solidFill>
              <a:latin typeface="Myriad "/>
            </a:endParaRP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617843843"/>
              </p:ext>
            </p:extLst>
          </p:nvPr>
        </p:nvGraphicFramePr>
        <p:xfrm>
          <a:off x="1054445" y="1095633"/>
          <a:ext cx="4085966" cy="4901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6" name="Csoportba foglalás 15"/>
          <p:cNvGrpSpPr/>
          <p:nvPr/>
        </p:nvGrpSpPr>
        <p:grpSpPr>
          <a:xfrm>
            <a:off x="6740652" y="3044862"/>
            <a:ext cx="698115" cy="851635"/>
            <a:chOff x="5611224" y="9949875"/>
            <a:chExt cx="950125" cy="1268310"/>
          </a:xfrm>
        </p:grpSpPr>
        <p:sp>
          <p:nvSpPr>
            <p:cNvPr id="17" name="Téglalap 16"/>
            <p:cNvSpPr/>
            <p:nvPr/>
          </p:nvSpPr>
          <p:spPr>
            <a:xfrm>
              <a:off x="5855370" y="9949875"/>
              <a:ext cx="705979" cy="109234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grpSp>
          <p:nvGrpSpPr>
            <p:cNvPr id="18" name="Csoportba foglalás 17"/>
            <p:cNvGrpSpPr/>
            <p:nvPr/>
          </p:nvGrpSpPr>
          <p:grpSpPr>
            <a:xfrm>
              <a:off x="5611224" y="10125845"/>
              <a:ext cx="705979" cy="1092340"/>
              <a:chOff x="5611224" y="10125845"/>
              <a:chExt cx="705979" cy="1092340"/>
            </a:xfrm>
          </p:grpSpPr>
          <p:sp>
            <p:nvSpPr>
              <p:cNvPr id="19" name="Téglalap 18"/>
              <p:cNvSpPr/>
              <p:nvPr/>
            </p:nvSpPr>
            <p:spPr>
              <a:xfrm>
                <a:off x="5611224" y="10125845"/>
                <a:ext cx="705979" cy="109234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0" name="Téglalap 19"/>
              <p:cNvSpPr/>
              <p:nvPr/>
            </p:nvSpPr>
            <p:spPr>
              <a:xfrm>
                <a:off x="5748672" y="10324165"/>
                <a:ext cx="443489" cy="25845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1" name="Téglalap 20"/>
              <p:cNvSpPr/>
              <p:nvPr/>
            </p:nvSpPr>
            <p:spPr>
              <a:xfrm>
                <a:off x="5742468" y="10717420"/>
                <a:ext cx="443489" cy="25845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22" name="Csoportba foglalás 21"/>
          <p:cNvGrpSpPr/>
          <p:nvPr/>
        </p:nvGrpSpPr>
        <p:grpSpPr>
          <a:xfrm>
            <a:off x="6655311" y="4438412"/>
            <a:ext cx="781024" cy="888350"/>
            <a:chOff x="5611224" y="9808586"/>
            <a:chExt cx="1201111" cy="1409599"/>
          </a:xfrm>
        </p:grpSpPr>
        <p:sp>
          <p:nvSpPr>
            <p:cNvPr id="23" name="Téglalap 22"/>
            <p:cNvSpPr/>
            <p:nvPr/>
          </p:nvSpPr>
          <p:spPr>
            <a:xfrm>
              <a:off x="6106356" y="9808586"/>
              <a:ext cx="705979" cy="109234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grpSp>
          <p:nvGrpSpPr>
            <p:cNvPr id="24" name="Csoportba foglalás 23"/>
            <p:cNvGrpSpPr/>
            <p:nvPr/>
          </p:nvGrpSpPr>
          <p:grpSpPr>
            <a:xfrm>
              <a:off x="5611224" y="9949875"/>
              <a:ext cx="950125" cy="1268310"/>
              <a:chOff x="5611224" y="9949875"/>
              <a:chExt cx="950125" cy="1268310"/>
            </a:xfrm>
          </p:grpSpPr>
          <p:sp>
            <p:nvSpPr>
              <p:cNvPr id="25" name="Téglalap 24"/>
              <p:cNvSpPr/>
              <p:nvPr/>
            </p:nvSpPr>
            <p:spPr>
              <a:xfrm>
                <a:off x="5855370" y="9949875"/>
                <a:ext cx="705979" cy="109234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grpSp>
            <p:nvGrpSpPr>
              <p:cNvPr id="26" name="Csoportba foglalás 25"/>
              <p:cNvGrpSpPr/>
              <p:nvPr/>
            </p:nvGrpSpPr>
            <p:grpSpPr>
              <a:xfrm>
                <a:off x="5611224" y="10125845"/>
                <a:ext cx="705979" cy="1092340"/>
                <a:chOff x="5611224" y="10125845"/>
                <a:chExt cx="705979" cy="1092340"/>
              </a:xfrm>
            </p:grpSpPr>
            <p:sp>
              <p:nvSpPr>
                <p:cNvPr id="27" name="Téglalap 26"/>
                <p:cNvSpPr/>
                <p:nvPr/>
              </p:nvSpPr>
              <p:spPr>
                <a:xfrm>
                  <a:off x="5611224" y="10125845"/>
                  <a:ext cx="705979" cy="1092340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28" name="Téglalap 27"/>
                <p:cNvSpPr/>
                <p:nvPr/>
              </p:nvSpPr>
              <p:spPr>
                <a:xfrm>
                  <a:off x="5748672" y="10324165"/>
                  <a:ext cx="443489" cy="258450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29" name="Téglalap 28"/>
                <p:cNvSpPr/>
                <p:nvPr/>
              </p:nvSpPr>
              <p:spPr>
                <a:xfrm>
                  <a:off x="5742468" y="10717420"/>
                  <a:ext cx="443489" cy="258450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</p:grpSp>
      </p:grpSp>
      <p:grpSp>
        <p:nvGrpSpPr>
          <p:cNvPr id="30" name="Csoportba foglalás 29"/>
          <p:cNvGrpSpPr/>
          <p:nvPr/>
        </p:nvGrpSpPr>
        <p:grpSpPr>
          <a:xfrm>
            <a:off x="7803344" y="1962498"/>
            <a:ext cx="1241671" cy="1572004"/>
            <a:chOff x="9344962" y="5931851"/>
            <a:chExt cx="1652179" cy="2143871"/>
          </a:xfrm>
        </p:grpSpPr>
        <p:grpSp>
          <p:nvGrpSpPr>
            <p:cNvPr id="31" name="Csoportba foglalás 30"/>
            <p:cNvGrpSpPr/>
            <p:nvPr/>
          </p:nvGrpSpPr>
          <p:grpSpPr>
            <a:xfrm>
              <a:off x="9344962" y="7108378"/>
              <a:ext cx="775018" cy="967344"/>
              <a:chOff x="8531352" y="6469166"/>
              <a:chExt cx="775018" cy="967344"/>
            </a:xfrm>
          </p:grpSpPr>
          <p:cxnSp>
            <p:nvCxnSpPr>
              <p:cNvPr id="34" name="Szögletes összekötő 33"/>
              <p:cNvCxnSpPr/>
              <p:nvPr/>
            </p:nvCxnSpPr>
            <p:spPr>
              <a:xfrm rot="16200000" flipH="1">
                <a:off x="8452409" y="6946087"/>
                <a:ext cx="706526" cy="274320"/>
              </a:xfrm>
              <a:prstGeom prst="bentConnector3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Ellipszis 34"/>
              <p:cNvSpPr/>
              <p:nvPr/>
            </p:nvSpPr>
            <p:spPr>
              <a:xfrm>
                <a:off x="8531352" y="6469166"/>
                <a:ext cx="270816" cy="26081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6" name="Téglalap 35"/>
              <p:cNvSpPr/>
              <p:nvPr/>
            </p:nvSpPr>
            <p:spPr>
              <a:xfrm>
                <a:off x="8939328" y="6469166"/>
                <a:ext cx="367042" cy="26081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cxnSp>
            <p:nvCxnSpPr>
              <p:cNvPr id="37" name="Egyenes összekötő 36"/>
              <p:cNvCxnSpPr/>
              <p:nvPr/>
            </p:nvCxnSpPr>
            <p:spPr>
              <a:xfrm flipV="1">
                <a:off x="8668512" y="6802452"/>
                <a:ext cx="274320" cy="128187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Romboid 37"/>
              <p:cNvSpPr/>
              <p:nvPr/>
            </p:nvSpPr>
            <p:spPr>
              <a:xfrm>
                <a:off x="8896470" y="6802452"/>
                <a:ext cx="409899" cy="105777"/>
              </a:xfrm>
              <a:prstGeom prst="parallelogram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sp>
          <p:nvSpPr>
            <p:cNvPr id="32" name="Ellipszis buborék 31"/>
            <p:cNvSpPr/>
            <p:nvPr/>
          </p:nvSpPr>
          <p:spPr>
            <a:xfrm>
              <a:off x="9665267" y="5931851"/>
              <a:ext cx="1173227" cy="1025769"/>
            </a:xfrm>
            <a:prstGeom prst="wedgeEllipse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3" name="Szövegdoboz 32"/>
            <p:cNvSpPr txBox="1"/>
            <p:nvPr/>
          </p:nvSpPr>
          <p:spPr>
            <a:xfrm>
              <a:off x="9615488" y="6134330"/>
              <a:ext cx="1381653" cy="629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400" dirty="0" smtClean="0"/>
                <a:t>TEÁOR</a:t>
              </a:r>
              <a:endParaRPr lang="hu-HU" sz="2400" dirty="0"/>
            </a:p>
          </p:txBody>
        </p:sp>
      </p:grpSp>
      <p:grpSp>
        <p:nvGrpSpPr>
          <p:cNvPr id="39" name="Csoportba foglalás 38"/>
          <p:cNvGrpSpPr/>
          <p:nvPr/>
        </p:nvGrpSpPr>
        <p:grpSpPr>
          <a:xfrm>
            <a:off x="8521765" y="3039592"/>
            <a:ext cx="1190446" cy="1620874"/>
            <a:chOff x="10608733" y="6365967"/>
            <a:chExt cx="1615917" cy="2176167"/>
          </a:xfrm>
        </p:grpSpPr>
        <p:grpSp>
          <p:nvGrpSpPr>
            <p:cNvPr id="40" name="Csoportba foglalás 39"/>
            <p:cNvGrpSpPr/>
            <p:nvPr/>
          </p:nvGrpSpPr>
          <p:grpSpPr>
            <a:xfrm>
              <a:off x="10608733" y="7574790"/>
              <a:ext cx="775018" cy="967344"/>
              <a:chOff x="10838443" y="7448225"/>
              <a:chExt cx="775018" cy="967344"/>
            </a:xfrm>
          </p:grpSpPr>
          <p:cxnSp>
            <p:nvCxnSpPr>
              <p:cNvPr id="43" name="Szögletes összekötő 42"/>
              <p:cNvCxnSpPr/>
              <p:nvPr/>
            </p:nvCxnSpPr>
            <p:spPr>
              <a:xfrm rot="16200000" flipH="1">
                <a:off x="10759500" y="7925146"/>
                <a:ext cx="706526" cy="274320"/>
              </a:xfrm>
              <a:prstGeom prst="bentConnector3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Ellipszis 43"/>
              <p:cNvSpPr/>
              <p:nvPr/>
            </p:nvSpPr>
            <p:spPr>
              <a:xfrm>
                <a:off x="10838443" y="7448225"/>
                <a:ext cx="270816" cy="26081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cxnSp>
            <p:nvCxnSpPr>
              <p:cNvPr id="45" name="Egyenes összekötő 44"/>
              <p:cNvCxnSpPr/>
              <p:nvPr/>
            </p:nvCxnSpPr>
            <p:spPr>
              <a:xfrm flipV="1">
                <a:off x="10975603" y="7781511"/>
                <a:ext cx="274320" cy="128187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6" name="Csoportba foglalás 45"/>
              <p:cNvGrpSpPr/>
              <p:nvPr/>
            </p:nvGrpSpPr>
            <p:grpSpPr>
              <a:xfrm>
                <a:off x="11203561" y="7448225"/>
                <a:ext cx="409900" cy="439063"/>
                <a:chOff x="11203561" y="7448225"/>
                <a:chExt cx="409900" cy="439063"/>
              </a:xfrm>
            </p:grpSpPr>
            <p:sp>
              <p:nvSpPr>
                <p:cNvPr id="47" name="Téglalap 46"/>
                <p:cNvSpPr/>
                <p:nvPr/>
              </p:nvSpPr>
              <p:spPr>
                <a:xfrm>
                  <a:off x="11246419" y="7448225"/>
                  <a:ext cx="367042" cy="260818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48" name="Romboid 47"/>
                <p:cNvSpPr/>
                <p:nvPr/>
              </p:nvSpPr>
              <p:spPr>
                <a:xfrm>
                  <a:off x="11203561" y="7781511"/>
                  <a:ext cx="409899" cy="105777"/>
                </a:xfrm>
                <a:prstGeom prst="parallelogram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</p:grpSp>
        <p:sp>
          <p:nvSpPr>
            <p:cNvPr id="41" name="Ellipszis buborék 40"/>
            <p:cNvSpPr/>
            <p:nvPr/>
          </p:nvSpPr>
          <p:spPr>
            <a:xfrm>
              <a:off x="10919087" y="6365967"/>
              <a:ext cx="1305563" cy="1025769"/>
            </a:xfrm>
            <a:prstGeom prst="wedgeEllipse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2" name="Szövegdoboz 41"/>
            <p:cNvSpPr txBox="1"/>
            <p:nvPr/>
          </p:nvSpPr>
          <p:spPr>
            <a:xfrm>
              <a:off x="11004571" y="6594285"/>
              <a:ext cx="1220079" cy="5785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200" dirty="0" smtClean="0"/>
                <a:t>címek</a:t>
              </a:r>
              <a:endParaRPr lang="en-US" sz="2200" dirty="0"/>
            </a:p>
          </p:txBody>
        </p:sp>
      </p:grpSp>
      <p:grpSp>
        <p:nvGrpSpPr>
          <p:cNvPr id="55" name="Csoportba foglalás 54"/>
          <p:cNvGrpSpPr/>
          <p:nvPr/>
        </p:nvGrpSpPr>
        <p:grpSpPr>
          <a:xfrm>
            <a:off x="9584595" y="3835139"/>
            <a:ext cx="1664579" cy="1614867"/>
            <a:chOff x="2125666" y="19756042"/>
            <a:chExt cx="2586052" cy="2568102"/>
          </a:xfrm>
        </p:grpSpPr>
        <p:grpSp>
          <p:nvGrpSpPr>
            <p:cNvPr id="56" name="Csoportba foglalás 55"/>
            <p:cNvGrpSpPr/>
            <p:nvPr/>
          </p:nvGrpSpPr>
          <p:grpSpPr>
            <a:xfrm>
              <a:off x="3936700" y="20113066"/>
              <a:ext cx="775018" cy="967344"/>
              <a:chOff x="8531352" y="6469166"/>
              <a:chExt cx="775018" cy="967344"/>
            </a:xfrm>
          </p:grpSpPr>
          <p:cxnSp>
            <p:nvCxnSpPr>
              <p:cNvPr id="75" name="Szögletes összekötő 74"/>
              <p:cNvCxnSpPr/>
              <p:nvPr/>
            </p:nvCxnSpPr>
            <p:spPr>
              <a:xfrm rot="16200000" flipH="1">
                <a:off x="8452409" y="6946087"/>
                <a:ext cx="706526" cy="274320"/>
              </a:xfrm>
              <a:prstGeom prst="bentConnector3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Ellipszis 75"/>
              <p:cNvSpPr/>
              <p:nvPr/>
            </p:nvSpPr>
            <p:spPr>
              <a:xfrm>
                <a:off x="8531352" y="6469166"/>
                <a:ext cx="270816" cy="26081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7" name="Téglalap 76"/>
              <p:cNvSpPr/>
              <p:nvPr/>
            </p:nvSpPr>
            <p:spPr>
              <a:xfrm>
                <a:off x="8939328" y="6469166"/>
                <a:ext cx="367042" cy="26081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cxnSp>
            <p:nvCxnSpPr>
              <p:cNvPr id="78" name="Egyenes összekötő 77"/>
              <p:cNvCxnSpPr/>
              <p:nvPr/>
            </p:nvCxnSpPr>
            <p:spPr>
              <a:xfrm flipV="1">
                <a:off x="8668512" y="6802452"/>
                <a:ext cx="274320" cy="128187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Romboid 78"/>
              <p:cNvSpPr/>
              <p:nvPr/>
            </p:nvSpPr>
            <p:spPr>
              <a:xfrm>
                <a:off x="8896470" y="6802452"/>
                <a:ext cx="409899" cy="105777"/>
              </a:xfrm>
              <a:prstGeom prst="parallelogram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57" name="Csoportba foglalás 56"/>
            <p:cNvGrpSpPr/>
            <p:nvPr/>
          </p:nvGrpSpPr>
          <p:grpSpPr>
            <a:xfrm>
              <a:off x="2646734" y="19756042"/>
              <a:ext cx="775018" cy="967344"/>
              <a:chOff x="8531352" y="6469166"/>
              <a:chExt cx="775018" cy="967344"/>
            </a:xfrm>
          </p:grpSpPr>
          <p:cxnSp>
            <p:nvCxnSpPr>
              <p:cNvPr id="70" name="Szögletes összekötő 69"/>
              <p:cNvCxnSpPr/>
              <p:nvPr/>
            </p:nvCxnSpPr>
            <p:spPr>
              <a:xfrm rot="16200000" flipH="1">
                <a:off x="8452409" y="6946087"/>
                <a:ext cx="706526" cy="274320"/>
              </a:xfrm>
              <a:prstGeom prst="bentConnector3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Ellipszis 70"/>
              <p:cNvSpPr/>
              <p:nvPr/>
            </p:nvSpPr>
            <p:spPr>
              <a:xfrm>
                <a:off x="8531352" y="6469166"/>
                <a:ext cx="270816" cy="26081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2" name="Téglalap 71"/>
              <p:cNvSpPr/>
              <p:nvPr/>
            </p:nvSpPr>
            <p:spPr>
              <a:xfrm>
                <a:off x="8939328" y="6469166"/>
                <a:ext cx="367042" cy="26081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cxnSp>
            <p:nvCxnSpPr>
              <p:cNvPr id="73" name="Egyenes összekötő 72"/>
              <p:cNvCxnSpPr/>
              <p:nvPr/>
            </p:nvCxnSpPr>
            <p:spPr>
              <a:xfrm flipV="1">
                <a:off x="8668512" y="6802452"/>
                <a:ext cx="274320" cy="128187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Romboid 73"/>
              <p:cNvSpPr/>
              <p:nvPr/>
            </p:nvSpPr>
            <p:spPr>
              <a:xfrm>
                <a:off x="8896470" y="6802452"/>
                <a:ext cx="409899" cy="105777"/>
              </a:xfrm>
              <a:prstGeom prst="parallelogram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58" name="Csoportba foglalás 57"/>
            <p:cNvGrpSpPr/>
            <p:nvPr/>
          </p:nvGrpSpPr>
          <p:grpSpPr>
            <a:xfrm>
              <a:off x="2125666" y="21063704"/>
              <a:ext cx="775018" cy="967344"/>
              <a:chOff x="8531352" y="6469166"/>
              <a:chExt cx="775018" cy="967344"/>
            </a:xfrm>
          </p:grpSpPr>
          <p:cxnSp>
            <p:nvCxnSpPr>
              <p:cNvPr id="65" name="Szögletes összekötő 64"/>
              <p:cNvCxnSpPr/>
              <p:nvPr/>
            </p:nvCxnSpPr>
            <p:spPr>
              <a:xfrm rot="16200000" flipH="1">
                <a:off x="8452409" y="6946087"/>
                <a:ext cx="706526" cy="274320"/>
              </a:xfrm>
              <a:prstGeom prst="bentConnector3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Ellipszis 65"/>
              <p:cNvSpPr/>
              <p:nvPr/>
            </p:nvSpPr>
            <p:spPr>
              <a:xfrm>
                <a:off x="8531352" y="6469166"/>
                <a:ext cx="270816" cy="26081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7" name="Téglalap 66"/>
              <p:cNvSpPr/>
              <p:nvPr/>
            </p:nvSpPr>
            <p:spPr>
              <a:xfrm>
                <a:off x="8939328" y="6469166"/>
                <a:ext cx="367042" cy="26081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cxnSp>
            <p:nvCxnSpPr>
              <p:cNvPr id="68" name="Egyenes összekötő 67"/>
              <p:cNvCxnSpPr/>
              <p:nvPr/>
            </p:nvCxnSpPr>
            <p:spPr>
              <a:xfrm flipV="1">
                <a:off x="8668512" y="6802452"/>
                <a:ext cx="274320" cy="128187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Romboid 68"/>
              <p:cNvSpPr/>
              <p:nvPr/>
            </p:nvSpPr>
            <p:spPr>
              <a:xfrm>
                <a:off x="8896470" y="6802452"/>
                <a:ext cx="409899" cy="105777"/>
              </a:xfrm>
              <a:prstGeom prst="parallelogram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59" name="Csoportba foglalás 58"/>
            <p:cNvGrpSpPr/>
            <p:nvPr/>
          </p:nvGrpSpPr>
          <p:grpSpPr>
            <a:xfrm>
              <a:off x="3403700" y="21356800"/>
              <a:ext cx="775018" cy="967344"/>
              <a:chOff x="8531352" y="6469166"/>
              <a:chExt cx="775018" cy="967344"/>
            </a:xfrm>
          </p:grpSpPr>
          <p:cxnSp>
            <p:nvCxnSpPr>
              <p:cNvPr id="60" name="Szögletes összekötő 59"/>
              <p:cNvCxnSpPr/>
              <p:nvPr/>
            </p:nvCxnSpPr>
            <p:spPr>
              <a:xfrm rot="16200000" flipH="1">
                <a:off x="8452409" y="6946087"/>
                <a:ext cx="706526" cy="274320"/>
              </a:xfrm>
              <a:prstGeom prst="bentConnector3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Ellipszis 60"/>
              <p:cNvSpPr/>
              <p:nvPr/>
            </p:nvSpPr>
            <p:spPr>
              <a:xfrm>
                <a:off x="8531352" y="6469166"/>
                <a:ext cx="270816" cy="26081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2" name="Téglalap 61"/>
              <p:cNvSpPr/>
              <p:nvPr/>
            </p:nvSpPr>
            <p:spPr>
              <a:xfrm>
                <a:off x="8939328" y="6469166"/>
                <a:ext cx="367042" cy="26081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cxnSp>
            <p:nvCxnSpPr>
              <p:cNvPr id="63" name="Egyenes összekötő 62"/>
              <p:cNvCxnSpPr/>
              <p:nvPr/>
            </p:nvCxnSpPr>
            <p:spPr>
              <a:xfrm flipV="1">
                <a:off x="8668512" y="6802452"/>
                <a:ext cx="274320" cy="128187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Romboid 63"/>
              <p:cNvSpPr/>
              <p:nvPr/>
            </p:nvSpPr>
            <p:spPr>
              <a:xfrm>
                <a:off x="8896470" y="6802452"/>
                <a:ext cx="409899" cy="105777"/>
              </a:xfrm>
              <a:prstGeom prst="parallelogram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cxnSp>
        <p:nvCxnSpPr>
          <p:cNvPr id="80" name="Egyenes összekötő 79"/>
          <p:cNvCxnSpPr/>
          <p:nvPr/>
        </p:nvCxnSpPr>
        <p:spPr>
          <a:xfrm flipH="1" flipV="1">
            <a:off x="4384795" y="4638353"/>
            <a:ext cx="2266069" cy="14426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Egyenes összekötő 81"/>
          <p:cNvCxnSpPr/>
          <p:nvPr/>
        </p:nvCxnSpPr>
        <p:spPr>
          <a:xfrm flipH="1">
            <a:off x="4384797" y="3652809"/>
            <a:ext cx="2355856" cy="89110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Egyenes összekötő 80"/>
          <p:cNvCxnSpPr/>
          <p:nvPr/>
        </p:nvCxnSpPr>
        <p:spPr>
          <a:xfrm flipH="1">
            <a:off x="4396466" y="2078846"/>
            <a:ext cx="2254398" cy="93759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3" name="Csoportba foglalás 82"/>
          <p:cNvGrpSpPr/>
          <p:nvPr/>
        </p:nvGrpSpPr>
        <p:grpSpPr>
          <a:xfrm>
            <a:off x="6650864" y="1660278"/>
            <a:ext cx="593487" cy="736845"/>
            <a:chOff x="9450851" y="18832904"/>
            <a:chExt cx="705979" cy="1092340"/>
          </a:xfrm>
        </p:grpSpPr>
        <p:sp>
          <p:nvSpPr>
            <p:cNvPr id="84" name="Téglalap 83"/>
            <p:cNvSpPr/>
            <p:nvPr/>
          </p:nvSpPr>
          <p:spPr>
            <a:xfrm>
              <a:off x="9450851" y="18832904"/>
              <a:ext cx="705979" cy="109234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u-HU"/>
            </a:p>
          </p:txBody>
        </p:sp>
        <p:sp>
          <p:nvSpPr>
            <p:cNvPr id="85" name="Téglalap 84"/>
            <p:cNvSpPr/>
            <p:nvPr/>
          </p:nvSpPr>
          <p:spPr>
            <a:xfrm>
              <a:off x="9588301" y="19031224"/>
              <a:ext cx="443490" cy="25845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u-HU"/>
            </a:p>
          </p:txBody>
        </p:sp>
        <p:pic>
          <p:nvPicPr>
            <p:cNvPr id="86" name="Kép 8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5234" y="19428995"/>
              <a:ext cx="437211" cy="2925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4674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8</a:t>
            </a:fld>
            <a:endParaRPr lang="hu-HU"/>
          </a:p>
        </p:txBody>
      </p:sp>
      <p:sp>
        <p:nvSpPr>
          <p:cNvPr id="6" name="Szövegdoboz 5"/>
          <p:cNvSpPr txBox="1"/>
          <p:nvPr/>
        </p:nvSpPr>
        <p:spPr>
          <a:xfrm>
            <a:off x="1250" y="202130"/>
            <a:ext cx="12190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i="1" dirty="0" smtClean="0">
                <a:solidFill>
                  <a:srgbClr val="002060"/>
                </a:solidFill>
                <a:latin typeface="Myriad "/>
              </a:rPr>
              <a:t>Adatelőkészítés</a:t>
            </a:r>
            <a:endParaRPr lang="en-US" sz="3600" b="1" i="1" dirty="0">
              <a:solidFill>
                <a:srgbClr val="002060"/>
              </a:solidFill>
              <a:latin typeface="Myriad "/>
            </a:endParaRP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324456363"/>
              </p:ext>
            </p:extLst>
          </p:nvPr>
        </p:nvGraphicFramePr>
        <p:xfrm>
          <a:off x="1054445" y="1095633"/>
          <a:ext cx="4085966" cy="4901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2" name="Csoportba foglalás 21"/>
          <p:cNvGrpSpPr/>
          <p:nvPr/>
        </p:nvGrpSpPr>
        <p:grpSpPr>
          <a:xfrm>
            <a:off x="6655311" y="4438412"/>
            <a:ext cx="781024" cy="888350"/>
            <a:chOff x="5611224" y="9808586"/>
            <a:chExt cx="1201111" cy="1409599"/>
          </a:xfrm>
        </p:grpSpPr>
        <p:sp>
          <p:nvSpPr>
            <p:cNvPr id="23" name="Téglalap 22"/>
            <p:cNvSpPr/>
            <p:nvPr/>
          </p:nvSpPr>
          <p:spPr>
            <a:xfrm>
              <a:off x="6106356" y="9808586"/>
              <a:ext cx="705979" cy="109234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grpSp>
          <p:nvGrpSpPr>
            <p:cNvPr id="24" name="Csoportba foglalás 23"/>
            <p:cNvGrpSpPr/>
            <p:nvPr/>
          </p:nvGrpSpPr>
          <p:grpSpPr>
            <a:xfrm>
              <a:off x="5611224" y="9949875"/>
              <a:ext cx="950125" cy="1268310"/>
              <a:chOff x="5611224" y="9949875"/>
              <a:chExt cx="950125" cy="1268310"/>
            </a:xfrm>
          </p:grpSpPr>
          <p:sp>
            <p:nvSpPr>
              <p:cNvPr id="25" name="Téglalap 24"/>
              <p:cNvSpPr/>
              <p:nvPr/>
            </p:nvSpPr>
            <p:spPr>
              <a:xfrm>
                <a:off x="5855370" y="9949875"/>
                <a:ext cx="705979" cy="109234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grpSp>
            <p:nvGrpSpPr>
              <p:cNvPr id="26" name="Csoportba foglalás 25"/>
              <p:cNvGrpSpPr/>
              <p:nvPr/>
            </p:nvGrpSpPr>
            <p:grpSpPr>
              <a:xfrm>
                <a:off x="5611224" y="10125845"/>
                <a:ext cx="705979" cy="1092340"/>
                <a:chOff x="5611224" y="10125845"/>
                <a:chExt cx="705979" cy="1092340"/>
              </a:xfrm>
            </p:grpSpPr>
            <p:sp>
              <p:nvSpPr>
                <p:cNvPr id="27" name="Téglalap 26"/>
                <p:cNvSpPr/>
                <p:nvPr/>
              </p:nvSpPr>
              <p:spPr>
                <a:xfrm>
                  <a:off x="5611224" y="10125845"/>
                  <a:ext cx="705979" cy="1092340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28" name="Téglalap 27"/>
                <p:cNvSpPr/>
                <p:nvPr/>
              </p:nvSpPr>
              <p:spPr>
                <a:xfrm>
                  <a:off x="5748672" y="10324165"/>
                  <a:ext cx="443489" cy="258450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29" name="Téglalap 28"/>
                <p:cNvSpPr/>
                <p:nvPr/>
              </p:nvSpPr>
              <p:spPr>
                <a:xfrm>
                  <a:off x="5742468" y="10717420"/>
                  <a:ext cx="443489" cy="258450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</p:grpSp>
      </p:grpSp>
      <p:grpSp>
        <p:nvGrpSpPr>
          <p:cNvPr id="30" name="Csoportba foglalás 29"/>
          <p:cNvGrpSpPr/>
          <p:nvPr/>
        </p:nvGrpSpPr>
        <p:grpSpPr>
          <a:xfrm>
            <a:off x="7803341" y="1962498"/>
            <a:ext cx="1318008" cy="1572004"/>
            <a:chOff x="9344962" y="5931851"/>
            <a:chExt cx="1753754" cy="2143871"/>
          </a:xfrm>
        </p:grpSpPr>
        <p:grpSp>
          <p:nvGrpSpPr>
            <p:cNvPr id="31" name="Csoportba foglalás 30"/>
            <p:cNvGrpSpPr/>
            <p:nvPr/>
          </p:nvGrpSpPr>
          <p:grpSpPr>
            <a:xfrm>
              <a:off x="9344962" y="7108378"/>
              <a:ext cx="775018" cy="967344"/>
              <a:chOff x="8531352" y="6469166"/>
              <a:chExt cx="775018" cy="967344"/>
            </a:xfrm>
          </p:grpSpPr>
          <p:cxnSp>
            <p:nvCxnSpPr>
              <p:cNvPr id="34" name="Szögletes összekötő 33"/>
              <p:cNvCxnSpPr/>
              <p:nvPr/>
            </p:nvCxnSpPr>
            <p:spPr>
              <a:xfrm rot="16200000" flipH="1">
                <a:off x="8452409" y="6946087"/>
                <a:ext cx="706526" cy="274320"/>
              </a:xfrm>
              <a:prstGeom prst="bentConnector3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Ellipszis 34"/>
              <p:cNvSpPr/>
              <p:nvPr/>
            </p:nvSpPr>
            <p:spPr>
              <a:xfrm>
                <a:off x="8531352" y="6469166"/>
                <a:ext cx="270816" cy="26081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6" name="Téglalap 35"/>
              <p:cNvSpPr/>
              <p:nvPr/>
            </p:nvSpPr>
            <p:spPr>
              <a:xfrm>
                <a:off x="8939328" y="6469166"/>
                <a:ext cx="367042" cy="26081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cxnSp>
            <p:nvCxnSpPr>
              <p:cNvPr id="37" name="Egyenes összekötő 36"/>
              <p:cNvCxnSpPr/>
              <p:nvPr/>
            </p:nvCxnSpPr>
            <p:spPr>
              <a:xfrm flipV="1">
                <a:off x="8668512" y="6802452"/>
                <a:ext cx="274320" cy="128187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Romboid 37"/>
              <p:cNvSpPr/>
              <p:nvPr/>
            </p:nvSpPr>
            <p:spPr>
              <a:xfrm>
                <a:off x="8896470" y="6802452"/>
                <a:ext cx="409899" cy="105777"/>
              </a:xfrm>
              <a:prstGeom prst="parallelogram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sp>
          <p:nvSpPr>
            <p:cNvPr id="32" name="Ellipszis buborék 31"/>
            <p:cNvSpPr/>
            <p:nvPr/>
          </p:nvSpPr>
          <p:spPr>
            <a:xfrm>
              <a:off x="9665267" y="5931851"/>
              <a:ext cx="1173227" cy="1025769"/>
            </a:xfrm>
            <a:prstGeom prst="wedgeEllipse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3" name="Szövegdoboz 32"/>
            <p:cNvSpPr txBox="1"/>
            <p:nvPr/>
          </p:nvSpPr>
          <p:spPr>
            <a:xfrm>
              <a:off x="9607483" y="6129436"/>
              <a:ext cx="1491233" cy="629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400" dirty="0" smtClean="0"/>
                <a:t>TEÁOR</a:t>
              </a:r>
              <a:endParaRPr lang="hu-HU" sz="2400" dirty="0"/>
            </a:p>
          </p:txBody>
        </p:sp>
      </p:grpSp>
      <p:grpSp>
        <p:nvGrpSpPr>
          <p:cNvPr id="39" name="Csoportba foglalás 38"/>
          <p:cNvGrpSpPr/>
          <p:nvPr/>
        </p:nvGrpSpPr>
        <p:grpSpPr>
          <a:xfrm>
            <a:off x="9093625" y="2515182"/>
            <a:ext cx="1083960" cy="1045064"/>
            <a:chOff x="10906153" y="6610761"/>
            <a:chExt cx="1471373" cy="1403092"/>
          </a:xfrm>
        </p:grpSpPr>
        <p:grpSp>
          <p:nvGrpSpPr>
            <p:cNvPr id="46" name="Csoportba foglalás 45"/>
            <p:cNvGrpSpPr/>
            <p:nvPr/>
          </p:nvGrpSpPr>
          <p:grpSpPr>
            <a:xfrm>
              <a:off x="10973850" y="7574790"/>
              <a:ext cx="409900" cy="439063"/>
              <a:chOff x="11203561" y="7448225"/>
              <a:chExt cx="409900" cy="439063"/>
            </a:xfrm>
          </p:grpSpPr>
          <p:sp>
            <p:nvSpPr>
              <p:cNvPr id="47" name="Téglalap 46"/>
              <p:cNvSpPr/>
              <p:nvPr/>
            </p:nvSpPr>
            <p:spPr>
              <a:xfrm>
                <a:off x="11246419" y="7448225"/>
                <a:ext cx="367042" cy="26081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8" name="Romboid 47"/>
              <p:cNvSpPr/>
              <p:nvPr/>
            </p:nvSpPr>
            <p:spPr>
              <a:xfrm>
                <a:off x="11203561" y="7781511"/>
                <a:ext cx="409899" cy="105777"/>
              </a:xfrm>
              <a:prstGeom prst="parallelogram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sp>
          <p:nvSpPr>
            <p:cNvPr id="42" name="Szövegdoboz 41"/>
            <p:cNvSpPr txBox="1"/>
            <p:nvPr/>
          </p:nvSpPr>
          <p:spPr>
            <a:xfrm>
              <a:off x="10906153" y="6610761"/>
              <a:ext cx="1471373" cy="5785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200" dirty="0" smtClean="0"/>
                <a:t>címek</a:t>
              </a:r>
              <a:endParaRPr lang="en-US" sz="2200" dirty="0"/>
            </a:p>
          </p:txBody>
        </p:sp>
      </p:grpSp>
      <p:grpSp>
        <p:nvGrpSpPr>
          <p:cNvPr id="49" name="Csoportba foglalás 48"/>
          <p:cNvGrpSpPr/>
          <p:nvPr/>
        </p:nvGrpSpPr>
        <p:grpSpPr>
          <a:xfrm>
            <a:off x="9722769" y="1268024"/>
            <a:ext cx="2229407" cy="1430551"/>
            <a:chOff x="11362703" y="7609126"/>
            <a:chExt cx="2781378" cy="1492752"/>
          </a:xfrm>
        </p:grpSpPr>
        <p:grpSp>
          <p:nvGrpSpPr>
            <p:cNvPr id="50" name="Csoportba foglalás 49"/>
            <p:cNvGrpSpPr/>
            <p:nvPr/>
          </p:nvGrpSpPr>
          <p:grpSpPr>
            <a:xfrm>
              <a:off x="11898668" y="8662082"/>
              <a:ext cx="405994" cy="439796"/>
              <a:chOff x="11203561" y="7447492"/>
              <a:chExt cx="409899" cy="439796"/>
            </a:xfrm>
          </p:grpSpPr>
          <p:sp>
            <p:nvSpPr>
              <p:cNvPr id="53" name="Téglalap 52"/>
              <p:cNvSpPr/>
              <p:nvPr/>
            </p:nvSpPr>
            <p:spPr>
              <a:xfrm>
                <a:off x="11246417" y="7447492"/>
                <a:ext cx="367043" cy="26081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4" name="Romboid 53"/>
              <p:cNvSpPr/>
              <p:nvPr/>
            </p:nvSpPr>
            <p:spPr>
              <a:xfrm>
                <a:off x="11203561" y="7781511"/>
                <a:ext cx="409899" cy="105777"/>
              </a:xfrm>
              <a:prstGeom prst="parallelogram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sp>
          <p:nvSpPr>
            <p:cNvPr id="51" name="Lekerekített téglalapbuborék 50"/>
            <p:cNvSpPr/>
            <p:nvPr/>
          </p:nvSpPr>
          <p:spPr>
            <a:xfrm>
              <a:off x="11362703" y="7664409"/>
              <a:ext cx="2719401" cy="792791"/>
            </a:xfrm>
            <a:prstGeom prst="wedgeRoundRect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2" name="Szövegdoboz 51"/>
            <p:cNvSpPr txBox="1"/>
            <p:nvPr/>
          </p:nvSpPr>
          <p:spPr>
            <a:xfrm>
              <a:off x="11393475" y="7609126"/>
              <a:ext cx="2750606" cy="8028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200" dirty="0" smtClean="0"/>
                <a:t>automatikus</a:t>
              </a:r>
              <a:r>
                <a:rPr lang="en-US" sz="2200" dirty="0" smtClean="0"/>
                <a:t> outlier </a:t>
              </a:r>
              <a:r>
                <a:rPr lang="hu-HU" sz="2200" dirty="0" smtClean="0"/>
                <a:t>kezelés</a:t>
              </a:r>
              <a:endParaRPr lang="en-US" sz="2200" dirty="0"/>
            </a:p>
          </p:txBody>
        </p:sp>
      </p:grpSp>
      <p:grpSp>
        <p:nvGrpSpPr>
          <p:cNvPr id="55" name="Csoportba foglalás 54"/>
          <p:cNvGrpSpPr/>
          <p:nvPr/>
        </p:nvGrpSpPr>
        <p:grpSpPr>
          <a:xfrm>
            <a:off x="9584595" y="3835139"/>
            <a:ext cx="1664579" cy="1614867"/>
            <a:chOff x="2125666" y="19756042"/>
            <a:chExt cx="2586052" cy="2568102"/>
          </a:xfrm>
        </p:grpSpPr>
        <p:grpSp>
          <p:nvGrpSpPr>
            <p:cNvPr id="56" name="Csoportba foglalás 55"/>
            <p:cNvGrpSpPr/>
            <p:nvPr/>
          </p:nvGrpSpPr>
          <p:grpSpPr>
            <a:xfrm>
              <a:off x="3936700" y="20113066"/>
              <a:ext cx="775018" cy="967344"/>
              <a:chOff x="8531352" y="6469166"/>
              <a:chExt cx="775018" cy="967344"/>
            </a:xfrm>
          </p:grpSpPr>
          <p:cxnSp>
            <p:nvCxnSpPr>
              <p:cNvPr id="75" name="Szögletes összekötő 74"/>
              <p:cNvCxnSpPr/>
              <p:nvPr/>
            </p:nvCxnSpPr>
            <p:spPr>
              <a:xfrm rot="16200000" flipH="1">
                <a:off x="8452409" y="6946087"/>
                <a:ext cx="706526" cy="274320"/>
              </a:xfrm>
              <a:prstGeom prst="bentConnector3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Ellipszis 75"/>
              <p:cNvSpPr/>
              <p:nvPr/>
            </p:nvSpPr>
            <p:spPr>
              <a:xfrm>
                <a:off x="8531352" y="6469166"/>
                <a:ext cx="270816" cy="26081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7" name="Téglalap 76"/>
              <p:cNvSpPr/>
              <p:nvPr/>
            </p:nvSpPr>
            <p:spPr>
              <a:xfrm>
                <a:off x="8939328" y="6469166"/>
                <a:ext cx="367042" cy="26081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cxnSp>
            <p:nvCxnSpPr>
              <p:cNvPr id="78" name="Egyenes összekötő 77"/>
              <p:cNvCxnSpPr/>
              <p:nvPr/>
            </p:nvCxnSpPr>
            <p:spPr>
              <a:xfrm flipV="1">
                <a:off x="8668512" y="6802452"/>
                <a:ext cx="274320" cy="128187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Romboid 78"/>
              <p:cNvSpPr/>
              <p:nvPr/>
            </p:nvSpPr>
            <p:spPr>
              <a:xfrm>
                <a:off x="8896470" y="6802452"/>
                <a:ext cx="409899" cy="105777"/>
              </a:xfrm>
              <a:prstGeom prst="parallelogram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57" name="Csoportba foglalás 56"/>
            <p:cNvGrpSpPr/>
            <p:nvPr/>
          </p:nvGrpSpPr>
          <p:grpSpPr>
            <a:xfrm>
              <a:off x="2646734" y="19756042"/>
              <a:ext cx="775018" cy="967344"/>
              <a:chOff x="8531352" y="6469166"/>
              <a:chExt cx="775018" cy="967344"/>
            </a:xfrm>
          </p:grpSpPr>
          <p:cxnSp>
            <p:nvCxnSpPr>
              <p:cNvPr id="70" name="Szögletes összekötő 69"/>
              <p:cNvCxnSpPr/>
              <p:nvPr/>
            </p:nvCxnSpPr>
            <p:spPr>
              <a:xfrm rot="16200000" flipH="1">
                <a:off x="8452409" y="6946087"/>
                <a:ext cx="706526" cy="274320"/>
              </a:xfrm>
              <a:prstGeom prst="bentConnector3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Ellipszis 70"/>
              <p:cNvSpPr/>
              <p:nvPr/>
            </p:nvSpPr>
            <p:spPr>
              <a:xfrm>
                <a:off x="8531352" y="6469166"/>
                <a:ext cx="270816" cy="26081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2" name="Téglalap 71"/>
              <p:cNvSpPr/>
              <p:nvPr/>
            </p:nvSpPr>
            <p:spPr>
              <a:xfrm>
                <a:off x="8939328" y="6469166"/>
                <a:ext cx="367042" cy="26081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cxnSp>
            <p:nvCxnSpPr>
              <p:cNvPr id="73" name="Egyenes összekötő 72"/>
              <p:cNvCxnSpPr/>
              <p:nvPr/>
            </p:nvCxnSpPr>
            <p:spPr>
              <a:xfrm flipV="1">
                <a:off x="8668512" y="6802452"/>
                <a:ext cx="274320" cy="128187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Romboid 73"/>
              <p:cNvSpPr/>
              <p:nvPr/>
            </p:nvSpPr>
            <p:spPr>
              <a:xfrm>
                <a:off x="8896470" y="6802452"/>
                <a:ext cx="409899" cy="105777"/>
              </a:xfrm>
              <a:prstGeom prst="parallelogram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58" name="Csoportba foglalás 57"/>
            <p:cNvGrpSpPr/>
            <p:nvPr/>
          </p:nvGrpSpPr>
          <p:grpSpPr>
            <a:xfrm>
              <a:off x="2125666" y="21063704"/>
              <a:ext cx="775018" cy="967344"/>
              <a:chOff x="8531352" y="6469166"/>
              <a:chExt cx="775018" cy="967344"/>
            </a:xfrm>
          </p:grpSpPr>
          <p:cxnSp>
            <p:nvCxnSpPr>
              <p:cNvPr id="65" name="Szögletes összekötő 64"/>
              <p:cNvCxnSpPr/>
              <p:nvPr/>
            </p:nvCxnSpPr>
            <p:spPr>
              <a:xfrm rot="16200000" flipH="1">
                <a:off x="8452409" y="6946087"/>
                <a:ext cx="706526" cy="274320"/>
              </a:xfrm>
              <a:prstGeom prst="bentConnector3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Ellipszis 65"/>
              <p:cNvSpPr/>
              <p:nvPr/>
            </p:nvSpPr>
            <p:spPr>
              <a:xfrm>
                <a:off x="8531352" y="6469166"/>
                <a:ext cx="270816" cy="26081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7" name="Téglalap 66"/>
              <p:cNvSpPr/>
              <p:nvPr/>
            </p:nvSpPr>
            <p:spPr>
              <a:xfrm>
                <a:off x="8939328" y="6469166"/>
                <a:ext cx="367042" cy="26081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cxnSp>
            <p:nvCxnSpPr>
              <p:cNvPr id="68" name="Egyenes összekötő 67"/>
              <p:cNvCxnSpPr/>
              <p:nvPr/>
            </p:nvCxnSpPr>
            <p:spPr>
              <a:xfrm flipV="1">
                <a:off x="8668512" y="6802452"/>
                <a:ext cx="274320" cy="128187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Romboid 68"/>
              <p:cNvSpPr/>
              <p:nvPr/>
            </p:nvSpPr>
            <p:spPr>
              <a:xfrm>
                <a:off x="8896470" y="6802452"/>
                <a:ext cx="409899" cy="105777"/>
              </a:xfrm>
              <a:prstGeom prst="parallelogram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59" name="Csoportba foglalás 58"/>
            <p:cNvGrpSpPr/>
            <p:nvPr/>
          </p:nvGrpSpPr>
          <p:grpSpPr>
            <a:xfrm>
              <a:off x="3403700" y="21356800"/>
              <a:ext cx="775018" cy="967344"/>
              <a:chOff x="8531352" y="6469166"/>
              <a:chExt cx="775018" cy="967344"/>
            </a:xfrm>
          </p:grpSpPr>
          <p:cxnSp>
            <p:nvCxnSpPr>
              <p:cNvPr id="60" name="Szögletes összekötő 59"/>
              <p:cNvCxnSpPr/>
              <p:nvPr/>
            </p:nvCxnSpPr>
            <p:spPr>
              <a:xfrm rot="16200000" flipH="1">
                <a:off x="8452409" y="6946087"/>
                <a:ext cx="706526" cy="274320"/>
              </a:xfrm>
              <a:prstGeom prst="bentConnector3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Ellipszis 60"/>
              <p:cNvSpPr/>
              <p:nvPr/>
            </p:nvSpPr>
            <p:spPr>
              <a:xfrm>
                <a:off x="8531352" y="6469166"/>
                <a:ext cx="270816" cy="26081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2" name="Téglalap 61"/>
              <p:cNvSpPr/>
              <p:nvPr/>
            </p:nvSpPr>
            <p:spPr>
              <a:xfrm>
                <a:off x="8939328" y="6469166"/>
                <a:ext cx="367042" cy="26081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cxnSp>
            <p:nvCxnSpPr>
              <p:cNvPr id="63" name="Egyenes összekötő 62"/>
              <p:cNvCxnSpPr/>
              <p:nvPr/>
            </p:nvCxnSpPr>
            <p:spPr>
              <a:xfrm flipV="1">
                <a:off x="8668512" y="6802452"/>
                <a:ext cx="274320" cy="128187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Romboid 63"/>
              <p:cNvSpPr/>
              <p:nvPr/>
            </p:nvSpPr>
            <p:spPr>
              <a:xfrm>
                <a:off x="8896470" y="6802452"/>
                <a:ext cx="409899" cy="105777"/>
              </a:xfrm>
              <a:prstGeom prst="parallelogram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cxnSp>
        <p:nvCxnSpPr>
          <p:cNvPr id="80" name="Egyenes összekötő 79"/>
          <p:cNvCxnSpPr/>
          <p:nvPr/>
        </p:nvCxnSpPr>
        <p:spPr>
          <a:xfrm flipH="1" flipV="1">
            <a:off x="4384795" y="4638353"/>
            <a:ext cx="2266069" cy="14426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Egyenes összekötő 81"/>
          <p:cNvCxnSpPr/>
          <p:nvPr/>
        </p:nvCxnSpPr>
        <p:spPr>
          <a:xfrm flipH="1">
            <a:off x="4384797" y="3652809"/>
            <a:ext cx="2355855" cy="89110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1" name="Csoportba foglalás 80"/>
          <p:cNvGrpSpPr/>
          <p:nvPr/>
        </p:nvGrpSpPr>
        <p:grpSpPr>
          <a:xfrm>
            <a:off x="6740652" y="3044862"/>
            <a:ext cx="698115" cy="851635"/>
            <a:chOff x="5611224" y="9949875"/>
            <a:chExt cx="950125" cy="1268310"/>
          </a:xfrm>
        </p:grpSpPr>
        <p:sp>
          <p:nvSpPr>
            <p:cNvPr id="83" name="Téglalap 82"/>
            <p:cNvSpPr/>
            <p:nvPr/>
          </p:nvSpPr>
          <p:spPr>
            <a:xfrm>
              <a:off x="5855370" y="9949875"/>
              <a:ext cx="705979" cy="109234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grpSp>
          <p:nvGrpSpPr>
            <p:cNvPr id="84" name="Csoportba foglalás 83"/>
            <p:cNvGrpSpPr/>
            <p:nvPr/>
          </p:nvGrpSpPr>
          <p:grpSpPr>
            <a:xfrm>
              <a:off x="5611224" y="10125845"/>
              <a:ext cx="705979" cy="1092340"/>
              <a:chOff x="5611224" y="10125845"/>
              <a:chExt cx="705979" cy="1092340"/>
            </a:xfrm>
          </p:grpSpPr>
          <p:sp>
            <p:nvSpPr>
              <p:cNvPr id="85" name="Téglalap 84"/>
              <p:cNvSpPr/>
              <p:nvPr/>
            </p:nvSpPr>
            <p:spPr>
              <a:xfrm>
                <a:off x="5611224" y="10125845"/>
                <a:ext cx="705979" cy="109234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6" name="Téglalap 85"/>
              <p:cNvSpPr/>
              <p:nvPr/>
            </p:nvSpPr>
            <p:spPr>
              <a:xfrm>
                <a:off x="5748672" y="10324165"/>
                <a:ext cx="443489" cy="25845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7" name="Téglalap 86"/>
              <p:cNvSpPr/>
              <p:nvPr/>
            </p:nvSpPr>
            <p:spPr>
              <a:xfrm>
                <a:off x="5742468" y="10717420"/>
                <a:ext cx="443489" cy="25845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sp>
        <p:nvSpPr>
          <p:cNvPr id="88" name="Lekerekített téglalapbuborék 87"/>
          <p:cNvSpPr/>
          <p:nvPr/>
        </p:nvSpPr>
        <p:spPr>
          <a:xfrm>
            <a:off x="9057528" y="2433733"/>
            <a:ext cx="1025926" cy="640240"/>
          </a:xfrm>
          <a:prstGeom prst="wedgeRound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89" name="Csoportba foglalás 88"/>
          <p:cNvGrpSpPr/>
          <p:nvPr/>
        </p:nvGrpSpPr>
        <p:grpSpPr>
          <a:xfrm>
            <a:off x="6652783" y="1662825"/>
            <a:ext cx="593487" cy="736845"/>
            <a:chOff x="9450851" y="18832904"/>
            <a:chExt cx="705979" cy="1092340"/>
          </a:xfrm>
        </p:grpSpPr>
        <p:sp>
          <p:nvSpPr>
            <p:cNvPr id="90" name="Téglalap 89"/>
            <p:cNvSpPr/>
            <p:nvPr/>
          </p:nvSpPr>
          <p:spPr>
            <a:xfrm>
              <a:off x="9450851" y="18832904"/>
              <a:ext cx="705979" cy="109234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u-HU"/>
            </a:p>
          </p:txBody>
        </p:sp>
        <p:sp>
          <p:nvSpPr>
            <p:cNvPr id="91" name="Téglalap 90"/>
            <p:cNvSpPr/>
            <p:nvPr/>
          </p:nvSpPr>
          <p:spPr>
            <a:xfrm>
              <a:off x="9588301" y="19031224"/>
              <a:ext cx="443490" cy="25845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u-HU"/>
            </a:p>
          </p:txBody>
        </p:sp>
        <p:pic>
          <p:nvPicPr>
            <p:cNvPr id="92" name="Kép 9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5234" y="19428995"/>
              <a:ext cx="437211" cy="292534"/>
            </a:xfrm>
            <a:prstGeom prst="rect">
              <a:avLst/>
            </a:prstGeom>
          </p:spPr>
        </p:pic>
      </p:grpSp>
      <p:cxnSp>
        <p:nvCxnSpPr>
          <p:cNvPr id="93" name="Egyenes összekötő 92"/>
          <p:cNvCxnSpPr/>
          <p:nvPr/>
        </p:nvCxnSpPr>
        <p:spPr>
          <a:xfrm flipH="1">
            <a:off x="4396466" y="2078846"/>
            <a:ext cx="2254398" cy="93759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187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9</a:t>
            </a:fld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1250" y="202130"/>
            <a:ext cx="12190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i="1" dirty="0" smtClean="0">
                <a:solidFill>
                  <a:srgbClr val="002060"/>
                </a:solidFill>
                <a:latin typeface="Myriad "/>
              </a:rPr>
              <a:t>Pótlás és átsúlyozás</a:t>
            </a:r>
            <a:endParaRPr lang="en-US" sz="3600" b="1" i="1" dirty="0">
              <a:solidFill>
                <a:srgbClr val="002060"/>
              </a:solidFill>
              <a:latin typeface="Myriad 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Szövegdoboz 1"/>
              <p:cNvSpPr txBox="1"/>
              <p:nvPr/>
            </p:nvSpPr>
            <p:spPr>
              <a:xfrm>
                <a:off x="556083" y="1251284"/>
                <a:ext cx="11081084" cy="19913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spcAft>
                    <a:spcPts val="1800"/>
                  </a:spcAft>
                  <a:buFont typeface="Arial" panose="020B0604020202020204" pitchFamily="34" charset="0"/>
                  <a:buChar char="•"/>
                </a:pPr>
                <a:r>
                  <a:rPr lang="hu-HU" sz="2400" dirty="0" smtClean="0"/>
                  <a:t>Teljes kérdőívekből érkező adatokra</a:t>
                </a:r>
                <a:r>
                  <a:rPr lang="en-US" sz="2400" dirty="0" smtClean="0"/>
                  <a:t>:</a:t>
                </a:r>
              </a:p>
              <a:p>
                <a:pPr>
                  <a:spcAft>
                    <a:spcPts val="1800"/>
                  </a:spcAft>
                </a:pPr>
                <a:r>
                  <a:rPr lang="hu-HU" sz="2400" dirty="0" smtClean="0"/>
                  <a:t>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hu-HU" sz="2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𝑦𝑒𝑎𝑟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</m:oMath>
                </a14:m>
                <a:r>
                  <a:rPr lang="hu-HU" sz="2400" dirty="0" smtClean="0"/>
                  <a:t>	vagy	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hu-HU" sz="2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𝑦𝑒𝑎𝑟</m:t>
                        </m:r>
                      </m:sub>
                      <m:sup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r>
                      <a:rPr lang="hu-H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hu-HU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hu-HU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hu-HU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𝑚𝑒𝑎𝑛</m:t>
                            </m:r>
                            <m:r>
                              <a:rPr lang="hu-HU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hu-HU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𝑇𝑈𝑅𝑁</m:t>
                            </m:r>
                            <m:r>
                              <a:rPr lang="hu-HU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sub>
                            <m:r>
                              <a:rPr lang="hu-HU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𝑦𝑒𝑎𝑟</m:t>
                            </m:r>
                          </m:sub>
                          <m:sup>
                            <m:r>
                              <a:rPr lang="hu-HU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hu-HU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hu-HU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𝑚𝑒𝑎𝑛</m:t>
                            </m:r>
                            <m:r>
                              <a:rPr lang="hu-HU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hu-HU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𝑇𝑈𝑅𝑁</m:t>
                            </m:r>
                            <m:r>
                              <a:rPr lang="hu-HU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sub>
                            <m:r>
                              <a:rPr lang="hu-HU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𝑦𝑒𝑎𝑟</m:t>
                            </m:r>
                          </m:sub>
                          <m:sup>
                            <m:r>
                              <a:rPr lang="hu-HU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hu-HU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p>
                        </m:sSubSup>
                      </m:den>
                    </m:f>
                  </m:oMath>
                </a14:m>
                <a:r>
                  <a:rPr lang="hu-HU" sz="2400" dirty="0" smtClean="0"/>
                  <a:t> 	vagy 	</a:t>
                </a:r>
                <a14:m>
                  <m:oMath xmlns:m="http://schemas.openxmlformats.org/officeDocument/2006/math">
                    <m:r>
                      <a:rPr lang="hu-HU" sz="2400" b="0" i="1" smtClean="0">
                        <a:latin typeface="Cambria Math" panose="02040503050406030204" pitchFamily="18" charset="0"/>
                      </a:rPr>
                      <m:t>𝑚𝑒𝑎𝑛</m:t>
                    </m:r>
                    <m:r>
                      <a:rPr lang="hu-HU" sz="24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hu-HU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hu-HU" sz="2400" dirty="0" smtClean="0"/>
                  <a:t>)</a:t>
                </a:r>
                <a14:m>
                  <m:oMath xmlns:m="http://schemas.openxmlformats.org/officeDocument/2006/math">
                    <m:r>
                      <a:rPr lang="hu-HU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hu-HU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</m:oMath>
                </a14:m>
                <a:endParaRPr lang="hu-HU" sz="2400" dirty="0" smtClean="0"/>
              </a:p>
              <a:p>
                <a:endParaRPr lang="hu-HU" sz="2400" dirty="0" smtClean="0"/>
              </a:p>
            </p:txBody>
          </p:sp>
        </mc:Choice>
        <mc:Fallback xmlns="">
          <p:sp>
            <p:nvSpPr>
              <p:cNvPr id="2" name="Szövegdoboz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083" y="1251284"/>
                <a:ext cx="11081084" cy="1991314"/>
              </a:xfrm>
              <a:prstGeom prst="rect">
                <a:avLst/>
              </a:prstGeom>
              <a:blipFill rotWithShape="0">
                <a:blip r:embed="rId3"/>
                <a:stretch>
                  <a:fillRect l="-715" t="-2446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684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0FDB48AD5866D645BB0EE4F460BF82F1" ma:contentTypeVersion="0" ma:contentTypeDescription="Új dokumentum létrehozása." ma:contentTypeScope="" ma:versionID="8a3f37dd5261c935f772846763d9453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047bb06e0a2f553563b46466d8dd50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EAB8B7B-805B-4959-9C36-397AABFB20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82A80D48-2377-4F80-9511-B718F6BDB429}">
  <ds:schemaRefs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purl.org/dc/terms/"/>
    <ds:schemaRef ds:uri="http://www.w3.org/XML/1998/namespace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0F19DC6E-76E8-47E8-A11A-620C1CF637F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1858</TotalTime>
  <Words>481</Words>
  <Application>Microsoft Office PowerPoint</Application>
  <PresentationFormat>Szélesvásznú</PresentationFormat>
  <Paragraphs>178</Paragraphs>
  <Slides>14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Myriad </vt:lpstr>
      <vt:lpstr>Times New Roman</vt:lpstr>
      <vt:lpstr>Office-téma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Company>KSH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Simonné Horváth Gabriella</dc:creator>
  <cp:lastModifiedBy>Andics Ágnes</cp:lastModifiedBy>
  <cp:revision>85</cp:revision>
  <dcterms:created xsi:type="dcterms:W3CDTF">2017-03-01T09:38:02Z</dcterms:created>
  <dcterms:modified xsi:type="dcterms:W3CDTF">2020-01-21T08:12:03Z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0x0101000FDB48AD5866D645BB0EE4F460BF82F1</vt:lpwstr>
  </property>
</Properties>
</file>