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74" r:id="rId2"/>
  </p:sldMasterIdLst>
  <p:notesMasterIdLst>
    <p:notesMasterId r:id="rId23"/>
  </p:notesMasterIdLst>
  <p:handoutMasterIdLst>
    <p:handoutMasterId r:id="rId24"/>
  </p:handoutMasterIdLst>
  <p:sldIdLst>
    <p:sldId id="261" r:id="rId3"/>
    <p:sldId id="286" r:id="rId4"/>
    <p:sldId id="284" r:id="rId5"/>
    <p:sldId id="273" r:id="rId6"/>
    <p:sldId id="275" r:id="rId7"/>
    <p:sldId id="276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85" r:id="rId19"/>
    <p:sldId id="287" r:id="rId20"/>
    <p:sldId id="281" r:id="rId21"/>
    <p:sldId id="282" r:id="rId2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76"/>
    <a:srgbClr val="0F5494"/>
    <a:srgbClr val="FFD624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098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68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9AE9C2-957E-4966-9576-B839B0C012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4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6EE333-4375-46A0-8D7E-4185E8642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 smtClean="0"/>
              <a:t>What are these </a:t>
            </a:r>
            <a:r>
              <a:rPr lang="en-GB" altLang="en-US" b="1" dirty="0" smtClean="0"/>
              <a:t>challenges that triggered common reaction </a:t>
            </a:r>
            <a:r>
              <a:rPr lang="en-GB" altLang="en-US" dirty="0" smtClean="0"/>
              <a:t>initiated with </a:t>
            </a:r>
            <a:r>
              <a:rPr lang="en-GB" altLang="en-US" dirty="0" err="1" smtClean="0"/>
              <a:t>th</a:t>
            </a:r>
            <a:r>
              <a:rPr lang="pl-PL" altLang="en-US" dirty="0" smtClean="0"/>
              <a:t>e</a:t>
            </a:r>
            <a:r>
              <a:rPr lang="en-GB" altLang="en-US" dirty="0" smtClean="0"/>
              <a:t> ESS Vision 2020?</a:t>
            </a:r>
          </a:p>
          <a:p>
            <a:endParaRPr lang="en-GB" altLang="en-US" dirty="0" smtClean="0"/>
          </a:p>
          <a:p>
            <a:r>
              <a:rPr lang="en-GB" altLang="en-US" b="1" dirty="0" smtClean="0"/>
              <a:t>1. Data revolution </a:t>
            </a:r>
            <a:r>
              <a:rPr lang="en-GB" altLang="en-US" dirty="0" smtClean="0"/>
              <a:t>– new technologies – competitive pressure – rapidly increasing flood of data from various sources – potential to improve timeliness, relevance and response burden – but uncertain quality – what role for official statistics?</a:t>
            </a:r>
          </a:p>
          <a:p>
            <a:r>
              <a:rPr lang="en-GB" altLang="en-US" b="1" dirty="0" smtClean="0"/>
              <a:t>2. New metrics </a:t>
            </a:r>
            <a:r>
              <a:rPr lang="en-GB" altLang="en-US" dirty="0" smtClean="0"/>
              <a:t>– global phenomena that cannot be described with traditional indicators based on purely national data – need for reorientation of analytical focuses and for new statistical products with different geo-levels</a:t>
            </a:r>
          </a:p>
          <a:p>
            <a:r>
              <a:rPr lang="en-GB" altLang="en-US" b="1" dirty="0" smtClean="0"/>
              <a:t>3. Price of statistics </a:t>
            </a:r>
            <a:r>
              <a:rPr lang="en-GB" altLang="en-US" dirty="0" smtClean="0"/>
              <a:t>– quality is never cheap – change=</a:t>
            </a:r>
            <a:r>
              <a:rPr lang="pl-PL" altLang="en-US" dirty="0" smtClean="0"/>
              <a:t>i</a:t>
            </a:r>
            <a:r>
              <a:rPr lang="en-GB" altLang="en-US" dirty="0" err="1" smtClean="0"/>
              <a:t>nvestment</a:t>
            </a:r>
            <a:r>
              <a:rPr lang="en-GB" altLang="en-US" dirty="0" smtClean="0"/>
              <a:t> – but resources are shrinking – response burden expected to be reduced – data expectations rising – how to keep quality high and preserve this competitive advantage?</a:t>
            </a:r>
          </a:p>
          <a:p>
            <a:r>
              <a:rPr lang="en-GB" altLang="en-US" b="1" dirty="0" smtClean="0"/>
              <a:t>4. Future of Europe </a:t>
            </a:r>
            <a:r>
              <a:rPr lang="en-GB" altLang="en-US" dirty="0" smtClean="0"/>
              <a:t>– policy targets are increasingly quantitative and based on statistical evidence – highest quality and quick delivery expected and assumed – notably in EU's enhanced economic </a:t>
            </a:r>
            <a:r>
              <a:rPr lang="en-GB" altLang="en-US" dirty="0" err="1" smtClean="0"/>
              <a:t>governanc</a:t>
            </a:r>
            <a:r>
              <a:rPr lang="pl-PL" altLang="en-US" dirty="0" smtClean="0"/>
              <a:t>e</a:t>
            </a:r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45A000-946B-450D-B6E3-0345CD88731C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6488" y="4543743"/>
            <a:ext cx="6274777" cy="5382895"/>
          </a:xfrm>
        </p:spPr>
        <p:txBody>
          <a:bodyPr/>
          <a:lstStyle/>
          <a:p>
            <a:pPr>
              <a:spcBef>
                <a:spcPts val="96"/>
              </a:spcBef>
              <a:defRPr/>
            </a:pPr>
            <a:endParaRPr lang="en-GB" dirty="0" smtClean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4860B-9656-47FF-8FC4-C5D7FE74FAB3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544" y="6237312"/>
            <a:ext cx="2895600" cy="476250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Walter J. Radermacher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463619-65F9-45C4-AF25-8FF1A9A2EF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8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GB" smtClean="0"/>
              <a:t>Walter J. Radermacher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BF8726E-3E1E-4DC5-8626-D7C557F529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GB" smtClean="0"/>
              <a:t>Walter J. Radermacher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20A19D2-198C-46A9-8933-A564E99A27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3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094C-B1BA-4745-836F-442BBD5DE5D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8619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30F81-8EA4-4B6B-B103-1952C096E92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66347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E346-F9BE-4AEA-BA6D-731E0786477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21727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3F8D-6BFE-414E-A258-03337B879A9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2702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8ABD-F70D-47C8-B9BC-3BC11B40FF3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93596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16C5-5888-4980-B67C-6C801D64CE0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93228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D6C7-5CAB-4FFF-A17B-465547A5828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003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2699-5F08-458B-ADF3-132DC586602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2171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  <a:lvl3pPr marL="1200150" indent="-28575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544" y="6237288"/>
            <a:ext cx="2895600" cy="484187"/>
          </a:xfr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Walter J. Radermacher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A35B1E4-DEE4-4159-906E-66501177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54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1737-8A65-4591-925D-318C2A53322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14415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0CDD-37F2-4A62-9D05-4FEF90BF10A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7262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C14C-24AC-4926-8FFD-A457F5B3ED4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708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Walter J. Radermacher</a:t>
            </a: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6B85E45-23BC-468C-9535-994D0B90F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Walter J. Radermacher</a:t>
            </a: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69C6614-AAF8-4FED-9D22-5E1345D7BC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Walter J. Radermacher</a:t>
            </a: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A1D0364-FEF8-4A4F-A933-65BC324589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1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GB" smtClean="0"/>
              <a:t>Walter J. Radermacher</a:t>
            </a: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4AF57362-426B-4D31-A60F-1C5B8DF7F8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Walter J. Radermacher</a:t>
            </a:r>
            <a:endParaRPr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61EAB17-2512-46E7-AA88-D53CCF2DCA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Walter J. Radermacher</a:t>
            </a: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1195FAD-6DC1-4042-9A95-4AEBA22011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Walter J. Radermacher</a:t>
            </a: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CB16CAC-B683-4EF4-B241-D5A81D8F68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8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Lorem</a:t>
            </a:r>
            <a:r>
              <a:rPr lang="en-GB" noProof="0" smtClean="0"/>
              <a:t>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Et </a:t>
            </a:r>
            <a:r>
              <a:rPr lang="en-GB" noProof="0" dirty="0" err="1" smtClean="0"/>
              <a:t>dolor</a:t>
            </a:r>
            <a:r>
              <a:rPr lang="en-GB" noProof="0" smtClean="0"/>
              <a:t> fragum</a:t>
            </a:r>
          </a:p>
          <a:p>
            <a:pPr lvl="1"/>
            <a:r>
              <a:rPr lang="en-GB" noProof="0" smtClean="0"/>
              <a:t>Et dolor fragum</a:t>
            </a:r>
          </a:p>
          <a:p>
            <a:pPr lvl="2"/>
            <a:r>
              <a:rPr lang="en-GB" noProof="0" smtClean="0"/>
              <a:t>Et dolor fragum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4272" y="6237312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en-GB" sz="1400" b="0" kern="1200" dirty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Walter J. Radermacher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F313E5-6C32-4CCC-A291-B01EDBC05B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SzPct val="120000"/>
        <a:buFont typeface="Arial" pitchFamily="34" charset="0"/>
        <a:buChar char="•"/>
        <a:defRPr sz="2400" b="1" i="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Char char="•"/>
        <a:defRPr sz="2000" b="1">
          <a:solidFill>
            <a:srgbClr val="0F5494"/>
          </a:solidFill>
          <a:latin typeface="+mn-lt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B644D7E-D731-49E4-AD93-46DF18F3F13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6143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47664" y="1641475"/>
            <a:ext cx="7128024" cy="2089150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Opportunities</a:t>
            </a:r>
            <a:r>
              <a:rPr lang="pl-PL" sz="2800" dirty="0" smtClean="0"/>
              <a:t> for </a:t>
            </a:r>
            <a:r>
              <a:rPr lang="pl-PL" sz="2800" dirty="0" err="1" smtClean="0"/>
              <a:t>transformation</a:t>
            </a:r>
            <a:r>
              <a:rPr lang="pl-PL" sz="2800" dirty="0" smtClean="0"/>
              <a:t> of </a:t>
            </a:r>
            <a:r>
              <a:rPr lang="pl-PL" sz="2800" dirty="0" err="1" smtClean="0"/>
              <a:t>official</a:t>
            </a:r>
            <a:r>
              <a:rPr lang="pl-PL" sz="2800" dirty="0" smtClean="0"/>
              <a:t> </a:t>
            </a:r>
            <a:r>
              <a:rPr lang="pl-PL" sz="2800" dirty="0" err="1" smtClean="0"/>
              <a:t>statistics</a:t>
            </a: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>from </a:t>
            </a:r>
            <a:r>
              <a:rPr lang="pl-PL" sz="2800" dirty="0" err="1" smtClean="0"/>
              <a:t>an</a:t>
            </a:r>
            <a:r>
              <a:rPr lang="pl-PL" sz="2800" dirty="0" smtClean="0"/>
              <a:t> ESS </a:t>
            </a:r>
            <a:r>
              <a:rPr lang="pl-PL" sz="2800" dirty="0" err="1" smtClean="0"/>
              <a:t>perspective</a:t>
            </a:r>
            <a:endParaRPr lang="en-GB" sz="28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3933825"/>
            <a:ext cx="5615855" cy="1871663"/>
          </a:xfrm>
        </p:spPr>
        <p:txBody>
          <a:bodyPr/>
          <a:lstStyle/>
          <a:p>
            <a:r>
              <a:rPr lang="de-DE" sz="2800" dirty="0" smtClean="0"/>
              <a:t>Walter J. Radermacher</a:t>
            </a:r>
          </a:p>
          <a:p>
            <a:r>
              <a:rPr lang="de-DE" sz="2400" dirty="0" err="1" smtClean="0"/>
              <a:t>Director</a:t>
            </a:r>
            <a:r>
              <a:rPr lang="de-DE" sz="2400" dirty="0" smtClean="0"/>
              <a:t>-General of </a:t>
            </a:r>
            <a:r>
              <a:rPr lang="de-DE" sz="2400" dirty="0" err="1" smtClean="0"/>
              <a:t>Eurostat</a:t>
            </a:r>
            <a:endParaRPr lang="de-DE" sz="2400" dirty="0" smtClean="0"/>
          </a:p>
          <a:p>
            <a:endParaRPr lang="en-GB" sz="2400" dirty="0"/>
          </a:p>
          <a:p>
            <a:r>
              <a:rPr lang="pl-PL" sz="2400" dirty="0" err="1" smtClean="0"/>
              <a:t>Budapest</a:t>
            </a:r>
            <a:r>
              <a:rPr lang="pl-PL" sz="2400" dirty="0" smtClean="0"/>
              <a:t>, 20</a:t>
            </a:r>
            <a:r>
              <a:rPr lang="pl-PL" sz="2400" dirty="0"/>
              <a:t> </a:t>
            </a:r>
            <a:r>
              <a:rPr lang="pl-PL" sz="2400" dirty="0" err="1" smtClean="0"/>
              <a:t>October</a:t>
            </a:r>
            <a:r>
              <a:rPr lang="pl-PL" sz="2400" dirty="0" smtClean="0"/>
              <a:t> </a:t>
            </a:r>
            <a:r>
              <a:rPr lang="en-GB" sz="2400" dirty="0" smtClean="0"/>
              <a:t>2015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priorities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146751" cy="398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936625"/>
          </a:xfrm>
        </p:spPr>
        <p:txBody>
          <a:bodyPr/>
          <a:lstStyle/>
          <a:p>
            <a:r>
              <a:rPr lang="en-GB" dirty="0"/>
              <a:t>EU priorities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74032"/>
            <a:ext cx="7772097" cy="236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9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priorities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1" y="2564904"/>
            <a:ext cx="7433945" cy="23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12956"/>
            <a:ext cx="7466668" cy="241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priorities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53605"/>
            <a:ext cx="75152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priorities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38400"/>
            <a:ext cx="7534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7572"/>
            <a:ext cx="75152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0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priorities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576513"/>
            <a:ext cx="75152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8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ESS </a:t>
            </a:r>
            <a:r>
              <a:rPr lang="pl-PL" dirty="0" err="1" smtClean="0"/>
              <a:t>governance</a:t>
            </a:r>
            <a:r>
              <a:rPr lang="pl-PL" dirty="0" smtClean="0"/>
              <a:t> </a:t>
            </a:r>
            <a:r>
              <a:rPr lang="de-DE" dirty="0" smtClean="0"/>
              <a:t>2015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Walter J. Radermacher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EAB17-2512-46E7-AA88-D53CCF2DCA92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50372"/>
            <a:ext cx="5976664" cy="37149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923928" y="4451080"/>
            <a:ext cx="1872208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6" name="Oval 5"/>
          <p:cNvSpPr/>
          <p:nvPr/>
        </p:nvSpPr>
        <p:spPr>
          <a:xfrm>
            <a:off x="5845337" y="4325141"/>
            <a:ext cx="1152128" cy="92213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grpSp>
        <p:nvGrpSpPr>
          <p:cNvPr id="7" name="Group 6"/>
          <p:cNvGrpSpPr/>
          <p:nvPr/>
        </p:nvGrpSpPr>
        <p:grpSpPr>
          <a:xfrm>
            <a:off x="1403648" y="2445419"/>
            <a:ext cx="5976664" cy="3714932"/>
            <a:chOff x="1403648" y="2445419"/>
            <a:chExt cx="5976664" cy="3714932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445419"/>
              <a:ext cx="5976664" cy="37149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3923928" y="4446127"/>
              <a:ext cx="1872208" cy="100811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10" name="Oval 9"/>
            <p:cNvSpPr/>
            <p:nvPr/>
          </p:nvSpPr>
          <p:spPr>
            <a:xfrm>
              <a:off x="5845337" y="4320188"/>
              <a:ext cx="1152128" cy="922136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31146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Quality</a:t>
            </a:r>
            <a:r>
              <a:rPr lang="pl-PL" dirty="0" smtClean="0"/>
              <a:t>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0" dirty="0" smtClean="0"/>
              <a:t>Code of Practice</a:t>
            </a:r>
          </a:p>
          <a:p>
            <a:r>
              <a:rPr lang="en-GB" b="0" dirty="0" smtClean="0"/>
              <a:t>Quality assurance framework QAF</a:t>
            </a:r>
          </a:p>
          <a:p>
            <a:r>
              <a:rPr lang="en-GB" b="0" dirty="0" smtClean="0"/>
              <a:t>Peer Reviews</a:t>
            </a:r>
          </a:p>
          <a:p>
            <a:r>
              <a:rPr lang="en-GB" b="0" dirty="0" smtClean="0"/>
              <a:t>Branding – Labelling</a:t>
            </a:r>
          </a:p>
          <a:p>
            <a:r>
              <a:rPr lang="en-GB" b="0" dirty="0" smtClean="0"/>
              <a:t>Indicator sets, methodology, quality</a:t>
            </a:r>
          </a:p>
          <a:p>
            <a:r>
              <a:rPr lang="en-GB" b="0" dirty="0" smtClean="0"/>
              <a:t>Streamlining / integrated reporting</a:t>
            </a:r>
          </a:p>
          <a:p>
            <a:r>
              <a:rPr lang="en-GB" b="0" dirty="0" smtClean="0"/>
              <a:t>TQM</a:t>
            </a:r>
          </a:p>
          <a:p>
            <a:r>
              <a:rPr lang="en-GB" b="0" dirty="0" smtClean="0"/>
              <a:t>Compliance reporting</a:t>
            </a:r>
          </a:p>
          <a:p>
            <a:r>
              <a:rPr lang="en-GB" b="0" dirty="0" smtClean="0"/>
              <a:t>Sanctions / fines</a:t>
            </a:r>
            <a:endParaRPr lang="en-GB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7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6271"/>
            <a:ext cx="9144000" cy="936625"/>
          </a:xfrm>
        </p:spPr>
        <p:txBody>
          <a:bodyPr/>
          <a:lstStyle/>
          <a:p>
            <a:pPr algn="ctr"/>
            <a:r>
              <a:rPr lang="pl-PL" sz="2800" dirty="0" err="1" smtClean="0"/>
              <a:t>Reflection</a:t>
            </a:r>
            <a:r>
              <a:rPr lang="pl-PL" sz="2800" dirty="0" smtClean="0"/>
              <a:t> on the </a:t>
            </a:r>
            <a:r>
              <a:rPr lang="pl-PL" sz="2800" dirty="0" err="1" smtClean="0"/>
              <a:t>future</a:t>
            </a:r>
            <a:r>
              <a:rPr lang="pl-PL" sz="2800" dirty="0" smtClean="0"/>
              <a:t> of </a:t>
            </a:r>
            <a:r>
              <a:rPr lang="pl-PL" sz="2800" dirty="0" err="1" smtClean="0"/>
              <a:t>official</a:t>
            </a:r>
            <a:r>
              <a:rPr lang="pl-PL" sz="2800" dirty="0" smtClean="0"/>
              <a:t> </a:t>
            </a:r>
            <a:r>
              <a:rPr lang="pl-PL" sz="2800" dirty="0" err="1" smtClean="0"/>
              <a:t>statistics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352928" cy="36337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b="0" dirty="0" err="1" smtClean="0"/>
              <a:t>Informal</a:t>
            </a:r>
            <a:r>
              <a:rPr lang="pl-PL" b="0" dirty="0" smtClean="0"/>
              <a:t> high-</a:t>
            </a:r>
            <a:r>
              <a:rPr lang="pl-PL" b="0" dirty="0" err="1" smtClean="0"/>
              <a:t>level</a:t>
            </a:r>
            <a:r>
              <a:rPr lang="pl-PL" b="0" dirty="0" smtClean="0"/>
              <a:t> </a:t>
            </a:r>
            <a:r>
              <a:rPr lang="pl-PL" b="0" dirty="0" err="1" smtClean="0"/>
              <a:t>brainstorming</a:t>
            </a:r>
            <a:r>
              <a:rPr lang="pl-PL" b="0" dirty="0" smtClean="0"/>
              <a:t> </a:t>
            </a:r>
            <a:r>
              <a:rPr lang="pl-PL" b="0" dirty="0" err="1" smtClean="0"/>
              <a:t>sessions</a:t>
            </a:r>
            <a:r>
              <a:rPr lang="pl-PL" b="0" dirty="0" smtClean="0"/>
              <a:t> in </a:t>
            </a:r>
            <a:r>
              <a:rPr lang="pl-PL" b="0" dirty="0" err="1" smtClean="0"/>
              <a:t>Vienna</a:t>
            </a:r>
            <a:r>
              <a:rPr lang="pl-PL" b="0" dirty="0"/>
              <a:t> </a:t>
            </a:r>
            <a:r>
              <a:rPr lang="pl-PL" b="0" dirty="0" smtClean="0"/>
              <a:t>and Amsterdam</a:t>
            </a:r>
          </a:p>
          <a:p>
            <a:r>
              <a:rPr lang="pl-PL" b="0" dirty="0" err="1" smtClean="0"/>
              <a:t>Keywords</a:t>
            </a:r>
            <a:r>
              <a:rPr lang="pl-PL" b="0" dirty="0" smtClean="0"/>
              <a:t>:</a:t>
            </a:r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66963"/>
            <a:ext cx="5904656" cy="30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476250"/>
            <a:ext cx="7906072" cy="936625"/>
          </a:xfrm>
        </p:spPr>
        <p:txBody>
          <a:bodyPr/>
          <a:lstStyle/>
          <a:p>
            <a:pPr marL="3175"/>
            <a:r>
              <a:rPr lang="en-GB" dirty="0" smtClean="0"/>
              <a:t>Building </a:t>
            </a:r>
            <a:r>
              <a:rPr lang="pl-PL" dirty="0" err="1" smtClean="0"/>
              <a:t>together</a:t>
            </a:r>
            <a:r>
              <a:rPr lang="pl-PL" dirty="0" smtClean="0"/>
              <a:t> </a:t>
            </a:r>
            <a:r>
              <a:rPr lang="en-GB" dirty="0" smtClean="0"/>
              <a:t>the ESS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22" y="1340768"/>
            <a:ext cx="6797030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70587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FFFFFF"/>
                </a:solidFill>
                <a:cs typeface="+mn-cs"/>
              </a:rPr>
              <a:t>Standards</a:t>
            </a:r>
            <a:endParaRPr lang="en-GB" sz="1600" b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570587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292934"/>
                </a:solidFill>
                <a:cs typeface="+mn-cs"/>
              </a:rPr>
              <a:t>Network</a:t>
            </a:r>
            <a:endParaRPr lang="en-GB" sz="1600" b="0" dirty="0">
              <a:solidFill>
                <a:srgbClr val="292934"/>
              </a:solidFill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1325" y="5010463"/>
            <a:ext cx="1342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FFFFFF"/>
                </a:solidFill>
                <a:cs typeface="+mn-cs"/>
              </a:rPr>
              <a:t>Services</a:t>
            </a:r>
            <a:endParaRPr lang="en-GB" sz="1600" b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5" y="4856575"/>
            <a:ext cx="17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292934"/>
                </a:solidFill>
                <a:cs typeface="+mn-cs"/>
              </a:rPr>
              <a:t>Data warehouses</a:t>
            </a:r>
            <a:endParaRPr lang="en-GB" sz="1600" b="0" dirty="0">
              <a:solidFill>
                <a:srgbClr val="292934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556185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FFFFFF"/>
                </a:solidFill>
                <a:cs typeface="+mn-cs"/>
              </a:rPr>
              <a:t>Enterprise Architecture</a:t>
            </a:r>
            <a:endParaRPr lang="en-GB" sz="1600" b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5010463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292934"/>
                </a:solidFill>
                <a:cs typeface="+mn-cs"/>
              </a:rPr>
              <a:t>Quality</a:t>
            </a:r>
            <a:endParaRPr lang="en-GB" sz="1600" b="0" dirty="0">
              <a:solidFill>
                <a:srgbClr val="292934"/>
              </a:solidFill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2842" y="414636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292934"/>
                </a:solidFill>
                <a:cs typeface="+mn-cs"/>
              </a:rPr>
              <a:t>Validation</a:t>
            </a:r>
            <a:endParaRPr lang="en-GB" sz="1600" b="0" dirty="0">
              <a:solidFill>
                <a:srgbClr val="292934"/>
              </a:solidFill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4146367"/>
            <a:ext cx="958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292934"/>
                </a:solidFill>
                <a:cs typeface="+mn-cs"/>
              </a:rPr>
              <a:t>Users</a:t>
            </a:r>
            <a:endParaRPr lang="en-GB" sz="1600" b="0" dirty="0">
              <a:solidFill>
                <a:srgbClr val="292934"/>
              </a:solidFill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3205244"/>
            <a:ext cx="2197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292934"/>
                </a:solidFill>
                <a:cs typeface="+mn-cs"/>
              </a:rPr>
              <a:t>Communication</a:t>
            </a:r>
            <a:endParaRPr lang="en-GB" sz="1600" b="0" dirty="0">
              <a:solidFill>
                <a:srgbClr val="292934"/>
              </a:solidFill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306624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FFFFFF"/>
                </a:solidFill>
                <a:cs typeface="+mn-cs"/>
              </a:rPr>
              <a:t>Administrative data</a:t>
            </a:r>
            <a:endParaRPr lang="en-GB" sz="1600" b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5683" y="4144006"/>
            <a:ext cx="121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292934"/>
                </a:solidFill>
                <a:cs typeface="+mn-cs"/>
              </a:rPr>
              <a:t>Big Data</a:t>
            </a:r>
            <a:endParaRPr lang="en-GB" sz="1600" b="0" dirty="0">
              <a:solidFill>
                <a:srgbClr val="292934"/>
              </a:solidFill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3365258"/>
            <a:ext cx="173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292934"/>
                </a:solidFill>
                <a:cs typeface="+mn-cs"/>
              </a:rPr>
              <a:t>Governance</a:t>
            </a:r>
            <a:endParaRPr lang="en-GB" sz="1600" b="0" dirty="0">
              <a:solidFill>
                <a:srgbClr val="292934"/>
              </a:solidFill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5020561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rgbClr val="FFFFFF"/>
                </a:solidFill>
                <a:cs typeface="+mn-cs"/>
              </a:rPr>
              <a:t>Methods</a:t>
            </a:r>
            <a:endParaRPr lang="en-GB" sz="1600" b="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Walter J. Radermacher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EAB17-2512-46E7-AA88-D53CCF2DCA92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2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777"/>
            <a:ext cx="8229600" cy="648072"/>
          </a:xfrm>
        </p:spPr>
        <p:txBody>
          <a:bodyPr/>
          <a:lstStyle/>
          <a:p>
            <a:r>
              <a:rPr lang="pl-PL" sz="3200" dirty="0" err="1" smtClean="0"/>
              <a:t>Areas</a:t>
            </a:r>
            <a:r>
              <a:rPr lang="pl-PL" sz="3200" dirty="0" smtClean="0"/>
              <a:t> of </a:t>
            </a:r>
            <a:r>
              <a:rPr lang="pl-PL" sz="3200" dirty="0" err="1" smtClean="0"/>
              <a:t>transformation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640960" cy="38498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2000" dirty="0" err="1" smtClean="0"/>
              <a:t>Legislation</a:t>
            </a:r>
            <a:r>
              <a:rPr lang="pl-PL" sz="2000" dirty="0" smtClean="0"/>
              <a:t>: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revision</a:t>
            </a:r>
            <a:r>
              <a:rPr lang="pl-PL" sz="2000" b="0" dirty="0" smtClean="0"/>
              <a:t> of the </a:t>
            </a:r>
            <a:r>
              <a:rPr lang="pl-PL" sz="2000" b="0" dirty="0" err="1" smtClean="0"/>
              <a:t>European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statistics</a:t>
            </a:r>
            <a:r>
              <a:rPr lang="pl-PL" sz="2000" b="0" dirty="0" smtClean="0"/>
              <a:t> law</a:t>
            </a:r>
          </a:p>
          <a:p>
            <a:pPr>
              <a:spcAft>
                <a:spcPts val="600"/>
              </a:spcAft>
            </a:pPr>
            <a:r>
              <a:rPr lang="pl-PL" sz="2000" dirty="0" err="1" smtClean="0"/>
              <a:t>Strategy</a:t>
            </a:r>
            <a:r>
              <a:rPr lang="pl-PL" sz="2000" dirty="0" smtClean="0"/>
              <a:t>:</a:t>
            </a:r>
            <a:r>
              <a:rPr lang="pl-PL" sz="2000" b="0" dirty="0" smtClean="0"/>
              <a:t> ESS </a:t>
            </a:r>
            <a:r>
              <a:rPr lang="pl-PL" sz="2000" b="0" dirty="0" err="1" smtClean="0"/>
              <a:t>Vision</a:t>
            </a:r>
            <a:r>
              <a:rPr lang="pl-PL" sz="2000" b="0" dirty="0" smtClean="0"/>
              <a:t> 2020</a:t>
            </a:r>
          </a:p>
          <a:p>
            <a:pPr>
              <a:spcAft>
                <a:spcPts val="600"/>
              </a:spcAft>
            </a:pPr>
            <a:r>
              <a:rPr lang="pl-PL" sz="2000" dirty="0" err="1" smtClean="0"/>
              <a:t>Modernisation</a:t>
            </a:r>
            <a:r>
              <a:rPr lang="pl-PL" sz="2000" dirty="0" smtClean="0"/>
              <a:t> </a:t>
            </a:r>
            <a:r>
              <a:rPr lang="pl-PL" sz="2000" dirty="0" err="1" smtClean="0"/>
              <a:t>frameworks</a:t>
            </a:r>
            <a:r>
              <a:rPr lang="pl-PL" sz="2000" dirty="0" smtClean="0"/>
              <a:t>: </a:t>
            </a:r>
            <a:r>
              <a:rPr lang="pl-PL" sz="2000" b="0" dirty="0" smtClean="0"/>
              <a:t>business, </a:t>
            </a:r>
            <a:r>
              <a:rPr lang="pl-PL" sz="2000" b="0" dirty="0" err="1" smtClean="0"/>
              <a:t>social</a:t>
            </a:r>
            <a:r>
              <a:rPr lang="pl-PL" sz="2000" b="0" dirty="0" smtClean="0"/>
              <a:t> and </a:t>
            </a:r>
            <a:r>
              <a:rPr lang="pl-PL" sz="2000" b="0" dirty="0" err="1" smtClean="0"/>
              <a:t>agricultural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statistics</a:t>
            </a:r>
            <a:r>
              <a:rPr lang="pl-PL" sz="2000" b="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pl-PL" sz="2000" dirty="0" smtClean="0"/>
              <a:t>Programming: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extension</a:t>
            </a:r>
            <a:r>
              <a:rPr lang="pl-PL" sz="2000" b="0" dirty="0" smtClean="0"/>
              <a:t> of the </a:t>
            </a:r>
            <a:r>
              <a:rPr lang="pl-PL" sz="2000" b="0" dirty="0" err="1" smtClean="0"/>
              <a:t>European</a:t>
            </a:r>
            <a:r>
              <a:rPr lang="pl-PL" sz="2000" b="0" dirty="0" smtClean="0"/>
              <a:t> Statistical </a:t>
            </a:r>
            <a:r>
              <a:rPr lang="pl-PL" sz="2000" b="0" dirty="0" err="1" smtClean="0"/>
              <a:t>Programme</a:t>
            </a:r>
            <a:r>
              <a:rPr lang="pl-PL" sz="2000" b="0" dirty="0" smtClean="0"/>
              <a:t> (ESP)</a:t>
            </a:r>
          </a:p>
          <a:p>
            <a:pPr>
              <a:spcAft>
                <a:spcPts val="600"/>
              </a:spcAft>
            </a:pPr>
            <a:r>
              <a:rPr lang="pl-PL" sz="2000" dirty="0" err="1" smtClean="0"/>
              <a:t>Governance</a:t>
            </a:r>
            <a:r>
              <a:rPr lang="pl-PL" sz="2000" dirty="0" smtClean="0"/>
              <a:t>: </a:t>
            </a:r>
            <a:r>
              <a:rPr lang="pl-PL" sz="2000" b="0" dirty="0" smtClean="0"/>
              <a:t>VIG, VIN, ESF…</a:t>
            </a:r>
          </a:p>
          <a:p>
            <a:pPr>
              <a:spcAft>
                <a:spcPts val="600"/>
              </a:spcAft>
            </a:pPr>
            <a:r>
              <a:rPr lang="pl-PL" sz="2000" dirty="0" err="1" smtClean="0"/>
              <a:t>Quality</a:t>
            </a:r>
            <a:r>
              <a:rPr lang="pl-PL" sz="2000" dirty="0" smtClean="0"/>
              <a:t> management: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quality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assurance</a:t>
            </a:r>
            <a:r>
              <a:rPr lang="pl-PL" sz="2000" b="0" dirty="0" smtClean="0"/>
              <a:t>, </a:t>
            </a:r>
            <a:r>
              <a:rPr lang="pl-PL" sz="2000" b="0" dirty="0" err="1" smtClean="0"/>
              <a:t>peer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reviews</a:t>
            </a:r>
            <a:r>
              <a:rPr lang="pl-PL" sz="2000" b="0" dirty="0" smtClean="0"/>
              <a:t>, TQM</a:t>
            </a:r>
            <a:endParaRPr lang="en-GB" sz="2000" b="0" dirty="0" smtClean="0"/>
          </a:p>
          <a:p>
            <a:pPr>
              <a:spcAft>
                <a:spcPts val="600"/>
              </a:spcAft>
            </a:pPr>
            <a:r>
              <a:rPr lang="pl-PL" sz="2000" dirty="0" err="1" smtClean="0"/>
              <a:t>Self-reflection</a:t>
            </a:r>
            <a:r>
              <a:rPr lang="pl-PL" sz="2000" dirty="0" smtClean="0"/>
              <a:t>: </a:t>
            </a:r>
            <a:r>
              <a:rPr lang="pl-PL" sz="2000" b="0" dirty="0" smtClean="0"/>
              <a:t>'</a:t>
            </a:r>
            <a:r>
              <a:rPr lang="pl-PL" sz="2000" b="0" dirty="0" err="1" smtClean="0"/>
              <a:t>Vienna</a:t>
            </a:r>
            <a:r>
              <a:rPr lang="pl-PL" sz="2000" b="0" dirty="0" smtClean="0"/>
              <a:t> </a:t>
            </a:r>
            <a:r>
              <a:rPr lang="pl-PL" sz="2000" b="0" dirty="0" err="1" smtClean="0"/>
              <a:t>Group</a:t>
            </a:r>
            <a:r>
              <a:rPr lang="pl-PL" sz="2000" b="0" dirty="0" smtClean="0"/>
              <a:t>'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tsema\AppData\Local\Microsoft\Windows\Temporary Internet Files\Content.Outlook\X4228AHV\ESS1102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14"/>
            <a:ext cx="9144000" cy="67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Legislation </a:t>
            </a:r>
            <a:r>
              <a:rPr lang="pl-PL" dirty="0" smtClean="0"/>
              <a:t>i</a:t>
            </a:r>
            <a:r>
              <a:rPr lang="en-GB" dirty="0" smtClean="0"/>
              <a:t>n European </a:t>
            </a:r>
            <a:r>
              <a:rPr lang="pl-PL" dirty="0" smtClean="0"/>
              <a:t>s</a:t>
            </a:r>
            <a:r>
              <a:rPr lang="en-GB" dirty="0" err="1" smtClean="0"/>
              <a:t>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dirty="0" smtClean="0"/>
              <a:t>2015 </a:t>
            </a:r>
            <a:r>
              <a:rPr lang="pl-PL" b="0" dirty="0" err="1" smtClean="0"/>
              <a:t>revision</a:t>
            </a:r>
            <a:r>
              <a:rPr lang="pl-PL" b="0" dirty="0" smtClean="0"/>
              <a:t> of </a:t>
            </a:r>
            <a:r>
              <a:rPr lang="en-GB" b="0" dirty="0" smtClean="0"/>
              <a:t>Regulation </a:t>
            </a:r>
            <a:r>
              <a:rPr lang="pl-PL" b="0" dirty="0" smtClean="0"/>
              <a:t>(EC) No </a:t>
            </a:r>
            <a:r>
              <a:rPr lang="en-GB" b="0" dirty="0" smtClean="0"/>
              <a:t>223</a:t>
            </a:r>
            <a:r>
              <a:rPr lang="pl-PL" b="0" dirty="0" smtClean="0"/>
              <a:t>/2009:</a:t>
            </a:r>
            <a:endParaRPr lang="en-GB" b="0" dirty="0" smtClean="0"/>
          </a:p>
          <a:p>
            <a:pPr lvl="1"/>
            <a:r>
              <a:rPr lang="en-GB" b="0" dirty="0" smtClean="0"/>
              <a:t>Professional independence</a:t>
            </a:r>
          </a:p>
          <a:p>
            <a:pPr lvl="1"/>
            <a:r>
              <a:rPr lang="en-GB" b="0" dirty="0" smtClean="0"/>
              <a:t>Recruitment / dismissal of top management</a:t>
            </a:r>
          </a:p>
          <a:p>
            <a:pPr lvl="1"/>
            <a:r>
              <a:rPr lang="en-GB" b="0" dirty="0" smtClean="0"/>
              <a:t>Coordination</a:t>
            </a:r>
            <a:r>
              <a:rPr lang="pl-PL" b="0" dirty="0" smtClean="0"/>
              <a:t> of </a:t>
            </a:r>
            <a:r>
              <a:rPr lang="pl-PL" b="0" dirty="0" err="1" smtClean="0"/>
              <a:t>national</a:t>
            </a:r>
            <a:r>
              <a:rPr lang="pl-PL" b="0" dirty="0" smtClean="0"/>
              <a:t> </a:t>
            </a:r>
            <a:r>
              <a:rPr lang="pl-PL" b="0" dirty="0" err="1" smtClean="0"/>
              <a:t>statistical</a:t>
            </a:r>
            <a:r>
              <a:rPr lang="pl-PL" b="0" dirty="0" smtClean="0"/>
              <a:t> </a:t>
            </a:r>
            <a:r>
              <a:rPr lang="pl-PL" b="0" dirty="0" err="1" smtClean="0"/>
              <a:t>systems</a:t>
            </a:r>
            <a:endParaRPr lang="en-GB" b="0" dirty="0" smtClean="0"/>
          </a:p>
          <a:p>
            <a:pPr lvl="1"/>
            <a:r>
              <a:rPr lang="en-GB" b="0" dirty="0" smtClean="0"/>
              <a:t>Administrative data</a:t>
            </a:r>
          </a:p>
          <a:p>
            <a:pPr lvl="1"/>
            <a:r>
              <a:rPr lang="en-GB" b="0" dirty="0" smtClean="0"/>
              <a:t>Commitment</a:t>
            </a:r>
            <a:r>
              <a:rPr lang="pl-PL" b="0" dirty="0" smtClean="0"/>
              <a:t>s</a:t>
            </a:r>
            <a:r>
              <a:rPr lang="en-GB" b="0" dirty="0" smtClean="0"/>
              <a:t> on Confidence</a:t>
            </a:r>
            <a:r>
              <a:rPr lang="pl-PL" b="0" dirty="0" smtClean="0"/>
              <a:t> in </a:t>
            </a:r>
            <a:r>
              <a:rPr lang="pl-PL" b="0" dirty="0" err="1" smtClean="0"/>
              <a:t>Statistics</a:t>
            </a:r>
            <a:endParaRPr lang="en-GB" b="0" dirty="0" smtClean="0"/>
          </a:p>
          <a:p>
            <a:r>
              <a:rPr lang="en-GB" b="0" dirty="0" smtClean="0"/>
              <a:t>Legislative Architecture</a:t>
            </a:r>
          </a:p>
          <a:p>
            <a:r>
              <a:rPr lang="en-GB" b="0" dirty="0" smtClean="0"/>
              <a:t>Streamlining</a:t>
            </a:r>
          </a:p>
          <a:p>
            <a:r>
              <a:rPr lang="en-GB" b="0" dirty="0" smtClean="0"/>
              <a:t>'</a:t>
            </a:r>
            <a:r>
              <a:rPr lang="en-GB" b="0" dirty="0" err="1" smtClean="0"/>
              <a:t>Lisbonisation</a:t>
            </a:r>
            <a:r>
              <a:rPr lang="en-GB" b="0" dirty="0" smtClean="0"/>
              <a:t>'</a:t>
            </a:r>
          </a:p>
          <a:p>
            <a:endParaRPr lang="en-GB" b="0" dirty="0" smtClean="0"/>
          </a:p>
          <a:p>
            <a:endParaRPr lang="en-GB" b="0" dirty="0"/>
          </a:p>
        </p:txBody>
      </p:sp>
      <p:sp>
        <p:nvSpPr>
          <p:cNvPr id="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67544" y="6237288"/>
            <a:ext cx="2895600" cy="484187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Walter J. Radermacher</a:t>
            </a:r>
            <a:endParaRPr lang="de-D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hu-HU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4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/>
              <a:t>Drivers for ESS Vision 2020</a:t>
            </a:r>
            <a:endParaRPr lang="en-GB" altLang="en-US" sz="3200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61963" y="2657425"/>
            <a:ext cx="1747837" cy="35623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  <a:defRPr/>
            </a:pPr>
            <a:endParaRPr lang="en-GB" sz="1100" b="0" dirty="0">
              <a:solidFill>
                <a:prstClr val="black"/>
              </a:solidFill>
              <a:cs typeface="Arial Unicode MS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GB" sz="1100" b="0" dirty="0">
                <a:solidFill>
                  <a:prstClr val="black"/>
                </a:solidFill>
                <a:cs typeface="Arial Unicode MS" pitchFamily="34" charset="-128"/>
              </a:rPr>
              <a:t> </a:t>
            </a:r>
          </a:p>
          <a:p>
            <a:pPr>
              <a:spcBef>
                <a:spcPts val="0"/>
              </a:spcBef>
              <a:buClr>
                <a:srgbClr val="00529B"/>
              </a:buClr>
              <a:defRPr/>
            </a:pPr>
            <a:endParaRPr lang="en-GB" sz="1100" b="0" dirty="0">
              <a:solidFill>
                <a:prstClr val="black"/>
              </a:solidFill>
              <a:cs typeface="Arial Unicode MS" pitchFamily="34" charset="-128"/>
            </a:endParaRPr>
          </a:p>
          <a:p>
            <a:pPr>
              <a:spcBef>
                <a:spcPts val="0"/>
              </a:spcBef>
              <a:buClr>
                <a:srgbClr val="00529B"/>
              </a:buClr>
              <a:buFont typeface="Wingdings" pitchFamily="2" charset="2"/>
              <a:buChar char="§"/>
              <a:defRPr/>
            </a:pPr>
            <a:endParaRPr lang="en-GB" sz="1100" b="0" dirty="0">
              <a:solidFill>
                <a:prstClr val="black"/>
              </a:solidFill>
              <a:cs typeface="Arial Unicode MS" pitchFamily="34" charset="-128"/>
            </a:endParaRPr>
          </a:p>
          <a:p>
            <a:pPr>
              <a:spcBef>
                <a:spcPts val="0"/>
              </a:spcBef>
              <a:buClr>
                <a:srgbClr val="00529B"/>
              </a:buClr>
              <a:defRPr/>
            </a:pPr>
            <a:endParaRPr lang="en-GB" sz="1100" b="0" dirty="0">
              <a:solidFill>
                <a:prstClr val="black"/>
              </a:solidFill>
              <a:cs typeface="Arial Unicode MS" pitchFamily="34" charset="-128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712788" y="2447875"/>
            <a:ext cx="1295400" cy="417513"/>
          </a:xfrm>
          <a:prstGeom prst="round2SameRect">
            <a:avLst/>
          </a:prstGeom>
          <a:solidFill>
            <a:srgbClr val="0F5494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dirty="0">
                <a:solidFill>
                  <a:srgbClr val="FFFFFF"/>
                </a:solidFill>
              </a:rPr>
              <a:t>Data revolution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400300" y="2657425"/>
            <a:ext cx="1895475" cy="356235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0"/>
              </a:spcBef>
              <a:buClr>
                <a:srgbClr val="00529B"/>
              </a:buClr>
              <a:defRPr/>
            </a:pPr>
            <a:endParaRPr lang="en-GB" sz="1100" b="0" dirty="0">
              <a:solidFill>
                <a:prstClr val="black"/>
              </a:solidFill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defRPr/>
            </a:pPr>
            <a:endParaRPr lang="en-GB" sz="1100" b="0" i="1" dirty="0">
              <a:solidFill>
                <a:prstClr val="black"/>
              </a:solidFill>
              <a:cs typeface="Arial Unicode MS" pitchFamily="34" charset="-128"/>
            </a:endParaRPr>
          </a:p>
          <a:p>
            <a:pPr>
              <a:spcBef>
                <a:spcPts val="0"/>
              </a:spcBef>
              <a:buClr>
                <a:srgbClr val="00529B"/>
              </a:buClr>
              <a:buFont typeface="Wingdings" pitchFamily="2" charset="2"/>
              <a:buChar char="§"/>
              <a:defRPr/>
            </a:pPr>
            <a:endParaRPr lang="en-GB" sz="1100" b="0" dirty="0">
              <a:solidFill>
                <a:prstClr val="black"/>
              </a:solidFill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defRPr/>
            </a:pPr>
            <a:endParaRPr lang="en-GB" sz="1100" b="0" dirty="0">
              <a:solidFill>
                <a:prstClr val="black"/>
              </a:solidFill>
              <a:cs typeface="Arial Unicode MS" pitchFamily="34" charset="-128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2735263" y="2447875"/>
            <a:ext cx="1223962" cy="425450"/>
          </a:xfrm>
          <a:prstGeom prst="round2SameRect">
            <a:avLst/>
          </a:prstGeom>
          <a:solidFill>
            <a:srgbClr val="0F5494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dirty="0">
                <a:solidFill>
                  <a:srgbClr val="FFFFFF"/>
                </a:solidFill>
              </a:rPr>
              <a:t>New metrics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486275" y="2660600"/>
            <a:ext cx="1957388" cy="35591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  <a:defRPr/>
            </a:pPr>
            <a:endParaRPr lang="en-GB" sz="1100" b="0" dirty="0">
              <a:solidFill>
                <a:prstClr val="black"/>
              </a:solidFill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defRPr/>
            </a:pPr>
            <a:endParaRPr lang="en-GB" sz="1100" b="0" dirty="0">
              <a:solidFill>
                <a:prstClr val="black"/>
              </a:solidFill>
              <a:cs typeface="Arial Unicode MS" pitchFamily="34" charset="-128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4818063" y="2420888"/>
            <a:ext cx="1295400" cy="444500"/>
          </a:xfrm>
          <a:prstGeom prst="round2SameRect">
            <a:avLst/>
          </a:prstGeom>
          <a:solidFill>
            <a:srgbClr val="0F5494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dirty="0">
                <a:solidFill>
                  <a:srgbClr val="FFFFFF"/>
                </a:solidFill>
              </a:rPr>
              <a:t>Price of statistics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9563" y="2660600"/>
            <a:ext cx="1900237" cy="3559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  <a:defRPr/>
            </a:pPr>
            <a:endParaRPr lang="en-GB" sz="1100" b="0" dirty="0">
              <a:solidFill>
                <a:prstClr val="black"/>
              </a:solidFill>
              <a:cs typeface="Arial Unicode MS" pitchFamily="34" charset="-128"/>
            </a:endParaRPr>
          </a:p>
          <a:p>
            <a:pPr>
              <a:spcBef>
                <a:spcPts val="200"/>
              </a:spcBef>
              <a:defRPr/>
            </a:pPr>
            <a:endParaRPr lang="en-GB" sz="1100" b="0" dirty="0">
              <a:solidFill>
                <a:srgbClr val="00529B"/>
              </a:solidFill>
              <a:cs typeface="Arial Unicode MS" pitchFamily="34" charset="-128"/>
            </a:endParaRPr>
          </a:p>
          <a:p>
            <a:pPr>
              <a:spcBef>
                <a:spcPts val="200"/>
              </a:spcBef>
              <a:defRPr/>
            </a:pPr>
            <a:endParaRPr lang="en-GB" sz="1100" b="0" dirty="0">
              <a:solidFill>
                <a:srgbClr val="00529B"/>
              </a:solidFill>
              <a:cs typeface="Arial Unicode MS" pitchFamily="34" charset="-128"/>
            </a:endParaRPr>
          </a:p>
          <a:p>
            <a:pPr>
              <a:spcBef>
                <a:spcPts val="200"/>
              </a:spcBef>
              <a:defRPr/>
            </a:pPr>
            <a:endParaRPr lang="en-GB" sz="1100" b="0" dirty="0">
              <a:solidFill>
                <a:srgbClr val="00529B"/>
              </a:solidFill>
              <a:cs typeface="Arial Unicode MS" pitchFamily="34" charset="-128"/>
            </a:endParaRPr>
          </a:p>
          <a:p>
            <a:pPr>
              <a:spcBef>
                <a:spcPts val="200"/>
              </a:spcBef>
              <a:defRPr/>
            </a:pPr>
            <a:endParaRPr lang="en-GB" sz="1100" b="0" dirty="0">
              <a:solidFill>
                <a:srgbClr val="00529B"/>
              </a:solidFill>
              <a:cs typeface="Arial Unicode MS" pitchFamily="34" charset="-128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6961188" y="2420888"/>
            <a:ext cx="1296987" cy="444500"/>
          </a:xfrm>
          <a:prstGeom prst="round2SameRect">
            <a:avLst/>
          </a:prstGeom>
          <a:solidFill>
            <a:srgbClr val="0F5494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dirty="0">
                <a:solidFill>
                  <a:srgbClr val="FFFFFF"/>
                </a:solidFill>
              </a:rPr>
              <a:t>Future </a:t>
            </a:r>
            <a:r>
              <a:rPr lang="pl-PL" sz="1300" dirty="0">
                <a:solidFill>
                  <a:srgbClr val="FFFFFF"/>
                </a:solidFill>
              </a:rPr>
              <a:t/>
            </a:r>
            <a:br>
              <a:rPr lang="pl-PL" sz="1300" dirty="0">
                <a:solidFill>
                  <a:srgbClr val="FFFFFF"/>
                </a:solidFill>
              </a:rPr>
            </a:br>
            <a:r>
              <a:rPr lang="en-GB" sz="1300" dirty="0">
                <a:solidFill>
                  <a:srgbClr val="FFFFFF"/>
                </a:solidFill>
              </a:rPr>
              <a:t>of Europe</a:t>
            </a:r>
          </a:p>
        </p:txBody>
      </p:sp>
      <p:grpSp>
        <p:nvGrpSpPr>
          <p:cNvPr id="6155" name="Group 18"/>
          <p:cNvGrpSpPr>
            <a:grpSpLocks/>
          </p:cNvGrpSpPr>
          <p:nvPr/>
        </p:nvGrpSpPr>
        <p:grpSpPr bwMode="auto">
          <a:xfrm>
            <a:off x="546100" y="3003500"/>
            <a:ext cx="1581150" cy="898525"/>
            <a:chOff x="199620" y="1512598"/>
            <a:chExt cx="1580856" cy="990268"/>
          </a:xfrm>
        </p:grpSpPr>
        <p:sp>
          <p:nvSpPr>
            <p:cNvPr id="48" name="Rounded Rectangle 47"/>
            <p:cNvSpPr/>
            <p:nvPr/>
          </p:nvSpPr>
          <p:spPr>
            <a:xfrm>
              <a:off x="199620" y="1512598"/>
              <a:ext cx="1580856" cy="990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228190" y="1542342"/>
              <a:ext cx="1523717" cy="9307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28575" rIns="3810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rgbClr val="292934"/>
                  </a:solidFill>
                </a:rPr>
                <a:t>Digital transformation</a:t>
              </a:r>
              <a:endParaRPr lang="en-GB" sz="12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6156" name="Group 19"/>
          <p:cNvGrpSpPr>
            <a:grpSpLocks/>
          </p:cNvGrpSpPr>
          <p:nvPr/>
        </p:nvGrpSpPr>
        <p:grpSpPr bwMode="auto">
          <a:xfrm>
            <a:off x="546100" y="4100463"/>
            <a:ext cx="1581150" cy="908050"/>
            <a:chOff x="199620" y="2655215"/>
            <a:chExt cx="1580856" cy="990268"/>
          </a:xfrm>
        </p:grpSpPr>
        <p:sp>
          <p:nvSpPr>
            <p:cNvPr id="46" name="Rounded Rectangle 45"/>
            <p:cNvSpPr/>
            <p:nvPr/>
          </p:nvSpPr>
          <p:spPr>
            <a:xfrm>
              <a:off x="199620" y="2655215"/>
              <a:ext cx="1580856" cy="990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7" name="Rounded Rectangle 6"/>
            <p:cNvSpPr/>
            <p:nvPr/>
          </p:nvSpPr>
          <p:spPr>
            <a:xfrm>
              <a:off x="228190" y="2684645"/>
              <a:ext cx="1523717" cy="9314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28575" rIns="3810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solidFill>
                    <a:srgbClr val="292934"/>
                  </a:solidFill>
                </a:rPr>
                <a:t>New data sources</a:t>
              </a:r>
              <a:endParaRPr lang="en-GB" sz="12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6157" name="Group 20"/>
          <p:cNvGrpSpPr>
            <a:grpSpLocks/>
          </p:cNvGrpSpPr>
          <p:nvPr/>
        </p:nvGrpSpPr>
        <p:grpSpPr bwMode="auto">
          <a:xfrm>
            <a:off x="546100" y="5199013"/>
            <a:ext cx="1581150" cy="863600"/>
            <a:chOff x="199620" y="3797833"/>
            <a:chExt cx="1580856" cy="990268"/>
          </a:xfrm>
        </p:grpSpPr>
        <p:sp>
          <p:nvSpPr>
            <p:cNvPr id="44" name="Rounded Rectangle 43"/>
            <p:cNvSpPr/>
            <p:nvPr/>
          </p:nvSpPr>
          <p:spPr>
            <a:xfrm>
              <a:off x="199620" y="3797833"/>
              <a:ext cx="1580856" cy="990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5" name="Rounded Rectangle 8"/>
            <p:cNvSpPr/>
            <p:nvPr/>
          </p:nvSpPr>
          <p:spPr>
            <a:xfrm>
              <a:off x="228190" y="3826959"/>
              <a:ext cx="1523717" cy="9320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28575" rIns="3810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solidFill>
                    <a:srgbClr val="292934"/>
                  </a:solidFill>
                </a:rPr>
                <a:t>Competition among data providers</a:t>
              </a:r>
              <a:endParaRPr lang="en-GB" sz="12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6158" name="Group 27"/>
          <p:cNvGrpSpPr>
            <a:grpSpLocks/>
          </p:cNvGrpSpPr>
          <p:nvPr/>
        </p:nvGrpSpPr>
        <p:grpSpPr bwMode="auto">
          <a:xfrm>
            <a:off x="2557463" y="3003500"/>
            <a:ext cx="1581150" cy="898525"/>
            <a:chOff x="2323897" y="1512598"/>
            <a:chExt cx="1580856" cy="990268"/>
          </a:xfrm>
        </p:grpSpPr>
        <p:sp>
          <p:nvSpPr>
            <p:cNvPr id="42" name="Rounded Rectangle 41"/>
            <p:cNvSpPr/>
            <p:nvPr/>
          </p:nvSpPr>
          <p:spPr>
            <a:xfrm>
              <a:off x="2323897" y="1512598"/>
              <a:ext cx="1580856" cy="990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2352467" y="1542342"/>
              <a:ext cx="1523717" cy="9307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28575" rIns="3810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rgbClr val="292934"/>
                  </a:solidFill>
                </a:rPr>
                <a:t>Globalisation</a:t>
              </a:r>
              <a:endParaRPr lang="en-GB" sz="12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6159" name="Group 28"/>
          <p:cNvGrpSpPr>
            <a:grpSpLocks/>
          </p:cNvGrpSpPr>
          <p:nvPr/>
        </p:nvGrpSpPr>
        <p:grpSpPr bwMode="auto">
          <a:xfrm>
            <a:off x="2557463" y="4100463"/>
            <a:ext cx="1581150" cy="908050"/>
            <a:chOff x="2323897" y="2655215"/>
            <a:chExt cx="1580856" cy="990268"/>
          </a:xfrm>
        </p:grpSpPr>
        <p:sp>
          <p:nvSpPr>
            <p:cNvPr id="40" name="Rounded Rectangle 39"/>
            <p:cNvSpPr/>
            <p:nvPr/>
          </p:nvSpPr>
          <p:spPr>
            <a:xfrm>
              <a:off x="2323897" y="2655215"/>
              <a:ext cx="1580856" cy="990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1" name="Rounded Rectangle 6"/>
            <p:cNvSpPr/>
            <p:nvPr/>
          </p:nvSpPr>
          <p:spPr>
            <a:xfrm>
              <a:off x="2352467" y="2684645"/>
              <a:ext cx="1523717" cy="9314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28575" rIns="3810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rgbClr val="292934"/>
                  </a:solidFill>
                </a:rPr>
                <a:t>Complex</a:t>
              </a:r>
              <a:r>
                <a:rPr lang="pl-PL" sz="1200" dirty="0">
                  <a:solidFill>
                    <a:srgbClr val="292934"/>
                  </a:solidFill>
                </a:rPr>
                <a:t> </a:t>
              </a:r>
              <a:r>
                <a:rPr lang="fr-BE" sz="1200" dirty="0">
                  <a:solidFill>
                    <a:srgbClr val="292934"/>
                  </a:solidFill>
                </a:rPr>
                <a:t>reality</a:t>
              </a:r>
              <a:endParaRPr lang="en-GB" sz="12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6160" name="Group 29"/>
          <p:cNvGrpSpPr>
            <a:grpSpLocks/>
          </p:cNvGrpSpPr>
          <p:nvPr/>
        </p:nvGrpSpPr>
        <p:grpSpPr bwMode="auto">
          <a:xfrm>
            <a:off x="2557463" y="5199013"/>
            <a:ext cx="1581150" cy="863600"/>
            <a:chOff x="2323897" y="3797833"/>
            <a:chExt cx="1580856" cy="990268"/>
          </a:xfrm>
        </p:grpSpPr>
        <p:sp>
          <p:nvSpPr>
            <p:cNvPr id="38" name="Rounded Rectangle 37"/>
            <p:cNvSpPr/>
            <p:nvPr/>
          </p:nvSpPr>
          <p:spPr>
            <a:xfrm>
              <a:off x="2323897" y="3797833"/>
              <a:ext cx="1580856" cy="990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9" name="Rounded Rectangle 8"/>
            <p:cNvSpPr/>
            <p:nvPr/>
          </p:nvSpPr>
          <p:spPr>
            <a:xfrm>
              <a:off x="2352467" y="3826959"/>
              <a:ext cx="1523717" cy="9320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28575" rIns="3810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rgbClr val="292934"/>
                  </a:solidFill>
                </a:rPr>
                <a:t>Geo-details</a:t>
              </a:r>
              <a:endParaRPr lang="en-GB" sz="12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6161" name="Group 30"/>
          <p:cNvGrpSpPr>
            <a:grpSpLocks/>
          </p:cNvGrpSpPr>
          <p:nvPr/>
        </p:nvGrpSpPr>
        <p:grpSpPr bwMode="auto">
          <a:xfrm>
            <a:off x="4681538" y="3003500"/>
            <a:ext cx="1581150" cy="898525"/>
            <a:chOff x="4448173" y="1512598"/>
            <a:chExt cx="1580856" cy="990268"/>
          </a:xfrm>
        </p:grpSpPr>
        <p:sp>
          <p:nvSpPr>
            <p:cNvPr id="36" name="Rounded Rectangle 35"/>
            <p:cNvSpPr/>
            <p:nvPr/>
          </p:nvSpPr>
          <p:spPr>
            <a:xfrm>
              <a:off x="4448173" y="1512598"/>
              <a:ext cx="1580856" cy="990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7" name="Rounded Rectangle 10"/>
            <p:cNvSpPr/>
            <p:nvPr/>
          </p:nvSpPr>
          <p:spPr>
            <a:xfrm>
              <a:off x="4476743" y="1542342"/>
              <a:ext cx="1523717" cy="9307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28575" rIns="3810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rgbClr val="292934"/>
                  </a:solidFill>
                </a:rPr>
                <a:t>Quality vs. resources</a:t>
              </a:r>
              <a:endParaRPr lang="en-GB" sz="12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6162" name="Group 31"/>
          <p:cNvGrpSpPr>
            <a:grpSpLocks/>
          </p:cNvGrpSpPr>
          <p:nvPr/>
        </p:nvGrpSpPr>
        <p:grpSpPr bwMode="auto">
          <a:xfrm>
            <a:off x="4681538" y="4100463"/>
            <a:ext cx="1581150" cy="908050"/>
            <a:chOff x="4448173" y="2655215"/>
            <a:chExt cx="1580856" cy="990268"/>
          </a:xfrm>
        </p:grpSpPr>
        <p:sp>
          <p:nvSpPr>
            <p:cNvPr id="34" name="Rounded Rectangle 33"/>
            <p:cNvSpPr/>
            <p:nvPr/>
          </p:nvSpPr>
          <p:spPr>
            <a:xfrm>
              <a:off x="4448173" y="2655215"/>
              <a:ext cx="1580856" cy="990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5" name="Rounded Rectangle 12"/>
            <p:cNvSpPr/>
            <p:nvPr/>
          </p:nvSpPr>
          <p:spPr>
            <a:xfrm>
              <a:off x="4476743" y="2684645"/>
              <a:ext cx="1523717" cy="9314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28575" rIns="3810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rgbClr val="292934"/>
                  </a:solidFill>
                </a:rPr>
                <a:t>Reduced budgets</a:t>
              </a:r>
              <a:endParaRPr lang="en-GB" sz="12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6163" name="Group 32"/>
          <p:cNvGrpSpPr>
            <a:grpSpLocks/>
          </p:cNvGrpSpPr>
          <p:nvPr/>
        </p:nvGrpSpPr>
        <p:grpSpPr bwMode="auto">
          <a:xfrm>
            <a:off x="4681538" y="5199013"/>
            <a:ext cx="1581150" cy="863600"/>
            <a:chOff x="4448173" y="3797833"/>
            <a:chExt cx="1580856" cy="990268"/>
          </a:xfrm>
        </p:grpSpPr>
        <p:sp>
          <p:nvSpPr>
            <p:cNvPr id="32" name="Rounded Rectangle 31"/>
            <p:cNvSpPr/>
            <p:nvPr/>
          </p:nvSpPr>
          <p:spPr>
            <a:xfrm>
              <a:off x="4448173" y="3797833"/>
              <a:ext cx="1580856" cy="990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3" name="Rounded Rectangle 14"/>
            <p:cNvSpPr/>
            <p:nvPr/>
          </p:nvSpPr>
          <p:spPr>
            <a:xfrm>
              <a:off x="4476743" y="3826959"/>
              <a:ext cx="1523717" cy="9320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28575" rIns="3810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292934"/>
                  </a:solidFill>
                </a:rPr>
                <a:t>Cutting </a:t>
              </a:r>
              <a:endParaRPr lang="fr-BE" sz="1200" dirty="0">
                <a:solidFill>
                  <a:srgbClr val="292934"/>
                </a:solidFill>
              </a:endParaRP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solidFill>
                    <a:srgbClr val="292934"/>
                  </a:solidFill>
                </a:rPr>
                <a:t>the red tape</a:t>
              </a:r>
              <a:endParaRPr lang="en-GB" sz="12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6164" name="Group 33"/>
          <p:cNvGrpSpPr>
            <a:grpSpLocks/>
          </p:cNvGrpSpPr>
          <p:nvPr/>
        </p:nvGrpSpPr>
        <p:grpSpPr bwMode="auto">
          <a:xfrm>
            <a:off x="6805613" y="3003500"/>
            <a:ext cx="1581150" cy="898525"/>
            <a:chOff x="6572450" y="1512598"/>
            <a:chExt cx="1580856" cy="990268"/>
          </a:xfrm>
        </p:grpSpPr>
        <p:sp>
          <p:nvSpPr>
            <p:cNvPr id="30" name="Rounded Rectangle 29"/>
            <p:cNvSpPr/>
            <p:nvPr/>
          </p:nvSpPr>
          <p:spPr>
            <a:xfrm>
              <a:off x="6572450" y="1512598"/>
              <a:ext cx="1580856" cy="990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1" name="Rounded Rectangle 16"/>
            <p:cNvSpPr/>
            <p:nvPr/>
          </p:nvSpPr>
          <p:spPr>
            <a:xfrm>
              <a:off x="6601020" y="1542342"/>
              <a:ext cx="1523717" cy="9307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28575" rIns="3810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solidFill>
                    <a:srgbClr val="292934"/>
                  </a:solidFill>
                </a:rPr>
                <a:t>Enhanced economic governance</a:t>
              </a:r>
              <a:endParaRPr lang="en-GB" sz="12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6165" name="Group 34"/>
          <p:cNvGrpSpPr>
            <a:grpSpLocks/>
          </p:cNvGrpSpPr>
          <p:nvPr/>
        </p:nvGrpSpPr>
        <p:grpSpPr bwMode="auto">
          <a:xfrm>
            <a:off x="6805613" y="4100463"/>
            <a:ext cx="1581150" cy="908050"/>
            <a:chOff x="6572450" y="2655215"/>
            <a:chExt cx="1580856" cy="990268"/>
          </a:xfrm>
        </p:grpSpPr>
        <p:sp>
          <p:nvSpPr>
            <p:cNvPr id="28" name="Rounded Rectangle 27"/>
            <p:cNvSpPr/>
            <p:nvPr/>
          </p:nvSpPr>
          <p:spPr>
            <a:xfrm>
              <a:off x="6572450" y="2655215"/>
              <a:ext cx="1580856" cy="990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Rounded Rectangle 18"/>
            <p:cNvSpPr/>
            <p:nvPr/>
          </p:nvSpPr>
          <p:spPr>
            <a:xfrm>
              <a:off x="6601020" y="2684645"/>
              <a:ext cx="1523717" cy="9314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28575" rIns="3810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solidFill>
                    <a:srgbClr val="292934"/>
                  </a:solidFill>
                </a:rPr>
                <a:t>Evidence based policy making</a:t>
              </a:r>
              <a:endParaRPr lang="en-GB" sz="1200" dirty="0">
                <a:solidFill>
                  <a:srgbClr val="292934"/>
                </a:solidFill>
              </a:endParaRPr>
            </a:p>
          </p:txBody>
        </p:sp>
      </p:grpSp>
      <p:grpSp>
        <p:nvGrpSpPr>
          <p:cNvPr id="6166" name="Group 35"/>
          <p:cNvGrpSpPr>
            <a:grpSpLocks/>
          </p:cNvGrpSpPr>
          <p:nvPr/>
        </p:nvGrpSpPr>
        <p:grpSpPr bwMode="auto">
          <a:xfrm>
            <a:off x="6805613" y="5199013"/>
            <a:ext cx="1581150" cy="863600"/>
            <a:chOff x="6572450" y="3797833"/>
            <a:chExt cx="1580856" cy="990268"/>
          </a:xfrm>
        </p:grpSpPr>
        <p:sp>
          <p:nvSpPr>
            <p:cNvPr id="26" name="Rounded Rectangle 25"/>
            <p:cNvSpPr/>
            <p:nvPr/>
          </p:nvSpPr>
          <p:spPr>
            <a:xfrm>
              <a:off x="6572450" y="3797833"/>
              <a:ext cx="1580856" cy="99026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7" name="Rounded Rectangle 20"/>
            <p:cNvSpPr/>
            <p:nvPr/>
          </p:nvSpPr>
          <p:spPr>
            <a:xfrm>
              <a:off x="6601020" y="3825138"/>
              <a:ext cx="1523717" cy="9338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00" tIns="28575" rIns="38100" bIns="28575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200" dirty="0">
                  <a:solidFill>
                    <a:srgbClr val="292934"/>
                  </a:solidFill>
                </a:rPr>
                <a:t>Objectives, thresholds, quality requirements</a:t>
              </a:r>
              <a:endParaRPr lang="en-GB" sz="1200" dirty="0">
                <a:solidFill>
                  <a:srgbClr val="292934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3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936625"/>
          </a:xfrm>
        </p:spPr>
        <p:txBody>
          <a:bodyPr/>
          <a:lstStyle/>
          <a:p>
            <a:pPr algn="ctr" eaLnBrk="1" hangingPunct="1"/>
            <a:r>
              <a:rPr lang="de-DE" altLang="en-US" sz="3300" dirty="0" smtClean="0"/>
              <a:t>Key </a:t>
            </a:r>
            <a:r>
              <a:rPr lang="en-GB" altLang="en-US" sz="3300" dirty="0" smtClean="0"/>
              <a:t>areas</a:t>
            </a:r>
            <a:r>
              <a:rPr lang="pl-PL" altLang="en-US" sz="3300" dirty="0" smtClean="0"/>
              <a:t> of the </a:t>
            </a:r>
            <a:r>
              <a:rPr lang="en-GB" altLang="en-US" sz="3300" dirty="0" smtClean="0"/>
              <a:t>ESS </a:t>
            </a:r>
            <a:r>
              <a:rPr lang="pl-PL" altLang="en-US" sz="3300" dirty="0" smtClean="0"/>
              <a:t>Vision</a:t>
            </a:r>
            <a:r>
              <a:rPr lang="en-GB" altLang="en-US" sz="3300" dirty="0" smtClean="0"/>
              <a:t> 2020</a:t>
            </a:r>
            <a:r>
              <a:rPr lang="pl-PL" altLang="en-US" sz="3300" dirty="0" smtClean="0"/>
              <a:t> </a:t>
            </a:r>
            <a:endParaRPr lang="en-GB" altLang="en-US" sz="3300" dirty="0" smtClean="0"/>
          </a:p>
        </p:txBody>
      </p:sp>
      <p:grpSp>
        <p:nvGrpSpPr>
          <p:cNvPr id="9219" name="Group 13"/>
          <p:cNvGrpSpPr>
            <a:grpSpLocks/>
          </p:cNvGrpSpPr>
          <p:nvPr/>
        </p:nvGrpSpPr>
        <p:grpSpPr bwMode="auto">
          <a:xfrm>
            <a:off x="585104" y="2060848"/>
            <a:ext cx="8271560" cy="4176464"/>
            <a:chOff x="525410" y="1237325"/>
            <a:chExt cx="7260119" cy="5139197"/>
          </a:xfrm>
        </p:grpSpPr>
        <p:sp>
          <p:nvSpPr>
            <p:cNvPr id="4" name="Rounded Rectangle 3"/>
            <p:cNvSpPr/>
            <p:nvPr/>
          </p:nvSpPr>
          <p:spPr>
            <a:xfrm>
              <a:off x="2723023" y="1237325"/>
              <a:ext cx="5052854" cy="730018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better understand and address user needs</a:t>
              </a:r>
            </a:p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be a global </a:t>
              </a:r>
              <a:r>
                <a:rPr lang="en-GB" sz="1000" b="0" dirty="0">
                  <a:solidFill>
                    <a:srgbClr val="292934"/>
                  </a:solidFill>
                </a:rPr>
                <a:t>partner and leader for innovation</a:t>
              </a:r>
            </a:p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build strategic </a:t>
              </a:r>
              <a:r>
                <a:rPr lang="en-GB" sz="1000" b="0" dirty="0">
                  <a:solidFill>
                    <a:srgbClr val="292934"/>
                  </a:solidFill>
                </a:rPr>
                <a:t>alliances with public and private partners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25411" y="1237325"/>
              <a:ext cx="2167281" cy="73001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FFFFFF"/>
                  </a:solidFill>
                </a:rPr>
                <a:t>Users</a:t>
              </a:r>
              <a:endParaRPr lang="en-GB" sz="1800" b="0" dirty="0">
                <a:solidFill>
                  <a:srgbClr val="FFFFFF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734051" y="2198299"/>
              <a:ext cx="5051476" cy="881835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90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abide with the European Statistics </a:t>
              </a:r>
              <a:r>
                <a:rPr lang="en-GB" sz="1000" b="0" dirty="0">
                  <a:solidFill>
                    <a:srgbClr val="292934"/>
                  </a:solidFill>
                </a:rPr>
                <a:t>Code of Practice</a:t>
              </a:r>
            </a:p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enhance quality management </a:t>
              </a:r>
            </a:p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assess </a:t>
              </a:r>
              <a:r>
                <a:rPr lang="fr-BE" sz="1000" b="0" dirty="0">
                  <a:solidFill>
                    <a:srgbClr val="292934"/>
                  </a:solidFill>
                </a:rPr>
                <a:t>the usability and quality of </a:t>
              </a:r>
              <a:r>
                <a:rPr lang="pl-PL" sz="1000" b="0" dirty="0">
                  <a:solidFill>
                    <a:srgbClr val="292934"/>
                  </a:solidFill>
                </a:rPr>
                <a:t>source data</a:t>
              </a:r>
            </a:p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promote quality of European statistics</a:t>
              </a:r>
              <a:endParaRPr lang="en-GB" sz="1000" b="0" dirty="0">
                <a:solidFill>
                  <a:srgbClr val="292934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5410" y="2198299"/>
              <a:ext cx="2167282" cy="881835"/>
            </a:xfrm>
            <a:prstGeom prst="roundRect">
              <a:avLst/>
            </a:prstGeom>
            <a:solidFill>
              <a:srgbClr val="C00000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800" b="0" dirty="0" err="1" smtClean="0">
                  <a:solidFill>
                    <a:srgbClr val="FFFFFF"/>
                  </a:solidFill>
                </a:rPr>
                <a:t>Quality</a:t>
              </a:r>
              <a:endParaRPr lang="en-GB" sz="1800" b="0" dirty="0">
                <a:solidFill>
                  <a:srgbClr val="FFFFFF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734051" y="3283636"/>
              <a:ext cx="5051476" cy="731634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sz="1000" b="0" dirty="0">
                  <a:solidFill>
                    <a:srgbClr val="292934"/>
                  </a:solidFill>
                </a:rPr>
                <a:t>exploit</a:t>
              </a:r>
              <a:r>
                <a:rPr lang="pl-PL" sz="1000" b="0" dirty="0">
                  <a:solidFill>
                    <a:srgbClr val="292934"/>
                  </a:solidFill>
                </a:rPr>
                <a:t> </a:t>
              </a:r>
              <a:r>
                <a:rPr lang="en-GB" sz="1000" b="0" dirty="0">
                  <a:solidFill>
                    <a:srgbClr val="292934"/>
                  </a:solidFill>
                </a:rPr>
                <a:t>potential of new data sources</a:t>
              </a:r>
            </a:p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invest in</a:t>
              </a:r>
              <a:r>
                <a:rPr lang="fr-BE" sz="1000" b="0" dirty="0">
                  <a:solidFill>
                    <a:srgbClr val="292934"/>
                  </a:solidFill>
                </a:rPr>
                <a:t> new</a:t>
              </a:r>
              <a:r>
                <a:rPr lang="pl-PL" sz="1000" b="0" dirty="0">
                  <a:solidFill>
                    <a:srgbClr val="292934"/>
                  </a:solidFill>
                </a:rPr>
                <a:t> </a:t>
              </a:r>
              <a:r>
                <a:rPr lang="en-GB" sz="1000" b="0" dirty="0">
                  <a:solidFill>
                    <a:srgbClr val="292934"/>
                  </a:solidFill>
                </a:rPr>
                <a:t>IT tools and methodology</a:t>
              </a:r>
            </a:p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BE" sz="1000" b="0" dirty="0">
                  <a:solidFill>
                    <a:srgbClr val="292934"/>
                  </a:solidFill>
                </a:rPr>
                <a:t>continue to</a:t>
              </a:r>
              <a:r>
                <a:rPr lang="pl-PL" sz="1000" b="0" dirty="0">
                  <a:solidFill>
                    <a:srgbClr val="292934"/>
                  </a:solidFill>
                </a:rPr>
                <a:t> </a:t>
              </a:r>
              <a:r>
                <a:rPr lang="en-GB" sz="1000" b="0" dirty="0">
                  <a:solidFill>
                    <a:srgbClr val="292934"/>
                  </a:solidFill>
                </a:rPr>
                <a:t>improve existing </a:t>
              </a:r>
              <a:r>
                <a:rPr lang="pl-PL" sz="1000" b="0" dirty="0">
                  <a:solidFill>
                    <a:srgbClr val="292934"/>
                  </a:solidFill>
                </a:rPr>
                <a:t>data collection </a:t>
              </a:r>
              <a:r>
                <a:rPr lang="en-GB" sz="1000" b="0" dirty="0">
                  <a:solidFill>
                    <a:srgbClr val="292934"/>
                  </a:solidFill>
                </a:rPr>
                <a:t>methods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25410" y="3283636"/>
              <a:ext cx="2167282" cy="73163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FFFFFF"/>
                  </a:solidFill>
                </a:rPr>
                <a:t>New data sources</a:t>
              </a:r>
              <a:endParaRPr lang="en-GB" sz="1800" b="0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34052" y="5589976"/>
              <a:ext cx="5041826" cy="786546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BE" sz="1000" b="0" dirty="0">
                  <a:solidFill>
                    <a:srgbClr val="292934"/>
                  </a:solidFill>
                </a:rPr>
                <a:t>adopt new dissemination and communication </a:t>
              </a:r>
              <a:r>
                <a:rPr lang="en-GB" sz="1000" b="0" dirty="0">
                  <a:solidFill>
                    <a:srgbClr val="292934"/>
                  </a:solidFill>
                </a:rPr>
                <a:t>strategy</a:t>
              </a:r>
            </a:p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create a data pool</a:t>
              </a:r>
              <a:r>
                <a:rPr lang="fr-BE" sz="1000" b="0" dirty="0">
                  <a:solidFill>
                    <a:srgbClr val="292934"/>
                  </a:solidFill>
                </a:rPr>
                <a:t> of European statistics</a:t>
              </a:r>
              <a:endParaRPr lang="en-GB" sz="1000" b="0" dirty="0">
                <a:solidFill>
                  <a:srgbClr val="292934"/>
                </a:solidFill>
              </a:endParaRPr>
            </a:p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optimise </a:t>
              </a:r>
              <a:r>
                <a:rPr lang="fr-BE" sz="1000" b="0" dirty="0">
                  <a:solidFill>
                    <a:srgbClr val="292934"/>
                  </a:solidFill>
                </a:rPr>
                <a:t>ESS portfolio of </a:t>
              </a:r>
              <a:r>
                <a:rPr lang="en-GB" sz="1000" b="0" dirty="0">
                  <a:solidFill>
                    <a:srgbClr val="292934"/>
                  </a:solidFill>
                </a:rPr>
                <a:t>products and services</a:t>
              </a:r>
            </a:p>
            <a:p>
              <a:pPr marL="27463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promote </a:t>
              </a:r>
              <a:r>
                <a:rPr lang="en-GB" sz="1000" b="0" dirty="0">
                  <a:solidFill>
                    <a:srgbClr val="292934"/>
                  </a:solidFill>
                </a:rPr>
                <a:t>European statistics as a brand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5411" y="5589976"/>
              <a:ext cx="2167282" cy="786546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FFFFFF"/>
                  </a:solidFill>
                </a:rPr>
                <a:t>Dissemination</a:t>
              </a:r>
              <a:endParaRPr lang="en-GB" sz="1800" b="0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734052" y="4220384"/>
              <a:ext cx="5051477" cy="115317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6828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further intensify </a:t>
              </a:r>
              <a:r>
                <a:rPr lang="fr-BE" sz="1000" b="0" dirty="0">
                  <a:solidFill>
                    <a:srgbClr val="292934"/>
                  </a:solidFill>
                </a:rPr>
                <a:t>the</a:t>
              </a:r>
              <a:r>
                <a:rPr lang="en-GB" sz="1000" b="0" dirty="0">
                  <a:solidFill>
                    <a:srgbClr val="292934"/>
                  </a:solidFill>
                </a:rPr>
                <a:t> collaborative partnership of the ESS</a:t>
              </a:r>
            </a:p>
            <a:p>
              <a:pPr marL="26828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BE" sz="1000" b="0" dirty="0">
                  <a:solidFill>
                    <a:srgbClr val="292934"/>
                  </a:solidFill>
                </a:rPr>
                <a:t>further identify and implement</a:t>
              </a:r>
              <a:r>
                <a:rPr lang="pl-PL" sz="1000" b="0" dirty="0">
                  <a:solidFill>
                    <a:srgbClr val="292934"/>
                  </a:solidFill>
                </a:rPr>
                <a:t> </a:t>
              </a:r>
              <a:r>
                <a:rPr lang="en-GB" sz="1000" b="0" dirty="0">
                  <a:solidFill>
                    <a:srgbClr val="292934"/>
                  </a:solidFill>
                </a:rPr>
                <a:t>standards for statistical production</a:t>
              </a:r>
            </a:p>
            <a:p>
              <a:pPr marL="26828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1000" b="0" dirty="0">
                  <a:solidFill>
                    <a:srgbClr val="292934"/>
                  </a:solidFill>
                </a:rPr>
                <a:t>adopt </a:t>
              </a:r>
              <a:r>
                <a:rPr lang="en-GB" sz="1000" b="0" dirty="0">
                  <a:solidFill>
                    <a:srgbClr val="292934"/>
                  </a:solidFill>
                </a:rPr>
                <a:t>enterprise architecture</a:t>
              </a:r>
              <a:r>
                <a:rPr lang="pl-PL" sz="1000" b="0" dirty="0">
                  <a:solidFill>
                    <a:srgbClr val="292934"/>
                  </a:solidFill>
                </a:rPr>
                <a:t> </a:t>
              </a:r>
              <a:r>
                <a:rPr lang="fr-BE" sz="1000" b="0" dirty="0">
                  <a:solidFill>
                    <a:srgbClr val="292934"/>
                  </a:solidFill>
                </a:rPr>
                <a:t>as </a:t>
              </a:r>
              <a:r>
                <a:rPr lang="pl-PL" sz="1000" b="0" dirty="0">
                  <a:solidFill>
                    <a:srgbClr val="292934"/>
                  </a:solidFill>
                </a:rPr>
                <a:t>a </a:t>
              </a:r>
              <a:r>
                <a:rPr lang="en-GB" sz="1000" b="0" dirty="0">
                  <a:solidFill>
                    <a:srgbClr val="292934"/>
                  </a:solidFill>
                </a:rPr>
                <a:t>common reference framework </a:t>
              </a:r>
            </a:p>
            <a:p>
              <a:pPr marL="26828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BE" sz="1000" b="0" dirty="0">
                  <a:solidFill>
                    <a:srgbClr val="292934"/>
                  </a:solidFill>
                </a:rPr>
                <a:t>advance in </a:t>
              </a:r>
              <a:r>
                <a:rPr lang="pl-PL" sz="1000" b="0" dirty="0">
                  <a:solidFill>
                    <a:srgbClr val="292934"/>
                  </a:solidFill>
                </a:rPr>
                <a:t>sharing</a:t>
              </a:r>
              <a:r>
                <a:rPr lang="en-GB" sz="1000" b="0" dirty="0">
                  <a:solidFill>
                    <a:srgbClr val="292934"/>
                  </a:solidFill>
                </a:rPr>
                <a:t> </a:t>
              </a:r>
              <a:r>
                <a:rPr lang="pl-PL" sz="1000" b="0" dirty="0">
                  <a:solidFill>
                    <a:srgbClr val="292934"/>
                  </a:solidFill>
                </a:rPr>
                <a:t>IT services</a:t>
              </a:r>
              <a:r>
                <a:rPr lang="fr-BE" sz="1000" b="0" dirty="0">
                  <a:solidFill>
                    <a:srgbClr val="292934"/>
                  </a:solidFill>
                </a:rPr>
                <a:t> and</a:t>
              </a:r>
              <a:r>
                <a:rPr lang="pl-PL" sz="1000" b="0" dirty="0">
                  <a:solidFill>
                    <a:srgbClr val="292934"/>
                  </a:solidFill>
                </a:rPr>
                <a:t> </a:t>
              </a:r>
              <a:r>
                <a:rPr lang="fr-BE" sz="1000" b="0" dirty="0">
                  <a:solidFill>
                    <a:srgbClr val="292934"/>
                  </a:solidFill>
                </a:rPr>
                <a:t>infrastructure</a:t>
              </a:r>
            </a:p>
            <a:p>
              <a:pPr marL="268288" indent="-180975" defTabSz="4572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fr-BE" sz="1000" b="0" dirty="0">
                  <a:solidFill>
                    <a:srgbClr val="292934"/>
                  </a:solidFill>
                </a:rPr>
                <a:t>benefit from exchange of (micro)data, </a:t>
              </a:r>
              <a:r>
                <a:rPr lang="en-GB" sz="1000" b="0" dirty="0">
                  <a:solidFill>
                    <a:srgbClr val="292934"/>
                  </a:solidFill>
                </a:rPr>
                <a:t>while</a:t>
              </a:r>
              <a:r>
                <a:rPr lang="fr-BE" sz="1000" b="0" dirty="0">
                  <a:solidFill>
                    <a:srgbClr val="292934"/>
                  </a:solidFill>
                </a:rPr>
                <a:t> fully respecting statistical confidentiality</a:t>
              </a:r>
              <a:endParaRPr lang="en-GB" sz="1000" b="0" dirty="0">
                <a:solidFill>
                  <a:srgbClr val="292934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5410" y="4220384"/>
              <a:ext cx="2167282" cy="115317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dirty="0">
                  <a:solidFill>
                    <a:srgbClr val="FFFFFF"/>
                  </a:solidFill>
                </a:rPr>
                <a:t>Production process</a:t>
              </a:r>
              <a:endParaRPr lang="en-GB" sz="1800" b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Walter J. Radermacher</a:t>
            </a:r>
            <a:endParaRPr lang="de-DE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5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52" y="5373216"/>
            <a:ext cx="7344816" cy="936625"/>
          </a:xfrm>
        </p:spPr>
        <p:txBody>
          <a:bodyPr>
            <a:normAutofit fontScale="90000"/>
          </a:bodyPr>
          <a:lstStyle/>
          <a:p>
            <a:r>
              <a:rPr lang="fr-BE" sz="3600" dirty="0" smtClean="0"/>
              <a:t>The </a:t>
            </a:r>
            <a:r>
              <a:rPr lang="pl-PL" sz="3600" dirty="0" smtClean="0"/>
              <a:t>ESS </a:t>
            </a:r>
            <a:r>
              <a:rPr lang="pl-PL" sz="3600" dirty="0" err="1" smtClean="0"/>
              <a:t>Vision</a:t>
            </a:r>
            <a:r>
              <a:rPr lang="pl-PL" sz="3600" dirty="0" smtClean="0"/>
              <a:t> 2020 </a:t>
            </a:r>
            <a:r>
              <a:rPr lang="fr-BE" sz="3600" dirty="0" smtClean="0"/>
              <a:t>portfolio</a:t>
            </a:r>
            <a:endParaRPr lang="en-GB" sz="36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3135" y="3645024"/>
            <a:ext cx="8820472" cy="0"/>
          </a:xfrm>
          <a:prstGeom prst="line">
            <a:avLst/>
          </a:prstGeom>
          <a:noFill/>
          <a:ln w="63500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144016" y="5517232"/>
            <a:ext cx="8820472" cy="0"/>
          </a:xfrm>
          <a:prstGeom prst="line">
            <a:avLst/>
          </a:prstGeom>
          <a:noFill/>
          <a:ln w="635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220191" cy="37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213135" y="1772816"/>
            <a:ext cx="8820472" cy="0"/>
          </a:xfrm>
          <a:prstGeom prst="line">
            <a:avLst/>
          </a:prstGeom>
          <a:noFill/>
          <a:ln w="635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6876256" y="785899"/>
            <a:ext cx="2025865" cy="986917"/>
            <a:chOff x="6876256" y="569875"/>
            <a:chExt cx="2025865" cy="986917"/>
          </a:xfrm>
        </p:grpSpPr>
        <p:sp>
          <p:nvSpPr>
            <p:cNvPr id="9" name="Pentagon 8"/>
            <p:cNvSpPr/>
            <p:nvPr/>
          </p:nvSpPr>
          <p:spPr>
            <a:xfrm>
              <a:off x="6876256" y="569875"/>
              <a:ext cx="2025865" cy="533672"/>
            </a:xfrm>
            <a:prstGeom prst="homePlate">
              <a:avLst/>
            </a:prstGeom>
            <a:solidFill>
              <a:srgbClr val="FFFFFF"/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600" b="0" kern="0" dirty="0" smtClean="0">
                  <a:solidFill>
                    <a:srgbClr val="FFFFFF">
                      <a:lumMod val="50000"/>
                    </a:srgbClr>
                  </a:solidFill>
                  <a:latin typeface="Verdana"/>
                  <a:cs typeface="+mn-cs"/>
                </a:rPr>
                <a:t>ESS Vision 2020</a:t>
              </a:r>
              <a:endParaRPr lang="en-GB" sz="1600" b="0" kern="0" dirty="0">
                <a:solidFill>
                  <a:srgbClr val="FFFFFF">
                    <a:lumMod val="50000"/>
                  </a:srgbClr>
                </a:solidFill>
                <a:latin typeface="Verdana"/>
                <a:cs typeface="+mn-cs"/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 bwMode="auto">
            <a:xfrm>
              <a:off x="7755771" y="1103547"/>
              <a:ext cx="0" cy="453245"/>
            </a:xfrm>
            <a:prstGeom prst="line">
              <a:avLst/>
            </a:prstGeom>
            <a:noFill/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Rounded Rectangle 10"/>
          <p:cNvSpPr/>
          <p:nvPr/>
        </p:nvSpPr>
        <p:spPr>
          <a:xfrm>
            <a:off x="4781142" y="2646380"/>
            <a:ext cx="1440000" cy="54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dirty="0">
                <a:solidFill>
                  <a:srgbClr val="FFFFFF"/>
                </a:solidFill>
                <a:latin typeface="Arial Narrow" panose="020B0606020202030204" pitchFamily="34" charset="0"/>
              </a:rPr>
              <a:t>SIMSTAT</a:t>
            </a:r>
            <a:endParaRPr lang="en-GB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81594" y="3089824"/>
            <a:ext cx="1440000" cy="54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dirty="0">
                <a:solidFill>
                  <a:srgbClr val="FFFFFF"/>
                </a:solidFill>
                <a:latin typeface="Arial Narrow" panose="020B0606020202030204" pitchFamily="34" charset="0"/>
              </a:rPr>
              <a:t>REDESIGN</a:t>
            </a:r>
            <a:endParaRPr lang="en-GB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81594" y="4277896"/>
            <a:ext cx="1440000" cy="54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ESBRs</a:t>
            </a:r>
            <a:endParaRPr lang="en-GB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98858" y="3686632"/>
            <a:ext cx="1440000" cy="5400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dirty="0">
                <a:solidFill>
                  <a:srgbClr val="FFFFFF"/>
                </a:solidFill>
                <a:latin typeface="Arial Narrow" panose="020B0606020202030204" pitchFamily="34" charset="0"/>
              </a:rPr>
              <a:t>VALIDATION</a:t>
            </a:r>
            <a:endParaRPr lang="en-GB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58222" y="4277896"/>
            <a:ext cx="1440000" cy="540000"/>
          </a:xfrm>
          <a:prstGeom prst="roundRect">
            <a:avLst/>
          </a:prstGeom>
          <a:solidFill>
            <a:srgbClr val="FFC0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dirty="0">
                <a:solidFill>
                  <a:srgbClr val="292934"/>
                </a:solidFill>
                <a:latin typeface="Arial Narrow" panose="020B0606020202030204" pitchFamily="34" charset="0"/>
              </a:rPr>
              <a:t>SERV</a:t>
            </a:r>
            <a:endParaRPr lang="en-GB" sz="1400" dirty="0">
              <a:solidFill>
                <a:srgbClr val="292934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9769" y="3955528"/>
            <a:ext cx="1440000" cy="5400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dirty="0">
                <a:solidFill>
                  <a:srgbClr val="FFFFFF"/>
                </a:solidFill>
                <a:latin typeface="Arial Narrow" panose="020B0606020202030204" pitchFamily="34" charset="0"/>
              </a:rPr>
              <a:t>DIGICOM</a:t>
            </a:r>
            <a:endParaRPr lang="en-GB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58222" y="3571436"/>
            <a:ext cx="1440000" cy="540000"/>
          </a:xfrm>
          <a:prstGeom prst="roundRect">
            <a:avLst/>
          </a:prstGeom>
          <a:solidFill>
            <a:srgbClr val="FFC0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dirty="0">
                <a:solidFill>
                  <a:srgbClr val="292934"/>
                </a:solidFill>
                <a:latin typeface="Arial Narrow" panose="020B0606020202030204" pitchFamily="34" charset="0"/>
              </a:rPr>
              <a:t>ESDEN</a:t>
            </a:r>
            <a:endParaRPr lang="en-GB" sz="1400" dirty="0">
              <a:solidFill>
                <a:srgbClr val="292934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58222" y="2819824"/>
            <a:ext cx="1440000" cy="540000"/>
          </a:xfrm>
          <a:prstGeom prst="roundRect">
            <a:avLst/>
          </a:prstGeom>
          <a:solidFill>
            <a:srgbClr val="FFC0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dirty="0">
                <a:solidFill>
                  <a:srgbClr val="292934"/>
                </a:solidFill>
                <a:latin typeface="Arial Narrow" panose="020B0606020202030204" pitchFamily="34" charset="0"/>
              </a:rPr>
              <a:t>ADMIN</a:t>
            </a:r>
            <a:endParaRPr lang="en-GB" sz="1400" dirty="0">
              <a:solidFill>
                <a:srgbClr val="292934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91680" y="3201998"/>
            <a:ext cx="1440000" cy="540000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dirty="0">
                <a:solidFill>
                  <a:srgbClr val="FFFFFF"/>
                </a:solidFill>
                <a:latin typeface="Arial Narrow" panose="020B0606020202030204" pitchFamily="34" charset="0"/>
              </a:rPr>
              <a:t>BIGD</a:t>
            </a:r>
            <a:endParaRPr lang="en-GB" sz="1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1560" y="2276872"/>
            <a:ext cx="468092" cy="2952328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BE" sz="2400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FRAMEWORKS</a:t>
            </a:r>
            <a:endParaRPr lang="en-GB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5212" y="3068598"/>
            <a:ext cx="677108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BE" sz="3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ESSC</a:t>
            </a:r>
            <a:endParaRPr lang="en-GB" sz="3200" dirty="0" err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213135" y="3645024"/>
            <a:ext cx="8820472" cy="0"/>
          </a:xfrm>
          <a:prstGeom prst="line">
            <a:avLst/>
          </a:prstGeom>
          <a:noFill/>
          <a:ln w="63500" cap="flat" cmpd="sng" algn="ctr">
            <a:solidFill>
              <a:srgbClr val="FFFFFF">
                <a:lumMod val="5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144016" y="5517232"/>
            <a:ext cx="8820472" cy="0"/>
          </a:xfrm>
          <a:prstGeom prst="line">
            <a:avLst/>
          </a:prstGeom>
          <a:noFill/>
          <a:ln w="635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13135" y="1772816"/>
            <a:ext cx="8820472" cy="0"/>
          </a:xfrm>
          <a:prstGeom prst="line">
            <a:avLst/>
          </a:prstGeom>
          <a:noFill/>
          <a:ln w="63500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6876256" y="785899"/>
            <a:ext cx="2025865" cy="986917"/>
            <a:chOff x="6876256" y="569875"/>
            <a:chExt cx="2025865" cy="986917"/>
          </a:xfrm>
        </p:grpSpPr>
        <p:sp>
          <p:nvSpPr>
            <p:cNvPr id="9" name="Pentagon 8"/>
            <p:cNvSpPr/>
            <p:nvPr/>
          </p:nvSpPr>
          <p:spPr>
            <a:xfrm>
              <a:off x="6876256" y="569875"/>
              <a:ext cx="2025865" cy="533672"/>
            </a:xfrm>
            <a:prstGeom prst="homePlate">
              <a:avLst/>
            </a:prstGeom>
            <a:solidFill>
              <a:srgbClr val="FFFFFF"/>
            </a:solidFill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600" b="0" kern="0" dirty="0" smtClean="0">
                  <a:solidFill>
                    <a:srgbClr val="FFFFFF">
                      <a:lumMod val="50000"/>
                    </a:srgbClr>
                  </a:solidFill>
                  <a:latin typeface="Verdana"/>
                  <a:cs typeface="+mn-cs"/>
                </a:rPr>
                <a:t>ESS Vision 2020</a:t>
              </a:r>
              <a:endParaRPr lang="en-GB" sz="1600" b="0" kern="0" dirty="0">
                <a:solidFill>
                  <a:srgbClr val="FFFFFF">
                    <a:lumMod val="50000"/>
                  </a:srgbClr>
                </a:solidFill>
                <a:latin typeface="Verdana"/>
                <a:cs typeface="+mn-cs"/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 bwMode="auto">
            <a:xfrm>
              <a:off x="7755771" y="1103547"/>
              <a:ext cx="0" cy="453245"/>
            </a:xfrm>
            <a:prstGeom prst="line">
              <a:avLst/>
            </a:prstGeom>
            <a:noFill/>
            <a:ln w="38100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611561" y="1819128"/>
            <a:ext cx="7992887" cy="3626095"/>
            <a:chOff x="611560" y="1844824"/>
            <a:chExt cx="7936247" cy="36004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844824"/>
              <a:ext cx="7936247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ounded Rectangle 27"/>
            <p:cNvSpPr/>
            <p:nvPr/>
          </p:nvSpPr>
          <p:spPr>
            <a:xfrm>
              <a:off x="1403648" y="3275454"/>
              <a:ext cx="1584175" cy="810091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400" b="0" dirty="0" smtClean="0">
                  <a:solidFill>
                    <a:srgbClr val="FFFFFF"/>
                  </a:solidFill>
                </a:rPr>
                <a:t>FRIBS</a:t>
              </a:r>
              <a:endParaRPr lang="en-GB" sz="1200" b="0" dirty="0">
                <a:solidFill>
                  <a:srgbClr val="FFFFFF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109564" y="3275454"/>
              <a:ext cx="1584175" cy="81009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0" dirty="0" smtClean="0">
                  <a:solidFill>
                    <a:srgbClr val="FFFFFF"/>
                  </a:solidFill>
                </a:rPr>
                <a:t>Social Statistics</a:t>
              </a:r>
              <a:endParaRPr lang="en-GB" sz="2000" b="0" dirty="0">
                <a:solidFill>
                  <a:srgbClr val="FFFFFF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788024" y="3271599"/>
              <a:ext cx="1584175" cy="81009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0" dirty="0" smtClean="0">
                  <a:solidFill>
                    <a:srgbClr val="FFFFFF"/>
                  </a:solidFill>
                </a:rPr>
                <a:t>Agricultural Statistics</a:t>
              </a:r>
              <a:endParaRPr lang="en-GB" sz="1800" b="0" dirty="0">
                <a:solidFill>
                  <a:srgbClr val="FFFFFF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11560" y="2276872"/>
              <a:ext cx="468092" cy="295232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BE" sz="2400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FRAMEWORKS</a:t>
              </a:r>
              <a:endParaRPr lang="en-GB" sz="1800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75212" y="3068598"/>
              <a:ext cx="677108" cy="12003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BE" sz="32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ESSC</a:t>
              </a:r>
              <a:endParaRPr lang="en-GB" sz="3200" dirty="0" err="1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734888" y="5445223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kern="0" smtClean="0"/>
              <a:t>Modernisation </a:t>
            </a:r>
            <a:r>
              <a:rPr lang="pl-PL" kern="0" smtClean="0"/>
              <a:t>frameworks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2554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640960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European </a:t>
            </a:r>
            <a:r>
              <a:rPr lang="pl-PL" dirty="0" smtClean="0"/>
              <a:t>S</a:t>
            </a:r>
            <a:r>
              <a:rPr lang="en-GB" dirty="0" err="1" smtClean="0"/>
              <a:t>tatistical</a:t>
            </a:r>
            <a:r>
              <a:rPr lang="en-GB" dirty="0" smtClean="0"/>
              <a:t> </a:t>
            </a:r>
            <a:r>
              <a:rPr lang="pl-PL" dirty="0" smtClean="0"/>
              <a:t>P</a:t>
            </a:r>
            <a:r>
              <a:rPr lang="en-GB" dirty="0" err="1" smtClean="0"/>
              <a:t>rogramme</a:t>
            </a:r>
            <a:r>
              <a:rPr lang="en-GB" dirty="0" smtClean="0"/>
              <a:t> </a:t>
            </a:r>
            <a:r>
              <a:rPr lang="pl-PL" dirty="0" smtClean="0"/>
              <a:t>(ESP) </a:t>
            </a:r>
            <a:br>
              <a:rPr lang="pl-PL" dirty="0" smtClean="0"/>
            </a:br>
            <a:r>
              <a:rPr lang="en-GB" dirty="0" smtClean="0"/>
              <a:t>2013-2017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1"/>
            <a:ext cx="8568952" cy="333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940"/>
            <a:ext cx="9077758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5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</a:t>
            </a:r>
            <a:r>
              <a:rPr lang="pl-PL" dirty="0" smtClean="0"/>
              <a:t>SP e</a:t>
            </a:r>
            <a:r>
              <a:rPr lang="de-DE" dirty="0" err="1" smtClean="0"/>
              <a:t>xtension</a:t>
            </a:r>
            <a:r>
              <a:rPr lang="de-DE" dirty="0" smtClean="0"/>
              <a:t> </a:t>
            </a:r>
            <a:r>
              <a:rPr lang="pl-PL" dirty="0" smtClean="0"/>
              <a:t>2018-</a:t>
            </a:r>
            <a:r>
              <a:rPr lang="de-DE" dirty="0" smtClean="0"/>
              <a:t>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507288" cy="36337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l-PL" b="0" dirty="0" err="1" smtClean="0"/>
              <a:t>foreseen</a:t>
            </a:r>
            <a:r>
              <a:rPr lang="pl-PL" b="0" dirty="0" smtClean="0"/>
              <a:t> in the ESP 2013-2017 </a:t>
            </a:r>
            <a:r>
              <a:rPr lang="pl-PL" b="0" dirty="0" err="1" smtClean="0"/>
              <a:t>Regulation</a:t>
            </a:r>
            <a:endParaRPr lang="pl-PL" b="0" dirty="0" smtClean="0"/>
          </a:p>
          <a:p>
            <a:pPr>
              <a:spcAft>
                <a:spcPts val="1200"/>
              </a:spcAft>
            </a:pPr>
            <a:r>
              <a:rPr lang="pl-PL" b="0" dirty="0" err="1" smtClean="0"/>
              <a:t>adjustment</a:t>
            </a:r>
            <a:r>
              <a:rPr lang="pl-PL" b="0" dirty="0" smtClean="0"/>
              <a:t> with the MFF (2014-2020)</a:t>
            </a:r>
          </a:p>
          <a:p>
            <a:pPr>
              <a:spcAft>
                <a:spcPts val="1200"/>
              </a:spcAft>
            </a:pPr>
            <a:r>
              <a:rPr lang="pl-PL" b="0" dirty="0" err="1" smtClean="0"/>
              <a:t>consistent</a:t>
            </a:r>
            <a:r>
              <a:rPr lang="pl-PL" b="0" dirty="0" smtClean="0"/>
              <a:t> with the </a:t>
            </a:r>
            <a:r>
              <a:rPr lang="pl-PL" b="0" dirty="0" err="1" smtClean="0"/>
              <a:t>revised</a:t>
            </a:r>
            <a:r>
              <a:rPr lang="pl-PL" b="0" dirty="0" smtClean="0"/>
              <a:t> </a:t>
            </a:r>
            <a:r>
              <a:rPr lang="pl-PL" b="0" dirty="0" err="1" smtClean="0"/>
              <a:t>European</a:t>
            </a:r>
            <a:r>
              <a:rPr lang="pl-PL" b="0" dirty="0" smtClean="0"/>
              <a:t> </a:t>
            </a:r>
            <a:r>
              <a:rPr lang="pl-PL" b="0" dirty="0" err="1" smtClean="0"/>
              <a:t>statistics</a:t>
            </a:r>
            <a:r>
              <a:rPr lang="pl-PL" b="0" dirty="0" smtClean="0"/>
              <a:t> law</a:t>
            </a:r>
          </a:p>
          <a:p>
            <a:pPr>
              <a:spcAft>
                <a:spcPts val="1200"/>
              </a:spcAft>
            </a:pPr>
            <a:r>
              <a:rPr lang="pl-PL" b="0" dirty="0" err="1" smtClean="0"/>
              <a:t>opportunity</a:t>
            </a:r>
            <a:r>
              <a:rPr lang="pl-PL" b="0" dirty="0" smtClean="0"/>
              <a:t> (and challenge) to </a:t>
            </a:r>
            <a:r>
              <a:rPr lang="pl-PL" b="0" dirty="0" err="1" smtClean="0"/>
              <a:t>update</a:t>
            </a:r>
            <a:r>
              <a:rPr lang="pl-PL" b="0" dirty="0" smtClean="0"/>
              <a:t> the </a:t>
            </a:r>
            <a:r>
              <a:rPr lang="pl-PL" b="0" dirty="0" err="1" smtClean="0"/>
              <a:t>priorities</a:t>
            </a:r>
            <a:r>
              <a:rPr lang="pl-PL" b="0" dirty="0"/>
              <a:t> </a:t>
            </a:r>
            <a:r>
              <a:rPr lang="pl-PL" b="0" dirty="0" smtClean="0"/>
              <a:t>and </a:t>
            </a:r>
            <a:r>
              <a:rPr lang="pl-PL" b="0" dirty="0" err="1" smtClean="0"/>
              <a:t>budget</a:t>
            </a:r>
            <a:endParaRPr lang="pl-PL" b="0" dirty="0" smtClean="0"/>
          </a:p>
          <a:p>
            <a:pPr>
              <a:spcAft>
                <a:spcPts val="1200"/>
              </a:spcAft>
            </a:pPr>
            <a:endParaRPr lang="en-GB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Walter J. Radermacher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5B1E4-DEE4-4159-906E-66501177E1C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3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resentationEstatblue_WJ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PresentationEstatblue_WJR</Template>
  <TotalTime>537</TotalTime>
  <Words>736</Words>
  <Application>Microsoft Office PowerPoint</Application>
  <PresentationFormat>On-screen Show (4:3)</PresentationFormat>
  <Paragraphs>178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PresentationEstatblue_WJR</vt:lpstr>
      <vt:lpstr>Clarity</vt:lpstr>
      <vt:lpstr>Opportunities for transformation of official statistics  from an ESS perspective</vt:lpstr>
      <vt:lpstr>Areas of transformation</vt:lpstr>
      <vt:lpstr>Legislation in European statistics</vt:lpstr>
      <vt:lpstr>Drivers for ESS Vision 2020</vt:lpstr>
      <vt:lpstr>Key areas of the ESS Vision 2020 </vt:lpstr>
      <vt:lpstr>The ESS Vision 2020 portfolio</vt:lpstr>
      <vt:lpstr>PowerPoint Presentation</vt:lpstr>
      <vt:lpstr>European Statistical Programme (ESP)  2013-2017</vt:lpstr>
      <vt:lpstr>ESP extension 2018-2020</vt:lpstr>
      <vt:lpstr>EU priorities</vt:lpstr>
      <vt:lpstr>EU priorities</vt:lpstr>
      <vt:lpstr>EU priorities</vt:lpstr>
      <vt:lpstr>EU priorities</vt:lpstr>
      <vt:lpstr>EU priorities</vt:lpstr>
      <vt:lpstr>EU priorities</vt:lpstr>
      <vt:lpstr>ESS governance 2015</vt:lpstr>
      <vt:lpstr>Quality management</vt:lpstr>
      <vt:lpstr>Reflection on the future of official statistics</vt:lpstr>
      <vt:lpstr>Building together the ESS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Statistik 2015 -2020 Vision, Programm, Qualität</dc:title>
  <dc:creator>RADERMACHER Walter (ESTAT)</dc:creator>
  <cp:lastModifiedBy>OSKO Erika (ESTAT)</cp:lastModifiedBy>
  <cp:revision>34</cp:revision>
  <dcterms:created xsi:type="dcterms:W3CDTF">2015-05-28T10:09:42Z</dcterms:created>
  <dcterms:modified xsi:type="dcterms:W3CDTF">2015-10-19T07:39:41Z</dcterms:modified>
</cp:coreProperties>
</file>