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94" r:id="rId4"/>
    <p:sldId id="286" r:id="rId5"/>
    <p:sldId id="287" r:id="rId6"/>
    <p:sldId id="285" r:id="rId7"/>
    <p:sldId id="290" r:id="rId8"/>
    <p:sldId id="288" r:id="rId9"/>
    <p:sldId id="289" r:id="rId10"/>
    <p:sldId id="291" r:id="rId11"/>
    <p:sldId id="292" r:id="rId12"/>
    <p:sldId id="277" r:id="rId13"/>
    <p:sldId id="293" r:id="rId14"/>
  </p:sldIdLst>
  <p:sldSz cx="9144000" cy="6858000" type="screen4x3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02C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6" autoAdjust="0"/>
  </p:normalViewPr>
  <p:slideViewPr>
    <p:cSldViewPr>
      <p:cViewPr varScale="1">
        <p:scale>
          <a:sx n="122" d="100"/>
          <a:sy n="122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howGuides="1">
      <p:cViewPr varScale="1">
        <p:scale>
          <a:sx n="50" d="100"/>
          <a:sy n="50" d="100"/>
        </p:scale>
        <p:origin x="-2886" y="-96"/>
      </p:cViewPr>
      <p:guideLst>
        <p:guide orient="horz" pos="310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6" y="7"/>
            <a:ext cx="2971801" cy="493632"/>
          </a:xfrm>
          <a:prstGeom prst="rect">
            <a:avLst/>
          </a:prstGeom>
        </p:spPr>
        <p:txBody>
          <a:bodyPr vert="horz" lIns="94826" tIns="47413" rIns="94826" bIns="47413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9" y="7"/>
            <a:ext cx="2971801" cy="493632"/>
          </a:xfrm>
          <a:prstGeom prst="rect">
            <a:avLst/>
          </a:prstGeom>
        </p:spPr>
        <p:txBody>
          <a:bodyPr vert="horz" lIns="94826" tIns="47413" rIns="94826" bIns="47413" rtlCol="0"/>
          <a:lstStyle>
            <a:lvl1pPr algn="r">
              <a:defRPr sz="1300"/>
            </a:lvl1pPr>
          </a:lstStyle>
          <a:p>
            <a:fld id="{A1BFCDEA-3457-411C-A7DF-3332F454EBC4}" type="datetimeFigureOut">
              <a:rPr lang="de-AT" smtClean="0"/>
              <a:pPr/>
              <a:t>19.10.2015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738188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6" tIns="47413" rIns="94826" bIns="47413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89516"/>
            <a:ext cx="5486400" cy="4442698"/>
          </a:xfrm>
          <a:prstGeom prst="rect">
            <a:avLst/>
          </a:prstGeom>
        </p:spPr>
        <p:txBody>
          <a:bodyPr vert="horz" lIns="94826" tIns="47413" rIns="94826" bIns="47413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" y="9377323"/>
            <a:ext cx="2971801" cy="493632"/>
          </a:xfrm>
          <a:prstGeom prst="rect">
            <a:avLst/>
          </a:prstGeom>
        </p:spPr>
        <p:txBody>
          <a:bodyPr vert="horz" lIns="94826" tIns="47413" rIns="94826" bIns="47413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9" y="9377323"/>
            <a:ext cx="2971801" cy="493632"/>
          </a:xfrm>
          <a:prstGeom prst="rect">
            <a:avLst/>
          </a:prstGeom>
        </p:spPr>
        <p:txBody>
          <a:bodyPr vert="horz" lIns="94826" tIns="47413" rIns="94826" bIns="47413" rtlCol="0" anchor="b"/>
          <a:lstStyle>
            <a:lvl1pPr algn="r">
              <a:defRPr sz="1300"/>
            </a:lvl1pPr>
          </a:lstStyle>
          <a:p>
            <a:fld id="{4984857D-6311-4D3C-880D-595D47F7885D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857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805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information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Title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AT" dirty="0"/>
          </a:p>
        </p:txBody>
      </p:sp>
      <p:pic>
        <p:nvPicPr>
          <p:cNvPr id="18" name="Grafik 17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349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7403-41CE-4A42-84CB-0419FB24F1BC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3DAB-3EE9-4FC3-89B6-4AEF7AD8AF2F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EE87-59FE-4465-8812-BE446861AF16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07328"/>
            <a:ext cx="8568952" cy="4525963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buClrTx/>
              <a:defRPr sz="28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buFont typeface="Symbol" pitchFamily="82" charset="2"/>
              <a:buChar char="-"/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buFont typeface="Courier New" pitchFamily="49" charset="0"/>
              <a:buChar char="o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_eng_4C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‹Nr.›</a:t>
            </a:fld>
            <a:r>
              <a:rPr lang="de-DE" sz="1500" dirty="0" smtClean="0">
                <a:solidFill>
                  <a:srgbClr val="AE002C"/>
                </a:solidFill>
              </a:rPr>
              <a:t>  |</a:t>
            </a:r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2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pic>
        <p:nvPicPr>
          <p:cNvPr id="11" name="Grafik 10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38D2-70C6-4C29-9E3F-57AC378F848C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A31-1963-4723-BC6C-83EB84D0B42A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1FD9-F6BE-4A06-8277-150C33FDAF75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A5B0-0B01-422D-BE73-09D23F8F58BA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0A54-0B23-4E93-867C-647DC40623E1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4BB-BBA5-4BF5-B242-07F7441FD81C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2713-B7BD-4EFA-9766-750734ADE6E5}" type="datetime3">
              <a:rPr lang="en-US" smtClean="0"/>
              <a:pPr/>
              <a:t>19 October 2015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2060848"/>
            <a:ext cx="31444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 smtClean="0">
              <a:solidFill>
                <a:srgbClr val="666666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666666"/>
                </a:solidFill>
              </a:rPr>
              <a:t>Konrad Pesendorfer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DG Statistics Austria</a:t>
            </a: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World Statistics Day 2015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Conference by the Hungarian Statistical Office</a:t>
            </a:r>
            <a:endParaRPr lang="en-US" dirty="0" smtClean="0">
              <a:solidFill>
                <a:srgbClr val="666666"/>
              </a:solidFill>
            </a:endParaRPr>
          </a:p>
          <a:p>
            <a:pPr algn="r"/>
            <a:r>
              <a:rPr lang="en-US" dirty="0" smtClean="0">
                <a:solidFill>
                  <a:srgbClr val="666666"/>
                </a:solidFill>
              </a:rPr>
              <a:t>Budapest, 20 October 2015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395932" y="3322732"/>
            <a:ext cx="5748068" cy="830997"/>
          </a:xfrm>
        </p:spPr>
        <p:txBody>
          <a:bodyPr/>
          <a:lstStyle/>
          <a:p>
            <a:pPr lvl="0" algn="ctr"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2400" b="1" dirty="0" smtClean="0"/>
              <a:t>enhancing </a:t>
            </a:r>
            <a:r>
              <a:rPr lang="en-US" sz="2400" b="1" dirty="0"/>
              <a:t>innovation and transformation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in </a:t>
            </a:r>
            <a:r>
              <a:rPr lang="en-US" sz="2400" b="1" dirty="0"/>
              <a:t>official statistics</a:t>
            </a:r>
            <a:endParaRPr lang="en-GB" sz="2400" b="1" dirty="0"/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3400263" y="2204864"/>
            <a:ext cx="5472608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2800" b="1" dirty="0">
                <a:solidFill>
                  <a:srgbClr val="AE002C"/>
                </a:solidFill>
              </a:rPr>
              <a:t>Cooperation among Statistical Institutes and with other </a:t>
            </a:r>
            <a:r>
              <a:rPr lang="en-US" sz="2800" b="1" dirty="0" smtClean="0">
                <a:solidFill>
                  <a:srgbClr val="AE002C"/>
                </a:solidFill>
              </a:rPr>
              <a:t>partners</a:t>
            </a:r>
            <a:endParaRPr kumimoji="0" lang="en-GB" sz="2800" b="1" i="0" u="none" strike="noStrike" kern="1200" cap="none" spc="0" normalizeH="0" baseline="0" dirty="0">
              <a:ln>
                <a:noFill/>
              </a:ln>
              <a:solidFill>
                <a:srgbClr val="AE00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91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5107"/>
            <a:ext cx="6972828" cy="477054"/>
          </a:xfrm>
        </p:spPr>
        <p:txBody>
          <a:bodyPr/>
          <a:lstStyle/>
          <a:p>
            <a:r>
              <a:rPr lang="de-AT" dirty="0" err="1" smtClean="0"/>
              <a:t>ESSnet</a:t>
            </a:r>
            <a:r>
              <a:rPr lang="de-AT" dirty="0" smtClean="0"/>
              <a:t>: Low/Med. </a:t>
            </a:r>
            <a:r>
              <a:rPr lang="de-AT" dirty="0" err="1" smtClean="0"/>
              <a:t>Formality</a:t>
            </a:r>
            <a:r>
              <a:rPr lang="de-AT" dirty="0" smtClean="0"/>
              <a:t> </a:t>
            </a:r>
            <a:r>
              <a:rPr lang="de-AT" dirty="0" err="1" smtClean="0"/>
              <a:t>Requirement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036" y="1107328"/>
            <a:ext cx="3965428" cy="5201992"/>
          </a:xfrm>
        </p:spPr>
        <p:txBody>
          <a:bodyPr>
            <a:normAutofit fontScale="92500" lnSpcReduction="20000"/>
          </a:bodyPr>
          <a:lstStyle/>
          <a:p>
            <a:r>
              <a:rPr lang="de-AT" dirty="0" err="1" smtClean="0"/>
              <a:t>ESSnet</a:t>
            </a:r>
            <a:r>
              <a:rPr lang="de-AT" dirty="0" smtClean="0"/>
              <a:t> </a:t>
            </a:r>
            <a:r>
              <a:rPr lang="de-AT" dirty="0" err="1" smtClean="0"/>
              <a:t>develops</a:t>
            </a:r>
            <a:r>
              <a:rPr lang="de-AT" dirty="0" smtClean="0"/>
              <a:t> </a:t>
            </a:r>
            <a:r>
              <a:rPr lang="de-AT" dirty="0" err="1" smtClean="0"/>
              <a:t>solutions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ESS</a:t>
            </a:r>
          </a:p>
          <a:p>
            <a:pPr lvl="1"/>
            <a:r>
              <a:rPr lang="de-AT" dirty="0" smtClean="0"/>
              <a:t>Development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standards</a:t>
            </a:r>
            <a:r>
              <a:rPr lang="de-AT" dirty="0" smtClean="0"/>
              <a:t>/</a:t>
            </a:r>
            <a:r>
              <a:rPr lang="de-AT" dirty="0" err="1" smtClean="0"/>
              <a:t>models</a:t>
            </a:r>
            <a:r>
              <a:rPr lang="de-AT" dirty="0" smtClean="0"/>
              <a:t>/</a:t>
            </a:r>
            <a:br>
              <a:rPr lang="de-AT" dirty="0" smtClean="0"/>
            </a:br>
            <a:r>
              <a:rPr lang="de-AT" dirty="0" err="1" smtClean="0"/>
              <a:t>systems</a:t>
            </a:r>
            <a:endParaRPr lang="de-AT" dirty="0" smtClean="0"/>
          </a:p>
          <a:p>
            <a:pPr lvl="1"/>
            <a:r>
              <a:rPr lang="de-AT" dirty="0" err="1" smtClean="0"/>
              <a:t>Filtered</a:t>
            </a:r>
            <a:r>
              <a:rPr lang="de-AT" dirty="0" smtClean="0"/>
              <a:t> back </a:t>
            </a:r>
            <a:r>
              <a:rPr lang="de-AT" dirty="0" err="1" smtClean="0"/>
              <a:t>to</a:t>
            </a:r>
            <a:r>
              <a:rPr lang="de-AT" dirty="0" smtClean="0"/>
              <a:t> ESS </a:t>
            </a:r>
            <a:r>
              <a:rPr lang="de-AT" dirty="0" err="1" smtClean="0"/>
              <a:t>structure</a:t>
            </a:r>
            <a:endParaRPr lang="de-AT" dirty="0"/>
          </a:p>
          <a:p>
            <a:pPr lvl="1"/>
            <a:r>
              <a:rPr lang="de-AT" dirty="0" err="1" smtClean="0"/>
              <a:t>Decision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ESSC</a:t>
            </a:r>
          </a:p>
          <a:p>
            <a:r>
              <a:rPr lang="de-AT" dirty="0" smtClean="0"/>
              <a:t>EU </a:t>
            </a:r>
            <a:r>
              <a:rPr lang="de-AT" dirty="0" err="1" smtClean="0"/>
              <a:t>grant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cover</a:t>
            </a:r>
            <a:r>
              <a:rPr lang="de-AT" dirty="0" smtClean="0"/>
              <a:t> </a:t>
            </a:r>
            <a:r>
              <a:rPr lang="de-AT" dirty="0" err="1" smtClean="0"/>
              <a:t>coordination</a:t>
            </a:r>
            <a:r>
              <a:rPr lang="de-AT" dirty="0" smtClean="0"/>
              <a:t> </a:t>
            </a:r>
            <a:r>
              <a:rPr lang="de-AT" dirty="0" err="1" smtClean="0"/>
              <a:t>costs</a:t>
            </a:r>
            <a:endParaRPr lang="de-AT" dirty="0" smtClean="0"/>
          </a:p>
          <a:p>
            <a:r>
              <a:rPr lang="de-AT" dirty="0" smtClean="0"/>
              <a:t>Medium </a:t>
            </a:r>
            <a:r>
              <a:rPr lang="de-AT" dirty="0" err="1" smtClean="0"/>
              <a:t>formality</a:t>
            </a:r>
            <a:r>
              <a:rPr lang="de-AT" dirty="0" smtClean="0"/>
              <a:t> </a:t>
            </a:r>
            <a:r>
              <a:rPr lang="de-AT" dirty="0" err="1" smtClean="0"/>
              <a:t>requirement</a:t>
            </a:r>
            <a:r>
              <a:rPr lang="de-AT" dirty="0" smtClean="0"/>
              <a:t>: </a:t>
            </a:r>
            <a:r>
              <a:rPr lang="de-AT" dirty="0" err="1" smtClean="0"/>
              <a:t>contracts</a:t>
            </a:r>
            <a:endParaRPr lang="de-AT" dirty="0" smtClean="0"/>
          </a:p>
          <a:p>
            <a:r>
              <a:rPr lang="de-AT" dirty="0" err="1" smtClean="0"/>
              <a:t>Improvement</a:t>
            </a:r>
            <a:r>
              <a:rPr lang="de-AT" dirty="0" smtClean="0"/>
              <a:t> </a:t>
            </a:r>
            <a:r>
              <a:rPr lang="de-AT" dirty="0" err="1" smtClean="0"/>
              <a:t>action</a:t>
            </a:r>
            <a:r>
              <a:rPr lang="de-AT" dirty="0" smtClean="0"/>
              <a:t>: </a:t>
            </a:r>
            <a:r>
              <a:rPr lang="de-AT" dirty="0" err="1" smtClean="0"/>
              <a:t>filtering</a:t>
            </a:r>
            <a:r>
              <a:rPr lang="de-AT" dirty="0" smtClean="0"/>
              <a:t> back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ESS</a:t>
            </a:r>
          </a:p>
          <a:p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817299" y="2313632"/>
            <a:ext cx="3189247" cy="2952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44970" y="4416634"/>
            <a:ext cx="1008112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644970" y="2727880"/>
            <a:ext cx="1008112" cy="4320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8" name="Ellipse 7"/>
          <p:cNvSpPr/>
          <p:nvPr/>
        </p:nvSpPr>
        <p:spPr>
          <a:xfrm>
            <a:off x="1630282" y="2204864"/>
            <a:ext cx="1446570" cy="474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ESTAT</a:t>
            </a:r>
            <a:endParaRPr lang="de-AT" dirty="0"/>
          </a:p>
        </p:txBody>
      </p:sp>
      <p:sp>
        <p:nvSpPr>
          <p:cNvPr id="9" name="Ellipse 8"/>
          <p:cNvSpPr/>
          <p:nvPr/>
        </p:nvSpPr>
        <p:spPr>
          <a:xfrm>
            <a:off x="1918314" y="5013176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323528" y="3567308"/>
            <a:ext cx="1008112" cy="43204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4" name="Ellipse 13"/>
          <p:cNvSpPr/>
          <p:nvPr/>
        </p:nvSpPr>
        <p:spPr>
          <a:xfrm>
            <a:off x="3198860" y="4416634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NSI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14458" y="2708920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NSI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502490" y="3567308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NSI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31702" y="1145222"/>
            <a:ext cx="396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Common Development </a:t>
            </a:r>
            <a:r>
              <a:rPr lang="de-AT" sz="2400" dirty="0" err="1" smtClean="0">
                <a:solidFill>
                  <a:schemeClr val="accent3">
                    <a:lumMod val="50000"/>
                  </a:schemeClr>
                </a:solidFill>
              </a:rPr>
              <a:t>Purpose</a:t>
            </a:r>
            <a:endParaRPr lang="de-A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131765" y="2364940"/>
            <a:ext cx="2063971" cy="2845072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974486" y="3116257"/>
            <a:ext cx="119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err="1" smtClean="0">
                <a:solidFill>
                  <a:schemeClr val="accent4">
                    <a:lumMod val="75000"/>
                  </a:schemeClr>
                </a:solidFill>
              </a:rPr>
              <a:t>ESSnet</a:t>
            </a:r>
            <a:endParaRPr lang="de-AT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5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5107"/>
            <a:ext cx="6972828" cy="477054"/>
          </a:xfrm>
        </p:spPr>
        <p:txBody>
          <a:bodyPr/>
          <a:lstStyle/>
          <a:p>
            <a:r>
              <a:rPr lang="de-AT" dirty="0" smtClean="0"/>
              <a:t>Informal/</a:t>
            </a:r>
            <a:r>
              <a:rPr lang="de-AT" dirty="0" err="1" smtClean="0"/>
              <a:t>bilat</a:t>
            </a:r>
            <a:r>
              <a:rPr lang="de-AT" dirty="0" smtClean="0"/>
              <a:t>.: 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Formality</a:t>
            </a:r>
            <a:r>
              <a:rPr lang="de-AT" dirty="0" smtClean="0"/>
              <a:t> </a:t>
            </a:r>
            <a:r>
              <a:rPr lang="de-AT" dirty="0" err="1" smtClean="0"/>
              <a:t>Requirement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036" y="1107328"/>
            <a:ext cx="3965428" cy="5201992"/>
          </a:xfrm>
        </p:spPr>
        <p:txBody>
          <a:bodyPr>
            <a:normAutofit fontScale="92500" lnSpcReduction="20000"/>
          </a:bodyPr>
          <a:lstStyle/>
          <a:p>
            <a:r>
              <a:rPr lang="de-AT" dirty="0" smtClean="0"/>
              <a:t>Informal/bilateral </a:t>
            </a:r>
            <a:r>
              <a:rPr lang="de-AT" dirty="0" err="1" smtClean="0"/>
              <a:t>cooperation</a:t>
            </a:r>
            <a:endParaRPr lang="de-AT" dirty="0" smtClean="0"/>
          </a:p>
          <a:p>
            <a:pPr lvl="1"/>
            <a:r>
              <a:rPr lang="de-AT" dirty="0" smtClean="0"/>
              <a:t>2 </a:t>
            </a:r>
            <a:r>
              <a:rPr lang="de-AT" dirty="0" err="1" smtClean="0"/>
              <a:t>or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 NSIs</a:t>
            </a:r>
          </a:p>
          <a:p>
            <a:pPr lvl="1"/>
            <a:r>
              <a:rPr lang="de-AT" dirty="0" smtClean="0"/>
              <a:t>Learning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each</a:t>
            </a:r>
            <a:r>
              <a:rPr lang="de-AT" dirty="0" smtClean="0"/>
              <a:t> </a:t>
            </a:r>
            <a:r>
              <a:rPr lang="de-AT" dirty="0" err="1" smtClean="0"/>
              <a:t>other</a:t>
            </a:r>
            <a:endParaRPr lang="de-AT" dirty="0"/>
          </a:p>
          <a:p>
            <a:pPr lvl="1"/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common</a:t>
            </a:r>
            <a:r>
              <a:rPr lang="de-AT" dirty="0" smtClean="0"/>
              <a:t> </a:t>
            </a:r>
            <a:r>
              <a:rPr lang="de-AT" dirty="0" err="1" smtClean="0"/>
              <a:t>development</a:t>
            </a:r>
            <a:r>
              <a:rPr lang="de-AT" dirty="0" smtClean="0"/>
              <a:t>/</a:t>
            </a:r>
            <a:br>
              <a:rPr lang="de-AT" dirty="0" smtClean="0"/>
            </a:br>
            <a:r>
              <a:rPr lang="de-AT" dirty="0" err="1" smtClean="0"/>
              <a:t>production</a:t>
            </a:r>
            <a:r>
              <a:rPr lang="de-AT" dirty="0" smtClean="0"/>
              <a:t> </a:t>
            </a:r>
            <a:r>
              <a:rPr lang="de-AT" dirty="0" err="1" smtClean="0"/>
              <a:t>purpose</a:t>
            </a:r>
            <a:endParaRPr lang="de-AT" dirty="0" smtClean="0"/>
          </a:p>
          <a:p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financing</a:t>
            </a:r>
            <a:endParaRPr lang="de-AT" dirty="0" smtClean="0"/>
          </a:p>
          <a:p>
            <a:r>
              <a:rPr lang="de-AT" dirty="0" smtClean="0"/>
              <a:t>Regular/</a:t>
            </a:r>
            <a:r>
              <a:rPr lang="de-AT" dirty="0" err="1" smtClean="0"/>
              <a:t>irregular</a:t>
            </a:r>
            <a:r>
              <a:rPr lang="de-AT" dirty="0" smtClean="0"/>
              <a:t> </a:t>
            </a:r>
            <a:r>
              <a:rPr lang="de-AT" dirty="0" err="1" smtClean="0"/>
              <a:t>meetings</a:t>
            </a:r>
            <a:endParaRPr lang="de-AT" dirty="0" smtClean="0"/>
          </a:p>
          <a:p>
            <a:r>
              <a:rPr lang="de-AT" dirty="0" err="1" smtClean="0"/>
              <a:t>Changing</a:t>
            </a:r>
            <a:r>
              <a:rPr lang="de-AT" dirty="0" smtClean="0"/>
              <a:t> </a:t>
            </a:r>
            <a:r>
              <a:rPr lang="de-AT" dirty="0" err="1" smtClean="0"/>
              <a:t>composition</a:t>
            </a:r>
            <a:r>
              <a:rPr lang="de-AT" dirty="0" smtClean="0"/>
              <a:t>/</a:t>
            </a:r>
            <a:r>
              <a:rPr lang="de-AT" dirty="0" err="1" smtClean="0"/>
              <a:t>level</a:t>
            </a:r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817299" y="2313632"/>
            <a:ext cx="3189247" cy="2952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44970" y="4416634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644970" y="2727880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8" name="Ellipse 7"/>
          <p:cNvSpPr/>
          <p:nvPr/>
        </p:nvSpPr>
        <p:spPr>
          <a:xfrm>
            <a:off x="1630282" y="2204864"/>
            <a:ext cx="1446570" cy="474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ESTAT</a:t>
            </a:r>
            <a:endParaRPr lang="de-AT" dirty="0"/>
          </a:p>
        </p:txBody>
      </p:sp>
      <p:sp>
        <p:nvSpPr>
          <p:cNvPr id="9" name="Ellipse 8"/>
          <p:cNvSpPr/>
          <p:nvPr/>
        </p:nvSpPr>
        <p:spPr>
          <a:xfrm>
            <a:off x="1918314" y="5013176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323528" y="3567308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4" name="Ellipse 13"/>
          <p:cNvSpPr/>
          <p:nvPr/>
        </p:nvSpPr>
        <p:spPr>
          <a:xfrm>
            <a:off x="3198860" y="4416634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NSI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214458" y="2708920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NSI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502490" y="3567308"/>
            <a:ext cx="1008112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bg1"/>
                </a:solidFill>
              </a:rPr>
              <a:t>NSI</a:t>
            </a:r>
            <a:endParaRPr lang="de-AT" dirty="0">
              <a:solidFill>
                <a:schemeClr val="bg1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31702" y="1145222"/>
            <a:ext cx="3960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Exchange </a:t>
            </a:r>
            <a:r>
              <a:rPr lang="de-AT" sz="2400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 Practices </a:t>
            </a:r>
            <a:r>
              <a:rPr lang="de-AT" sz="2400" dirty="0" err="1" smtClean="0">
                <a:solidFill>
                  <a:schemeClr val="accent3">
                    <a:lumMod val="50000"/>
                  </a:schemeClr>
                </a:solidFill>
              </a:rPr>
              <a:t>Purpose</a:t>
            </a:r>
            <a:endParaRPr lang="de-A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3" name="Gerade Verbindung mit Pfeil 12"/>
          <p:cNvCxnSpPr>
            <a:stCxn id="10" idx="6"/>
            <a:endCxn id="14" idx="2"/>
          </p:cNvCxnSpPr>
          <p:nvPr/>
        </p:nvCxnSpPr>
        <p:spPr>
          <a:xfrm>
            <a:off x="1331640" y="3783332"/>
            <a:ext cx="1867220" cy="849326"/>
          </a:xfrm>
          <a:prstGeom prst="straightConnector1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0" idx="6"/>
            <a:endCxn id="15" idx="2"/>
          </p:cNvCxnSpPr>
          <p:nvPr/>
        </p:nvCxnSpPr>
        <p:spPr>
          <a:xfrm flipV="1">
            <a:off x="1331640" y="2924944"/>
            <a:ext cx="1882818" cy="858388"/>
          </a:xfrm>
          <a:prstGeom prst="straightConnector1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stCxn id="10" idx="6"/>
            <a:endCxn id="8" idx="4"/>
          </p:cNvCxnSpPr>
          <p:nvPr/>
        </p:nvCxnSpPr>
        <p:spPr>
          <a:xfrm flipV="1">
            <a:off x="1331640" y="2679666"/>
            <a:ext cx="1021927" cy="1103666"/>
          </a:xfrm>
          <a:prstGeom prst="straightConnector1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8" idx="4"/>
            <a:endCxn id="14" idx="2"/>
          </p:cNvCxnSpPr>
          <p:nvPr/>
        </p:nvCxnSpPr>
        <p:spPr>
          <a:xfrm>
            <a:off x="2353567" y="2679666"/>
            <a:ext cx="845293" cy="1952992"/>
          </a:xfrm>
          <a:prstGeom prst="straightConnector1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8" idx="4"/>
            <a:endCxn id="15" idx="2"/>
          </p:cNvCxnSpPr>
          <p:nvPr/>
        </p:nvCxnSpPr>
        <p:spPr>
          <a:xfrm>
            <a:off x="2353567" y="2679666"/>
            <a:ext cx="860891" cy="245278"/>
          </a:xfrm>
          <a:prstGeom prst="straightConnector1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15" idx="2"/>
            <a:endCxn id="14" idx="2"/>
          </p:cNvCxnSpPr>
          <p:nvPr/>
        </p:nvCxnSpPr>
        <p:spPr>
          <a:xfrm flipH="1">
            <a:off x="3198860" y="2924944"/>
            <a:ext cx="15598" cy="1707714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1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107328"/>
            <a:ext cx="8712968" cy="5129984"/>
          </a:xfrm>
        </p:spPr>
        <p:txBody>
          <a:bodyPr>
            <a:normAutofit fontScale="92500"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tx1"/>
                </a:solidFill>
              </a:rPr>
              <a:t>Innovation and Progress can </a:t>
            </a:r>
            <a:r>
              <a:rPr lang="en-GB" sz="2600" dirty="0" smtClean="0">
                <a:solidFill>
                  <a:schemeClr val="tx1"/>
                </a:solidFill>
              </a:rPr>
              <a:t>be </a:t>
            </a:r>
            <a:r>
              <a:rPr lang="en-GB" sz="2600" dirty="0" smtClean="0">
                <a:solidFill>
                  <a:schemeClr val="tx1"/>
                </a:solidFill>
              </a:rPr>
              <a:t>achieved </a:t>
            </a:r>
            <a:r>
              <a:rPr lang="en-GB" sz="2600" dirty="0">
                <a:solidFill>
                  <a:schemeClr val="tx1"/>
                </a:solidFill>
              </a:rPr>
              <a:t>much better </a:t>
            </a:r>
            <a:r>
              <a:rPr lang="en-GB" sz="2600" dirty="0" smtClean="0">
                <a:solidFill>
                  <a:schemeClr val="tx1"/>
                </a:solidFill>
              </a:rPr>
              <a:t>by </a:t>
            </a:r>
            <a:r>
              <a:rPr lang="en-GB" sz="2600" dirty="0" smtClean="0">
                <a:solidFill>
                  <a:schemeClr val="tx1"/>
                </a:solidFill>
              </a:rPr>
              <a:t>cooperating</a:t>
            </a:r>
            <a:endParaRPr lang="en-GB" sz="2600" dirty="0" smtClean="0">
              <a:solidFill>
                <a:srgbClr val="AE002C"/>
              </a:solidFill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600" dirty="0">
                <a:solidFill>
                  <a:schemeClr val="tx1"/>
                </a:solidFill>
              </a:rPr>
              <a:t>Broad range of cooperation partners within and outside the ESS </a:t>
            </a:r>
            <a:endParaRPr lang="en-GB" sz="2600" dirty="0" smtClean="0">
              <a:solidFill>
                <a:schemeClr val="tx1"/>
              </a:solidFill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tx1"/>
                </a:solidFill>
              </a:rPr>
              <a:t>ESS cooperation </a:t>
            </a:r>
          </a:p>
          <a:p>
            <a:pPr marL="824775" lvl="1" indent="-447675"/>
            <a:r>
              <a:rPr lang="en-GB" sz="2400" dirty="0" smtClean="0">
                <a:solidFill>
                  <a:schemeClr val="tx1"/>
                </a:solidFill>
              </a:rPr>
              <a:t>not only innovation driver</a:t>
            </a:r>
          </a:p>
          <a:p>
            <a:pPr marL="824775" lvl="1" indent="-447675"/>
            <a:r>
              <a:rPr lang="en-GB" sz="2400" dirty="0" smtClean="0">
                <a:solidFill>
                  <a:schemeClr val="tx1"/>
                </a:solidFill>
              </a:rPr>
              <a:t>But also a way to deal with resource constraints</a:t>
            </a:r>
            <a:endParaRPr lang="en-GB" sz="2400" dirty="0">
              <a:solidFill>
                <a:schemeClr val="tx1"/>
              </a:solidFill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de-DE" sz="2600" dirty="0" smtClean="0">
                <a:solidFill>
                  <a:schemeClr val="tx1"/>
                </a:solidFill>
              </a:rPr>
              <a:t>Choice </a:t>
            </a:r>
            <a:r>
              <a:rPr lang="de-DE" sz="2600" dirty="0" err="1" smtClean="0">
                <a:solidFill>
                  <a:schemeClr val="tx1"/>
                </a:solidFill>
              </a:rPr>
              <a:t>of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cooperation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model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depends</a:t>
            </a:r>
            <a:r>
              <a:rPr lang="de-DE" sz="2600" dirty="0" smtClean="0">
                <a:solidFill>
                  <a:schemeClr val="tx1"/>
                </a:solidFill>
              </a:rPr>
              <a:t> on </a:t>
            </a:r>
            <a:r>
              <a:rPr lang="de-DE" sz="2600" dirty="0" err="1" smtClean="0">
                <a:solidFill>
                  <a:schemeClr val="tx1"/>
                </a:solidFill>
              </a:rPr>
              <a:t>cooperation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</a:rPr>
              <a:t>purpose</a:t>
            </a:r>
            <a:endParaRPr lang="en-GB" sz="2600" dirty="0">
              <a:solidFill>
                <a:schemeClr val="tx1"/>
              </a:solidFill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en-GB" sz="2600" dirty="0" smtClean="0">
                <a:solidFill>
                  <a:schemeClr val="tx1"/>
                </a:solidFill>
              </a:rPr>
              <a:t>What we need:</a:t>
            </a:r>
          </a:p>
          <a:p>
            <a:pPr marL="824775" lvl="1" indent="-447675"/>
            <a:r>
              <a:rPr lang="en-GB" sz="2400" dirty="0" smtClean="0">
                <a:solidFill>
                  <a:schemeClr val="tx1"/>
                </a:solidFill>
              </a:rPr>
              <a:t>Trust</a:t>
            </a:r>
          </a:p>
          <a:p>
            <a:pPr marL="824775" lvl="1" indent="-447675"/>
            <a:r>
              <a:rPr lang="en-GB" sz="2400" dirty="0" smtClean="0">
                <a:solidFill>
                  <a:schemeClr val="tx1"/>
                </a:solidFill>
              </a:rPr>
              <a:t>Good frameworks for different cooperation models</a:t>
            </a:r>
          </a:p>
          <a:p>
            <a:pPr marL="824775" lvl="1" indent="-447675"/>
            <a:r>
              <a:rPr lang="en-GB" sz="2400" dirty="0" smtClean="0">
                <a:solidFill>
                  <a:schemeClr val="tx1"/>
                </a:solidFill>
              </a:rPr>
              <a:t>Promote informal fora to exchange experience</a:t>
            </a:r>
            <a:endParaRPr lang="en-GB" sz="2400" dirty="0">
              <a:solidFill>
                <a:schemeClr val="tx1"/>
              </a:solidFill>
            </a:endParaRPr>
          </a:p>
          <a:p>
            <a:pPr marL="447675" lvl="1" indent="-447675">
              <a:spcBef>
                <a:spcPts val="1200"/>
              </a:spcBef>
              <a:buSzPct val="100000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9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2060848"/>
            <a:ext cx="31444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2000" b="1" dirty="0" smtClean="0">
              <a:solidFill>
                <a:srgbClr val="666666"/>
              </a:solidFill>
            </a:endParaRPr>
          </a:p>
          <a:p>
            <a:pPr algn="r"/>
            <a:r>
              <a:rPr lang="en-US" sz="2000" b="1" dirty="0" smtClean="0">
                <a:solidFill>
                  <a:srgbClr val="666666"/>
                </a:solidFill>
              </a:rPr>
              <a:t>Konrad Pesendorfer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DG Statistics Austria</a:t>
            </a: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World Statistics Day 2015</a:t>
            </a:r>
          </a:p>
          <a:p>
            <a:pPr algn="r"/>
            <a:r>
              <a:rPr lang="en-US" sz="2000" dirty="0" smtClean="0">
                <a:solidFill>
                  <a:srgbClr val="666666"/>
                </a:solidFill>
              </a:rPr>
              <a:t>Conference by the Hungarian Statistical Office</a:t>
            </a:r>
            <a:endParaRPr lang="en-US" dirty="0" smtClean="0">
              <a:solidFill>
                <a:srgbClr val="666666"/>
              </a:solidFill>
            </a:endParaRPr>
          </a:p>
          <a:p>
            <a:pPr algn="r"/>
            <a:r>
              <a:rPr lang="en-US" dirty="0" smtClean="0">
                <a:solidFill>
                  <a:srgbClr val="666666"/>
                </a:solidFill>
              </a:rPr>
              <a:t>Budapest, 20 October 2015</a:t>
            </a:r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3395932" y="3322732"/>
            <a:ext cx="5748068" cy="830997"/>
          </a:xfrm>
        </p:spPr>
        <p:txBody>
          <a:bodyPr/>
          <a:lstStyle/>
          <a:p>
            <a:pPr lvl="0" algn="ctr"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2400" b="1" dirty="0" smtClean="0"/>
              <a:t>enhancing </a:t>
            </a:r>
            <a:r>
              <a:rPr lang="en-US" sz="2400" b="1" dirty="0"/>
              <a:t>innovation and transformation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in </a:t>
            </a:r>
            <a:r>
              <a:rPr lang="en-US" sz="2400" b="1" dirty="0"/>
              <a:t>official statistics</a:t>
            </a:r>
            <a:endParaRPr lang="en-GB" sz="2400" b="1" dirty="0"/>
          </a:p>
        </p:txBody>
      </p:sp>
      <p:sp>
        <p:nvSpPr>
          <p:cNvPr id="7" name="Titel 5"/>
          <p:cNvSpPr txBox="1">
            <a:spLocks/>
          </p:cNvSpPr>
          <p:nvPr/>
        </p:nvSpPr>
        <p:spPr>
          <a:xfrm>
            <a:off x="3400263" y="2204864"/>
            <a:ext cx="5472608" cy="9541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ts val="600"/>
              </a:spcBef>
              <a:spcAft>
                <a:spcPts val="2400"/>
              </a:spcAft>
              <a:defRPr/>
            </a:pPr>
            <a:r>
              <a:rPr lang="en-US" sz="2800" b="1" dirty="0">
                <a:solidFill>
                  <a:srgbClr val="AE002C"/>
                </a:solidFill>
              </a:rPr>
              <a:t>Cooperation among Statistical Institutes and with other </a:t>
            </a:r>
            <a:r>
              <a:rPr lang="en-US" sz="2800" b="1" dirty="0" smtClean="0">
                <a:solidFill>
                  <a:srgbClr val="AE002C"/>
                </a:solidFill>
              </a:rPr>
              <a:t>partners</a:t>
            </a:r>
            <a:endParaRPr kumimoji="0" lang="en-GB" sz="2800" b="1" i="0" u="none" strike="noStrike" kern="1200" cap="none" spc="0" normalizeH="0" baseline="0" dirty="0">
              <a:ln>
                <a:noFill/>
              </a:ln>
              <a:solidFill>
                <a:srgbClr val="AE002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Cooperation in quotes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207293"/>
            <a:ext cx="8964488" cy="452596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i="1" dirty="0" smtClean="0">
                <a:solidFill>
                  <a:schemeClr val="tx1"/>
                </a:solidFill>
              </a:rPr>
              <a:t>Competition </a:t>
            </a:r>
            <a:r>
              <a:rPr lang="en-US" sz="2400" i="1" dirty="0">
                <a:solidFill>
                  <a:schemeClr val="tx1"/>
                </a:solidFill>
              </a:rPr>
              <a:t>has been shown to be useful 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up </a:t>
            </a:r>
            <a:r>
              <a:rPr lang="en-US" sz="2400" i="1" dirty="0">
                <a:solidFill>
                  <a:schemeClr val="tx1"/>
                </a:solidFill>
              </a:rPr>
              <a:t>to a certain point </a:t>
            </a:r>
            <a:r>
              <a:rPr lang="en-US" sz="2400" i="1" dirty="0" smtClean="0">
                <a:solidFill>
                  <a:schemeClr val="tx1"/>
                </a:solidFill>
              </a:rPr>
              <a:t>and </a:t>
            </a:r>
            <a:r>
              <a:rPr lang="en-US" sz="2400" i="1" dirty="0">
                <a:solidFill>
                  <a:schemeClr val="tx1"/>
                </a:solidFill>
              </a:rPr>
              <a:t>no further, 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but </a:t>
            </a:r>
            <a:r>
              <a:rPr lang="en-US" sz="2400" i="1" dirty="0">
                <a:solidFill>
                  <a:schemeClr val="tx1"/>
                </a:solidFill>
              </a:rPr>
              <a:t>cooperation, 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which </a:t>
            </a:r>
            <a:r>
              <a:rPr lang="en-US" sz="2400" i="1" dirty="0">
                <a:solidFill>
                  <a:schemeClr val="tx1"/>
                </a:solidFill>
              </a:rPr>
              <a:t>is the thing we must strive for today, 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begins where </a:t>
            </a:r>
            <a:r>
              <a:rPr lang="en-US" sz="2400" i="1" dirty="0">
                <a:solidFill>
                  <a:schemeClr val="tx1"/>
                </a:solidFill>
              </a:rPr>
              <a:t>competition leaves </a:t>
            </a:r>
            <a:r>
              <a:rPr lang="en-US" sz="2400" i="1" dirty="0" smtClean="0">
                <a:solidFill>
                  <a:schemeClr val="tx1"/>
                </a:solidFill>
              </a:rPr>
              <a:t>off.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(Franklin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D.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Roosevelt)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400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en-US" sz="2400" i="1" dirty="0" smtClean="0"/>
              <a:t>The </a:t>
            </a:r>
            <a:r>
              <a:rPr lang="en-US" sz="2400" i="1" dirty="0"/>
              <a:t>keystone of successful business is cooperation. 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Friction </a:t>
            </a:r>
            <a:r>
              <a:rPr lang="en-US" sz="2400" i="1" dirty="0"/>
              <a:t>retards progress.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James Cash Penney, American business man)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07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Overview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422051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AT" dirty="0" err="1" smtClean="0"/>
              <a:t>Cooperation</a:t>
            </a:r>
            <a:r>
              <a:rPr lang="de-AT" dirty="0" smtClean="0"/>
              <a:t> </a:t>
            </a:r>
            <a:r>
              <a:rPr lang="de-AT" dirty="0" smtClean="0"/>
              <a:t>Partners </a:t>
            </a:r>
            <a:r>
              <a:rPr lang="de-AT" dirty="0" err="1" smtClean="0"/>
              <a:t>of</a:t>
            </a:r>
            <a:r>
              <a:rPr lang="de-AT" dirty="0" smtClean="0"/>
              <a:t> NSIs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smtClean="0"/>
              <a:t>ESS </a:t>
            </a:r>
            <a:r>
              <a:rPr lang="de-AT" dirty="0" err="1" smtClean="0"/>
              <a:t>cooperation</a:t>
            </a:r>
            <a:r>
              <a:rPr lang="de-AT" dirty="0" smtClean="0"/>
              <a:t> Models</a:t>
            </a:r>
          </a:p>
          <a:p>
            <a:pPr>
              <a:lnSpc>
                <a:spcPct val="150000"/>
              </a:lnSpc>
            </a:pPr>
            <a:r>
              <a:rPr lang="de-AT" dirty="0" err="1" smtClean="0"/>
              <a:t>Purposes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Cooperation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err="1" smtClean="0"/>
              <a:t>Cooperation</a:t>
            </a:r>
            <a:r>
              <a:rPr lang="de-AT" dirty="0" smtClean="0"/>
              <a:t> </a:t>
            </a:r>
            <a:r>
              <a:rPr lang="de-AT" dirty="0" err="1" smtClean="0"/>
              <a:t>examples</a:t>
            </a:r>
            <a:endParaRPr lang="de-AT" dirty="0" smtClean="0"/>
          </a:p>
          <a:p>
            <a:pPr>
              <a:lnSpc>
                <a:spcPct val="150000"/>
              </a:lnSpc>
            </a:pPr>
            <a:r>
              <a:rPr lang="de-AT" dirty="0" err="1" smtClean="0"/>
              <a:t>Conclusions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92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Ellipse 42"/>
          <p:cNvSpPr/>
          <p:nvPr/>
        </p:nvSpPr>
        <p:spPr>
          <a:xfrm>
            <a:off x="3183722" y="1376772"/>
            <a:ext cx="2695839" cy="367240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Innovation </a:t>
            </a:r>
            <a:r>
              <a:rPr lang="de-AT" dirty="0" err="1" smtClean="0"/>
              <a:t>Cooperation</a:t>
            </a:r>
            <a:r>
              <a:rPr lang="de-AT" dirty="0" smtClean="0"/>
              <a:t> Partners</a:t>
            </a:r>
            <a:endParaRPr lang="de-AT" dirty="0"/>
          </a:p>
        </p:txBody>
      </p:sp>
      <p:grpSp>
        <p:nvGrpSpPr>
          <p:cNvPr id="62" name="Gruppieren 61"/>
          <p:cNvGrpSpPr/>
          <p:nvPr/>
        </p:nvGrpSpPr>
        <p:grpSpPr>
          <a:xfrm>
            <a:off x="891843" y="1919773"/>
            <a:ext cx="3662591" cy="2646638"/>
            <a:chOff x="891843" y="1919773"/>
            <a:chExt cx="3662591" cy="2646638"/>
          </a:xfrm>
        </p:grpSpPr>
        <p:sp>
          <p:nvSpPr>
            <p:cNvPr id="6" name="Ellipse 5"/>
            <p:cNvSpPr/>
            <p:nvPr/>
          </p:nvSpPr>
          <p:spPr>
            <a:xfrm>
              <a:off x="1227664" y="2060848"/>
              <a:ext cx="3326770" cy="230425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3200" dirty="0" smtClean="0">
                  <a:solidFill>
                    <a:schemeClr val="tx2"/>
                  </a:solidFill>
                </a:rPr>
                <a:t>ESS</a:t>
              </a:r>
              <a:endParaRPr lang="de-AT" sz="3200" dirty="0">
                <a:solidFill>
                  <a:schemeClr val="tx2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1188719" y="3681028"/>
              <a:ext cx="1008112" cy="4320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NSI</a:t>
              </a:r>
              <a:endParaRPr lang="de-AT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1130504" y="2312876"/>
              <a:ext cx="1008112" cy="4320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NSI</a:t>
              </a:r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54921" y="1919773"/>
              <a:ext cx="1446570" cy="4320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ESTAT</a:t>
              </a:r>
              <a:endParaRPr lang="de-AT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244683" y="4134363"/>
              <a:ext cx="1008112" cy="4320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NSI</a:t>
              </a:r>
              <a:endParaRPr lang="de-AT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91843" y="2996952"/>
              <a:ext cx="1008112" cy="43204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NSI</a:t>
              </a:r>
              <a:endParaRPr lang="de-AT" dirty="0"/>
            </a:p>
          </p:txBody>
        </p:sp>
      </p:grpSp>
      <p:sp>
        <p:nvSpPr>
          <p:cNvPr id="15" name="Ellipse 14"/>
          <p:cNvSpPr/>
          <p:nvPr/>
        </p:nvSpPr>
        <p:spPr>
          <a:xfrm>
            <a:off x="4286037" y="1628800"/>
            <a:ext cx="903650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NSI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Gerade Verbindung mit Pfeil 16"/>
          <p:cNvCxnSpPr>
            <a:stCxn id="7" idx="0"/>
            <a:endCxn id="15" idx="4"/>
          </p:cNvCxnSpPr>
          <p:nvPr/>
        </p:nvCxnSpPr>
        <p:spPr>
          <a:xfrm flipV="1">
            <a:off x="4554434" y="2060848"/>
            <a:ext cx="183428" cy="93610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bgerundetes Rechteck 24"/>
          <p:cNvSpPr/>
          <p:nvPr/>
        </p:nvSpPr>
        <p:spPr>
          <a:xfrm>
            <a:off x="6996655" y="3328912"/>
            <a:ext cx="1530170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ONAs</a:t>
            </a:r>
            <a:endParaRPr lang="de-AT" dirty="0"/>
          </a:p>
        </p:txBody>
      </p:sp>
      <p:sp>
        <p:nvSpPr>
          <p:cNvPr id="26" name="Abgerundetes Rechteck 25"/>
          <p:cNvSpPr/>
          <p:nvPr/>
        </p:nvSpPr>
        <p:spPr>
          <a:xfrm>
            <a:off x="5606119" y="1163382"/>
            <a:ext cx="139053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Academia</a:t>
            </a:r>
            <a:endParaRPr lang="de-AT" dirty="0"/>
          </a:p>
        </p:txBody>
      </p:sp>
      <p:sp>
        <p:nvSpPr>
          <p:cNvPr id="27" name="Abgerundetes Rechteck 26"/>
          <p:cNvSpPr/>
          <p:nvPr/>
        </p:nvSpPr>
        <p:spPr>
          <a:xfrm>
            <a:off x="6420436" y="1880828"/>
            <a:ext cx="1625950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Research Institutes</a:t>
            </a:r>
            <a:endParaRPr lang="de-AT" dirty="0"/>
          </a:p>
        </p:txBody>
      </p:sp>
      <p:sp>
        <p:nvSpPr>
          <p:cNvPr id="28" name="Abgerundetes Rechteck 27"/>
          <p:cNvSpPr/>
          <p:nvPr/>
        </p:nvSpPr>
        <p:spPr>
          <a:xfrm>
            <a:off x="6418111" y="3994815"/>
            <a:ext cx="1704285" cy="55782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Private  Data Producers</a:t>
            </a:r>
            <a:endParaRPr lang="de-AT" dirty="0"/>
          </a:p>
        </p:txBody>
      </p:sp>
      <p:sp>
        <p:nvSpPr>
          <p:cNvPr id="29" name="Abgerundetes Rechteck 28"/>
          <p:cNvSpPr/>
          <p:nvPr/>
        </p:nvSpPr>
        <p:spPr>
          <a:xfrm>
            <a:off x="6996655" y="2570222"/>
            <a:ext cx="1530170" cy="55782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User Groups</a:t>
            </a:r>
            <a:endParaRPr lang="de-AT" dirty="0"/>
          </a:p>
        </p:txBody>
      </p:sp>
      <p:sp>
        <p:nvSpPr>
          <p:cNvPr id="37" name="Ellipse 36"/>
          <p:cNvSpPr/>
          <p:nvPr/>
        </p:nvSpPr>
        <p:spPr>
          <a:xfrm>
            <a:off x="4372305" y="4350387"/>
            <a:ext cx="903650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accent6">
                    <a:lumMod val="50000"/>
                  </a:schemeClr>
                </a:solidFill>
              </a:rPr>
              <a:t>NSI</a:t>
            </a:r>
            <a:endParaRPr lang="de-AT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8" name="Gerade Verbindung mit Pfeil 37"/>
          <p:cNvCxnSpPr>
            <a:stCxn id="7" idx="4"/>
            <a:endCxn id="37" idx="0"/>
          </p:cNvCxnSpPr>
          <p:nvPr/>
        </p:nvCxnSpPr>
        <p:spPr>
          <a:xfrm>
            <a:off x="4554434" y="3429000"/>
            <a:ext cx="269696" cy="92138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7" idx="7"/>
            <a:endCxn id="26" idx="1"/>
          </p:cNvCxnSpPr>
          <p:nvPr/>
        </p:nvCxnSpPr>
        <p:spPr>
          <a:xfrm flipV="1">
            <a:off x="4910855" y="1415410"/>
            <a:ext cx="695264" cy="16448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>
            <a:endCxn id="27" idx="1"/>
          </p:cNvCxnSpPr>
          <p:nvPr/>
        </p:nvCxnSpPr>
        <p:spPr>
          <a:xfrm flipV="1">
            <a:off x="4885400" y="2132856"/>
            <a:ext cx="1535036" cy="94425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7" idx="6"/>
            <a:endCxn id="29" idx="1"/>
          </p:cNvCxnSpPr>
          <p:nvPr/>
        </p:nvCxnSpPr>
        <p:spPr>
          <a:xfrm flipV="1">
            <a:off x="5058490" y="2849133"/>
            <a:ext cx="1938165" cy="36384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7" idx="6"/>
            <a:endCxn id="25" idx="1"/>
          </p:cNvCxnSpPr>
          <p:nvPr/>
        </p:nvCxnSpPr>
        <p:spPr>
          <a:xfrm>
            <a:off x="5058490" y="3212976"/>
            <a:ext cx="1938165" cy="3679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7" idx="6"/>
            <a:endCxn id="28" idx="1"/>
          </p:cNvCxnSpPr>
          <p:nvPr/>
        </p:nvCxnSpPr>
        <p:spPr>
          <a:xfrm>
            <a:off x="5058490" y="3212976"/>
            <a:ext cx="1359621" cy="106075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3403027" y="3897052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1" name="Ellipse 10"/>
          <p:cNvSpPr/>
          <p:nvPr/>
        </p:nvSpPr>
        <p:spPr>
          <a:xfrm>
            <a:off x="3455220" y="2201923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4050378" y="2996952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30" name="Abgerundetes Rechteck 29"/>
          <p:cNvSpPr/>
          <p:nvPr/>
        </p:nvSpPr>
        <p:spPr>
          <a:xfrm>
            <a:off x="6418111" y="4792526"/>
            <a:ext cx="1704285" cy="55782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Data </a:t>
            </a:r>
            <a:r>
              <a:rPr lang="de-AT" dirty="0" err="1" smtClean="0"/>
              <a:t>Owners</a:t>
            </a:r>
            <a:endParaRPr lang="de-AT" dirty="0"/>
          </a:p>
        </p:txBody>
      </p:sp>
      <p:cxnSp>
        <p:nvCxnSpPr>
          <p:cNvPr id="4" name="Gerade Verbindung mit Pfeil 3"/>
          <p:cNvCxnSpPr>
            <a:stCxn id="7" idx="5"/>
            <a:endCxn id="30" idx="1"/>
          </p:cNvCxnSpPr>
          <p:nvPr/>
        </p:nvCxnSpPr>
        <p:spPr>
          <a:xfrm>
            <a:off x="4910855" y="3365728"/>
            <a:ext cx="1507256" cy="170570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bgerundetes Rechteck 40"/>
          <p:cNvSpPr/>
          <p:nvPr/>
        </p:nvSpPr>
        <p:spPr>
          <a:xfrm>
            <a:off x="5879562" y="5551216"/>
            <a:ext cx="1530170" cy="55782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Others</a:t>
            </a:r>
            <a:endParaRPr lang="de-AT" dirty="0"/>
          </a:p>
        </p:txBody>
      </p:sp>
      <p:cxnSp>
        <p:nvCxnSpPr>
          <p:cNvPr id="33" name="Gerade Verbindung mit Pfeil 32"/>
          <p:cNvCxnSpPr>
            <a:stCxn id="7" idx="5"/>
            <a:endCxn id="41" idx="1"/>
          </p:cNvCxnSpPr>
          <p:nvPr/>
        </p:nvCxnSpPr>
        <p:spPr>
          <a:xfrm>
            <a:off x="4910855" y="3365728"/>
            <a:ext cx="968707" cy="24643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60"/>
          <p:cNvSpPr txBox="1"/>
          <p:nvPr/>
        </p:nvSpPr>
        <p:spPr>
          <a:xfrm>
            <a:off x="3796838" y="5151803"/>
            <a:ext cx="1452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Other </a:t>
            </a:r>
            <a:b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International </a:t>
            </a:r>
            <a:b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Fora</a:t>
            </a:r>
            <a:endParaRPr lang="de-AT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4" name="Gerade Verbindung mit Pfeil 63"/>
          <p:cNvCxnSpPr>
            <a:stCxn id="9" idx="6"/>
            <a:endCxn id="7" idx="2"/>
          </p:cNvCxnSpPr>
          <p:nvPr/>
        </p:nvCxnSpPr>
        <p:spPr>
          <a:xfrm flipV="1">
            <a:off x="2196831" y="3212976"/>
            <a:ext cx="1853547" cy="6840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7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  <p:bldP spid="30" grpId="0" animBg="1"/>
      <p:bldP spid="41" grpId="0" animBg="1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ESS </a:t>
            </a:r>
            <a:r>
              <a:rPr lang="de-AT" dirty="0" err="1" smtClean="0"/>
              <a:t>Cooperation</a:t>
            </a:r>
            <a:r>
              <a:rPr lang="de-AT" dirty="0" smtClean="0"/>
              <a:t> Models</a:t>
            </a:r>
            <a:endParaRPr lang="de-AT" dirty="0"/>
          </a:p>
        </p:txBody>
      </p:sp>
      <p:sp>
        <p:nvSpPr>
          <p:cNvPr id="9" name="Flussdiagramm: Gespeicherte Daten 8"/>
          <p:cNvSpPr/>
          <p:nvPr/>
        </p:nvSpPr>
        <p:spPr>
          <a:xfrm>
            <a:off x="179512" y="1795737"/>
            <a:ext cx="2376264" cy="1224136"/>
          </a:xfrm>
          <a:prstGeom prst="flowChartOnlineStorag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>
                <a:solidFill>
                  <a:schemeClr val="tx2"/>
                </a:solidFill>
              </a:rPr>
              <a:t>Informal/</a:t>
            </a:r>
            <a:br>
              <a:rPr lang="de-AT" sz="2400" dirty="0" smtClean="0">
                <a:solidFill>
                  <a:schemeClr val="tx2"/>
                </a:solidFill>
              </a:rPr>
            </a:br>
            <a:r>
              <a:rPr lang="de-AT" sz="2400" dirty="0" smtClean="0">
                <a:solidFill>
                  <a:schemeClr val="tx2"/>
                </a:solidFill>
              </a:rPr>
              <a:t>bilateral</a:t>
            </a:r>
            <a:endParaRPr lang="de-AT" sz="2400" dirty="0">
              <a:solidFill>
                <a:schemeClr val="tx2"/>
              </a:solidFill>
            </a:endParaRPr>
          </a:p>
        </p:txBody>
      </p:sp>
      <p:sp>
        <p:nvSpPr>
          <p:cNvPr id="10" name="Flussdiagramm: Gespeicherte Daten 9"/>
          <p:cNvSpPr/>
          <p:nvPr/>
        </p:nvSpPr>
        <p:spPr>
          <a:xfrm>
            <a:off x="2339752" y="1795737"/>
            <a:ext cx="2376264" cy="1224136"/>
          </a:xfrm>
          <a:prstGeom prst="flowChartOnline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>
                <a:solidFill>
                  <a:schemeClr val="tx2"/>
                </a:solidFill>
              </a:rPr>
              <a:t>ESSnets</a:t>
            </a:r>
            <a:endParaRPr lang="de-AT" sz="2400" dirty="0">
              <a:solidFill>
                <a:schemeClr val="tx2"/>
              </a:solidFill>
            </a:endParaRPr>
          </a:p>
        </p:txBody>
      </p:sp>
      <p:sp>
        <p:nvSpPr>
          <p:cNvPr id="11" name="Flussdiagramm: Gespeicherte Daten 10"/>
          <p:cNvSpPr/>
          <p:nvPr/>
        </p:nvSpPr>
        <p:spPr>
          <a:xfrm>
            <a:off x="4499992" y="1783080"/>
            <a:ext cx="2376264" cy="1224136"/>
          </a:xfrm>
          <a:prstGeom prst="flowChartOnlineStorag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 smtClean="0"/>
              <a:t>Centres</a:t>
            </a:r>
            <a:r>
              <a:rPr lang="de-AT" sz="2400" dirty="0" smtClean="0"/>
              <a:t> </a:t>
            </a:r>
            <a:r>
              <a:rPr lang="de-AT" sz="2400" dirty="0" err="1" smtClean="0"/>
              <a:t>of</a:t>
            </a:r>
            <a:r>
              <a:rPr lang="de-AT" sz="2400" dirty="0" smtClean="0"/>
              <a:t> Excellence</a:t>
            </a:r>
            <a:endParaRPr lang="de-AT" sz="2400" dirty="0"/>
          </a:p>
        </p:txBody>
      </p:sp>
      <p:sp>
        <p:nvSpPr>
          <p:cNvPr id="12" name="Flussdiagramm: Gespeicherte Daten 11"/>
          <p:cNvSpPr/>
          <p:nvPr/>
        </p:nvSpPr>
        <p:spPr>
          <a:xfrm>
            <a:off x="6660232" y="1795737"/>
            <a:ext cx="2376264" cy="1224136"/>
          </a:xfrm>
          <a:prstGeom prst="flowChartOnlineStorag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smtClean="0"/>
              <a:t>EU-Regulation</a:t>
            </a:r>
            <a:endParaRPr lang="de-AT" sz="24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520" y="3260981"/>
            <a:ext cx="21602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No</a:t>
            </a:r>
            <a:r>
              <a:rPr lang="de-AT" dirty="0" smtClean="0"/>
              <a:t> formal </a:t>
            </a:r>
            <a:r>
              <a:rPr lang="de-AT" dirty="0" err="1" smtClean="0"/>
              <a:t>structure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No</a:t>
            </a:r>
            <a:r>
              <a:rPr lang="de-AT" dirty="0" smtClean="0"/>
              <a:t> EU </a:t>
            </a:r>
            <a:r>
              <a:rPr lang="de-AT" dirty="0" err="1" smtClean="0"/>
              <a:t>financing</a:t>
            </a:r>
            <a:endParaRPr lang="de-AT" dirty="0"/>
          </a:p>
        </p:txBody>
      </p:sp>
      <p:sp>
        <p:nvSpPr>
          <p:cNvPr id="15" name="Textfeld 14"/>
          <p:cNvSpPr txBox="1"/>
          <p:nvPr/>
        </p:nvSpPr>
        <p:spPr>
          <a:xfrm>
            <a:off x="2393759" y="3260981"/>
            <a:ext cx="21602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Subset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EU </a:t>
            </a:r>
            <a:r>
              <a:rPr lang="de-AT" dirty="0" err="1" smtClean="0"/>
              <a:t>financing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Coordination</a:t>
            </a:r>
            <a:r>
              <a:rPr lang="de-AT" dirty="0" smtClean="0"/>
              <a:t> </a:t>
            </a:r>
            <a:r>
              <a:rPr lang="de-AT" dirty="0" err="1" smtClean="0"/>
              <a:t>by</a:t>
            </a:r>
            <a:r>
              <a:rPr lang="de-AT" dirty="0" smtClean="0"/>
              <a:t> NSI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Task </a:t>
            </a:r>
            <a:r>
              <a:rPr lang="de-AT" dirty="0" err="1" smtClean="0"/>
              <a:t>driven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Limited in time</a:t>
            </a:r>
            <a:endParaRPr lang="de-AT" dirty="0"/>
          </a:p>
        </p:txBody>
      </p:sp>
      <p:sp>
        <p:nvSpPr>
          <p:cNvPr id="16" name="Textfeld 15"/>
          <p:cNvSpPr txBox="1"/>
          <p:nvPr/>
        </p:nvSpPr>
        <p:spPr>
          <a:xfrm>
            <a:off x="4527103" y="3260981"/>
            <a:ext cx="22682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Subset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EU/MS </a:t>
            </a:r>
            <a:r>
              <a:rPr lang="de-AT" dirty="0" err="1" smtClean="0"/>
              <a:t>financing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Public </a:t>
            </a:r>
            <a:r>
              <a:rPr lang="de-AT" dirty="0" err="1" smtClean="0"/>
              <a:t>procurement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NSI(s) </a:t>
            </a:r>
            <a:r>
              <a:rPr lang="de-AT" dirty="0" err="1" smtClean="0"/>
              <a:t>competence</a:t>
            </a:r>
            <a:r>
              <a:rPr lang="de-AT" dirty="0" smtClean="0"/>
              <a:t> </a:t>
            </a:r>
            <a:r>
              <a:rPr lang="de-AT" dirty="0" err="1" smtClean="0"/>
              <a:t>leader</a:t>
            </a:r>
            <a:r>
              <a:rPr lang="de-AT" dirty="0" smtClean="0"/>
              <a:t>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Implementation </a:t>
            </a:r>
            <a:r>
              <a:rPr lang="de-AT" dirty="0" err="1" smtClean="0"/>
              <a:t>focus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Not limited in time</a:t>
            </a:r>
            <a:endParaRPr lang="de-AT" dirty="0"/>
          </a:p>
        </p:txBody>
      </p:sp>
      <p:sp>
        <p:nvSpPr>
          <p:cNvPr id="17" name="Textfeld 16"/>
          <p:cNvSpPr txBox="1"/>
          <p:nvPr/>
        </p:nvSpPr>
        <p:spPr>
          <a:xfrm>
            <a:off x="6795355" y="3253895"/>
            <a:ext cx="22411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all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Prepared</a:t>
            </a:r>
            <a:r>
              <a:rPr lang="de-AT" dirty="0" smtClean="0"/>
              <a:t>/</a:t>
            </a:r>
            <a:r>
              <a:rPr lang="de-AT" dirty="0" err="1" smtClean="0"/>
              <a:t>decided</a:t>
            </a:r>
            <a:r>
              <a:rPr lang="de-AT" dirty="0" smtClean="0"/>
              <a:t> in formal ESS </a:t>
            </a:r>
            <a:r>
              <a:rPr lang="de-AT" dirty="0" err="1" smtClean="0"/>
              <a:t>structure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smtClean="0"/>
              <a:t>EU </a:t>
            </a:r>
            <a:r>
              <a:rPr lang="de-AT" dirty="0" err="1" smtClean="0"/>
              <a:t>financing</a:t>
            </a:r>
            <a:r>
              <a:rPr lang="de-AT" dirty="0" smtClean="0"/>
              <a:t> </a:t>
            </a:r>
            <a:r>
              <a:rPr lang="de-AT" dirty="0" err="1" smtClean="0"/>
              <a:t>possible</a:t>
            </a:r>
            <a:endParaRPr lang="de-A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 smtClean="0"/>
              <a:t>Objective</a:t>
            </a:r>
            <a:r>
              <a:rPr lang="de-AT" dirty="0" smtClean="0"/>
              <a:t>: </a:t>
            </a:r>
            <a:r>
              <a:rPr lang="de-AT" dirty="0" err="1" smtClean="0"/>
              <a:t>comparability</a:t>
            </a:r>
            <a:r>
              <a:rPr lang="de-AT" dirty="0" smtClean="0"/>
              <a:t> </a:t>
            </a:r>
            <a:r>
              <a:rPr lang="de-AT" dirty="0" err="1" smtClean="0"/>
              <a:t>through</a:t>
            </a:r>
            <a:r>
              <a:rPr lang="de-AT" dirty="0" smtClean="0"/>
              <a:t> </a:t>
            </a:r>
            <a:r>
              <a:rPr lang="de-AT" dirty="0" err="1" smtClean="0"/>
              <a:t>harmonization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standardization</a:t>
            </a:r>
            <a:endParaRPr lang="de-AT" dirty="0"/>
          </a:p>
        </p:txBody>
      </p:sp>
      <p:sp>
        <p:nvSpPr>
          <p:cNvPr id="3" name="Pfeil nach rechts 2"/>
          <p:cNvSpPr/>
          <p:nvPr/>
        </p:nvSpPr>
        <p:spPr>
          <a:xfrm>
            <a:off x="1655676" y="1242047"/>
            <a:ext cx="5724636" cy="257924"/>
          </a:xfrm>
          <a:prstGeom prst="rightArrow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Textfeld 3"/>
          <p:cNvSpPr txBox="1"/>
          <p:nvPr/>
        </p:nvSpPr>
        <p:spPr>
          <a:xfrm>
            <a:off x="424754" y="1186343"/>
            <a:ext cx="97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</a:rPr>
              <a:t>informal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637698" y="1186343"/>
            <a:ext cx="80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</a:rPr>
              <a:t>formal</a:t>
            </a:r>
            <a:endParaRPr lang="de-A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Cooperation</a:t>
            </a:r>
            <a:r>
              <a:rPr lang="de-AT" dirty="0" smtClean="0"/>
              <a:t> </a:t>
            </a:r>
            <a:r>
              <a:rPr lang="de-AT" dirty="0" err="1" smtClean="0"/>
              <a:t>Purpose</a:t>
            </a:r>
            <a:endParaRPr lang="de-AT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835696" y="1340768"/>
            <a:ext cx="0" cy="3816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835696" y="5157192"/>
            <a:ext cx="5760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606302" y="5517232"/>
            <a:ext cx="644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err="1" smtClean="0">
                <a:solidFill>
                  <a:schemeClr val="tx2"/>
                </a:solidFill>
              </a:rPr>
              <a:t>Formality</a:t>
            </a:r>
            <a:r>
              <a:rPr lang="de-AT" sz="2400" dirty="0" smtClean="0">
                <a:solidFill>
                  <a:schemeClr val="tx2"/>
                </a:solidFill>
              </a:rPr>
              <a:t> </a:t>
            </a:r>
            <a:r>
              <a:rPr lang="de-AT" sz="2400" dirty="0" err="1" smtClean="0">
                <a:solidFill>
                  <a:schemeClr val="tx2"/>
                </a:solidFill>
              </a:rPr>
              <a:t>requirement</a:t>
            </a:r>
            <a:r>
              <a:rPr lang="de-AT" sz="2400" dirty="0" smtClean="0">
                <a:solidFill>
                  <a:schemeClr val="tx2"/>
                </a:solidFill>
              </a:rPr>
              <a:t> (</a:t>
            </a:r>
            <a:r>
              <a:rPr lang="de-AT" sz="2400" dirty="0" err="1" smtClean="0">
                <a:solidFill>
                  <a:schemeClr val="tx2"/>
                </a:solidFill>
              </a:rPr>
              <a:t>structure</a:t>
            </a:r>
            <a:r>
              <a:rPr lang="de-AT" sz="2400" dirty="0" smtClean="0">
                <a:solidFill>
                  <a:schemeClr val="tx2"/>
                </a:solidFill>
              </a:rPr>
              <a:t>/</a:t>
            </a:r>
            <a:r>
              <a:rPr lang="de-AT" sz="2400" dirty="0" err="1" smtClean="0">
                <a:solidFill>
                  <a:schemeClr val="tx2"/>
                </a:solidFill>
              </a:rPr>
              <a:t>standardization</a:t>
            </a:r>
            <a:r>
              <a:rPr lang="de-AT" sz="2400" dirty="0" smtClean="0">
                <a:solidFill>
                  <a:schemeClr val="tx2"/>
                </a:solidFill>
              </a:rPr>
              <a:t>)</a:t>
            </a:r>
            <a:endParaRPr lang="de-AT" sz="24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176230" y="3018147"/>
            <a:ext cx="233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chemeClr val="tx2"/>
                </a:solidFill>
              </a:rPr>
              <a:t>Interdependence</a:t>
            </a:r>
            <a:endParaRPr lang="de-AT" sz="2400" dirty="0">
              <a:solidFill>
                <a:schemeClr val="tx2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189958" y="4005064"/>
            <a:ext cx="1733969" cy="898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accent3">
                    <a:lumMod val="50000"/>
                  </a:schemeClr>
                </a:solidFill>
              </a:rPr>
              <a:t>Exchanging</a:t>
            </a:r>
            <a:r>
              <a:rPr lang="de-A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3">
                    <a:lumMod val="50000"/>
                  </a:schemeClr>
                </a:solidFill>
              </a:rPr>
              <a:t>best</a:t>
            </a:r>
            <a:r>
              <a:rPr lang="de-A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3">
                    <a:lumMod val="50000"/>
                  </a:schemeClr>
                </a:solidFill>
              </a:rPr>
              <a:t>practice</a:t>
            </a:r>
            <a:endParaRPr lang="de-A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707904" y="2890268"/>
            <a:ext cx="2088232" cy="8987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Common Development</a:t>
            </a:r>
            <a:endParaRPr lang="de-AT" dirty="0"/>
          </a:p>
        </p:txBody>
      </p:sp>
      <p:sp>
        <p:nvSpPr>
          <p:cNvPr id="13" name="Ellipse 12"/>
          <p:cNvSpPr/>
          <p:nvPr/>
        </p:nvSpPr>
        <p:spPr>
          <a:xfrm>
            <a:off x="5364088" y="1738140"/>
            <a:ext cx="2088232" cy="8987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Common </a:t>
            </a:r>
            <a:r>
              <a:rPr lang="de-AT" dirty="0" err="1" smtClean="0"/>
              <a:t>Production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7596336" y="515254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</a:rPr>
              <a:t>high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245470" y="104183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</a:rPr>
              <a:t>high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311189" y="5147899"/>
            <a:ext cx="5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tx2"/>
                </a:solidFill>
              </a:rPr>
              <a:t>low</a:t>
            </a:r>
            <a:endParaRPr lang="de-A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Purpose</a:t>
            </a:r>
            <a:r>
              <a:rPr lang="de-AT" dirty="0" smtClean="0"/>
              <a:t>-Coop. Model </a:t>
            </a:r>
            <a:r>
              <a:rPr lang="de-AT" dirty="0" err="1" smtClean="0"/>
              <a:t>Matching</a:t>
            </a:r>
            <a:endParaRPr lang="de-AT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1835696" y="1340768"/>
            <a:ext cx="0" cy="38164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1835696" y="5157192"/>
            <a:ext cx="57606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1606302" y="5517232"/>
            <a:ext cx="6444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err="1" smtClean="0">
                <a:solidFill>
                  <a:schemeClr val="tx2"/>
                </a:solidFill>
              </a:rPr>
              <a:t>Formality</a:t>
            </a:r>
            <a:r>
              <a:rPr lang="de-AT" sz="2400" dirty="0" smtClean="0">
                <a:solidFill>
                  <a:schemeClr val="tx2"/>
                </a:solidFill>
              </a:rPr>
              <a:t> </a:t>
            </a:r>
            <a:r>
              <a:rPr lang="de-AT" sz="2400" dirty="0" err="1" smtClean="0">
                <a:solidFill>
                  <a:schemeClr val="tx2"/>
                </a:solidFill>
              </a:rPr>
              <a:t>requirement</a:t>
            </a:r>
            <a:r>
              <a:rPr lang="de-AT" sz="2400" dirty="0" smtClean="0">
                <a:solidFill>
                  <a:schemeClr val="tx2"/>
                </a:solidFill>
              </a:rPr>
              <a:t> (</a:t>
            </a:r>
            <a:r>
              <a:rPr lang="de-AT" sz="2400" dirty="0" err="1" smtClean="0">
                <a:solidFill>
                  <a:schemeClr val="tx2"/>
                </a:solidFill>
              </a:rPr>
              <a:t>structure</a:t>
            </a:r>
            <a:r>
              <a:rPr lang="de-AT" sz="2400" dirty="0" smtClean="0">
                <a:solidFill>
                  <a:schemeClr val="tx2"/>
                </a:solidFill>
              </a:rPr>
              <a:t>/</a:t>
            </a:r>
            <a:r>
              <a:rPr lang="de-AT" sz="2400" dirty="0" err="1" smtClean="0">
                <a:solidFill>
                  <a:schemeClr val="tx2"/>
                </a:solidFill>
              </a:rPr>
              <a:t>standardization</a:t>
            </a:r>
            <a:r>
              <a:rPr lang="de-AT" sz="2400" dirty="0" smtClean="0">
                <a:solidFill>
                  <a:schemeClr val="tx2"/>
                </a:solidFill>
              </a:rPr>
              <a:t>)</a:t>
            </a:r>
            <a:endParaRPr lang="de-AT" sz="24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176230" y="3018147"/>
            <a:ext cx="2331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400" dirty="0" err="1" smtClean="0">
                <a:solidFill>
                  <a:schemeClr val="tx2"/>
                </a:solidFill>
              </a:rPr>
              <a:t>Interdependence</a:t>
            </a:r>
            <a:endParaRPr lang="de-AT" sz="2400" dirty="0">
              <a:solidFill>
                <a:schemeClr val="tx2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189958" y="4005064"/>
            <a:ext cx="1733969" cy="89877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accent3">
                    <a:lumMod val="50000"/>
                  </a:schemeClr>
                </a:solidFill>
              </a:rPr>
              <a:t>Exchanging</a:t>
            </a:r>
            <a:r>
              <a:rPr lang="de-A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3">
                    <a:lumMod val="50000"/>
                  </a:schemeClr>
                </a:solidFill>
              </a:rPr>
              <a:t>best</a:t>
            </a:r>
            <a:r>
              <a:rPr lang="de-AT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AT" dirty="0" err="1" smtClean="0">
                <a:solidFill>
                  <a:schemeClr val="accent3">
                    <a:lumMod val="50000"/>
                  </a:schemeClr>
                </a:solidFill>
              </a:rPr>
              <a:t>practice</a:t>
            </a:r>
            <a:endParaRPr lang="de-A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707904" y="2890268"/>
            <a:ext cx="2088232" cy="89877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Common Development</a:t>
            </a:r>
            <a:endParaRPr lang="de-AT" dirty="0"/>
          </a:p>
        </p:txBody>
      </p:sp>
      <p:sp>
        <p:nvSpPr>
          <p:cNvPr id="13" name="Ellipse 12"/>
          <p:cNvSpPr/>
          <p:nvPr/>
        </p:nvSpPr>
        <p:spPr>
          <a:xfrm>
            <a:off x="5364088" y="1738140"/>
            <a:ext cx="2088232" cy="89877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Common </a:t>
            </a:r>
            <a:r>
              <a:rPr lang="de-AT" dirty="0" err="1" smtClean="0"/>
              <a:t>Production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7596336" y="515254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</a:rPr>
              <a:t>high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245470" y="1041831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chemeClr val="tx2"/>
                </a:solidFill>
              </a:rPr>
              <a:t>high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311189" y="5147899"/>
            <a:ext cx="523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err="1" smtClean="0">
                <a:solidFill>
                  <a:schemeClr val="tx2"/>
                </a:solidFill>
              </a:rPr>
              <a:t>low</a:t>
            </a:r>
            <a:endParaRPr lang="de-AT" dirty="0">
              <a:solidFill>
                <a:schemeClr val="tx2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5518956" y="1179415"/>
            <a:ext cx="1778496" cy="3973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EU Regulation</a:t>
            </a:r>
            <a:endParaRPr lang="de-AT" dirty="0"/>
          </a:p>
        </p:txBody>
      </p:sp>
      <p:cxnSp>
        <p:nvCxnSpPr>
          <p:cNvPr id="8" name="Gerader Verbinder 7"/>
          <p:cNvCxnSpPr>
            <a:stCxn id="4" idx="2"/>
            <a:endCxn id="13" idx="0"/>
          </p:cNvCxnSpPr>
          <p:nvPr/>
        </p:nvCxnSpPr>
        <p:spPr>
          <a:xfrm>
            <a:off x="6408204" y="1576787"/>
            <a:ext cx="0" cy="161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bgerundetes Rechteck 16"/>
          <p:cNvSpPr/>
          <p:nvPr/>
        </p:nvSpPr>
        <p:spPr>
          <a:xfrm>
            <a:off x="3563888" y="1879500"/>
            <a:ext cx="1202432" cy="3973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/>
              <a:t>CoE</a:t>
            </a:r>
            <a:endParaRPr lang="de-AT" dirty="0"/>
          </a:p>
        </p:txBody>
      </p:sp>
      <p:cxnSp>
        <p:nvCxnSpPr>
          <p:cNvPr id="19" name="Gerader Verbinder 18"/>
          <p:cNvCxnSpPr>
            <a:stCxn id="17" idx="3"/>
            <a:endCxn id="13" idx="2"/>
          </p:cNvCxnSpPr>
          <p:nvPr/>
        </p:nvCxnSpPr>
        <p:spPr>
          <a:xfrm>
            <a:off x="4766320" y="2078186"/>
            <a:ext cx="597768" cy="109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/>
          <p:cNvCxnSpPr>
            <a:stCxn id="17" idx="2"/>
            <a:endCxn id="12" idx="0"/>
          </p:cNvCxnSpPr>
          <p:nvPr/>
        </p:nvCxnSpPr>
        <p:spPr>
          <a:xfrm>
            <a:off x="4165104" y="2276872"/>
            <a:ext cx="586916" cy="613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gerundetes Rechteck 25"/>
          <p:cNvSpPr/>
          <p:nvPr/>
        </p:nvSpPr>
        <p:spPr>
          <a:xfrm>
            <a:off x="2195736" y="2996952"/>
            <a:ext cx="1202432" cy="3973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</a:rPr>
              <a:t>ESSnet</a:t>
            </a:r>
            <a:endParaRPr lang="de-AT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0" name="Gerader Verbinder 29"/>
          <p:cNvCxnSpPr>
            <a:stCxn id="26" idx="3"/>
            <a:endCxn id="12" idx="2"/>
          </p:cNvCxnSpPr>
          <p:nvPr/>
        </p:nvCxnSpPr>
        <p:spPr>
          <a:xfrm>
            <a:off x="3398168" y="3195638"/>
            <a:ext cx="30973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/>
          <p:cNvCxnSpPr>
            <a:stCxn id="26" idx="2"/>
            <a:endCxn id="11" idx="0"/>
          </p:cNvCxnSpPr>
          <p:nvPr/>
        </p:nvCxnSpPr>
        <p:spPr>
          <a:xfrm>
            <a:off x="2796952" y="3394324"/>
            <a:ext cx="259991" cy="6107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bgerundetes Rechteck 32"/>
          <p:cNvSpPr/>
          <p:nvPr/>
        </p:nvSpPr>
        <p:spPr>
          <a:xfrm>
            <a:off x="4067944" y="4581128"/>
            <a:ext cx="1872208" cy="3973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chemeClr val="accent1">
                    <a:lumMod val="50000"/>
                  </a:schemeClr>
                </a:solidFill>
              </a:rPr>
              <a:t>Informal/bilateral</a:t>
            </a:r>
            <a:endParaRPr lang="de-AT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35" name="Gerader Verbinder 34"/>
          <p:cNvCxnSpPr>
            <a:stCxn id="11" idx="5"/>
            <a:endCxn id="33" idx="1"/>
          </p:cNvCxnSpPr>
          <p:nvPr/>
        </p:nvCxnSpPr>
        <p:spPr>
          <a:xfrm>
            <a:off x="3669993" y="4772214"/>
            <a:ext cx="397951" cy="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SIMSTAT: High </a:t>
            </a:r>
            <a:r>
              <a:rPr lang="de-AT" dirty="0" err="1" smtClean="0"/>
              <a:t>Formality</a:t>
            </a:r>
            <a:r>
              <a:rPr lang="de-AT" dirty="0" smtClean="0"/>
              <a:t> </a:t>
            </a:r>
            <a:r>
              <a:rPr lang="de-AT" dirty="0" err="1" smtClean="0"/>
              <a:t>Requirement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036" y="1107328"/>
            <a:ext cx="3965428" cy="4985968"/>
          </a:xfrm>
        </p:spPr>
        <p:txBody>
          <a:bodyPr>
            <a:normAutofit lnSpcReduction="10000"/>
          </a:bodyPr>
          <a:lstStyle/>
          <a:p>
            <a:r>
              <a:rPr lang="de-AT" dirty="0" smtClean="0"/>
              <a:t>High </a:t>
            </a:r>
            <a:r>
              <a:rPr lang="de-AT" dirty="0" err="1" smtClean="0"/>
              <a:t>Interdependence</a:t>
            </a:r>
            <a:r>
              <a:rPr lang="de-AT" dirty="0" smtClean="0"/>
              <a:t>: NSIs‘ </a:t>
            </a:r>
            <a:r>
              <a:rPr lang="de-AT" dirty="0" err="1" smtClean="0"/>
              <a:t>ability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produce</a:t>
            </a:r>
            <a:r>
              <a:rPr lang="de-AT" dirty="0" smtClean="0"/>
              <a:t> FT-</a:t>
            </a:r>
            <a:r>
              <a:rPr lang="de-AT" dirty="0" err="1" smtClean="0"/>
              <a:t>statistics</a:t>
            </a:r>
            <a:r>
              <a:rPr lang="de-AT" dirty="0" smtClean="0"/>
              <a:t> </a:t>
            </a:r>
            <a:r>
              <a:rPr lang="de-AT" dirty="0" err="1" smtClean="0"/>
              <a:t>depends</a:t>
            </a:r>
            <a:r>
              <a:rPr lang="de-AT" dirty="0" smtClean="0"/>
              <a:t> on:</a:t>
            </a:r>
          </a:p>
          <a:p>
            <a:pPr lvl="1"/>
            <a:r>
              <a:rPr lang="de-AT" dirty="0" err="1" smtClean="0"/>
              <a:t>Coverage</a:t>
            </a:r>
            <a:endParaRPr lang="de-AT" dirty="0" smtClean="0"/>
          </a:p>
          <a:p>
            <a:pPr lvl="1"/>
            <a:r>
              <a:rPr lang="de-AT" dirty="0" smtClean="0"/>
              <a:t>Quality</a:t>
            </a:r>
          </a:p>
          <a:p>
            <a:pPr lvl="1"/>
            <a:r>
              <a:rPr lang="de-AT" dirty="0" err="1" smtClean="0"/>
              <a:t>Timeliness</a:t>
            </a:r>
            <a:endParaRPr lang="de-AT" dirty="0" smtClean="0"/>
          </a:p>
          <a:p>
            <a:r>
              <a:rPr lang="de-AT" dirty="0" smtClean="0"/>
              <a:t>Data </a:t>
            </a:r>
            <a:r>
              <a:rPr lang="de-AT" dirty="0" err="1" smtClean="0"/>
              <a:t>Protection</a:t>
            </a:r>
            <a:r>
              <a:rPr lang="de-AT" dirty="0" smtClean="0"/>
              <a:t>!</a:t>
            </a:r>
          </a:p>
          <a:p>
            <a:r>
              <a:rPr lang="de-AT" dirty="0" smtClean="0"/>
              <a:t>High </a:t>
            </a:r>
            <a:r>
              <a:rPr lang="de-AT" dirty="0" err="1" smtClean="0"/>
              <a:t>formality</a:t>
            </a:r>
            <a:r>
              <a:rPr lang="de-AT" dirty="0" smtClean="0"/>
              <a:t> </a:t>
            </a:r>
            <a:r>
              <a:rPr lang="de-AT" dirty="0" err="1" smtClean="0"/>
              <a:t>requirement</a:t>
            </a:r>
            <a:r>
              <a:rPr lang="de-AT" dirty="0" smtClean="0"/>
              <a:t>: EU </a:t>
            </a:r>
            <a:r>
              <a:rPr lang="de-AT" dirty="0" err="1" smtClean="0"/>
              <a:t>regulation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817299" y="2313632"/>
            <a:ext cx="3189247" cy="2952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44970" y="4416634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644970" y="2727880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8" name="Ellipse 7"/>
          <p:cNvSpPr/>
          <p:nvPr/>
        </p:nvSpPr>
        <p:spPr>
          <a:xfrm>
            <a:off x="1630282" y="2204864"/>
            <a:ext cx="1446570" cy="474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ESTAT</a:t>
            </a:r>
            <a:endParaRPr lang="de-AT" dirty="0"/>
          </a:p>
        </p:txBody>
      </p:sp>
      <p:sp>
        <p:nvSpPr>
          <p:cNvPr id="9" name="Ellipse 8"/>
          <p:cNvSpPr/>
          <p:nvPr/>
        </p:nvSpPr>
        <p:spPr>
          <a:xfrm>
            <a:off x="1918314" y="5013176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323528" y="3567308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4" name="Ellipse 13"/>
          <p:cNvSpPr/>
          <p:nvPr/>
        </p:nvSpPr>
        <p:spPr>
          <a:xfrm>
            <a:off x="3198860" y="4416634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5" name="Ellipse 14"/>
          <p:cNvSpPr/>
          <p:nvPr/>
        </p:nvSpPr>
        <p:spPr>
          <a:xfrm>
            <a:off x="3214458" y="2708920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6" name="Ellipse 15"/>
          <p:cNvSpPr/>
          <p:nvPr/>
        </p:nvSpPr>
        <p:spPr>
          <a:xfrm>
            <a:off x="3502490" y="3567308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37" name="Ellipse 36"/>
          <p:cNvSpPr/>
          <p:nvPr/>
        </p:nvSpPr>
        <p:spPr>
          <a:xfrm>
            <a:off x="2134338" y="3567308"/>
            <a:ext cx="504056" cy="43204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39" name="Gerade Verbindung mit Pfeil 38"/>
          <p:cNvCxnSpPr>
            <a:stCxn id="10" idx="6"/>
            <a:endCxn id="37" idx="2"/>
          </p:cNvCxnSpPr>
          <p:nvPr/>
        </p:nvCxnSpPr>
        <p:spPr>
          <a:xfrm>
            <a:off x="1331640" y="3783332"/>
            <a:ext cx="802698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>
            <a:stCxn id="7" idx="6"/>
            <a:endCxn id="37" idx="1"/>
          </p:cNvCxnSpPr>
          <p:nvPr/>
        </p:nvCxnSpPr>
        <p:spPr>
          <a:xfrm>
            <a:off x="1653082" y="2943904"/>
            <a:ext cx="555073" cy="68667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15" idx="2"/>
            <a:endCxn id="37" idx="7"/>
          </p:cNvCxnSpPr>
          <p:nvPr/>
        </p:nvCxnSpPr>
        <p:spPr>
          <a:xfrm flipH="1">
            <a:off x="2564577" y="2924944"/>
            <a:ext cx="649881" cy="705636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37" idx="6"/>
            <a:endCxn id="16" idx="2"/>
          </p:cNvCxnSpPr>
          <p:nvPr/>
        </p:nvCxnSpPr>
        <p:spPr>
          <a:xfrm>
            <a:off x="2638394" y="3783332"/>
            <a:ext cx="864096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>
            <a:stCxn id="14" idx="2"/>
            <a:endCxn id="37" idx="5"/>
          </p:cNvCxnSpPr>
          <p:nvPr/>
        </p:nvCxnSpPr>
        <p:spPr>
          <a:xfrm flipH="1" flipV="1">
            <a:off x="2564577" y="3936084"/>
            <a:ext cx="634283" cy="69657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9" idx="0"/>
            <a:endCxn id="37" idx="4"/>
          </p:cNvCxnSpPr>
          <p:nvPr/>
        </p:nvCxnSpPr>
        <p:spPr>
          <a:xfrm flipH="1" flipV="1">
            <a:off x="2386366" y="3999356"/>
            <a:ext cx="36004" cy="101382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6" idx="6"/>
            <a:endCxn id="37" idx="3"/>
          </p:cNvCxnSpPr>
          <p:nvPr/>
        </p:nvCxnSpPr>
        <p:spPr>
          <a:xfrm flipV="1">
            <a:off x="1653082" y="3936084"/>
            <a:ext cx="555073" cy="69657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491457" y="1139169"/>
            <a:ext cx="39435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Common </a:t>
            </a:r>
            <a:r>
              <a:rPr lang="de-AT" sz="2400" dirty="0" err="1" smtClean="0">
                <a:solidFill>
                  <a:schemeClr val="accent3">
                    <a:lumMod val="50000"/>
                  </a:schemeClr>
                </a:solidFill>
              </a:rPr>
              <a:t>Production</a:t>
            </a:r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de-AT" sz="2400" dirty="0" err="1" smtClean="0">
                <a:solidFill>
                  <a:schemeClr val="accent3">
                    <a:lumMod val="50000"/>
                  </a:schemeClr>
                </a:solidFill>
              </a:rPr>
              <a:t>Purpose</a:t>
            </a:r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b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AT" sz="2400" dirty="0" err="1" smtClean="0">
                <a:solidFill>
                  <a:schemeClr val="accent3">
                    <a:lumMod val="50000"/>
                  </a:schemeClr>
                </a:solidFill>
              </a:rPr>
              <a:t>Microdata</a:t>
            </a:r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 Exchange</a:t>
            </a:r>
            <a:endParaRPr lang="de-A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CoE</a:t>
            </a:r>
            <a:r>
              <a:rPr lang="de-AT" dirty="0" smtClean="0"/>
              <a:t>: Medium </a:t>
            </a:r>
            <a:r>
              <a:rPr lang="de-AT" dirty="0" err="1" smtClean="0"/>
              <a:t>Formality</a:t>
            </a:r>
            <a:r>
              <a:rPr lang="de-AT" dirty="0" smtClean="0"/>
              <a:t> </a:t>
            </a:r>
            <a:r>
              <a:rPr lang="de-AT" dirty="0" err="1" smtClean="0"/>
              <a:t>Requirement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3036" y="1107328"/>
            <a:ext cx="3965428" cy="4985968"/>
          </a:xfrm>
        </p:spPr>
        <p:txBody>
          <a:bodyPr>
            <a:normAutofit fontScale="92500" lnSpcReduction="10000"/>
          </a:bodyPr>
          <a:lstStyle/>
          <a:p>
            <a:r>
              <a:rPr lang="de-AT" dirty="0" err="1" smtClean="0"/>
              <a:t>CoE</a:t>
            </a:r>
            <a:r>
              <a:rPr lang="de-AT" dirty="0" smtClean="0"/>
              <a:t> </a:t>
            </a:r>
            <a:r>
              <a:rPr lang="de-AT" dirty="0" err="1" smtClean="0"/>
              <a:t>produces</a:t>
            </a:r>
            <a:r>
              <a:rPr lang="de-AT" dirty="0" smtClean="0"/>
              <a:t>/</a:t>
            </a:r>
            <a:r>
              <a:rPr lang="de-AT" dirty="0" err="1" smtClean="0"/>
              <a:t>develops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ESS </a:t>
            </a:r>
            <a:r>
              <a:rPr lang="de-AT" dirty="0" err="1" smtClean="0"/>
              <a:t>as</a:t>
            </a:r>
            <a:r>
              <a:rPr lang="de-AT" dirty="0" smtClean="0"/>
              <a:t> a </a:t>
            </a:r>
            <a:r>
              <a:rPr lang="de-AT" dirty="0" err="1" smtClean="0"/>
              <a:t>whole</a:t>
            </a:r>
            <a:endParaRPr lang="de-AT" dirty="0" smtClean="0"/>
          </a:p>
          <a:p>
            <a:pPr lvl="1"/>
            <a:r>
              <a:rPr lang="de-AT" dirty="0" smtClean="0"/>
              <a:t>ESS </a:t>
            </a:r>
            <a:r>
              <a:rPr lang="de-AT" dirty="0" err="1" smtClean="0"/>
              <a:t>interest</a:t>
            </a:r>
            <a:endParaRPr lang="de-AT" dirty="0" smtClean="0"/>
          </a:p>
          <a:p>
            <a:pPr lvl="1"/>
            <a:r>
              <a:rPr lang="de-AT" dirty="0"/>
              <a:t>MS </a:t>
            </a:r>
            <a:r>
              <a:rPr lang="de-AT" dirty="0" err="1"/>
              <a:t>involvement</a:t>
            </a:r>
            <a:endParaRPr lang="de-AT" dirty="0"/>
          </a:p>
          <a:p>
            <a:pPr lvl="1"/>
            <a:r>
              <a:rPr lang="de-AT" dirty="0" smtClean="0"/>
              <a:t>System </a:t>
            </a:r>
            <a:r>
              <a:rPr lang="de-AT" dirty="0" err="1" smtClean="0"/>
              <a:t>compatibility</a:t>
            </a:r>
            <a:endParaRPr lang="de-AT" dirty="0" smtClean="0"/>
          </a:p>
          <a:p>
            <a:pPr lvl="1"/>
            <a:r>
              <a:rPr lang="de-AT" dirty="0" smtClean="0"/>
              <a:t>Efficiency </a:t>
            </a:r>
            <a:r>
              <a:rPr lang="de-AT" dirty="0" err="1" smtClean="0"/>
              <a:t>gain</a:t>
            </a:r>
            <a:endParaRPr lang="de-AT" dirty="0" smtClean="0"/>
          </a:p>
          <a:p>
            <a:r>
              <a:rPr lang="de-AT" dirty="0" err="1" smtClean="0"/>
              <a:t>Cost</a:t>
            </a:r>
            <a:r>
              <a:rPr lang="de-AT" dirty="0" smtClean="0"/>
              <a:t> </a:t>
            </a:r>
            <a:r>
              <a:rPr lang="de-AT" dirty="0" err="1" smtClean="0"/>
              <a:t>compensation</a:t>
            </a:r>
            <a:r>
              <a:rPr lang="de-AT" dirty="0" smtClean="0"/>
              <a:t> </a:t>
            </a:r>
            <a:r>
              <a:rPr lang="de-AT" dirty="0" err="1" smtClean="0"/>
              <a:t>through</a:t>
            </a:r>
            <a:r>
              <a:rPr lang="de-AT" dirty="0" smtClean="0"/>
              <a:t> </a:t>
            </a:r>
            <a:r>
              <a:rPr lang="de-AT" dirty="0" err="1" smtClean="0"/>
              <a:t>standardized</a:t>
            </a:r>
            <a:r>
              <a:rPr lang="de-AT" dirty="0" smtClean="0"/>
              <a:t> </a:t>
            </a:r>
            <a:r>
              <a:rPr lang="de-AT" dirty="0" err="1" smtClean="0"/>
              <a:t>cost</a:t>
            </a:r>
            <a:r>
              <a:rPr lang="de-AT" dirty="0" smtClean="0"/>
              <a:t> </a:t>
            </a:r>
            <a:r>
              <a:rPr lang="de-AT" dirty="0" err="1" smtClean="0"/>
              <a:t>accounting</a:t>
            </a:r>
            <a:endParaRPr lang="de-AT" dirty="0" smtClean="0"/>
          </a:p>
          <a:p>
            <a:r>
              <a:rPr lang="de-AT" dirty="0" smtClean="0"/>
              <a:t>Medium </a:t>
            </a:r>
            <a:r>
              <a:rPr lang="de-AT" dirty="0" err="1" smtClean="0"/>
              <a:t>formality</a:t>
            </a:r>
            <a:r>
              <a:rPr lang="de-AT" dirty="0" smtClean="0"/>
              <a:t> </a:t>
            </a:r>
            <a:r>
              <a:rPr lang="de-AT" dirty="0" err="1" smtClean="0"/>
              <a:t>requirement</a:t>
            </a:r>
            <a:r>
              <a:rPr lang="de-AT" dirty="0" smtClean="0"/>
              <a:t>: </a:t>
            </a:r>
            <a:r>
              <a:rPr lang="de-AT" dirty="0" err="1" smtClean="0"/>
              <a:t>public</a:t>
            </a:r>
            <a:r>
              <a:rPr lang="de-AT" dirty="0" smtClean="0"/>
              <a:t> </a:t>
            </a:r>
            <a:r>
              <a:rPr lang="de-AT" dirty="0" err="1" smtClean="0"/>
              <a:t>procurement</a:t>
            </a:r>
            <a:r>
              <a:rPr lang="de-AT" dirty="0" smtClean="0"/>
              <a:t>; </a:t>
            </a:r>
            <a:r>
              <a:rPr lang="de-AT" dirty="0" err="1" smtClean="0"/>
              <a:t>contracts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5" name="Ellipse 4"/>
          <p:cNvSpPr/>
          <p:nvPr/>
        </p:nvSpPr>
        <p:spPr>
          <a:xfrm>
            <a:off x="817299" y="2313632"/>
            <a:ext cx="3189247" cy="2952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44970" y="4416634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644970" y="2727880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8" name="Ellipse 7"/>
          <p:cNvSpPr/>
          <p:nvPr/>
        </p:nvSpPr>
        <p:spPr>
          <a:xfrm>
            <a:off x="1630282" y="2204864"/>
            <a:ext cx="1446570" cy="4748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ESTAT</a:t>
            </a:r>
            <a:endParaRPr lang="de-AT" dirty="0"/>
          </a:p>
        </p:txBody>
      </p:sp>
      <p:sp>
        <p:nvSpPr>
          <p:cNvPr id="9" name="Ellipse 8"/>
          <p:cNvSpPr/>
          <p:nvPr/>
        </p:nvSpPr>
        <p:spPr>
          <a:xfrm>
            <a:off x="1918314" y="5013176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0" name="Ellipse 9"/>
          <p:cNvSpPr/>
          <p:nvPr/>
        </p:nvSpPr>
        <p:spPr>
          <a:xfrm>
            <a:off x="323528" y="3567308"/>
            <a:ext cx="1008112" cy="4320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4" name="Ellipse 13"/>
          <p:cNvSpPr/>
          <p:nvPr/>
        </p:nvSpPr>
        <p:spPr>
          <a:xfrm>
            <a:off x="3198860" y="4416634"/>
            <a:ext cx="1008112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5" name="Ellipse 14"/>
          <p:cNvSpPr/>
          <p:nvPr/>
        </p:nvSpPr>
        <p:spPr>
          <a:xfrm>
            <a:off x="3214458" y="2708920"/>
            <a:ext cx="1008112" cy="43204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NSI</a:t>
            </a:r>
            <a:endParaRPr lang="de-AT" dirty="0"/>
          </a:p>
        </p:txBody>
      </p:sp>
      <p:sp>
        <p:nvSpPr>
          <p:cNvPr id="16" name="Ellipse 15"/>
          <p:cNvSpPr/>
          <p:nvPr/>
        </p:nvSpPr>
        <p:spPr>
          <a:xfrm>
            <a:off x="3502490" y="3567308"/>
            <a:ext cx="1008112" cy="43204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>
                <a:solidFill>
                  <a:srgbClr val="C00000"/>
                </a:solidFill>
              </a:rPr>
              <a:t>NSI</a:t>
            </a:r>
            <a:endParaRPr lang="de-AT" dirty="0">
              <a:solidFill>
                <a:srgbClr val="C00000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979991" y="1139169"/>
            <a:ext cx="2966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Common </a:t>
            </a:r>
            <a:r>
              <a:rPr lang="de-AT" sz="2400" dirty="0" err="1" smtClean="0">
                <a:solidFill>
                  <a:schemeClr val="accent3">
                    <a:lumMod val="50000"/>
                  </a:schemeClr>
                </a:solidFill>
              </a:rPr>
              <a:t>Production</a:t>
            </a:r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b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de-AT" sz="2400" dirty="0" smtClean="0">
                <a:solidFill>
                  <a:schemeClr val="accent3">
                    <a:lumMod val="50000"/>
                  </a:schemeClr>
                </a:solidFill>
              </a:rPr>
              <a:t>Development </a:t>
            </a:r>
            <a:r>
              <a:rPr lang="de-AT" sz="2400" dirty="0" err="1" smtClean="0">
                <a:solidFill>
                  <a:schemeClr val="accent3">
                    <a:lumMod val="50000"/>
                  </a:schemeClr>
                </a:solidFill>
              </a:rPr>
              <a:t>Purpose</a:t>
            </a:r>
            <a:endParaRPr lang="de-A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2754097" y="2420888"/>
            <a:ext cx="1837619" cy="284507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Textfeld 10"/>
          <p:cNvSpPr txBox="1"/>
          <p:nvPr/>
        </p:nvSpPr>
        <p:spPr>
          <a:xfrm>
            <a:off x="2712962" y="3517191"/>
            <a:ext cx="739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err="1" smtClean="0">
                <a:solidFill>
                  <a:schemeClr val="accent6">
                    <a:lumMod val="75000"/>
                  </a:schemeClr>
                </a:solidFill>
              </a:rPr>
              <a:t>CoE</a:t>
            </a:r>
            <a:endParaRPr lang="de-AT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Microsoft Office PowerPoint</Application>
  <PresentationFormat>Bildschirmpräsentation (4:3)</PresentationFormat>
  <Paragraphs>175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</vt:lpstr>
      <vt:lpstr>enhancing innovation and transformation  in official statistics</vt:lpstr>
      <vt:lpstr>Cooperation in quotes</vt:lpstr>
      <vt:lpstr>Overview</vt:lpstr>
      <vt:lpstr>Innovation Cooperation Partners</vt:lpstr>
      <vt:lpstr>ESS Cooperation Models</vt:lpstr>
      <vt:lpstr>Cooperation Purpose</vt:lpstr>
      <vt:lpstr>Purpose-Coop. Model Matching</vt:lpstr>
      <vt:lpstr>SIMSTAT: High Formality Requirement</vt:lpstr>
      <vt:lpstr>CoE: Medium Formality Requirement</vt:lpstr>
      <vt:lpstr>ESSnet: Low/Med. Formality Requirement</vt:lpstr>
      <vt:lpstr>Informal/bilat.: No Formality Requirement</vt:lpstr>
      <vt:lpstr>Conclusions</vt:lpstr>
      <vt:lpstr>enhancing innovation and transformation  in official statistics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PESENDORFER Konrad</cp:lastModifiedBy>
  <cp:revision>357</cp:revision>
  <cp:lastPrinted>2014-09-22T08:55:36Z</cp:lastPrinted>
  <dcterms:created xsi:type="dcterms:W3CDTF">2011-01-18T14:17:10Z</dcterms:created>
  <dcterms:modified xsi:type="dcterms:W3CDTF">2015-10-19T11:06:41Z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-1401716081</vt:i4>
  </property>
  <property fmtid="{D5CDD505-2E9C-101B-9397-08002B2CF9AE}" pid="4" name="_EmailSubject">
    <vt:lpwstr>DGINS Riga</vt:lpwstr>
  </property>
  <property fmtid="{D5CDD505-2E9C-101B-9397-08002B2CF9AE}" pid="5" name="_AuthorEmail">
    <vt:lpwstr>Norbert.Rainer@statistik.gv.at</vt:lpwstr>
  </property>
  <property fmtid="{D5CDD505-2E9C-101B-9397-08002B2CF9AE}" pid="6" name="_AuthorEmailDisplayName">
    <vt:lpwstr>RAINER Norbert</vt:lpwstr>
  </property>
  <property fmtid="{D5CDD505-2E9C-101B-9397-08002B2CF9AE}" pid="7" name="_PreviousAdHocReviewCycleID">
    <vt:i4>-1019092096</vt:i4>
  </property>
</Properties>
</file>