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0" r:id="rId2"/>
    <p:sldId id="270" r:id="rId3"/>
    <p:sldId id="271" r:id="rId4"/>
    <p:sldId id="285" r:id="rId5"/>
    <p:sldId id="272" r:id="rId6"/>
    <p:sldId id="288" r:id="rId7"/>
    <p:sldId id="289" r:id="rId8"/>
    <p:sldId id="274" r:id="rId9"/>
    <p:sldId id="286" r:id="rId10"/>
    <p:sldId id="275" r:id="rId11"/>
    <p:sldId id="287" r:id="rId12"/>
    <p:sldId id="279" r:id="rId13"/>
    <p:sldId id="280" r:id="rId14"/>
    <p:sldId id="284" r:id="rId15"/>
    <p:sldId id="283" r:id="rId16"/>
    <p:sldId id="290" r:id="rId17"/>
    <p:sldId id="268" r:id="rId18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FFCC00"/>
    <a:srgbClr val="FFFF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2286" autoAdjust="0"/>
  </p:normalViewPr>
  <p:slideViewPr>
    <p:cSldViewPr>
      <p:cViewPr>
        <p:scale>
          <a:sx n="80" d="100"/>
          <a:sy n="80" d="100"/>
        </p:scale>
        <p:origin x="-2514" y="-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56EAC-8257-4DD8-8EA4-61EDD4BAEC10}" type="datetimeFigureOut">
              <a:rPr lang="en-IE" smtClean="0"/>
              <a:t>09/10/2015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0C3A5-1AFD-4C29-B23B-86AB8D07BC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561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3199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41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41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58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11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11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41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58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58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DFB1A-4A8B-476C-BF8F-D4C2D1237070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151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41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363F0-497C-4447-9A91-19F9F57C3E8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4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3648" y="836712"/>
            <a:ext cx="6332240" cy="720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B5BC1F-6754-40A1-B13A-DA4C8C4F9BC9}" type="datetime1">
              <a:rPr lang="en-IE" smtClean="0"/>
              <a:pPr/>
              <a:t>09/10/2015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064937-9B7B-4811-9BAE-B6C8D760F4B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372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vari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319" y="274638"/>
            <a:ext cx="7602114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edit text styles or add spreadsheet Graph picture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A5E3-6A05-4C0D-B750-6935F3FBC91B}" type="datetime1">
              <a:rPr lang="en-IE" smtClean="0"/>
              <a:t>09/10/2015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83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mbered Bullet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073584"/>
            <a:ext cx="7772400" cy="3312368"/>
          </a:xfrm>
        </p:spPr>
        <p:txBody>
          <a:bodyPr anchor="b"/>
          <a:lstStyle>
            <a:lvl1pPr marL="457200" indent="-457200">
              <a:buFont typeface="+mj-lt"/>
              <a:buAutoNum type="arabicPeriod"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IE" dirty="0" smtClean="0"/>
          </a:p>
          <a:p>
            <a:pPr lvl="0"/>
            <a:r>
              <a:rPr lang="en-IE" dirty="0" smtClean="0"/>
              <a:t>Example of numbered bullet point don’t forget to animate so as to build the page content!</a:t>
            </a:r>
          </a:p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r>
              <a:rPr lang="en-IE" dirty="0" smtClean="0"/>
              <a:t>Example of second numbered point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endParaRPr lang="en-IE" dirty="0" smtClean="0"/>
          </a:p>
          <a:p>
            <a:pPr lvl="0"/>
            <a:r>
              <a:rPr lang="en-IE" dirty="0" smtClean="0"/>
              <a:t>Example of third numbered point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B6D-7396-4366-B69F-9B3F96BD3F77}" type="datetime1">
              <a:rPr lang="en-IE" smtClean="0"/>
              <a:t>09/10/2015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075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6F65-E854-4254-88E9-EAC6A91CA2D6}" type="datetime1">
              <a:rPr lang="en-IE" smtClean="0"/>
              <a:t>09/10/2015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2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agraph plus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0"/>
            <a:r>
              <a:rPr lang="en-US" dirty="0" smtClean="0"/>
              <a:t> Master text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073584"/>
            <a:ext cx="3008313" cy="505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paragraph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0E73-1990-4EAA-A4A5-2827A6C0E027}" type="datetime1">
              <a:rPr lang="en-IE" smtClean="0"/>
              <a:t>09/10/2015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2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ABC8-1CE5-4E9C-8A2B-B1F3BAA0DDB3}" type="datetime1">
              <a:rPr lang="en-IE" smtClean="0"/>
              <a:t>09/10/2015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702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2717-CC39-40A9-AA0B-7C5C749C875F}" type="datetime1">
              <a:rPr lang="en-IE" smtClean="0"/>
              <a:t>09/10/2015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7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AA7C445-2491-40D4-B573-F3581B6B054A}" type="datetime1">
              <a:rPr lang="en-IE" smtClean="0"/>
              <a:pPr/>
              <a:t>09/10/2015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064937-9B7B-4811-9BAE-B6C8D760F4B7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2376263" cy="97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210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  <p:sldLayoutId id="214748365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1403648" y="1700808"/>
            <a:ext cx="6332240" cy="7200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Modernisation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Evolution or Revolution</a:t>
            </a:r>
            <a:endParaRPr lang="en-US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+mn-lt"/>
              </a:rPr>
              <a:t>World Statistics Day </a:t>
            </a:r>
          </a:p>
          <a:p>
            <a:r>
              <a:rPr lang="en-US" sz="2400" dirty="0" smtClean="0">
                <a:latin typeface="+mn-lt"/>
              </a:rPr>
              <a:t>October 20, 2015</a:t>
            </a:r>
          </a:p>
          <a:p>
            <a:r>
              <a:rPr lang="en-US" sz="2400" dirty="0" smtClean="0">
                <a:latin typeface="+mn-lt"/>
              </a:rPr>
              <a:t>Budapest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 err="1" smtClean="0">
                <a:latin typeface="+mn-lt"/>
              </a:rPr>
              <a:t>Pádraig</a:t>
            </a:r>
            <a:r>
              <a:rPr lang="en-US" sz="2400" dirty="0" smtClean="0">
                <a:latin typeface="+mn-lt"/>
              </a:rPr>
              <a:t> Dalton</a:t>
            </a:r>
          </a:p>
          <a:p>
            <a:r>
              <a:rPr lang="en-US" sz="2400" dirty="0" smtClean="0">
                <a:latin typeface="+mn-lt"/>
              </a:rPr>
              <a:t>Director General, CSO, Ireland</a:t>
            </a:r>
            <a:endParaRPr lang="en-US" sz="24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46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83264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100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GB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odernisation activities: Practical example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Shift from primary data collection to increased usage of secondary data sources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Continued evolution from product based to process based organisational structures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Embedding process based models aligned to the GSBPM and GAMSO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Increased usage of visualisation tools across the GSBPM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Recruiting resources with new skill sets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Developing a CSPA compatible architecture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9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838200" y="762000"/>
            <a:ext cx="830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361890"/>
            <a:ext cx="83820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IE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CSO Future Operating Model Design</a:t>
            </a:r>
            <a:endParaRPr lang="en-IE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>
            <a:off x="4829010" y="-1711432"/>
            <a:ext cx="400141" cy="5977652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vert27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Customers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469475" y="5178984"/>
            <a:ext cx="2313286" cy="116746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95782" tIns="47891" rIns="95782" bIns="47891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Support &amp; Capability Building</a:t>
            </a:r>
          </a:p>
        </p:txBody>
      </p:sp>
      <p:sp>
        <p:nvSpPr>
          <p:cNvPr id="72" name="Up-Down Arrow 71"/>
          <p:cNvSpPr/>
          <p:nvPr/>
        </p:nvSpPr>
        <p:spPr>
          <a:xfrm>
            <a:off x="6848584" y="2435168"/>
            <a:ext cx="178924" cy="2743816"/>
          </a:xfrm>
          <a:prstGeom prst="upDown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5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Up-Down Arrow 72"/>
          <p:cNvSpPr/>
          <p:nvPr/>
        </p:nvSpPr>
        <p:spPr>
          <a:xfrm>
            <a:off x="2964517" y="2428126"/>
            <a:ext cx="223174" cy="2750858"/>
          </a:xfrm>
          <a:prstGeom prst="upDown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5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207403" y="2735045"/>
            <a:ext cx="6031066" cy="1955507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800" b="1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Statistical Processing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2335946" y="2945404"/>
            <a:ext cx="5801573" cy="1561688"/>
          </a:xfrm>
          <a:prstGeom prst="roundRect">
            <a:avLst/>
          </a:prstGeom>
          <a:solidFill>
            <a:srgbClr val="C0504D">
              <a:lumMod val="60000"/>
              <a:lumOff val="40000"/>
              <a:alpha val="27000"/>
            </a:srgbClr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Quality Management Framework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2469475" y="2980536"/>
            <a:ext cx="5264561" cy="1060929"/>
          </a:xfrm>
          <a:prstGeom prst="roundRect">
            <a:avLst/>
          </a:prstGeom>
          <a:solidFill>
            <a:srgbClr val="9BBB59">
              <a:lumMod val="60000"/>
              <a:lumOff val="40000"/>
              <a:alpha val="49000"/>
            </a:srgbClr>
          </a:solidFill>
          <a:ln w="9525" cap="flat" cmpd="sng" algn="ctr">
            <a:solidFill>
              <a:srgbClr val="9BBB59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Metadata management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3922289" y="3395112"/>
            <a:ext cx="3850886" cy="597516"/>
          </a:xfrm>
          <a:prstGeom prst="roundRect">
            <a:avLst/>
          </a:prstGeom>
          <a:solidFill>
            <a:srgbClr val="4BACC6">
              <a:lumMod val="60000"/>
              <a:lumOff val="40000"/>
              <a:alpha val="34000"/>
            </a:srgbClr>
          </a:solidFill>
          <a:ln w="9525" cap="flat" cmpd="sng" algn="ctr">
            <a:solidFill>
              <a:srgbClr val="4BACC6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Management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3922288" y="3022132"/>
            <a:ext cx="3869246" cy="570356"/>
          </a:xfrm>
          <a:prstGeom prst="roundRect">
            <a:avLst/>
          </a:prstGeom>
          <a:solidFill>
            <a:srgbClr val="F79646">
              <a:lumMod val="60000"/>
              <a:lumOff val="40000"/>
              <a:alpha val="31000"/>
            </a:srgbClr>
          </a:solidFill>
          <a:ln w="9525" cap="flat" cmpd="sng" algn="ctr">
            <a:solidFill>
              <a:srgbClr val="F79646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 Data Management</a:t>
            </a:r>
          </a:p>
        </p:txBody>
      </p:sp>
      <p:sp>
        <p:nvSpPr>
          <p:cNvPr id="79" name="Pentagon 78"/>
          <p:cNvSpPr/>
          <p:nvPr/>
        </p:nvSpPr>
        <p:spPr>
          <a:xfrm>
            <a:off x="2493217" y="3306388"/>
            <a:ext cx="694474" cy="343262"/>
          </a:xfrm>
          <a:prstGeom prst="homePlate">
            <a:avLst/>
          </a:prstGeom>
          <a:solidFill>
            <a:srgbClr val="1F497D">
              <a:lumMod val="20000"/>
              <a:lumOff val="80000"/>
              <a:alpha val="41000"/>
            </a:srgbClr>
          </a:solidFill>
          <a:ln w="12700" cap="flat" cmpd="sng" algn="ctr">
            <a:solidFill>
              <a:srgbClr val="1F497D">
                <a:lumMod val="75000"/>
                <a:alpha val="50000"/>
              </a:srgbClr>
            </a:solidFill>
            <a:prstDash val="solid"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Specify needs</a:t>
            </a:r>
          </a:p>
        </p:txBody>
      </p:sp>
      <p:sp>
        <p:nvSpPr>
          <p:cNvPr id="80" name="Chevron 79"/>
          <p:cNvSpPr/>
          <p:nvPr/>
        </p:nvSpPr>
        <p:spPr>
          <a:xfrm>
            <a:off x="3037191" y="3310724"/>
            <a:ext cx="770771" cy="331627"/>
          </a:xfrm>
          <a:prstGeom prst="chevron">
            <a:avLst/>
          </a:prstGeom>
          <a:solidFill>
            <a:srgbClr val="1F497D">
              <a:lumMod val="20000"/>
              <a:lumOff val="80000"/>
              <a:alpha val="41000"/>
            </a:srgbClr>
          </a:solidFill>
          <a:ln w="12700" cap="flat" cmpd="sng" algn="ctr">
            <a:solidFill>
              <a:srgbClr val="1F497D">
                <a:lumMod val="75000"/>
                <a:alpha val="50000"/>
              </a:srgbClr>
            </a:solidFill>
            <a:prstDash val="solid"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Design</a:t>
            </a:r>
          </a:p>
        </p:txBody>
      </p:sp>
      <p:sp>
        <p:nvSpPr>
          <p:cNvPr id="81" name="Chevron 80"/>
          <p:cNvSpPr/>
          <p:nvPr/>
        </p:nvSpPr>
        <p:spPr>
          <a:xfrm>
            <a:off x="7027508" y="3310724"/>
            <a:ext cx="839016" cy="331627"/>
          </a:xfrm>
          <a:prstGeom prst="chevron">
            <a:avLst/>
          </a:prstGeom>
          <a:solidFill>
            <a:srgbClr val="1F497D">
              <a:lumMod val="20000"/>
              <a:lumOff val="80000"/>
              <a:alpha val="41000"/>
            </a:srgbClr>
          </a:solidFill>
          <a:ln w="12700" cap="flat" cmpd="sng" algn="ctr">
            <a:solidFill>
              <a:srgbClr val="1F497D">
                <a:lumMod val="75000"/>
                <a:alpha val="50000"/>
              </a:srgbClr>
            </a:solidFill>
            <a:prstDash val="solid"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Evaluate</a:t>
            </a:r>
          </a:p>
        </p:txBody>
      </p:sp>
      <p:sp>
        <p:nvSpPr>
          <p:cNvPr id="82" name="Chevron 81"/>
          <p:cNvSpPr/>
          <p:nvPr/>
        </p:nvSpPr>
        <p:spPr>
          <a:xfrm>
            <a:off x="3636474" y="3310724"/>
            <a:ext cx="737068" cy="331627"/>
          </a:xfrm>
          <a:prstGeom prst="chevron">
            <a:avLst/>
          </a:prstGeom>
          <a:solidFill>
            <a:srgbClr val="1F497D">
              <a:lumMod val="20000"/>
              <a:lumOff val="80000"/>
              <a:alpha val="41000"/>
            </a:srgbClr>
          </a:solidFill>
          <a:ln w="12700" cap="flat" cmpd="sng" algn="ctr">
            <a:solidFill>
              <a:srgbClr val="1F497D">
                <a:lumMod val="75000"/>
                <a:alpha val="50000"/>
              </a:srgbClr>
            </a:solidFill>
            <a:prstDash val="solid"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Build</a:t>
            </a:r>
          </a:p>
        </p:txBody>
      </p:sp>
      <p:sp>
        <p:nvSpPr>
          <p:cNvPr id="83" name="Chevron 82"/>
          <p:cNvSpPr/>
          <p:nvPr/>
        </p:nvSpPr>
        <p:spPr>
          <a:xfrm>
            <a:off x="4208102" y="3310724"/>
            <a:ext cx="788415" cy="331627"/>
          </a:xfrm>
          <a:prstGeom prst="chevron">
            <a:avLst/>
          </a:prstGeom>
          <a:solidFill>
            <a:srgbClr val="1F497D">
              <a:lumMod val="20000"/>
              <a:lumOff val="80000"/>
              <a:alpha val="41000"/>
            </a:srgbClr>
          </a:solidFill>
          <a:ln w="12700" cap="flat" cmpd="sng" algn="ctr">
            <a:solidFill>
              <a:srgbClr val="1F497D">
                <a:lumMod val="75000"/>
                <a:alpha val="50000"/>
              </a:srgbClr>
            </a:solidFill>
            <a:prstDash val="solid"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Collect</a:t>
            </a:r>
          </a:p>
        </p:txBody>
      </p:sp>
      <p:sp>
        <p:nvSpPr>
          <p:cNvPr id="84" name="Chevron 83"/>
          <p:cNvSpPr/>
          <p:nvPr/>
        </p:nvSpPr>
        <p:spPr>
          <a:xfrm>
            <a:off x="4836894" y="3310724"/>
            <a:ext cx="817497" cy="331627"/>
          </a:xfrm>
          <a:prstGeom prst="chevron">
            <a:avLst/>
          </a:prstGeom>
          <a:solidFill>
            <a:srgbClr val="1F497D">
              <a:lumMod val="20000"/>
              <a:lumOff val="80000"/>
              <a:alpha val="41000"/>
            </a:srgbClr>
          </a:solidFill>
          <a:ln w="12700" cap="flat" cmpd="sng" algn="ctr">
            <a:solidFill>
              <a:srgbClr val="1F497D">
                <a:lumMod val="75000"/>
                <a:alpha val="50000"/>
              </a:srgbClr>
            </a:solidFill>
            <a:prstDash val="solid"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</a:t>
            </a:r>
          </a:p>
        </p:txBody>
      </p:sp>
      <p:sp>
        <p:nvSpPr>
          <p:cNvPr id="85" name="Chevron 84"/>
          <p:cNvSpPr/>
          <p:nvPr/>
        </p:nvSpPr>
        <p:spPr>
          <a:xfrm>
            <a:off x="5473657" y="3310724"/>
            <a:ext cx="849470" cy="331627"/>
          </a:xfrm>
          <a:prstGeom prst="chevron">
            <a:avLst/>
          </a:prstGeom>
          <a:solidFill>
            <a:srgbClr val="1F497D">
              <a:lumMod val="20000"/>
              <a:lumOff val="80000"/>
              <a:alpha val="41000"/>
            </a:srgbClr>
          </a:solidFill>
          <a:ln w="12700" cap="flat" cmpd="sng" algn="ctr">
            <a:solidFill>
              <a:srgbClr val="1F497D">
                <a:lumMod val="75000"/>
                <a:alpha val="50000"/>
              </a:srgbClr>
            </a:solidFill>
            <a:prstDash val="solid"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Analyse</a:t>
            </a:r>
          </a:p>
        </p:txBody>
      </p:sp>
      <p:sp>
        <p:nvSpPr>
          <p:cNvPr id="86" name="Left-Right Arrow 85"/>
          <p:cNvSpPr/>
          <p:nvPr/>
        </p:nvSpPr>
        <p:spPr>
          <a:xfrm>
            <a:off x="4782762" y="5741906"/>
            <a:ext cx="984685" cy="261844"/>
          </a:xfrm>
          <a:prstGeom prst="leftRightArrow">
            <a:avLst/>
          </a:prstGeom>
          <a:gradFill flip="none" rotWithShape="1">
            <a:gsLst>
              <a:gs pos="0">
                <a:srgbClr val="7B57A7"/>
              </a:gs>
              <a:gs pos="0">
                <a:srgbClr val="8064A2">
                  <a:lumMod val="60000"/>
                  <a:lumOff val="40000"/>
                </a:srgbClr>
              </a:gs>
              <a:gs pos="100000">
                <a:srgbClr val="9BBB59">
                  <a:lumMod val="60000"/>
                  <a:lumOff val="40000"/>
                </a:srgbClr>
              </a:gs>
            </a:gsLst>
            <a:lin ang="0" scaled="0"/>
            <a:tileRect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95782" tIns="47891" rIns="95782" bIns="47891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5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5767447" y="5178984"/>
            <a:ext cx="2547879" cy="1235844"/>
            <a:chOff x="7818117" y="6511565"/>
            <a:chExt cx="5287435" cy="2311536"/>
          </a:xfrm>
        </p:grpSpPr>
        <p:sp>
          <p:nvSpPr>
            <p:cNvPr id="98" name="Rectangle 97"/>
            <p:cNvSpPr/>
            <p:nvPr/>
          </p:nvSpPr>
          <p:spPr>
            <a:xfrm>
              <a:off x="7818117" y="6511565"/>
              <a:ext cx="5287435" cy="2311536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Corporate Support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248410" y="7366909"/>
              <a:ext cx="2061599" cy="379788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Transformation &amp; Performance</a:t>
              </a:r>
              <a:endPara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927597" y="6903031"/>
              <a:ext cx="730606" cy="356960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 w="9525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HR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1479628" y="6895457"/>
              <a:ext cx="804050" cy="371716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 w="9525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OSU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0248094" y="6902642"/>
              <a:ext cx="1086574" cy="357349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 w="9525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Finance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8768208" y="6900975"/>
              <a:ext cx="1150340" cy="356960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 w="9525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Printing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7927598" y="7372305"/>
              <a:ext cx="1991266" cy="357349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 Office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927595" y="7865293"/>
              <a:ext cx="1990951" cy="356960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</a:t>
              </a:r>
              <a:r>
                <a:rPr kumimoji="0" lang="en-IE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ommunications</a:t>
              </a:r>
              <a:endPara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2500877" y="5796906"/>
            <a:ext cx="1360924" cy="258878"/>
          </a:xfrm>
          <a:prstGeom prst="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Administrative Data Centre</a:t>
            </a:r>
            <a:endParaRPr kumimoji="0" lang="en-IE" sz="700" b="1" i="0" u="none" strike="noStrike" kern="0" cap="none" spc="0" normalizeH="0" baseline="0" noProof="0" dirty="0">
              <a:ln>
                <a:noFill/>
              </a:ln>
              <a:solidFill>
                <a:srgbClr val="8064A2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958145" y="5407635"/>
            <a:ext cx="794347" cy="191054"/>
          </a:xfrm>
          <a:prstGeom prst="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68415" tIns="34208" rIns="68415" bIns="34208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Methodology</a:t>
            </a:r>
            <a:endParaRPr kumimoji="0" lang="en-IE" sz="700" b="1" i="0" u="none" strike="noStrike" kern="0" cap="none" spc="0" normalizeH="0" baseline="0" noProof="0" dirty="0">
              <a:ln>
                <a:noFill/>
              </a:ln>
              <a:solidFill>
                <a:srgbClr val="8064A2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501946" y="5409302"/>
            <a:ext cx="1361240" cy="332605"/>
          </a:xfrm>
          <a:prstGeom prst="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68415" tIns="34208" rIns="68415" bIns="34208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Quality </a:t>
            </a:r>
            <a:r>
              <a:rPr kumimoji="0" lang="en-IE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Management &amp; </a:t>
            </a:r>
            <a:r>
              <a: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Assurance</a:t>
            </a:r>
          </a:p>
        </p:txBody>
      </p:sp>
      <p:sp>
        <p:nvSpPr>
          <p:cNvPr id="91" name="Isosceles Triangle 90"/>
          <p:cNvSpPr/>
          <p:nvPr/>
        </p:nvSpPr>
        <p:spPr>
          <a:xfrm>
            <a:off x="1390206" y="1591788"/>
            <a:ext cx="6848262" cy="836337"/>
          </a:xfrm>
          <a:prstGeom prst="triangle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1" i="0" u="none" strike="noStrike" kern="0" cap="none" spc="0" normalizeH="0" baseline="0" noProof="0" dirty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Strategy &amp; leadership (Directorate)</a:t>
            </a:r>
          </a:p>
        </p:txBody>
      </p:sp>
      <p:sp>
        <p:nvSpPr>
          <p:cNvPr id="92" name="Up-Down Arrow 91"/>
          <p:cNvSpPr/>
          <p:nvPr/>
        </p:nvSpPr>
        <p:spPr>
          <a:xfrm>
            <a:off x="3695754" y="4723832"/>
            <a:ext cx="309254" cy="455152"/>
          </a:xfrm>
          <a:prstGeom prst="upDownArrow">
            <a:avLst>
              <a:gd name="adj1" fmla="val 36857"/>
              <a:gd name="adj2" fmla="val 23864"/>
            </a:avLst>
          </a:prstGeom>
          <a:gradFill>
            <a:gsLst>
              <a:gs pos="0">
                <a:srgbClr val="1F497D">
                  <a:lumMod val="40000"/>
                  <a:lumOff val="6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5400000" scaled="0"/>
          </a:gradFill>
          <a:ln w="9525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5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Up-Down Arrow 92"/>
          <p:cNvSpPr/>
          <p:nvPr/>
        </p:nvSpPr>
        <p:spPr>
          <a:xfrm>
            <a:off x="7160803" y="4705731"/>
            <a:ext cx="286214" cy="473253"/>
          </a:xfrm>
          <a:prstGeom prst="upDownArrow">
            <a:avLst>
              <a:gd name="adj1" fmla="val 36857"/>
              <a:gd name="adj2" fmla="val 23864"/>
            </a:avLst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100000">
                <a:srgbClr val="9BBB59">
                  <a:lumMod val="60000"/>
                  <a:lumOff val="40000"/>
                </a:srgbClr>
              </a:gs>
            </a:gsLst>
            <a:lin ang="5400000" scaled="0"/>
          </a:gradFill>
          <a:ln w="9525" cap="flat" cmpd="sng" algn="ctr">
            <a:solidFill>
              <a:srgbClr val="EEECE1">
                <a:lumMod val="50000"/>
              </a:srgbClr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5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Up-Down Arrow 93"/>
          <p:cNvSpPr/>
          <p:nvPr/>
        </p:nvSpPr>
        <p:spPr>
          <a:xfrm>
            <a:off x="4769833" y="2428125"/>
            <a:ext cx="132510" cy="306921"/>
          </a:xfrm>
          <a:prstGeom prst="upDown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5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Chevron 94"/>
          <p:cNvSpPr/>
          <p:nvPr/>
        </p:nvSpPr>
        <p:spPr>
          <a:xfrm>
            <a:off x="6151639" y="3310724"/>
            <a:ext cx="1050276" cy="331627"/>
          </a:xfrm>
          <a:prstGeom prst="chevron">
            <a:avLst/>
          </a:prstGeom>
          <a:solidFill>
            <a:srgbClr val="1F497D">
              <a:lumMod val="20000"/>
              <a:lumOff val="80000"/>
              <a:alpha val="41000"/>
            </a:srgbClr>
          </a:solidFill>
          <a:ln w="12700" cap="flat" cmpd="sng" algn="ctr">
            <a:solidFill>
              <a:srgbClr val="1F497D">
                <a:lumMod val="75000"/>
                <a:alpha val="50000"/>
              </a:srgbClr>
            </a:solidFill>
            <a:prstDash val="solid"/>
          </a:ln>
          <a:effectLst/>
        </p:spPr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Disseminate</a:t>
            </a:r>
          </a:p>
        </p:txBody>
      </p:sp>
      <p:sp>
        <p:nvSpPr>
          <p:cNvPr id="96" name="Rectangle 95"/>
          <p:cNvSpPr/>
          <p:nvPr/>
        </p:nvSpPr>
        <p:spPr>
          <a:xfrm>
            <a:off x="3958145" y="5636287"/>
            <a:ext cx="794347" cy="196405"/>
          </a:xfrm>
          <a:prstGeom prst="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 </a:t>
            </a:r>
          </a:p>
        </p:txBody>
      </p:sp>
      <p:sp>
        <p:nvSpPr>
          <p:cNvPr id="62" name="Down Arrow 61"/>
          <p:cNvSpPr/>
          <p:nvPr/>
        </p:nvSpPr>
        <p:spPr>
          <a:xfrm>
            <a:off x="3339857" y="1499547"/>
            <a:ext cx="165439" cy="399078"/>
          </a:xfrm>
          <a:prstGeom prst="down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958144" y="5864938"/>
            <a:ext cx="794347" cy="196405"/>
          </a:xfrm>
          <a:prstGeom prst="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Dissemination </a:t>
            </a:r>
            <a:endParaRPr kumimoji="0" lang="en-IE" sz="700" b="1" i="0" u="none" strike="noStrike" kern="0" cap="none" spc="0" normalizeH="0" baseline="0" noProof="0" dirty="0">
              <a:ln>
                <a:noFill/>
              </a:ln>
              <a:solidFill>
                <a:srgbClr val="8064A2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938542" y="5908328"/>
            <a:ext cx="993432" cy="190846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781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Procurement</a:t>
            </a:r>
            <a:endParaRPr kumimoji="0" lang="en-IE" sz="700" b="1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820202" y="6149400"/>
            <a:ext cx="959388" cy="190846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781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Legal</a:t>
            </a:r>
            <a:endParaRPr kumimoji="0" lang="en-IE" sz="700" b="1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938390" y="6163037"/>
            <a:ext cx="993583" cy="191054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9525" cap="flat" cmpd="sng" algn="ctr">
            <a:solidFill>
              <a:srgbClr val="9BBB59">
                <a:lumMod val="7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LDU</a:t>
            </a:r>
            <a:endParaRPr kumimoji="0" lang="en-IE" sz="700" b="1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971600" y="2735045"/>
            <a:ext cx="1104560" cy="3611406"/>
          </a:xfrm>
          <a:prstGeom prst="round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Coordination &amp; System wide support</a:t>
            </a:r>
            <a:endParaRPr kumimoji="0" lang="en-IE" sz="1100" b="1" i="0" u="none" strike="noStrike" kern="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Up-Down Arrow 67"/>
          <p:cNvSpPr/>
          <p:nvPr/>
        </p:nvSpPr>
        <p:spPr>
          <a:xfrm rot="16200000">
            <a:off x="2143723" y="5617818"/>
            <a:ext cx="271481" cy="389490"/>
          </a:xfrm>
          <a:prstGeom prst="upDownArrow">
            <a:avLst>
              <a:gd name="adj1" fmla="val 36857"/>
              <a:gd name="adj2" fmla="val 23864"/>
            </a:avLst>
          </a:prstGeom>
          <a:gradFill>
            <a:gsLst>
              <a:gs pos="0">
                <a:srgbClr val="1F497D">
                  <a:lumMod val="40000"/>
                  <a:lumOff val="60000"/>
                </a:srgbClr>
              </a:gs>
              <a:gs pos="100000">
                <a:srgbClr val="8064A2">
                  <a:lumMod val="40000"/>
                  <a:lumOff val="60000"/>
                </a:srgbClr>
              </a:gs>
            </a:gsLst>
            <a:lin ang="5400000" scaled="0"/>
          </a:gradFill>
          <a:ln w="9525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5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9" name="Elbow Connector 68"/>
          <p:cNvCxnSpPr>
            <a:stCxn id="74" idx="3"/>
            <a:endCxn id="60" idx="0"/>
          </p:cNvCxnSpPr>
          <p:nvPr/>
        </p:nvCxnSpPr>
        <p:spPr>
          <a:xfrm flipH="1" flipV="1">
            <a:off x="8017907" y="1277394"/>
            <a:ext cx="220562" cy="2435405"/>
          </a:xfrm>
          <a:prstGeom prst="bentConnector3">
            <a:avLst>
              <a:gd name="adj1" fmla="val -82277"/>
            </a:avLst>
          </a:prstGeom>
          <a:noFill/>
          <a:ln w="38100" cap="flat" cmpd="sng" algn="ctr">
            <a:solidFill>
              <a:srgbClr val="9BBB59"/>
            </a:solidFill>
            <a:prstDash val="solid"/>
            <a:headEnd type="none"/>
            <a:tailEnd type="triangle" w="lg" len="lg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31862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Modernisation Challenges</a:t>
            </a:r>
            <a:endParaRPr lang="en-GB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Exploitation of secondary data sources - access, technology, skill-sets, quality, partnerships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Privacy &amp; Data Protection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Linking secondary and primary data sources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Possibility of strategic alliances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Privacy versus efficiency debate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Ensuring public trust in this new environment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Perception is part of the challenge</a:t>
            </a:r>
          </a:p>
          <a:p>
            <a:pPr>
              <a:lnSpc>
                <a:spcPct val="150000"/>
              </a:lnSpc>
            </a:pP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Availability of necessary skill sets</a:t>
            </a: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42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Modernisation Challenges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Collaboration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Behavioural – not all about technical challenges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Leadership, openness to change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“Culture eats strategy for breakfast”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Communications - One voice – what is the message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Social </a:t>
            </a:r>
            <a:r>
              <a:rPr lang="en-IE" sz="3100" dirty="0">
                <a:latin typeface="Calibri" panose="020F0502020204030204" pitchFamily="34" charset="0"/>
                <a:cs typeface="Calibri" panose="020F0502020204030204" pitchFamily="34" charset="0"/>
              </a:rPr>
              <a:t>conscience: Creating a road-map for others to follow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Who pays for the road-map?</a:t>
            </a: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0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Modernisation Challenges - Collaboration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Collaboration within the ESS</a:t>
            </a:r>
          </a:p>
          <a:p>
            <a:pPr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E" sz="2900" dirty="0">
                <a:latin typeface="Calibri" panose="020F0502020204030204" pitchFamily="34" charset="0"/>
                <a:cs typeface="Calibri" panose="020F0502020204030204" pitchFamily="34" charset="0"/>
              </a:rPr>
              <a:t>Do we have a shared view on the nature of collaboration in the future? </a:t>
            </a:r>
          </a:p>
          <a:p>
            <a:pPr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E" sz="2900" dirty="0">
                <a:latin typeface="Calibri" panose="020F0502020204030204" pitchFamily="34" charset="0"/>
                <a:cs typeface="Calibri" panose="020F0502020204030204" pitchFamily="34" charset="0"/>
              </a:rPr>
              <a:t>Will our collaboration be increasingly regulated?</a:t>
            </a:r>
          </a:p>
          <a:p>
            <a:pPr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E" sz="2900" dirty="0">
                <a:latin typeface="Calibri" panose="020F0502020204030204" pitchFamily="34" charset="0"/>
                <a:cs typeface="Calibri" panose="020F0502020204030204" pitchFamily="34" charset="0"/>
              </a:rPr>
              <a:t>Are we inching, sub-consciously, towards a federalised statistical system in Europe?</a:t>
            </a:r>
          </a:p>
          <a:p>
            <a:pPr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Collaboration with decision makers</a:t>
            </a:r>
          </a:p>
          <a:p>
            <a:pPr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Maintaining our independence in a world of indicators</a:t>
            </a:r>
          </a:p>
          <a:p>
            <a:pPr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Positioning closer to decision making – policy relevant without being politically </a:t>
            </a: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driven – what are the rules of engagement</a:t>
            </a:r>
          </a:p>
          <a:p>
            <a:pPr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Perception versus reality of independence – how do we address this</a:t>
            </a: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03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Evolution or revolution</a:t>
            </a:r>
          </a:p>
          <a:p>
            <a:pPr>
              <a:lnSpc>
                <a:spcPct val="114000"/>
              </a:lnSpc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Some elements of modernisation will evolve</a:t>
            </a:r>
          </a:p>
          <a:p>
            <a:pPr>
              <a:lnSpc>
                <a:spcPct val="114000"/>
              </a:lnSpc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Are other areas, such as Technology, where a revolution is taking place and we need to move quickly</a:t>
            </a:r>
          </a:p>
          <a:p>
            <a:pPr>
              <a:lnSpc>
                <a:spcPct val="114000"/>
              </a:lnSpc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Collaboration – Is it evolving or is there a revolution on the way?</a:t>
            </a:r>
          </a:p>
          <a:p>
            <a:pPr marL="0" indent="0">
              <a:lnSpc>
                <a:spcPct val="150000"/>
              </a:lnSpc>
              <a:buNone/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80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Modernisation means different things to different people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Are challenges and opportunities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Nature of the challenges are varied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Culture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Collaboration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</a:p>
          <a:p>
            <a:pPr>
              <a:lnSpc>
                <a:spcPct val="150000"/>
              </a:lnSpc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220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4824536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85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b="1" dirty="0" smtClean="0">
                <a:latin typeface="+mj-lt"/>
              </a:rPr>
              <a:t>What am I going to talk about?</a:t>
            </a:r>
            <a:endParaRPr lang="en-GB" dirty="0" smtClean="0">
              <a:latin typeface="+mj-lt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>
                <a:latin typeface="+mn-lt"/>
              </a:rPr>
              <a:t>Environmental context</a:t>
            </a:r>
            <a:endParaRPr lang="en-IE" dirty="0" smtClean="0">
              <a:latin typeface="+mn-lt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IE" dirty="0" smtClean="0">
                <a:latin typeface="+mn-lt"/>
              </a:rPr>
              <a:t>Modernisation – broad perspective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IE" dirty="0" smtClean="0">
                <a:latin typeface="+mn-lt"/>
              </a:rPr>
              <a:t>Modernisation – Who is involved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IE" dirty="0">
                <a:latin typeface="+mn-lt"/>
              </a:rPr>
              <a:t>Modernisation activities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IE" dirty="0">
                <a:latin typeface="+mn-lt"/>
              </a:rPr>
              <a:t>Modernisation challenges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IE" dirty="0" smtClean="0">
                <a:latin typeface="+mn-lt"/>
              </a:rPr>
              <a:t>Collaboration – focus on European perspective</a:t>
            </a: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657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Environmental context</a:t>
            </a:r>
          </a:p>
          <a:p>
            <a:pPr>
              <a:lnSpc>
                <a:spcPct val="150000"/>
              </a:lnSpc>
            </a:pPr>
            <a:r>
              <a:rPr lang="en-IE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Increased user demand</a:t>
            </a:r>
          </a:p>
          <a:p>
            <a:pPr>
              <a:lnSpc>
                <a:spcPct val="150000"/>
              </a:lnSpc>
            </a:pPr>
            <a:r>
              <a:rPr lang="en-IE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Emergence of global user</a:t>
            </a:r>
          </a:p>
          <a:p>
            <a:pPr>
              <a:lnSpc>
                <a:spcPct val="150000"/>
              </a:lnSpc>
            </a:pPr>
            <a:r>
              <a:rPr lang="en-IE" sz="2600" dirty="0">
                <a:latin typeface="Calibri" panose="020F0502020204030204" pitchFamily="34" charset="0"/>
                <a:cs typeface="Calibri" panose="020F0502020204030204" pitchFamily="34" charset="0"/>
              </a:rPr>
              <a:t>Digital </a:t>
            </a:r>
            <a:r>
              <a:rPr lang="en-IE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age – technology, sources, strategic alliances?</a:t>
            </a:r>
          </a:p>
          <a:p>
            <a:pPr>
              <a:lnSpc>
                <a:spcPct val="150000"/>
              </a:lnSpc>
            </a:pPr>
            <a:r>
              <a:rPr lang="en-IE" sz="2600" dirty="0">
                <a:latin typeface="Calibri" panose="020F0502020204030204" pitchFamily="34" charset="0"/>
                <a:cs typeface="Calibri" panose="020F0502020204030204" pitchFamily="34" charset="0"/>
              </a:rPr>
              <a:t>Skills:  </a:t>
            </a:r>
            <a:r>
              <a:rPr lang="en-IE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Re-profiling, outsource? </a:t>
            </a:r>
          </a:p>
          <a:p>
            <a:pPr>
              <a:lnSpc>
                <a:spcPct val="150000"/>
              </a:lnSpc>
            </a:pPr>
            <a:r>
              <a:rPr lang="en-IE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Politicisation </a:t>
            </a:r>
            <a:r>
              <a:rPr lang="en-IE" sz="2600" dirty="0">
                <a:latin typeface="Calibri" panose="020F0502020204030204" pitchFamily="34" charset="0"/>
                <a:cs typeface="Calibri" panose="020F0502020204030204" pitchFamily="34" charset="0"/>
              </a:rPr>
              <a:t>– crisis, targets and </a:t>
            </a:r>
            <a:r>
              <a:rPr lang="en-IE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indicators</a:t>
            </a:r>
          </a:p>
          <a:p>
            <a:pPr>
              <a:lnSpc>
                <a:spcPct val="150000"/>
              </a:lnSpc>
            </a:pPr>
            <a:r>
              <a:rPr lang="en-IE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Scrutiny – changing the nature of relationships?</a:t>
            </a:r>
            <a:endParaRPr lang="en-IE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5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Environmental </a:t>
            </a:r>
            <a:r>
              <a:rPr lang="en-IE" b="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I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ontext - continued</a:t>
            </a:r>
          </a:p>
          <a:p>
            <a:pPr>
              <a:lnSpc>
                <a:spcPct val="150000"/>
              </a:lnSpc>
            </a:pPr>
            <a:r>
              <a:rPr lang="en-I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Resources – are we too passive, a consistent message?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Urgency some areas – revolution?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Other areas will take more time – evolution?</a:t>
            </a:r>
            <a:endParaRPr lang="en-I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 do we decide – links to collaboration?</a:t>
            </a:r>
          </a:p>
        </p:txBody>
      </p:sp>
    </p:spTree>
    <p:extLst>
      <p:ext uri="{BB962C8B-B14F-4D97-AF65-F5344CB8AC3E}">
        <p14:creationId xmlns:p14="http://schemas.microsoft.com/office/powerpoint/2010/main" val="393467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Modernisation – Broad perspective</a:t>
            </a:r>
            <a:endParaRPr lang="en-IE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IE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Common perception - Technology, Big Data, CSPA, Visualisation – but its more than that!</a:t>
            </a:r>
          </a:p>
          <a:p>
            <a:pPr>
              <a:lnSpc>
                <a:spcPct val="150000"/>
              </a:lnSpc>
            </a:pPr>
            <a:r>
              <a:rPr lang="en-IE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“Modernisation” is a relative term</a:t>
            </a:r>
          </a:p>
          <a:p>
            <a:pPr>
              <a:lnSpc>
                <a:spcPct val="150000"/>
              </a:lnSpc>
            </a:pPr>
            <a:r>
              <a:rPr lang="en-IE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Needed to broaden our understanding of what modernisation means</a:t>
            </a:r>
          </a:p>
          <a:p>
            <a:pPr>
              <a:lnSpc>
                <a:spcPct val="150000"/>
              </a:lnSpc>
            </a:pPr>
            <a:r>
              <a:rPr lang="en-IE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Also need to broaden our minds about what it will take to modernise</a:t>
            </a:r>
            <a:endParaRPr lang="en-IE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09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Modernisation – Who is involved</a:t>
            </a:r>
          </a:p>
          <a:p>
            <a:pPr>
              <a:lnSpc>
                <a:spcPct val="12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Many active participants on modernisation front</a:t>
            </a:r>
          </a:p>
          <a:p>
            <a:pPr>
              <a:lnSpc>
                <a:spcPct val="12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NSI’s, UNECE, Eurostat, UNSD, OECD etc….</a:t>
            </a:r>
          </a:p>
          <a:p>
            <a:pPr>
              <a:lnSpc>
                <a:spcPct val="12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Individually we can develop our own strategies and reactions to the challenges</a:t>
            </a:r>
          </a:p>
          <a:p>
            <a:pPr>
              <a:lnSpc>
                <a:spcPct val="12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But really to meet the challenges we must work together</a:t>
            </a:r>
          </a:p>
          <a:p>
            <a:pPr>
              <a:lnSpc>
                <a:spcPct val="12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At a global level one of the best examples is HLG MOS</a:t>
            </a:r>
          </a:p>
          <a:p>
            <a:pPr>
              <a:lnSpc>
                <a:spcPct val="12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“Collaboration of the willing”</a:t>
            </a:r>
          </a:p>
          <a:p>
            <a:pPr marL="0" indent="0">
              <a:lnSpc>
                <a:spcPct val="150000"/>
              </a:lnSpc>
              <a:buNone/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2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b="1" dirty="0" smtClean="0">
                <a:latin typeface="+mj-lt"/>
              </a:rPr>
              <a:t>UNECE HLG MOS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Created by the CES bureau in </a:t>
            </a:r>
            <a:r>
              <a:rPr lang="en-US" sz="2800" dirty="0" smtClean="0">
                <a:latin typeface="+mn-lt"/>
              </a:rPr>
              <a:t>2010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Strategic vision endorsed by CES in </a:t>
            </a:r>
            <a:r>
              <a:rPr lang="en-US" sz="2800" dirty="0" smtClean="0">
                <a:latin typeface="+mn-lt"/>
              </a:rPr>
              <a:t>2011/2012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To oversee and coordinate international work relating to the </a:t>
            </a:r>
            <a:r>
              <a:rPr lang="en-US" sz="2800" dirty="0" err="1" smtClean="0">
                <a:latin typeface="+mn-lt"/>
              </a:rPr>
              <a:t>modernisation</a:t>
            </a:r>
            <a:r>
              <a:rPr lang="en-US" sz="2800" dirty="0" smtClean="0">
                <a:latin typeface="+mn-lt"/>
              </a:rPr>
              <a:t> of official statistics </a:t>
            </a:r>
            <a:endParaRPr lang="en-US" sz="2800" dirty="0">
              <a:latin typeface="+mn-lt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Over 40 countries involved in HLG MOS activities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800" dirty="0">
                <a:latin typeface="+mn-lt"/>
              </a:rPr>
              <a:t>See http://www1.unece.org/stat/platform/display/hlgbas/High-Level+Group+for+the+Modernisation+of+Official+Statistics</a:t>
            </a:r>
            <a:endParaRPr lang="en-GB" sz="2800" dirty="0">
              <a:latin typeface="+mn-lt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>
              <a:latin typeface="+mj-lt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>
              <a:latin typeface="+mj-lt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>
              <a:latin typeface="+mj-lt"/>
            </a:endParaRPr>
          </a:p>
          <a:p>
            <a:endParaRPr lang="en-IE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108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Some modernisation activities - Evolution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Standards based modernisation: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GSBPM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GAMSO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SDMX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DDI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Plug &amp; Play - CSPA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Big Data – Sandbox, privacy, partnership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Branding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Identification of new skill sets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1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Modernisation - Technology - Revolution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Proliferation of mobile technology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Web services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Web scraping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Visualisation</a:t>
            </a:r>
          </a:p>
          <a:p>
            <a:pPr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Pace of change is incredible but is it sustainable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NSIs must share experiences (and tools) – collaboration</a:t>
            </a:r>
          </a:p>
          <a:p>
            <a:pPr>
              <a:lnSpc>
                <a:spcPct val="150000"/>
              </a:lnSpc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IE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436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O Standard Text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cso theme</Template>
  <TotalTime>1263</TotalTime>
  <Words>748</Words>
  <Application>Microsoft Office PowerPoint</Application>
  <PresentationFormat>On-screen Show (4:3)</PresentationFormat>
  <Paragraphs>184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CSO Standard Text 2</vt:lpstr>
      <vt:lpstr>Modernisation Evolution or Revolution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  <vt:lpstr> </vt:lpstr>
      <vt:lpstr> </vt:lpstr>
      <vt:lpstr> </vt:lpstr>
      <vt:lpstr> </vt:lpstr>
      <vt:lpstr> </vt:lpstr>
      <vt:lpstr>PowerPoint Presentation</vt:lpstr>
    </vt:vector>
  </TitlesOfParts>
  <Company>CSO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Sharon Coleman</dc:creator>
  <cp:lastModifiedBy>Padraig Dalton</cp:lastModifiedBy>
  <cp:revision>116</cp:revision>
  <cp:lastPrinted>2015-10-09T10:38:17Z</cp:lastPrinted>
  <dcterms:created xsi:type="dcterms:W3CDTF">2014-08-26T14:33:35Z</dcterms:created>
  <dcterms:modified xsi:type="dcterms:W3CDTF">2015-10-09T14:07:34Z</dcterms:modified>
</cp:coreProperties>
</file>