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6" r:id="rId2"/>
  </p:sldMasterIdLst>
  <p:notesMasterIdLst>
    <p:notesMasterId r:id="rId13"/>
  </p:notesMasterIdLst>
  <p:handoutMasterIdLst>
    <p:handoutMasterId r:id="rId14"/>
  </p:handoutMasterIdLst>
  <p:sldIdLst>
    <p:sldId id="256" r:id="rId3"/>
    <p:sldId id="294" r:id="rId4"/>
    <p:sldId id="295" r:id="rId5"/>
    <p:sldId id="287" r:id="rId6"/>
    <p:sldId id="291" r:id="rId7"/>
    <p:sldId id="299" r:id="rId8"/>
    <p:sldId id="297" r:id="rId9"/>
    <p:sldId id="296" r:id="rId10"/>
    <p:sldId id="289" r:id="rId11"/>
    <p:sldId id="301" r:id="rId12"/>
  </p:sldIdLst>
  <p:sldSz cx="9144000" cy="6858000" type="screen4x3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93"/>
    <a:srgbClr val="4D4D4D"/>
    <a:srgbClr val="292929"/>
    <a:srgbClr val="006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0"/>
  </p:normalViewPr>
  <p:slideViewPr>
    <p:cSldViewPr>
      <p:cViewPr varScale="1">
        <p:scale>
          <a:sx n="70" d="100"/>
          <a:sy n="70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B072C1E2-C22A-4E0F-8F18-3D6F26631CCD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16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A587430F-6145-4DD2-88A2-D3BE7D62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40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B68012AA-AC43-4598-8866-335E8ECD9A60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16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F0412C02-3734-40C6-8931-A89D29AFA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57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-1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-1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-1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-1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-1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 smtClean="0"/>
              <a:t>Preaccesion</a:t>
            </a:r>
            <a:r>
              <a:rPr lang="hr-HR" baseline="0" dirty="0" smtClean="0"/>
              <a:t> period </a:t>
            </a:r>
            <a:r>
              <a:rPr lang="hr-HR" baseline="0" dirty="0" err="1" smtClean="0"/>
              <a:t>has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started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2C02-3734-40C6-8931-A89D29AFAA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55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Upišite naziv prezentacije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Strana </a:t>
            </a:r>
            <a:fld id="{318102F9-EB2C-4DEF-AF72-A570156C3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3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Upišite naziv prezentacije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Strana </a:t>
            </a:r>
            <a:fld id="{E99867B5-CBEC-4E26-A987-4A49DD828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Upišite naziv prezentacije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Strana </a:t>
            </a:r>
            <a:fld id="{E2BAA8D9-D413-4FEF-BB2B-05F1A7AB2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28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Upišite naziv prezentacije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Strana </a:t>
            </a:r>
            <a:fld id="{C8AE59B1-7078-42FE-85EE-3CCE5E0D4E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13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Upišite naziv prezentacije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Strana </a:t>
            </a:r>
            <a:fld id="{D7FB0A19-3A69-40E2-AF74-56F6A7A7BD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598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Upišite naziv prezentacije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Strana </a:t>
            </a:r>
            <a:fld id="{CE2C461F-7F60-4E37-8068-28D3C4609D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649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Upišite naziv prezentacije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Strana </a:t>
            </a:r>
            <a:fld id="{12D7D555-8B9D-4279-AF5C-498B47986C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030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Upišite naziv prezentacije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Strana </a:t>
            </a:r>
            <a:fld id="{AECA465C-43C2-4643-990E-2CA9D1425D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146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Upišite naziv prezentacije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Strana </a:t>
            </a:r>
            <a:fld id="{3E85110A-8077-4571-948D-6D492E0AFE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682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Upišite naziv prezentacije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Strana </a:t>
            </a:r>
            <a:fld id="{93A78892-69CB-4F71-9653-36D4008D6E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337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Upišite naziv prezentacije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Strana </a:t>
            </a:r>
            <a:fld id="{15843749-7FB0-4CBE-8798-AA64E9793D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86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Upišite naziv prezentacije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Strana </a:t>
            </a:r>
            <a:fld id="{0BD1E8FF-3E2F-4454-AF4C-A56C35A62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52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Upišite naziv prezentacije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Strana </a:t>
            </a:r>
            <a:fld id="{73AD6021-C020-4A68-AE7C-E278E77B86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392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Upišite naziv prezentacije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Strana </a:t>
            </a:r>
            <a:fld id="{D2405A8C-D27D-445C-9007-B5B38E2F9E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258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Upišite naziv prezentacije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Strana </a:t>
            </a:r>
            <a:fld id="{2FF85C7A-7E49-4C8F-80E3-7D0CAEFBA7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13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Upišite naziv prezentacije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Strana </a:t>
            </a:r>
            <a:fld id="{CA118574-E1F5-40E9-9A6D-6C828917C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2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Upišite naziv prezentacije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Strana </a:t>
            </a:r>
            <a:fld id="{DACD65F0-91BA-4B12-946C-8B3D6296D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Upišite naziv prezentacije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Strana </a:t>
            </a:r>
            <a:fld id="{8957A5EF-2C84-4C4B-88E6-C4F58909A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6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Upišite naziv prezentacije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Strana </a:t>
            </a:r>
            <a:fld id="{13612A44-42DE-40AE-AA56-2F0052EB5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Upišite naziv prezentacije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Strana </a:t>
            </a:r>
            <a:fld id="{9C58BCD2-E5BB-4F87-9FDA-5BD80A26E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Upišite naziv prezentacije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Strana </a:t>
            </a:r>
            <a:fld id="{0C20D1D5-0B37-4C7D-B398-EBC1F47D0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5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Upišite naziv prezentacije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Strana </a:t>
            </a:r>
            <a:fld id="{409DD68D-52BA-4EDB-A4FF-E70FFA25E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1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630872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4D4D4D"/>
                </a:solidFill>
                <a:latin typeface="Calibri" charset="-18"/>
              </a:defRPr>
            </a:lvl1pPr>
          </a:lstStyle>
          <a:p>
            <a:pPr>
              <a:defRPr/>
            </a:pPr>
            <a:r>
              <a:rPr lang="en-US"/>
              <a:t>Upišite naziv prezentacije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4D4D4D"/>
                </a:solidFill>
                <a:latin typeface="Calibri" charset="-18"/>
              </a:defRPr>
            </a:lvl1pPr>
          </a:lstStyle>
          <a:p>
            <a:pPr>
              <a:defRPr/>
            </a:pPr>
            <a:r>
              <a:rPr lang="hr-HR"/>
              <a:t>Strana </a:t>
            </a:r>
            <a:fld id="{7C47693A-F98C-4EA6-93DC-1524024E2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here to type text on level one</a:t>
            </a:r>
            <a:endParaRPr lang="sv-SE" smtClean="0"/>
          </a:p>
          <a:p>
            <a:pPr lvl="1"/>
            <a:r>
              <a:rPr lang="hr-HR" smtClean="0"/>
              <a:t>Level two</a:t>
            </a:r>
            <a:endParaRPr lang="sv-SE" smtClean="0"/>
          </a:p>
          <a:p>
            <a:pPr lvl="2"/>
            <a:r>
              <a:rPr lang="hr-HR" smtClean="0"/>
              <a:t>Level three</a:t>
            </a:r>
            <a:endParaRPr lang="sv-SE" smtClean="0"/>
          </a:p>
          <a:p>
            <a:pPr lvl="3"/>
            <a:r>
              <a:rPr lang="hr-HR" smtClean="0"/>
              <a:t>Level four</a:t>
            </a:r>
            <a:endParaRPr lang="sv-SE" smtClean="0"/>
          </a:p>
          <a:p>
            <a:pPr lvl="4"/>
            <a:r>
              <a:rPr lang="hr-HR" smtClean="0"/>
              <a:t>Level five</a:t>
            </a:r>
            <a:endParaRPr lang="sv-SE" smtClean="0"/>
          </a:p>
        </p:txBody>
      </p:sp>
      <p:sp>
        <p:nvSpPr>
          <p:cNvPr id="1029" name="Rectangle 6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6613"/>
            <a:ext cx="7773988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here to insert header</a:t>
            </a:r>
            <a:endParaRPr lang="sv-S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4D4D4D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4D4D4D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D4D4D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4D4D4D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D4D4D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D4D4D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630872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4D4D4D"/>
                </a:solidFill>
                <a:latin typeface="Calibri" charset="-18"/>
              </a:defRPr>
            </a:lvl1pPr>
          </a:lstStyle>
          <a:p>
            <a:pPr>
              <a:defRPr/>
            </a:pPr>
            <a:r>
              <a:rPr lang="en-US" altLang="en-US"/>
              <a:t>Upišite naziv prezentacije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4D4D4D"/>
                </a:solidFill>
                <a:latin typeface="Calibri" charset="-18"/>
              </a:defRPr>
            </a:lvl1pPr>
          </a:lstStyle>
          <a:p>
            <a:pPr>
              <a:defRPr/>
            </a:pPr>
            <a:r>
              <a:rPr lang="hr-HR" altLang="en-US"/>
              <a:t>Strana </a:t>
            </a:r>
            <a:fld id="{0C92EF11-6290-41C0-8FA0-0FAC6B298A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smtClean="0"/>
              <a:t>Click here to type text on level one</a:t>
            </a:r>
            <a:endParaRPr lang="sv-SE" altLang="en-US" smtClean="0"/>
          </a:p>
          <a:p>
            <a:pPr lvl="1"/>
            <a:r>
              <a:rPr lang="hr-HR" altLang="en-US" smtClean="0"/>
              <a:t>Level two</a:t>
            </a:r>
            <a:endParaRPr lang="sv-SE" altLang="en-US" smtClean="0"/>
          </a:p>
          <a:p>
            <a:pPr lvl="2"/>
            <a:r>
              <a:rPr lang="hr-HR" altLang="en-US" smtClean="0"/>
              <a:t>Level three</a:t>
            </a:r>
            <a:endParaRPr lang="sv-SE" altLang="en-US" smtClean="0"/>
          </a:p>
          <a:p>
            <a:pPr lvl="3"/>
            <a:r>
              <a:rPr lang="hr-HR" altLang="en-US" smtClean="0"/>
              <a:t>Level four</a:t>
            </a:r>
            <a:endParaRPr lang="sv-SE" altLang="en-US" smtClean="0"/>
          </a:p>
          <a:p>
            <a:pPr lvl="4"/>
            <a:r>
              <a:rPr lang="hr-HR" altLang="en-US" smtClean="0"/>
              <a:t>Level five</a:t>
            </a:r>
            <a:endParaRPr lang="sv-SE" altLang="en-US" smtClean="0"/>
          </a:p>
        </p:txBody>
      </p:sp>
      <p:sp>
        <p:nvSpPr>
          <p:cNvPr id="1029" name="Rectangle 6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6613"/>
            <a:ext cx="7773988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smtClean="0"/>
              <a:t>Click here to insert header</a:t>
            </a:r>
            <a:endParaRPr lang="sv-SE" altLang="en-US" smtClean="0"/>
          </a:p>
        </p:txBody>
      </p:sp>
    </p:spTree>
    <p:extLst>
      <p:ext uri="{BB962C8B-B14F-4D97-AF65-F5344CB8AC3E}">
        <p14:creationId xmlns:p14="http://schemas.microsoft.com/office/powerpoint/2010/main" val="383245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4D4D4D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4D4D4D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D4D4D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4D4D4D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D4D4D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D4D4D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avnatelj@dzs.h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goodreads.com/author/show/570218.Dalai_Lama_XI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1.unece.org/stat/platform/display/gsim/Statistical+Classification+Mode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0" y="6596063"/>
            <a:ext cx="30003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sz="1100" dirty="0" err="1" smtClean="0">
                <a:latin typeface="Calibri" charset="-18"/>
                <a:cs typeface="Arial" charset="0"/>
              </a:rPr>
              <a:t>Budapest</a:t>
            </a:r>
            <a:r>
              <a:rPr lang="hr-HR" sz="1100" dirty="0" smtClean="0">
                <a:latin typeface="Calibri" charset="-18"/>
                <a:cs typeface="Arial" charset="0"/>
              </a:rPr>
              <a:t> - 20.10.2015.</a:t>
            </a:r>
            <a:endParaRPr lang="en-US" sz="1100" dirty="0">
              <a:latin typeface="Calibri" charset="-18"/>
              <a:cs typeface="Arial" charset="0"/>
            </a:endParaRP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1403350" y="2492375"/>
            <a:ext cx="6841058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006A93"/>
                </a:solidFill>
              </a:rPr>
              <a:t>Benefits of sharing good practices with other </a:t>
            </a:r>
            <a:r>
              <a:rPr lang="en-US" sz="2800" b="1" dirty="0" smtClean="0">
                <a:solidFill>
                  <a:srgbClr val="006A93"/>
                </a:solidFill>
              </a:rPr>
              <a:t>NSI’s</a:t>
            </a:r>
            <a:r>
              <a:rPr lang="hr-HR" sz="2800" b="1" dirty="0" smtClean="0">
                <a:solidFill>
                  <a:srgbClr val="006A93"/>
                </a:solidFill>
              </a:rPr>
              <a:t> </a:t>
            </a:r>
            <a:r>
              <a:rPr lang="en-US" sz="2800" b="1" dirty="0" smtClean="0">
                <a:solidFill>
                  <a:srgbClr val="006A93"/>
                </a:solidFill>
              </a:rPr>
              <a:t>- </a:t>
            </a:r>
            <a:r>
              <a:rPr lang="en-US" sz="2800" b="1" dirty="0">
                <a:solidFill>
                  <a:srgbClr val="006A93"/>
                </a:solidFill>
              </a:rPr>
              <a:t>from the perspective</a:t>
            </a:r>
          </a:p>
          <a:p>
            <a:pPr algn="ctr" eaLnBrk="0" hangingPunct="0"/>
            <a:r>
              <a:rPr lang="en-US" sz="2800" b="1" dirty="0">
                <a:solidFill>
                  <a:srgbClr val="006A93"/>
                </a:solidFill>
              </a:rPr>
              <a:t>of a new EU member </a:t>
            </a:r>
            <a:r>
              <a:rPr lang="en-US" sz="2800" b="1" dirty="0" smtClean="0">
                <a:solidFill>
                  <a:srgbClr val="006A93"/>
                </a:solidFill>
              </a:rPr>
              <a:t>state</a:t>
            </a:r>
            <a:endParaRPr lang="hr-HR" sz="2800" b="1" dirty="0">
              <a:solidFill>
                <a:srgbClr val="006A93"/>
              </a:solidFill>
            </a:endParaRPr>
          </a:p>
          <a:p>
            <a:pPr algn="ctr" eaLnBrk="0" hangingPunct="0"/>
            <a:endParaRPr lang="hr-HR" sz="2800" b="1" dirty="0" smtClean="0">
              <a:solidFill>
                <a:srgbClr val="006A93"/>
              </a:solidFill>
            </a:endParaRPr>
          </a:p>
          <a:p>
            <a:pPr algn="ctr" eaLnBrk="0" hangingPunct="0"/>
            <a:endParaRPr lang="hr-HR" sz="2800" b="1" dirty="0">
              <a:solidFill>
                <a:srgbClr val="006A93"/>
              </a:solidFill>
            </a:endParaRPr>
          </a:p>
          <a:p>
            <a:pPr algn="ctr" eaLnBrk="0" hangingPunct="0"/>
            <a:r>
              <a:rPr lang="hr-HR" sz="3200" dirty="0">
                <a:solidFill>
                  <a:srgbClr val="006A93"/>
                </a:solidFill>
              </a:rPr>
              <a:t/>
            </a:r>
            <a:br>
              <a:rPr lang="hr-HR" sz="3200" dirty="0">
                <a:solidFill>
                  <a:srgbClr val="006A93"/>
                </a:solidFill>
              </a:rPr>
            </a:br>
            <a:r>
              <a:rPr lang="hr-HR" sz="1700" dirty="0" smtClean="0">
                <a:solidFill>
                  <a:srgbClr val="006A93"/>
                </a:solidFill>
              </a:rPr>
              <a:t>Marko Krištof – </a:t>
            </a:r>
            <a:r>
              <a:rPr lang="hr-HR" sz="1700" dirty="0">
                <a:solidFill>
                  <a:srgbClr val="006A93"/>
                </a:solidFill>
              </a:rPr>
              <a:t>D</a:t>
            </a:r>
            <a:r>
              <a:rPr lang="en-US" sz="1700" dirty="0" err="1" smtClean="0">
                <a:solidFill>
                  <a:srgbClr val="006A93"/>
                </a:solidFill>
              </a:rPr>
              <a:t>irector</a:t>
            </a:r>
            <a:r>
              <a:rPr lang="hr-HR" sz="1700" dirty="0" smtClean="0">
                <a:solidFill>
                  <a:srgbClr val="006A93"/>
                </a:solidFill>
              </a:rPr>
              <a:t> General</a:t>
            </a:r>
            <a:endParaRPr lang="sv-SE" sz="1600" dirty="0">
              <a:solidFill>
                <a:srgbClr val="006A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4D4D4D"/>
                </a:solidFill>
                <a:latin typeface="Calibri" pitchFamily="34" charset="0"/>
              </a:rPr>
              <a:t>Upišite naziv prezentacije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en-US">
                <a:solidFill>
                  <a:srgbClr val="4D4D4D"/>
                </a:solidFill>
                <a:latin typeface="Calibri" pitchFamily="34" charset="0"/>
              </a:rPr>
              <a:t>Strana </a:t>
            </a:r>
            <a:fld id="{EE60A73C-CC2B-41F0-A784-2813D101C63F}" type="slidenum">
              <a:rPr lang="en-US" altLang="en-US">
                <a:solidFill>
                  <a:srgbClr val="4D4D4D"/>
                </a:solidFill>
                <a:latin typeface="Calibri" pitchFamily="34" charset="0"/>
              </a:rPr>
              <a:pPr eaLnBrk="1" hangingPunct="1"/>
              <a:t>10</a:t>
            </a:fld>
            <a:endParaRPr lang="en-US" altLang="en-US">
              <a:solidFill>
                <a:srgbClr val="4D4D4D"/>
              </a:solidFill>
              <a:latin typeface="Calibri" pitchFamily="34" charset="0"/>
            </a:endParaRPr>
          </a:p>
        </p:txBody>
      </p:sp>
      <p:pic>
        <p:nvPicPr>
          <p:cNvPr id="3076" name="Picture 6" descr="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2555776" y="2708275"/>
            <a:ext cx="417646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D4D4D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en-US" sz="2200" b="1" dirty="0" err="1" smtClean="0"/>
              <a:t>Thank</a:t>
            </a:r>
            <a:r>
              <a:rPr lang="hr-HR" altLang="en-US" sz="2200" b="1" dirty="0" smtClean="0"/>
              <a:t> </a:t>
            </a:r>
            <a:r>
              <a:rPr lang="hr-HR" altLang="en-US" sz="2200" b="1" dirty="0" err="1" smtClean="0"/>
              <a:t>you</a:t>
            </a:r>
            <a:r>
              <a:rPr lang="hr-HR" altLang="en-US" sz="2200" b="1" dirty="0" smtClean="0"/>
              <a:t> for </a:t>
            </a:r>
            <a:r>
              <a:rPr lang="hr-HR" altLang="en-US" sz="2200" b="1" dirty="0" err="1" smtClean="0"/>
              <a:t>your</a:t>
            </a:r>
            <a:r>
              <a:rPr lang="hr-HR" altLang="en-US" sz="2200" b="1" dirty="0" smtClean="0"/>
              <a:t> </a:t>
            </a:r>
            <a:r>
              <a:rPr lang="hr-HR" altLang="en-US" sz="2200" b="1" dirty="0" err="1" smtClean="0"/>
              <a:t>attention</a:t>
            </a:r>
            <a:r>
              <a:rPr lang="hr-HR" altLang="en-US" sz="2400" b="1" dirty="0"/>
              <a:t/>
            </a:r>
            <a:br>
              <a:rPr lang="hr-HR" altLang="en-US" sz="2400" b="1" dirty="0"/>
            </a:br>
            <a:r>
              <a:rPr lang="hr-HR" altLang="en-US" b="1" dirty="0"/>
              <a:t/>
            </a:r>
            <a:br>
              <a:rPr lang="hr-HR" altLang="en-US" b="1" dirty="0"/>
            </a:br>
            <a:r>
              <a:rPr lang="hr-HR" altLang="en-US" sz="1700" dirty="0"/>
              <a:t/>
            </a:r>
            <a:br>
              <a:rPr lang="hr-HR" altLang="en-US" sz="1700" dirty="0"/>
            </a:br>
            <a:r>
              <a:rPr lang="hr-HR" altLang="en-US" sz="1700" dirty="0" smtClean="0"/>
              <a:t>Marko Krištof, </a:t>
            </a:r>
            <a:r>
              <a:rPr lang="hr-HR" altLang="en-US" sz="1700" dirty="0" err="1" smtClean="0"/>
              <a:t>Director</a:t>
            </a:r>
            <a:r>
              <a:rPr lang="hr-HR" altLang="en-US" sz="1700" dirty="0" smtClean="0"/>
              <a:t> General</a:t>
            </a:r>
            <a:r>
              <a:rPr lang="hr-HR" altLang="en-US" sz="1700" b="1" dirty="0"/>
              <a:t/>
            </a:r>
            <a:br>
              <a:rPr lang="hr-HR" altLang="en-US" sz="1700" b="1" dirty="0"/>
            </a:br>
            <a:r>
              <a:rPr lang="hr-HR" altLang="en-US" sz="1400" b="1" dirty="0"/>
              <a:t/>
            </a:r>
            <a:br>
              <a:rPr lang="hr-HR" altLang="en-US" sz="1400" b="1" dirty="0"/>
            </a:br>
            <a:r>
              <a:rPr lang="sv-SE" altLang="en-US" sz="1400" b="1" dirty="0"/>
              <a:t>Tel</a:t>
            </a:r>
            <a:r>
              <a:rPr lang="hr-HR" altLang="en-US" sz="1400" b="1" dirty="0"/>
              <a:t>: </a:t>
            </a:r>
            <a:r>
              <a:rPr lang="sv-SE" altLang="en-US" sz="1400" b="1" dirty="0"/>
              <a:t> </a:t>
            </a:r>
            <a:r>
              <a:rPr lang="sv-SE" altLang="en-US" sz="1400" b="1" dirty="0" smtClean="0"/>
              <a:t>+</a:t>
            </a:r>
            <a:r>
              <a:rPr lang="hr-HR" altLang="en-US" sz="1400" b="1" dirty="0" smtClean="0"/>
              <a:t> </a:t>
            </a:r>
            <a:r>
              <a:rPr lang="sv-SE" altLang="en-US" sz="1400" b="1" dirty="0" smtClean="0"/>
              <a:t>38</a:t>
            </a:r>
            <a:r>
              <a:rPr lang="hr-HR" altLang="en-US" sz="1400" b="1" dirty="0"/>
              <a:t>5</a:t>
            </a:r>
            <a:r>
              <a:rPr lang="sv-SE" altLang="en-US" sz="1400" b="1" dirty="0"/>
              <a:t> </a:t>
            </a:r>
            <a:r>
              <a:rPr lang="hr-HR" altLang="en-US" sz="1400" b="1" dirty="0" smtClean="0"/>
              <a:t>(1) 4806 295</a:t>
            </a:r>
            <a:r>
              <a:rPr lang="hr-HR" altLang="en-US" sz="1400" b="1" dirty="0"/>
              <a:t/>
            </a:r>
            <a:br>
              <a:rPr lang="hr-HR" altLang="en-US" sz="1400" b="1" dirty="0"/>
            </a:br>
            <a:r>
              <a:rPr lang="sv-SE" altLang="en-US" sz="1400" b="1" dirty="0"/>
              <a:t>Fax: </a:t>
            </a:r>
            <a:r>
              <a:rPr lang="sv-SE" altLang="en-US" sz="1400" b="1" dirty="0" smtClean="0"/>
              <a:t>+</a:t>
            </a:r>
            <a:r>
              <a:rPr lang="hr-HR" altLang="en-US" sz="1400" b="1" dirty="0" smtClean="0"/>
              <a:t> </a:t>
            </a:r>
            <a:r>
              <a:rPr lang="sv-SE" altLang="en-US" sz="1400" b="1" dirty="0" smtClean="0"/>
              <a:t>38</a:t>
            </a:r>
            <a:r>
              <a:rPr lang="hr-HR" altLang="en-US" sz="1400" b="1" dirty="0"/>
              <a:t>5</a:t>
            </a:r>
            <a:r>
              <a:rPr lang="sv-SE" altLang="en-US" sz="1400" b="1" dirty="0"/>
              <a:t> </a:t>
            </a:r>
            <a:r>
              <a:rPr lang="hr-HR" altLang="en-US" sz="1400" b="1" dirty="0" smtClean="0"/>
              <a:t>(1) 4812 740</a:t>
            </a:r>
            <a:r>
              <a:rPr lang="hr-HR" altLang="en-US" sz="1400" b="1" dirty="0"/>
              <a:t/>
            </a:r>
            <a:br>
              <a:rPr lang="hr-HR" altLang="en-US" sz="1400" b="1" dirty="0"/>
            </a:br>
            <a:r>
              <a:rPr lang="hr-HR" altLang="en-US" sz="1400" b="1" dirty="0"/>
              <a:t/>
            </a:r>
            <a:br>
              <a:rPr lang="hr-HR" altLang="en-US" sz="1400" b="1" dirty="0"/>
            </a:br>
            <a:r>
              <a:rPr lang="hr-HR" altLang="en-US" sz="1400" b="1" dirty="0"/>
              <a:t>E-mail: </a:t>
            </a:r>
            <a:r>
              <a:rPr lang="hr-HR" altLang="en-US" sz="1400" b="1" dirty="0" smtClean="0">
                <a:hlinkClick r:id="rId3"/>
              </a:rPr>
              <a:t>ravnatelj@</a:t>
            </a:r>
            <a:r>
              <a:rPr lang="hr-HR" altLang="en-US" sz="1400" b="1" dirty="0" err="1" smtClean="0">
                <a:hlinkClick r:id="rId3"/>
              </a:rPr>
              <a:t>dzs.hr</a:t>
            </a:r>
            <a:endParaRPr lang="hr-HR" altLang="en-US" sz="1400" b="1" dirty="0" smtClean="0"/>
          </a:p>
          <a:p>
            <a:pPr>
              <a:spcBef>
                <a:spcPct val="0"/>
              </a:spcBef>
              <a:buFontTx/>
              <a:buNone/>
            </a:pPr>
            <a:endParaRPr lang="sv-SE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6537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21770"/>
            <a:ext cx="7773988" cy="1022350"/>
          </a:xfrm>
        </p:spPr>
        <p:txBody>
          <a:bodyPr/>
          <a:lstStyle/>
          <a:p>
            <a:pPr algn="ctr"/>
            <a:r>
              <a:rPr lang="hr-HR" b="1" dirty="0">
                <a:solidFill>
                  <a:schemeClr val="tx2"/>
                </a:solidFill>
              </a:rPr>
              <a:t>CBS </a:t>
            </a:r>
            <a:r>
              <a:rPr lang="hr-HR" b="1" dirty="0" err="1">
                <a:solidFill>
                  <a:schemeClr val="tx2"/>
                </a:solidFill>
              </a:rPr>
              <a:t>and</a:t>
            </a:r>
            <a:r>
              <a:rPr lang="hr-HR" b="1" dirty="0">
                <a:solidFill>
                  <a:schemeClr val="tx2"/>
                </a:solidFill>
              </a:rPr>
              <a:t> </a:t>
            </a:r>
            <a:r>
              <a:rPr lang="hr-HR" b="1" dirty="0" err="1">
                <a:solidFill>
                  <a:schemeClr val="tx2"/>
                </a:solidFill>
              </a:rPr>
              <a:t>preaccesion</a:t>
            </a:r>
            <a:r>
              <a:rPr lang="hr-HR" b="1" dirty="0">
                <a:solidFill>
                  <a:schemeClr val="tx2"/>
                </a:solidFill>
              </a:rPr>
              <a:t> </a:t>
            </a:r>
            <a:r>
              <a:rPr lang="hr-HR" b="1" dirty="0" err="1">
                <a:solidFill>
                  <a:schemeClr val="tx2"/>
                </a:solidFill>
              </a:rPr>
              <a:t>assistance</a:t>
            </a:r>
            <a:endParaRPr lang="hr-HR" b="1" dirty="0">
              <a:solidFill>
                <a:schemeClr val="tx2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chemeClr val="tx2"/>
                </a:solidFill>
              </a:rPr>
              <a:t>Croatian Bureau of Statistics is an autonomous government administrative organization, with 534 employees and a total budget of 13.4 € million (2015). </a:t>
            </a:r>
            <a:endParaRPr lang="hr-HR" dirty="0" smtClean="0">
              <a:solidFill>
                <a:schemeClr val="tx2"/>
              </a:solidFill>
            </a:endParaRPr>
          </a:p>
          <a:p>
            <a:pPr lvl="0"/>
            <a:endParaRPr lang="hr-HR" dirty="0">
              <a:solidFill>
                <a:schemeClr val="tx2"/>
              </a:solidFill>
            </a:endParaRPr>
          </a:p>
          <a:p>
            <a:pPr lvl="0"/>
            <a:r>
              <a:rPr lang="hr-HR" dirty="0" smtClean="0">
                <a:solidFill>
                  <a:schemeClr val="tx2"/>
                </a:solidFill>
              </a:rPr>
              <a:t>1</a:t>
            </a:r>
            <a:r>
              <a:rPr lang="en-GB" dirty="0" smtClean="0">
                <a:solidFill>
                  <a:schemeClr val="tx2"/>
                </a:solidFill>
              </a:rPr>
              <a:t>.7 </a:t>
            </a:r>
            <a:r>
              <a:rPr lang="en-GB" dirty="0">
                <a:solidFill>
                  <a:schemeClr val="tx2"/>
                </a:solidFill>
              </a:rPr>
              <a:t>€ million (12,6 % of total </a:t>
            </a:r>
            <a:r>
              <a:rPr lang="hr-HR" dirty="0" err="1" smtClean="0">
                <a:solidFill>
                  <a:schemeClr val="tx2"/>
                </a:solidFill>
              </a:rPr>
              <a:t>budget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2"/>
                </a:solidFill>
              </a:rPr>
              <a:t>in </a:t>
            </a:r>
            <a:r>
              <a:rPr lang="en-GB" dirty="0">
                <a:solidFill>
                  <a:schemeClr val="tx2"/>
                </a:solidFill>
              </a:rPr>
              <a:t>2015) is coming from various EU sources (primarily </a:t>
            </a:r>
            <a:r>
              <a:rPr lang="en-GB" dirty="0" err="1">
                <a:solidFill>
                  <a:schemeClr val="tx2"/>
                </a:solidFill>
              </a:rPr>
              <a:t>preaccesion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funds</a:t>
            </a:r>
            <a:r>
              <a:rPr lang="en-GB" dirty="0">
                <a:solidFill>
                  <a:schemeClr val="tx2"/>
                </a:solidFill>
              </a:rPr>
              <a:t>).</a:t>
            </a:r>
            <a:endParaRPr lang="hr-HR" dirty="0">
              <a:solidFill>
                <a:schemeClr val="tx2"/>
              </a:solidFill>
            </a:endParaRPr>
          </a:p>
          <a:p>
            <a:pPr lvl="0"/>
            <a:endParaRPr lang="hr-HR" dirty="0" smtClean="0">
              <a:solidFill>
                <a:schemeClr val="tx2"/>
              </a:solidFill>
            </a:endParaRPr>
          </a:p>
          <a:p>
            <a:pPr lvl="0"/>
            <a:r>
              <a:rPr lang="en-US" dirty="0" smtClean="0">
                <a:solidFill>
                  <a:schemeClr val="tx2"/>
                </a:solidFill>
              </a:rPr>
              <a:t>During </a:t>
            </a:r>
            <a:r>
              <a:rPr lang="en-US" dirty="0">
                <a:solidFill>
                  <a:schemeClr val="tx2"/>
                </a:solidFill>
              </a:rPr>
              <a:t>the whole pre </a:t>
            </a:r>
            <a:r>
              <a:rPr lang="en-US" dirty="0" err="1">
                <a:solidFill>
                  <a:schemeClr val="tx2"/>
                </a:solidFill>
              </a:rPr>
              <a:t>accesion</a:t>
            </a:r>
            <a:r>
              <a:rPr lang="en-US" dirty="0">
                <a:solidFill>
                  <a:schemeClr val="tx2"/>
                </a:solidFill>
              </a:rPr>
              <a:t> period, CBS has participated in total 35 projects with total contracted value of 21.2 </a:t>
            </a:r>
            <a:r>
              <a:rPr lang="en-GB" dirty="0">
                <a:solidFill>
                  <a:schemeClr val="tx2"/>
                </a:solidFill>
              </a:rPr>
              <a:t> € million</a:t>
            </a:r>
            <a:r>
              <a:rPr lang="en-US" dirty="0">
                <a:solidFill>
                  <a:schemeClr val="tx2"/>
                </a:solidFill>
              </a:rPr>
              <a:t>.</a:t>
            </a:r>
            <a:endParaRPr lang="hr-HR" dirty="0">
              <a:solidFill>
                <a:schemeClr val="tx2"/>
              </a:solidFill>
            </a:endParaRPr>
          </a:p>
          <a:p>
            <a:pPr lvl="0"/>
            <a:endParaRPr lang="hr-HR" dirty="0" smtClean="0">
              <a:solidFill>
                <a:schemeClr val="tx2"/>
              </a:solidFill>
            </a:endParaRPr>
          </a:p>
          <a:p>
            <a:pPr lvl="0"/>
            <a:r>
              <a:rPr lang="hr-HR" dirty="0" smtClean="0">
                <a:solidFill>
                  <a:schemeClr val="tx2"/>
                </a:solidFill>
              </a:rPr>
              <a:t>Total </a:t>
            </a:r>
            <a:r>
              <a:rPr lang="hr-HR" dirty="0">
                <a:solidFill>
                  <a:schemeClr val="tx2"/>
                </a:solidFill>
              </a:rPr>
              <a:t>213 </a:t>
            </a:r>
            <a:r>
              <a:rPr lang="hr-HR" dirty="0" err="1">
                <a:solidFill>
                  <a:schemeClr val="tx2"/>
                </a:solidFill>
              </a:rPr>
              <a:t>statistical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err="1">
                <a:solidFill>
                  <a:schemeClr val="tx2"/>
                </a:solidFill>
              </a:rPr>
              <a:t>areas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err="1">
                <a:solidFill>
                  <a:schemeClr val="tx2"/>
                </a:solidFill>
              </a:rPr>
              <a:t>were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err="1">
                <a:solidFill>
                  <a:schemeClr val="tx2"/>
                </a:solidFill>
              </a:rPr>
              <a:t>modernised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Upišite naziv prezentacije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Strana </a:t>
            </a:r>
            <a:fld id="{0BD1E8FF-3E2F-4454-AF4C-A56C35A6236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4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2" y="405533"/>
            <a:ext cx="8002588" cy="1022350"/>
          </a:xfrm>
        </p:spPr>
        <p:txBody>
          <a:bodyPr/>
          <a:lstStyle/>
          <a:p>
            <a:pPr algn="ctr"/>
            <a:r>
              <a:rPr lang="hr-HR" b="1" dirty="0" err="1">
                <a:solidFill>
                  <a:schemeClr val="tx2"/>
                </a:solidFill>
              </a:rPr>
              <a:t>Why</a:t>
            </a:r>
            <a:r>
              <a:rPr lang="hr-HR" b="1" dirty="0">
                <a:solidFill>
                  <a:schemeClr val="tx2"/>
                </a:solidFill>
              </a:rPr>
              <a:t> </a:t>
            </a:r>
            <a:r>
              <a:rPr lang="hr-HR" b="1" dirty="0" err="1">
                <a:solidFill>
                  <a:schemeClr val="tx2"/>
                </a:solidFill>
              </a:rPr>
              <a:t>is</a:t>
            </a:r>
            <a:r>
              <a:rPr lang="hr-HR" b="1" dirty="0">
                <a:solidFill>
                  <a:schemeClr val="tx2"/>
                </a:solidFill>
              </a:rPr>
              <a:t> </a:t>
            </a:r>
            <a:r>
              <a:rPr lang="hr-HR" b="1" dirty="0" err="1">
                <a:solidFill>
                  <a:schemeClr val="tx2"/>
                </a:solidFill>
              </a:rPr>
              <a:t>sharing</a:t>
            </a:r>
            <a:r>
              <a:rPr lang="hr-HR" b="1" dirty="0">
                <a:solidFill>
                  <a:schemeClr val="tx2"/>
                </a:solidFill>
              </a:rPr>
              <a:t> </a:t>
            </a:r>
            <a:r>
              <a:rPr lang="hr-HR" b="1" dirty="0" err="1">
                <a:solidFill>
                  <a:schemeClr val="tx2"/>
                </a:solidFill>
              </a:rPr>
              <a:t>good</a:t>
            </a:r>
            <a:r>
              <a:rPr lang="hr-HR" b="1" dirty="0">
                <a:solidFill>
                  <a:schemeClr val="tx2"/>
                </a:solidFill>
              </a:rPr>
              <a:t> </a:t>
            </a:r>
            <a:r>
              <a:rPr lang="hr-HR" b="1" dirty="0" err="1">
                <a:solidFill>
                  <a:schemeClr val="tx2"/>
                </a:solidFill>
              </a:rPr>
              <a:t>practices</a:t>
            </a:r>
            <a:r>
              <a:rPr lang="hr-HR" b="1" dirty="0">
                <a:solidFill>
                  <a:schemeClr val="tx2"/>
                </a:solidFill>
              </a:rPr>
              <a:t> </a:t>
            </a:r>
            <a:r>
              <a:rPr lang="hr-HR" b="1" dirty="0" err="1">
                <a:solidFill>
                  <a:schemeClr val="tx2"/>
                </a:solidFill>
              </a:rPr>
              <a:t>so</a:t>
            </a:r>
            <a:r>
              <a:rPr lang="hr-HR" b="1" dirty="0">
                <a:solidFill>
                  <a:schemeClr val="tx2"/>
                </a:solidFill>
              </a:rPr>
              <a:t> </a:t>
            </a:r>
            <a:r>
              <a:rPr lang="hr-HR" b="1" dirty="0" err="1">
                <a:solidFill>
                  <a:schemeClr val="tx2"/>
                </a:solidFill>
              </a:rPr>
              <a:t>important</a:t>
            </a:r>
            <a:r>
              <a:rPr lang="hr-HR" b="1" dirty="0">
                <a:solidFill>
                  <a:schemeClr val="tx2"/>
                </a:solidFill>
              </a:rPr>
              <a:t>?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0" y="1427884"/>
            <a:ext cx="7772400" cy="4449042"/>
          </a:xfrm>
        </p:spPr>
        <p:txBody>
          <a:bodyPr/>
          <a:lstStyle/>
          <a:p>
            <a:r>
              <a:rPr lang="en-GB" sz="2400" dirty="0">
                <a:solidFill>
                  <a:schemeClr val="tx2"/>
                </a:solidFill>
              </a:rPr>
              <a:t>It reduces costs</a:t>
            </a:r>
          </a:p>
          <a:p>
            <a:r>
              <a:rPr lang="en-GB" sz="2400" dirty="0">
                <a:solidFill>
                  <a:schemeClr val="tx2"/>
                </a:solidFill>
              </a:rPr>
              <a:t>It saves time</a:t>
            </a:r>
            <a:endParaRPr lang="hr-HR" sz="2400" dirty="0">
              <a:solidFill>
                <a:schemeClr val="tx2"/>
              </a:solidFill>
            </a:endParaRPr>
          </a:p>
          <a:p>
            <a:r>
              <a:rPr lang="hr-HR" sz="2400" dirty="0" err="1">
                <a:solidFill>
                  <a:schemeClr val="tx2"/>
                </a:solidFill>
              </a:rPr>
              <a:t>It</a:t>
            </a:r>
            <a:r>
              <a:rPr lang="hr-HR" sz="2400" dirty="0">
                <a:solidFill>
                  <a:schemeClr val="tx2"/>
                </a:solidFill>
              </a:rPr>
              <a:t> </a:t>
            </a:r>
            <a:r>
              <a:rPr lang="hr-HR" sz="2400" dirty="0" err="1">
                <a:solidFill>
                  <a:schemeClr val="tx2"/>
                </a:solidFill>
              </a:rPr>
              <a:t>reduces</a:t>
            </a:r>
            <a:r>
              <a:rPr lang="hr-HR" sz="2400" dirty="0">
                <a:solidFill>
                  <a:schemeClr val="tx2"/>
                </a:solidFill>
              </a:rPr>
              <a:t> </a:t>
            </a:r>
            <a:r>
              <a:rPr lang="hr-HR" sz="2400" dirty="0" err="1">
                <a:solidFill>
                  <a:schemeClr val="tx2"/>
                </a:solidFill>
              </a:rPr>
              <a:t>redundant</a:t>
            </a:r>
            <a:r>
              <a:rPr lang="hr-HR" sz="2400" dirty="0">
                <a:solidFill>
                  <a:schemeClr val="tx2"/>
                </a:solidFill>
              </a:rPr>
              <a:t> </a:t>
            </a:r>
            <a:r>
              <a:rPr lang="hr-HR" sz="2400" dirty="0" err="1">
                <a:solidFill>
                  <a:schemeClr val="tx2"/>
                </a:solidFill>
              </a:rPr>
              <a:t>effort</a:t>
            </a:r>
            <a:endParaRPr lang="hr-HR" sz="2400" dirty="0">
              <a:solidFill>
                <a:schemeClr val="tx2"/>
              </a:solidFill>
            </a:endParaRPr>
          </a:p>
          <a:p>
            <a:r>
              <a:rPr lang="hr-HR" sz="2400" dirty="0" err="1">
                <a:solidFill>
                  <a:schemeClr val="tx2"/>
                </a:solidFill>
              </a:rPr>
              <a:t>It</a:t>
            </a:r>
            <a:r>
              <a:rPr lang="hr-HR" sz="2400" dirty="0">
                <a:solidFill>
                  <a:schemeClr val="tx2"/>
                </a:solidFill>
              </a:rPr>
              <a:t> </a:t>
            </a:r>
            <a:r>
              <a:rPr lang="hr-HR" sz="2400" dirty="0" err="1">
                <a:solidFill>
                  <a:schemeClr val="tx2"/>
                </a:solidFill>
              </a:rPr>
              <a:t>helps</a:t>
            </a:r>
            <a:r>
              <a:rPr lang="hr-HR" sz="2400" dirty="0">
                <a:solidFill>
                  <a:schemeClr val="tx2"/>
                </a:solidFill>
              </a:rPr>
              <a:t> </a:t>
            </a:r>
            <a:r>
              <a:rPr lang="hr-HR" sz="2400" dirty="0" err="1">
                <a:solidFill>
                  <a:schemeClr val="tx2"/>
                </a:solidFill>
              </a:rPr>
              <a:t>avoid</a:t>
            </a:r>
            <a:r>
              <a:rPr lang="hr-HR" sz="2400" dirty="0">
                <a:solidFill>
                  <a:schemeClr val="tx2"/>
                </a:solidFill>
              </a:rPr>
              <a:t> </a:t>
            </a:r>
            <a:r>
              <a:rPr lang="hr-HR" sz="2400" dirty="0" err="1">
                <a:solidFill>
                  <a:schemeClr val="tx2"/>
                </a:solidFill>
              </a:rPr>
              <a:t>making</a:t>
            </a:r>
            <a:r>
              <a:rPr lang="hr-HR" sz="2400" dirty="0">
                <a:solidFill>
                  <a:schemeClr val="tx2"/>
                </a:solidFill>
              </a:rPr>
              <a:t> same </a:t>
            </a:r>
            <a:r>
              <a:rPr lang="en-US" sz="2400" dirty="0" smtClean="0">
                <a:solidFill>
                  <a:schemeClr val="tx2"/>
                </a:solidFill>
              </a:rPr>
              <a:t>mistakes</a:t>
            </a:r>
            <a:r>
              <a:rPr lang="hr-HR" sz="2400" dirty="0" smtClean="0">
                <a:solidFill>
                  <a:schemeClr val="tx2"/>
                </a:solidFill>
              </a:rPr>
              <a:t> </a:t>
            </a:r>
            <a:r>
              <a:rPr lang="hr-HR" sz="2400" dirty="0" err="1" smtClean="0">
                <a:solidFill>
                  <a:schemeClr val="tx2"/>
                </a:solidFill>
              </a:rPr>
              <a:t>twice</a:t>
            </a:r>
            <a:endParaRPr lang="hr-HR" sz="2400" dirty="0" smtClean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It </a:t>
            </a:r>
            <a:r>
              <a:rPr lang="en-GB" sz="2400" dirty="0">
                <a:solidFill>
                  <a:schemeClr val="tx2"/>
                </a:solidFill>
              </a:rPr>
              <a:t>improves existing concepts</a:t>
            </a:r>
          </a:p>
          <a:p>
            <a:r>
              <a:rPr lang="hr-HR" sz="2400" dirty="0" err="1">
                <a:solidFill>
                  <a:schemeClr val="tx2"/>
                </a:solidFill>
              </a:rPr>
              <a:t>It</a:t>
            </a:r>
            <a:r>
              <a:rPr lang="hr-HR" sz="2400" dirty="0">
                <a:solidFill>
                  <a:schemeClr val="tx2"/>
                </a:solidFill>
              </a:rPr>
              <a:t> </a:t>
            </a:r>
            <a:r>
              <a:rPr lang="hr-HR" sz="2400" dirty="0" err="1">
                <a:solidFill>
                  <a:schemeClr val="tx2"/>
                </a:solidFill>
              </a:rPr>
              <a:t>promotes</a:t>
            </a:r>
            <a:r>
              <a:rPr lang="hr-HR" sz="2400" dirty="0">
                <a:solidFill>
                  <a:schemeClr val="tx2"/>
                </a:solidFill>
              </a:rPr>
              <a:t> </a:t>
            </a:r>
            <a:r>
              <a:rPr lang="hr-HR" sz="2400" dirty="0" err="1">
                <a:solidFill>
                  <a:schemeClr val="tx2"/>
                </a:solidFill>
              </a:rPr>
              <a:t>standardisation</a:t>
            </a:r>
            <a:r>
              <a:rPr lang="hr-HR" sz="2400" dirty="0">
                <a:solidFill>
                  <a:schemeClr val="tx2"/>
                </a:solidFill>
              </a:rPr>
              <a:t> </a:t>
            </a:r>
            <a:r>
              <a:rPr lang="hr-HR" sz="2400" dirty="0" err="1">
                <a:solidFill>
                  <a:schemeClr val="tx2"/>
                </a:solidFill>
              </a:rPr>
              <a:t>of</a:t>
            </a:r>
            <a:r>
              <a:rPr lang="hr-HR" sz="2400" dirty="0">
                <a:solidFill>
                  <a:schemeClr val="tx2"/>
                </a:solidFill>
              </a:rPr>
              <a:t> </a:t>
            </a:r>
            <a:r>
              <a:rPr lang="hr-HR" sz="2400" dirty="0" err="1" smtClean="0">
                <a:solidFill>
                  <a:schemeClr val="tx2"/>
                </a:solidFill>
              </a:rPr>
              <a:t>processes</a:t>
            </a:r>
            <a:r>
              <a:rPr lang="hr-HR" sz="2400" dirty="0" smtClean="0">
                <a:solidFill>
                  <a:schemeClr val="tx2"/>
                </a:solidFill>
              </a:rPr>
              <a:t> </a:t>
            </a:r>
            <a:r>
              <a:rPr lang="hr-HR" sz="2400" dirty="0" err="1">
                <a:solidFill>
                  <a:schemeClr val="tx2"/>
                </a:solidFill>
              </a:rPr>
              <a:t>and</a:t>
            </a:r>
            <a:r>
              <a:rPr lang="hr-HR" sz="2400" dirty="0">
                <a:solidFill>
                  <a:schemeClr val="tx2"/>
                </a:solidFill>
              </a:rPr>
              <a:t> </a:t>
            </a:r>
            <a:r>
              <a:rPr lang="hr-HR" sz="2400" dirty="0" err="1" smtClean="0">
                <a:solidFill>
                  <a:schemeClr val="tx2"/>
                </a:solidFill>
              </a:rPr>
              <a:t>procedures</a:t>
            </a:r>
            <a:endParaRPr lang="hr-HR" sz="2400" dirty="0" smtClean="0">
              <a:solidFill>
                <a:schemeClr val="tx2"/>
              </a:solidFill>
            </a:endParaRPr>
          </a:p>
          <a:p>
            <a:r>
              <a:rPr lang="hr-HR" sz="2400" dirty="0" err="1">
                <a:solidFill>
                  <a:schemeClr val="tx2"/>
                </a:solidFill>
              </a:rPr>
              <a:t>It</a:t>
            </a:r>
            <a:r>
              <a:rPr lang="hr-HR" sz="2400" dirty="0">
                <a:solidFill>
                  <a:schemeClr val="tx2"/>
                </a:solidFill>
              </a:rPr>
              <a:t> </a:t>
            </a:r>
            <a:r>
              <a:rPr lang="hr-HR" sz="2400" dirty="0" err="1">
                <a:solidFill>
                  <a:schemeClr val="tx2"/>
                </a:solidFill>
              </a:rPr>
              <a:t>provides</a:t>
            </a:r>
            <a:r>
              <a:rPr lang="hr-HR" sz="2400" dirty="0">
                <a:solidFill>
                  <a:schemeClr val="tx2"/>
                </a:solidFill>
              </a:rPr>
              <a:t> </a:t>
            </a:r>
            <a:r>
              <a:rPr lang="hr-HR" sz="2400" dirty="0" err="1">
                <a:solidFill>
                  <a:schemeClr val="tx2"/>
                </a:solidFill>
              </a:rPr>
              <a:t>new</a:t>
            </a:r>
            <a:r>
              <a:rPr lang="hr-HR" sz="2400" dirty="0">
                <a:solidFill>
                  <a:schemeClr val="tx2"/>
                </a:solidFill>
              </a:rPr>
              <a:t> </a:t>
            </a:r>
            <a:r>
              <a:rPr lang="hr-HR" sz="2400" dirty="0" err="1">
                <a:solidFill>
                  <a:schemeClr val="tx2"/>
                </a:solidFill>
              </a:rPr>
              <a:t>perspectives</a:t>
            </a:r>
            <a:endParaRPr lang="en-GB" sz="2400" dirty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It </a:t>
            </a:r>
            <a:r>
              <a:rPr lang="en-GB" sz="2400" dirty="0">
                <a:solidFill>
                  <a:schemeClr val="tx2"/>
                </a:solidFill>
              </a:rPr>
              <a:t>is beneficial for </a:t>
            </a:r>
            <a:r>
              <a:rPr lang="hr-HR" sz="2400" dirty="0" err="1">
                <a:solidFill>
                  <a:schemeClr val="tx2"/>
                </a:solidFill>
              </a:rPr>
              <a:t>all</a:t>
            </a:r>
            <a:r>
              <a:rPr lang="en-GB" sz="2400" dirty="0">
                <a:solidFill>
                  <a:schemeClr val="tx2"/>
                </a:solidFill>
              </a:rPr>
              <a:t> parties</a:t>
            </a:r>
            <a:endParaRPr lang="hr-HR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hr-HR" dirty="0" smtClean="0">
                <a:solidFill>
                  <a:schemeClr val="tx2"/>
                </a:solidFill>
              </a:rPr>
              <a:t>				„</a:t>
            </a:r>
            <a:r>
              <a:rPr lang="en-US" dirty="0">
                <a:solidFill>
                  <a:schemeClr val="tx2"/>
                </a:solidFill>
              </a:rPr>
              <a:t>Share </a:t>
            </a:r>
            <a:r>
              <a:rPr lang="en-US" dirty="0">
                <a:solidFill>
                  <a:schemeClr val="tx2"/>
                </a:solidFill>
              </a:rPr>
              <a:t>your knowledge. </a:t>
            </a:r>
            <a:endParaRPr lang="hr-HR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hr-HR" dirty="0" smtClean="0">
                <a:solidFill>
                  <a:schemeClr val="tx2"/>
                </a:solidFill>
              </a:rPr>
              <a:t>		</a:t>
            </a:r>
            <a:r>
              <a:rPr lang="hr-HR" dirty="0">
                <a:solidFill>
                  <a:schemeClr val="tx2"/>
                </a:solidFill>
              </a:rPr>
              <a:t>	 </a:t>
            </a:r>
            <a:r>
              <a:rPr lang="en-US" dirty="0">
                <a:solidFill>
                  <a:schemeClr val="tx2"/>
                </a:solidFill>
              </a:rPr>
              <a:t>It </a:t>
            </a:r>
            <a:r>
              <a:rPr lang="en-US" dirty="0">
                <a:solidFill>
                  <a:schemeClr val="tx2"/>
                </a:solidFill>
              </a:rPr>
              <a:t>is a way to achieve </a:t>
            </a:r>
            <a:r>
              <a:rPr lang="en-US" dirty="0">
                <a:solidFill>
                  <a:schemeClr val="tx2"/>
                </a:solidFill>
              </a:rPr>
              <a:t>immortality.</a:t>
            </a:r>
            <a:r>
              <a:rPr lang="hr-HR" dirty="0">
                <a:solidFill>
                  <a:schemeClr val="tx2"/>
                </a:solidFill>
              </a:rPr>
              <a:t>”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hr-HR" dirty="0">
                <a:solidFill>
                  <a:schemeClr val="tx2"/>
                </a:solidFill>
              </a:rPr>
              <a:t/>
            </a:r>
            <a:br>
              <a:rPr lang="hr-HR" dirty="0">
                <a:solidFill>
                  <a:schemeClr val="tx2"/>
                </a:solidFill>
              </a:rPr>
            </a:br>
            <a:r>
              <a:rPr lang="hr-HR" sz="1800" dirty="0" smtClean="0"/>
              <a:t>					</a:t>
            </a:r>
            <a:r>
              <a:rPr lang="en-US" sz="1800" dirty="0" smtClean="0">
                <a:hlinkClick r:id="rId2"/>
              </a:rPr>
              <a:t>Dalai </a:t>
            </a:r>
            <a:r>
              <a:rPr lang="en-US" sz="1800" dirty="0">
                <a:hlinkClick r:id="rId2"/>
              </a:rPr>
              <a:t>Lama XIV</a:t>
            </a:r>
            <a:r>
              <a:rPr lang="en-US" sz="1800" dirty="0"/>
              <a:t> </a:t>
            </a:r>
          </a:p>
          <a:p>
            <a:endParaRPr lang="en-US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Upišite naziv prezentacije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Strana </a:t>
            </a:r>
            <a:fld id="{0BD1E8FF-3E2F-4454-AF4C-A56C35A6236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422884"/>
            <a:ext cx="789856" cy="93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941168"/>
            <a:ext cx="4607396" cy="120567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684" y="97655"/>
            <a:ext cx="7774632" cy="1056179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Exchange of EU solutions</a:t>
            </a:r>
            <a:br>
              <a:rPr lang="en-US" sz="2400" b="1" dirty="0" smtClean="0">
                <a:solidFill>
                  <a:schemeClr val="tx2"/>
                </a:solidFill>
              </a:rPr>
            </a:br>
            <a:r>
              <a:rPr lang="en-US" sz="2400" b="1" dirty="0" smtClean="0">
                <a:solidFill>
                  <a:schemeClr val="tx2"/>
                </a:solidFill>
              </a:rPr>
              <a:t>implementation in Croatian Statistical System</a:t>
            </a:r>
            <a:br>
              <a:rPr lang="en-US" sz="2400" b="1" dirty="0" smtClean="0">
                <a:solidFill>
                  <a:schemeClr val="tx2"/>
                </a:solidFill>
              </a:rPr>
            </a:b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Priručnik za izračun pokazatelja kvalitete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Strana </a:t>
            </a:r>
            <a:fld id="{9C58BCD2-E5BB-4F87-9FDA-5BD80A26E20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611560" y="1340768"/>
            <a:ext cx="8143932" cy="4370828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tx2"/>
                </a:solidFill>
              </a:rPr>
              <a:t>IT </a:t>
            </a:r>
            <a:r>
              <a:rPr lang="hr-HR" dirty="0" err="1" smtClean="0">
                <a:solidFill>
                  <a:schemeClr val="tx2"/>
                </a:solidFill>
              </a:rPr>
              <a:t>solutions</a:t>
            </a:r>
            <a:endParaRPr lang="hr-HR" dirty="0" smtClean="0">
              <a:solidFill>
                <a:schemeClr val="tx2"/>
              </a:solidFill>
            </a:endParaRPr>
          </a:p>
          <a:p>
            <a:endParaRPr lang="hr-HR" sz="500" dirty="0" smtClean="0">
              <a:solidFill>
                <a:schemeClr val="tx2"/>
              </a:solidFill>
            </a:endParaRPr>
          </a:p>
          <a:p>
            <a:r>
              <a:rPr lang="hr-HR" dirty="0" smtClean="0">
                <a:solidFill>
                  <a:schemeClr val="tx2"/>
                </a:solidFill>
              </a:rPr>
              <a:t>CBS </a:t>
            </a:r>
            <a:r>
              <a:rPr lang="hr-HR" dirty="0" err="1" smtClean="0">
                <a:solidFill>
                  <a:schemeClr val="tx2"/>
                </a:solidFill>
              </a:rPr>
              <a:t>has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developed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the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concept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of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Integrated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Statistical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Information</a:t>
            </a:r>
            <a:r>
              <a:rPr lang="hr-HR" dirty="0">
                <a:solidFill>
                  <a:schemeClr val="tx2"/>
                </a:solidFill>
              </a:rPr>
              <a:t> System </a:t>
            </a:r>
            <a:r>
              <a:rPr lang="hr-HR" dirty="0" smtClean="0">
                <a:solidFill>
                  <a:schemeClr val="tx2"/>
                </a:solidFill>
              </a:rPr>
              <a:t>(ISIS) </a:t>
            </a:r>
            <a:r>
              <a:rPr lang="hr-HR" dirty="0" err="1" smtClean="0">
                <a:solidFill>
                  <a:schemeClr val="tx2"/>
                </a:solidFill>
              </a:rPr>
              <a:t>and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its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first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components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in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cooperation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with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Statistics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Sweden</a:t>
            </a:r>
            <a:r>
              <a:rPr lang="hr-HR" dirty="0" smtClean="0">
                <a:solidFill>
                  <a:schemeClr val="tx2"/>
                </a:solidFill>
              </a:rPr>
              <a:t> (SCB), </a:t>
            </a:r>
            <a:r>
              <a:rPr lang="hr-HR" dirty="0" err="1" smtClean="0">
                <a:solidFill>
                  <a:schemeClr val="tx2"/>
                </a:solidFill>
              </a:rPr>
              <a:t>through</a:t>
            </a:r>
            <a:r>
              <a:rPr lang="hr-HR" dirty="0" smtClean="0">
                <a:solidFill>
                  <a:schemeClr val="tx2"/>
                </a:solidFill>
              </a:rPr>
              <a:t> a SIDA </a:t>
            </a:r>
            <a:r>
              <a:rPr lang="hr-HR" dirty="0" err="1" smtClean="0">
                <a:solidFill>
                  <a:schemeClr val="tx2"/>
                </a:solidFill>
              </a:rPr>
              <a:t>project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smtClean="0">
                <a:solidFill>
                  <a:schemeClr val="tx2"/>
                </a:solidFill>
              </a:rPr>
              <a:t>(</a:t>
            </a:r>
            <a:r>
              <a:rPr lang="hr-HR" dirty="0" err="1" smtClean="0">
                <a:solidFill>
                  <a:schemeClr val="tx2"/>
                </a:solidFill>
              </a:rPr>
              <a:t>in</a:t>
            </a:r>
            <a:r>
              <a:rPr lang="hr-HR" dirty="0" smtClean="0">
                <a:solidFill>
                  <a:schemeClr val="tx2"/>
                </a:solidFill>
              </a:rPr>
              <a:t> 2005).</a:t>
            </a:r>
            <a:endParaRPr lang="hr-HR" dirty="0" smtClean="0">
              <a:solidFill>
                <a:schemeClr val="tx2"/>
              </a:solidFill>
            </a:endParaRPr>
          </a:p>
          <a:p>
            <a:r>
              <a:rPr lang="hr-HR" dirty="0" smtClean="0">
                <a:solidFill>
                  <a:schemeClr val="tx2"/>
                </a:solidFill>
              </a:rPr>
              <a:t>ISIS </a:t>
            </a:r>
            <a:r>
              <a:rPr lang="hr-HR" dirty="0" err="1" smtClean="0">
                <a:solidFill>
                  <a:schemeClr val="tx2"/>
                </a:solidFill>
              </a:rPr>
              <a:t>is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smtClean="0">
                <a:solidFill>
                  <a:schemeClr val="tx2"/>
                </a:solidFill>
              </a:rPr>
              <a:t>a </a:t>
            </a:r>
            <a:r>
              <a:rPr lang="hr-HR" dirty="0" err="1" smtClean="0">
                <a:solidFill>
                  <a:schemeClr val="tx2"/>
                </a:solidFill>
              </a:rPr>
              <a:t>muliticomponent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interoperable</a:t>
            </a:r>
            <a:r>
              <a:rPr lang="hr-HR" dirty="0" smtClean="0">
                <a:solidFill>
                  <a:schemeClr val="tx2"/>
                </a:solidFill>
              </a:rPr>
              <a:t> IT system, </a:t>
            </a:r>
            <a:r>
              <a:rPr lang="hr-HR" dirty="0" err="1" smtClean="0">
                <a:solidFill>
                  <a:schemeClr val="tx2"/>
                </a:solidFill>
              </a:rPr>
              <a:t>with</a:t>
            </a:r>
            <a:r>
              <a:rPr lang="hr-HR" dirty="0" smtClean="0">
                <a:solidFill>
                  <a:schemeClr val="tx2"/>
                </a:solidFill>
              </a:rPr>
              <a:t> CROMETA - </a:t>
            </a:r>
            <a:r>
              <a:rPr lang="hr-HR" dirty="0" err="1" smtClean="0">
                <a:solidFill>
                  <a:schemeClr val="tx2"/>
                </a:solidFill>
              </a:rPr>
              <a:t>central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metadata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repository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and</a:t>
            </a:r>
            <a:r>
              <a:rPr lang="hr-HR" dirty="0" smtClean="0">
                <a:solidFill>
                  <a:schemeClr val="tx2"/>
                </a:solidFill>
              </a:rPr>
              <a:t> management </a:t>
            </a:r>
            <a:r>
              <a:rPr lang="hr-HR" dirty="0" err="1" smtClean="0">
                <a:solidFill>
                  <a:schemeClr val="tx2"/>
                </a:solidFill>
              </a:rPr>
              <a:t>tool</a:t>
            </a:r>
            <a:r>
              <a:rPr lang="hr-HR" dirty="0" smtClean="0">
                <a:solidFill>
                  <a:schemeClr val="tx2"/>
                </a:solidFill>
              </a:rPr>
              <a:t> as </a:t>
            </a:r>
            <a:r>
              <a:rPr lang="hr-HR" dirty="0" err="1" smtClean="0">
                <a:solidFill>
                  <a:schemeClr val="tx2"/>
                </a:solidFill>
              </a:rPr>
              <a:t>core</a:t>
            </a:r>
            <a:r>
              <a:rPr lang="hr-HR" dirty="0" smtClean="0">
                <a:solidFill>
                  <a:schemeClr val="tx2"/>
                </a:solidFill>
              </a:rPr>
              <a:t> data processing </a:t>
            </a:r>
            <a:r>
              <a:rPr lang="hr-HR" dirty="0" err="1" smtClean="0">
                <a:solidFill>
                  <a:schemeClr val="tx2"/>
                </a:solidFill>
              </a:rPr>
              <a:t>component</a:t>
            </a:r>
            <a:r>
              <a:rPr lang="hr-HR" dirty="0" smtClean="0">
                <a:solidFill>
                  <a:schemeClr val="tx2"/>
                </a:solidFill>
              </a:rPr>
              <a:t>. </a:t>
            </a:r>
          </a:p>
          <a:p>
            <a:r>
              <a:rPr lang="pl-PL" dirty="0">
                <a:solidFill>
                  <a:schemeClr val="tx2"/>
                </a:solidFill>
              </a:rPr>
              <a:t>CROMETA is based on METANET (2000-2003) reference model, </a:t>
            </a:r>
            <a:r>
              <a:rPr lang="pl-PL" dirty="0" smtClean="0">
                <a:solidFill>
                  <a:schemeClr val="tx2"/>
                </a:solidFill>
              </a:rPr>
              <a:t>and it combines descriptive and process oriented metadata</a:t>
            </a:r>
            <a:r>
              <a:rPr lang="hr-HR" dirty="0" smtClean="0">
                <a:solidFill>
                  <a:schemeClr val="tx2"/>
                </a:solidFill>
              </a:rPr>
              <a:t>, </a:t>
            </a:r>
            <a:r>
              <a:rPr lang="hr-HR" dirty="0" err="1" smtClean="0">
                <a:solidFill>
                  <a:schemeClr val="tx2"/>
                </a:solidFill>
              </a:rPr>
              <a:t>with</a:t>
            </a:r>
            <a:r>
              <a:rPr lang="hr-HR" dirty="0" smtClean="0">
                <a:solidFill>
                  <a:schemeClr val="tx2"/>
                </a:solidFill>
              </a:rPr>
              <a:t> general </a:t>
            </a:r>
            <a:r>
              <a:rPr lang="hr-HR" dirty="0" err="1" smtClean="0">
                <a:solidFill>
                  <a:schemeClr val="tx2"/>
                </a:solidFill>
              </a:rPr>
              <a:t>statistical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pl-PL" dirty="0" smtClean="0">
                <a:solidFill>
                  <a:schemeClr val="tx2"/>
                </a:solidFill>
              </a:rPr>
              <a:t>methodologies and concepts, but also general metadata describing organisation structure and rights of access.</a:t>
            </a:r>
            <a:endParaRPr lang="pl-PL" dirty="0">
              <a:solidFill>
                <a:schemeClr val="tx2"/>
              </a:solidFill>
            </a:endParaRPr>
          </a:p>
          <a:p>
            <a:endParaRPr lang="hr-HR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hr-HR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0" y="5067616"/>
            <a:ext cx="1709200" cy="106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8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9088"/>
            <a:ext cx="7773988" cy="1022350"/>
          </a:xfrm>
        </p:spPr>
        <p:txBody>
          <a:bodyPr/>
          <a:lstStyle/>
          <a:p>
            <a:r>
              <a:rPr lang="en-GB" sz="2600" b="1" dirty="0">
                <a:solidFill>
                  <a:schemeClr val="tx2"/>
                </a:solidFill>
              </a:rPr>
              <a:t>Classification</a:t>
            </a:r>
            <a:r>
              <a:rPr lang="hr-HR" sz="2600" b="1" dirty="0">
                <a:solidFill>
                  <a:schemeClr val="tx2"/>
                </a:solidFill>
              </a:rPr>
              <a:t> </a:t>
            </a:r>
            <a:r>
              <a:rPr lang="hr-HR" sz="2600" b="1" dirty="0">
                <a:solidFill>
                  <a:schemeClr val="tx2"/>
                </a:solidFill>
              </a:rPr>
              <a:t>management </a:t>
            </a:r>
            <a:r>
              <a:rPr lang="hr-HR" sz="2600" b="1" dirty="0">
                <a:solidFill>
                  <a:schemeClr val="tx2"/>
                </a:solidFill>
              </a:rPr>
              <a:t>system (KLASUS</a:t>
            </a:r>
            <a:r>
              <a:rPr lang="hr-HR" sz="2600" b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8116"/>
            <a:ext cx="7772400" cy="4319587"/>
          </a:xfrm>
        </p:spPr>
        <p:txBody>
          <a:bodyPr/>
          <a:lstStyle/>
          <a:p>
            <a:r>
              <a:rPr lang="hr-HR" dirty="0" smtClean="0">
                <a:solidFill>
                  <a:schemeClr val="tx2"/>
                </a:solidFill>
              </a:rPr>
              <a:t>S</a:t>
            </a:r>
            <a:r>
              <a:rPr lang="en-US" dirty="0" err="1" smtClean="0">
                <a:solidFill>
                  <a:schemeClr val="tx2"/>
                </a:solidFill>
              </a:rPr>
              <a:t>olution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for </a:t>
            </a:r>
            <a:r>
              <a:rPr lang="en-US" dirty="0" err="1">
                <a:solidFill>
                  <a:schemeClr val="tx2"/>
                </a:solidFill>
              </a:rPr>
              <a:t>organising</a:t>
            </a:r>
            <a:r>
              <a:rPr lang="en-US" dirty="0">
                <a:solidFill>
                  <a:schemeClr val="tx2"/>
                </a:solidFill>
              </a:rPr>
              <a:t>, storing and implementing statistical classifications </a:t>
            </a:r>
            <a:r>
              <a:rPr lang="hr-HR" dirty="0" smtClean="0">
                <a:solidFill>
                  <a:schemeClr val="tx2"/>
                </a:solidFill>
              </a:rPr>
              <a:t>(</a:t>
            </a:r>
            <a:r>
              <a:rPr lang="en-US" dirty="0" smtClean="0">
                <a:solidFill>
                  <a:schemeClr val="tx2"/>
                </a:solidFill>
              </a:rPr>
              <a:t>KLASUS</a:t>
            </a:r>
            <a:r>
              <a:rPr lang="hr-HR" dirty="0" smtClean="0">
                <a:solidFill>
                  <a:schemeClr val="tx2"/>
                </a:solidFill>
              </a:rPr>
              <a:t>) </a:t>
            </a:r>
            <a:r>
              <a:rPr lang="hr-HR" dirty="0" err="1" smtClean="0">
                <a:solidFill>
                  <a:schemeClr val="tx2"/>
                </a:solidFill>
              </a:rPr>
              <a:t>is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developed</a:t>
            </a:r>
            <a:r>
              <a:rPr lang="hr-HR" dirty="0" smtClean="0">
                <a:solidFill>
                  <a:schemeClr val="tx2"/>
                </a:solidFill>
              </a:rPr>
              <a:t> on </a:t>
            </a:r>
            <a:r>
              <a:rPr lang="hr-HR" dirty="0" err="1" smtClean="0">
                <a:solidFill>
                  <a:schemeClr val="tx2"/>
                </a:solidFill>
              </a:rPr>
              <a:t>the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basis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of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solution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from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Statistics</a:t>
            </a:r>
            <a:r>
              <a:rPr lang="hr-HR" dirty="0" smtClean="0">
                <a:solidFill>
                  <a:schemeClr val="tx2"/>
                </a:solidFill>
              </a:rPr>
              <a:t> Portugal (INE) </a:t>
            </a:r>
          </a:p>
          <a:p>
            <a:r>
              <a:rPr lang="hr-HR" dirty="0" err="1">
                <a:solidFill>
                  <a:schemeClr val="tx2"/>
                </a:solidFill>
              </a:rPr>
              <a:t>Neuchâtel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err="1">
                <a:solidFill>
                  <a:schemeClr val="tx2"/>
                </a:solidFill>
              </a:rPr>
              <a:t>Terminology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>
                <a:solidFill>
                  <a:schemeClr val="tx2"/>
                </a:solidFill>
              </a:rPr>
              <a:t>Model (</a:t>
            </a:r>
            <a:r>
              <a:rPr lang="hr-HR" dirty="0" err="1">
                <a:solidFill>
                  <a:schemeClr val="tx2"/>
                </a:solidFill>
              </a:rPr>
              <a:t>currently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>
                <a:solidFill>
                  <a:schemeClr val="tx2"/>
                </a:solidFill>
                <a:hlinkClick r:id="rId2"/>
              </a:rPr>
              <a:t>GSIM </a:t>
            </a:r>
            <a:r>
              <a:rPr lang="hr-HR" dirty="0" err="1">
                <a:solidFill>
                  <a:schemeClr val="tx2"/>
                </a:solidFill>
                <a:hlinkClick r:id="rId2"/>
              </a:rPr>
              <a:t>Statistical</a:t>
            </a:r>
            <a:r>
              <a:rPr lang="hr-HR" dirty="0">
                <a:solidFill>
                  <a:schemeClr val="tx2"/>
                </a:solidFill>
                <a:hlinkClick r:id="rId2"/>
              </a:rPr>
              <a:t> </a:t>
            </a:r>
            <a:r>
              <a:rPr lang="hr-HR" dirty="0" err="1">
                <a:solidFill>
                  <a:schemeClr val="tx2"/>
                </a:solidFill>
                <a:hlinkClick r:id="rId2"/>
              </a:rPr>
              <a:t>Classifications</a:t>
            </a:r>
            <a:r>
              <a:rPr lang="hr-HR" dirty="0">
                <a:solidFill>
                  <a:schemeClr val="tx2"/>
                </a:solidFill>
                <a:hlinkClick r:id="rId2"/>
              </a:rPr>
              <a:t> </a:t>
            </a:r>
            <a:r>
              <a:rPr lang="hr-HR" dirty="0">
                <a:solidFill>
                  <a:schemeClr val="tx2"/>
                </a:solidFill>
                <a:hlinkClick r:id="rId2"/>
              </a:rPr>
              <a:t>Model</a:t>
            </a:r>
            <a:r>
              <a:rPr lang="hr-HR" dirty="0">
                <a:solidFill>
                  <a:schemeClr val="tx2"/>
                </a:solidFill>
              </a:rPr>
              <a:t>) </a:t>
            </a:r>
            <a:r>
              <a:rPr lang="hr-HR" dirty="0" err="1">
                <a:solidFill>
                  <a:schemeClr val="tx2"/>
                </a:solidFill>
              </a:rPr>
              <a:t>was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err="1">
                <a:solidFill>
                  <a:schemeClr val="tx2"/>
                </a:solidFill>
              </a:rPr>
              <a:t>used</a:t>
            </a:r>
            <a:r>
              <a:rPr lang="hr-HR" dirty="0">
                <a:solidFill>
                  <a:schemeClr val="tx2"/>
                </a:solidFill>
              </a:rPr>
              <a:t> as a template.</a:t>
            </a:r>
            <a:endParaRPr lang="hr-HR" dirty="0">
              <a:solidFill>
                <a:schemeClr val="tx2"/>
              </a:solidFill>
            </a:endParaRPr>
          </a:p>
          <a:p>
            <a:r>
              <a:rPr lang="hr-HR" dirty="0" err="1">
                <a:solidFill>
                  <a:schemeClr val="tx2"/>
                </a:solidFill>
              </a:rPr>
              <a:t>Classifications</a:t>
            </a:r>
            <a:r>
              <a:rPr lang="hr-HR" dirty="0">
                <a:solidFill>
                  <a:schemeClr val="tx2"/>
                </a:solidFill>
              </a:rPr>
              <a:t> are </a:t>
            </a:r>
            <a:r>
              <a:rPr lang="hr-HR" dirty="0" err="1" smtClean="0">
                <a:solidFill>
                  <a:schemeClr val="tx2"/>
                </a:solidFill>
              </a:rPr>
              <a:t>managed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from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>
                <a:solidFill>
                  <a:schemeClr val="tx2"/>
                </a:solidFill>
              </a:rPr>
              <a:t>competent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err="1">
                <a:solidFill>
                  <a:schemeClr val="tx2"/>
                </a:solidFill>
              </a:rPr>
              <a:t>department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err="1">
                <a:solidFill>
                  <a:schemeClr val="tx2"/>
                </a:solidFill>
              </a:rPr>
              <a:t>and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err="1">
                <a:solidFill>
                  <a:schemeClr val="tx2"/>
                </a:solidFill>
              </a:rPr>
              <a:t>available</a:t>
            </a:r>
            <a:r>
              <a:rPr lang="hr-HR" dirty="0">
                <a:solidFill>
                  <a:schemeClr val="tx2"/>
                </a:solidFill>
              </a:rPr>
              <a:t> for use </a:t>
            </a:r>
            <a:r>
              <a:rPr lang="hr-HR" dirty="0" err="1">
                <a:solidFill>
                  <a:schemeClr val="tx2"/>
                </a:solidFill>
              </a:rPr>
              <a:t>within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err="1">
                <a:solidFill>
                  <a:schemeClr val="tx2"/>
                </a:solidFill>
              </a:rPr>
              <a:t>and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err="1">
                <a:solidFill>
                  <a:schemeClr val="tx2"/>
                </a:solidFill>
              </a:rPr>
              <a:t>outside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err="1">
                <a:solidFill>
                  <a:schemeClr val="tx2"/>
                </a:solidFill>
              </a:rPr>
              <a:t>of</a:t>
            </a:r>
            <a:r>
              <a:rPr lang="hr-HR" dirty="0">
                <a:solidFill>
                  <a:schemeClr val="tx2"/>
                </a:solidFill>
              </a:rPr>
              <a:t> CBS.</a:t>
            </a:r>
          </a:p>
          <a:p>
            <a:r>
              <a:rPr lang="hr-HR" dirty="0">
                <a:solidFill>
                  <a:schemeClr val="tx2"/>
                </a:solidFill>
              </a:rPr>
              <a:t>KLASUS </a:t>
            </a:r>
            <a:r>
              <a:rPr lang="hr-HR" dirty="0" err="1">
                <a:solidFill>
                  <a:schemeClr val="tx2"/>
                </a:solidFill>
              </a:rPr>
              <a:t>combines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err="1">
                <a:solidFill>
                  <a:schemeClr val="tx2"/>
                </a:solidFill>
              </a:rPr>
              <a:t>classification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hierarchies</a:t>
            </a:r>
            <a:r>
              <a:rPr lang="hr-HR" dirty="0">
                <a:solidFill>
                  <a:schemeClr val="tx2"/>
                </a:solidFill>
              </a:rPr>
              <a:t>, </a:t>
            </a:r>
            <a:r>
              <a:rPr lang="hr-HR" dirty="0" err="1">
                <a:solidFill>
                  <a:schemeClr val="tx2"/>
                </a:solidFill>
              </a:rPr>
              <a:t>connecting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err="1">
                <a:solidFill>
                  <a:schemeClr val="tx2"/>
                </a:solidFill>
              </a:rPr>
              <a:t>tables</a:t>
            </a:r>
            <a:r>
              <a:rPr lang="hr-HR" dirty="0">
                <a:solidFill>
                  <a:schemeClr val="tx2"/>
                </a:solidFill>
              </a:rPr>
              <a:t>, </a:t>
            </a:r>
            <a:r>
              <a:rPr lang="hr-HR" dirty="0" err="1">
                <a:solidFill>
                  <a:schemeClr val="tx2"/>
                </a:solidFill>
              </a:rPr>
              <a:t>classification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err="1">
                <a:solidFill>
                  <a:schemeClr val="tx2"/>
                </a:solidFill>
              </a:rPr>
              <a:t>codes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err="1">
                <a:solidFill>
                  <a:schemeClr val="tx2"/>
                </a:solidFill>
              </a:rPr>
              <a:t>and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err="1">
                <a:solidFill>
                  <a:schemeClr val="tx2"/>
                </a:solidFill>
              </a:rPr>
              <a:t>code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err="1">
                <a:solidFill>
                  <a:schemeClr val="tx2"/>
                </a:solidFill>
              </a:rPr>
              <a:t>books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err="1">
                <a:solidFill>
                  <a:schemeClr val="tx2"/>
                </a:solidFill>
              </a:rPr>
              <a:t>and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err="1">
                <a:solidFill>
                  <a:schemeClr val="tx2"/>
                </a:solidFill>
              </a:rPr>
              <a:t>search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err="1">
                <a:solidFill>
                  <a:schemeClr val="tx2"/>
                </a:solidFill>
              </a:rPr>
              <a:t>tools</a:t>
            </a:r>
            <a:r>
              <a:rPr lang="hr-HR" dirty="0">
                <a:solidFill>
                  <a:schemeClr val="tx2"/>
                </a:solidFill>
              </a:rPr>
              <a:t>.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Upišite naziv prezentacije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Strana </a:t>
            </a:r>
            <a:fld id="{0BD1E8FF-3E2F-4454-AF4C-A56C35A6236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64150"/>
            <a:ext cx="3279020" cy="199258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84" y="4845157"/>
            <a:ext cx="1872208" cy="124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0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CukinaT\Pictures\CATI\CAM0017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6"/>
          <a:stretch/>
        </p:blipFill>
        <p:spPr bwMode="auto">
          <a:xfrm>
            <a:off x="3505020" y="3356349"/>
            <a:ext cx="3924657" cy="286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9370" y="100157"/>
            <a:ext cx="7773988" cy="102235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Computer assisted interviewing (CAI)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Upišite naziv prezentacije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Strana </a:t>
            </a:r>
            <a:fld id="{0BD1E8FF-3E2F-4454-AF4C-A56C35A6236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Pravokutnik 6"/>
          <p:cNvSpPr/>
          <p:nvPr/>
        </p:nvSpPr>
        <p:spPr>
          <a:xfrm>
            <a:off x="1834515" y="1019642"/>
            <a:ext cx="71299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CBS has developed the CAPI/CATI system of interviewing following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the example from Statistics Finland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Sampling </a:t>
            </a:r>
            <a:r>
              <a:rPr lang="en-US" dirty="0">
                <a:solidFill>
                  <a:schemeClr val="tx2"/>
                </a:solidFill>
              </a:rPr>
              <a:t>experiences are used from </a:t>
            </a:r>
            <a:r>
              <a:rPr lang="en-US" dirty="0" smtClean="0">
                <a:solidFill>
                  <a:schemeClr val="tx2"/>
                </a:solidFill>
              </a:rPr>
              <a:t>Statistics Spain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Software used is purchased from Statistics Netherlands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(licensed software)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2" name="Rezervirano mjesto sadržaj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1" y="986021"/>
            <a:ext cx="1719521" cy="116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" y="5073545"/>
            <a:ext cx="1719521" cy="1158949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" y="3029041"/>
            <a:ext cx="1719521" cy="116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Content Placeholder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74" y="3375010"/>
            <a:ext cx="3821214" cy="286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 descr="C:\Users\CukinaT\Pictures\CATI\CAM0017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6"/>
          <a:stretch/>
        </p:blipFill>
        <p:spPr bwMode="auto">
          <a:xfrm>
            <a:off x="5246494" y="3376231"/>
            <a:ext cx="3924657" cy="286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09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145570"/>
            <a:ext cx="7773988" cy="427142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ea typeface="+mn-ea"/>
                <a:cs typeface="+mn-cs"/>
              </a:rPr>
              <a:t>Merging</a:t>
            </a:r>
            <a:r>
              <a:rPr lang="en-US" sz="3600" b="1" dirty="0" smtClean="0"/>
              <a:t> </a:t>
            </a:r>
            <a:r>
              <a:rPr lang="en-US" b="1" dirty="0" err="1">
                <a:solidFill>
                  <a:schemeClr val="tx2"/>
                </a:solidFill>
                <a:ea typeface="+mn-ea"/>
                <a:cs typeface="+mn-cs"/>
              </a:rPr>
              <a:t>geoinformation</a:t>
            </a:r>
            <a:r>
              <a:rPr lang="en-US" b="1" dirty="0">
                <a:solidFill>
                  <a:schemeClr val="tx2"/>
                </a:solidFill>
                <a:ea typeface="+mn-ea"/>
                <a:cs typeface="+mn-cs"/>
              </a:rPr>
              <a:t> with statistical data</a:t>
            </a:r>
            <a:endParaRPr lang="en-US" b="1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504" y="723203"/>
            <a:ext cx="7772400" cy="4319587"/>
          </a:xfrm>
        </p:spPr>
        <p:txBody>
          <a:bodyPr/>
          <a:lstStyle/>
          <a:p>
            <a:endParaRPr lang="hr-HR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GRIDS  </a:t>
            </a:r>
            <a:r>
              <a:rPr lang="en-US" dirty="0">
                <a:solidFill>
                  <a:schemeClr val="tx2"/>
                </a:solidFill>
              </a:rPr>
              <a:t>- methodology for merging geospatial information </a:t>
            </a:r>
            <a:r>
              <a:rPr lang="hr-HR" dirty="0" smtClean="0">
                <a:solidFill>
                  <a:schemeClr val="tx2"/>
                </a:solidFill>
              </a:rPr>
              <a:t/>
            </a:r>
            <a:br>
              <a:rPr lang="hr-HR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and </a:t>
            </a:r>
            <a:r>
              <a:rPr lang="en-US" dirty="0">
                <a:solidFill>
                  <a:schemeClr val="tx2"/>
                </a:solidFill>
              </a:rPr>
              <a:t>2011 Census data </a:t>
            </a:r>
            <a:r>
              <a:rPr lang="en-US" dirty="0" smtClean="0">
                <a:solidFill>
                  <a:schemeClr val="tx2"/>
                </a:solidFill>
              </a:rPr>
              <a:t>is coming </a:t>
            </a:r>
            <a:r>
              <a:rPr lang="en-US" dirty="0">
                <a:solidFill>
                  <a:schemeClr val="tx2"/>
                </a:solidFill>
              </a:rPr>
              <a:t>from Bulgaria</a:t>
            </a:r>
          </a:p>
          <a:p>
            <a:endParaRPr lang="hr-HR" dirty="0" smtClean="0"/>
          </a:p>
          <a:p>
            <a:r>
              <a:rPr lang="en-US" dirty="0">
                <a:solidFill>
                  <a:schemeClr val="tx2"/>
                </a:solidFill>
              </a:rPr>
              <a:t>STAGE </a:t>
            </a:r>
            <a:r>
              <a:rPr lang="hr-HR" dirty="0">
                <a:solidFill>
                  <a:schemeClr val="tx2"/>
                </a:solidFill>
              </a:rPr>
              <a:t>– software for </a:t>
            </a:r>
            <a:r>
              <a:rPr lang="hr-HR" dirty="0" err="1">
                <a:solidFill>
                  <a:schemeClr val="tx2"/>
                </a:solidFill>
              </a:rPr>
              <a:t>dissemination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err="1">
                <a:solidFill>
                  <a:schemeClr val="tx2"/>
                </a:solidFill>
              </a:rPr>
              <a:t>and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err="1">
                <a:solidFill>
                  <a:schemeClr val="tx2"/>
                </a:solidFill>
              </a:rPr>
              <a:t>interactive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err="1">
                <a:solidFill>
                  <a:schemeClr val="tx2"/>
                </a:solidFill>
              </a:rPr>
              <a:t>analysis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err="1">
                <a:solidFill>
                  <a:schemeClr val="tx2"/>
                </a:solidFill>
              </a:rPr>
              <a:t>of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geospatial</a:t>
            </a:r>
            <a:r>
              <a:rPr lang="hr-HR" dirty="0" smtClean="0">
                <a:solidFill>
                  <a:schemeClr val="tx2"/>
                </a:solidFill>
              </a:rPr>
              <a:t> da</a:t>
            </a:r>
            <a:r>
              <a:rPr lang="en-US" dirty="0" smtClean="0">
                <a:solidFill>
                  <a:schemeClr val="tx2"/>
                </a:solidFill>
              </a:rPr>
              <a:t>t</a:t>
            </a:r>
            <a:r>
              <a:rPr lang="hr-HR" dirty="0" smtClean="0">
                <a:solidFill>
                  <a:schemeClr val="tx2"/>
                </a:solidFill>
              </a:rPr>
              <a:t>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(open source)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software developed by SURS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and Slovenian geodetic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administration </a:t>
            </a:r>
            <a:r>
              <a:rPr lang="hr-HR" dirty="0" smtClean="0">
                <a:solidFill>
                  <a:schemeClr val="tx2"/>
                </a:solidFill>
              </a:rPr>
              <a:t>(</a:t>
            </a:r>
            <a:r>
              <a:rPr lang="hr-HR" dirty="0" err="1" smtClean="0">
                <a:solidFill>
                  <a:schemeClr val="tx2"/>
                </a:solidFill>
              </a:rPr>
              <a:t>it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uses</a:t>
            </a:r>
            <a:r>
              <a:rPr lang="hr-HR" dirty="0" smtClean="0">
                <a:solidFill>
                  <a:schemeClr val="tx2"/>
                </a:solidFill>
              </a:rPr>
              <a:t> PC-</a:t>
            </a:r>
            <a:r>
              <a:rPr lang="hr-HR" dirty="0" err="1" smtClean="0">
                <a:solidFill>
                  <a:schemeClr val="tx2"/>
                </a:solidFill>
              </a:rPr>
              <a:t>Axis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hr-HR" dirty="0" smtClean="0">
                <a:solidFill>
                  <a:schemeClr val="tx2"/>
                </a:solidFill>
              </a:rPr>
              <a:t>as a da</a:t>
            </a:r>
            <a:r>
              <a:rPr lang="en-US" dirty="0" smtClean="0">
                <a:solidFill>
                  <a:schemeClr val="tx2"/>
                </a:solidFill>
              </a:rPr>
              <a:t>ta source)</a:t>
            </a:r>
            <a:endParaRPr lang="hr-HR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To be published on CBS site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in November 2015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Upišite</a:t>
            </a:r>
            <a:r>
              <a:rPr lang="en-US" dirty="0" smtClean="0"/>
              <a:t> </a:t>
            </a:r>
            <a:r>
              <a:rPr lang="en-US" dirty="0" err="1" smtClean="0"/>
              <a:t>naziv</a:t>
            </a:r>
            <a:r>
              <a:rPr lang="en-US" dirty="0" smtClean="0"/>
              <a:t> </a:t>
            </a:r>
            <a:r>
              <a:rPr lang="en-US" dirty="0" err="1" smtClean="0"/>
              <a:t>prezentacije</a:t>
            </a:r>
            <a:endParaRPr lang="en-US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Strana </a:t>
            </a:r>
            <a:fld id="{0BD1E8FF-3E2F-4454-AF4C-A56C35A6236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995" y="812425"/>
            <a:ext cx="2021005" cy="1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63" y="4941168"/>
            <a:ext cx="2094154" cy="104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2461852"/>
            <a:ext cx="4914365" cy="365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2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08122"/>
            <a:ext cx="7773988" cy="102235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Statistical </a:t>
            </a:r>
            <a:r>
              <a:rPr lang="hr-HR" b="1" dirty="0" smtClean="0">
                <a:solidFill>
                  <a:schemeClr val="tx2"/>
                </a:solidFill>
              </a:rPr>
              <a:t>da</a:t>
            </a:r>
            <a:r>
              <a:rPr lang="en-US" b="1" dirty="0" smtClean="0">
                <a:solidFill>
                  <a:schemeClr val="tx2"/>
                </a:solidFill>
              </a:rPr>
              <a:t>ta protection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System of access to confidential statistical data for scientists is a compilation of best practices from a number of NSIs, on the basis of example from Republic of Slovenia.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For the purpose of anonymization of result tables, CBS uses Tau</a:t>
            </a:r>
            <a:r>
              <a:rPr lang="hr-HR" dirty="0" smtClean="0">
                <a:solidFill>
                  <a:schemeClr val="tx2"/>
                </a:solidFill>
              </a:rPr>
              <a:t>-</a:t>
            </a:r>
            <a:r>
              <a:rPr lang="en-US" dirty="0" smtClean="0">
                <a:solidFill>
                  <a:schemeClr val="tx2"/>
                </a:solidFill>
              </a:rPr>
              <a:t>Argus – software from Statistics Netherlands, while </a:t>
            </a:r>
            <a:r>
              <a:rPr lang="en-US" dirty="0">
                <a:solidFill>
                  <a:schemeClr val="tx2"/>
                </a:solidFill>
              </a:rPr>
              <a:t>its implementation </a:t>
            </a:r>
            <a:r>
              <a:rPr lang="en-US" dirty="0" smtClean="0">
                <a:solidFill>
                  <a:schemeClr val="tx2"/>
                </a:solidFill>
              </a:rPr>
              <a:t>and education on usage was acquired from SURS Slovenia.</a:t>
            </a:r>
            <a:r>
              <a:rPr lang="hr-HR" dirty="0" smtClean="0">
                <a:solidFill>
                  <a:schemeClr val="tx2"/>
                </a:solidFill>
              </a:rPr>
              <a:t/>
            </a:r>
            <a:br>
              <a:rPr lang="hr-HR" dirty="0" smtClean="0">
                <a:solidFill>
                  <a:schemeClr val="tx2"/>
                </a:solidFill>
              </a:rPr>
            </a:b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CALMAR – </a:t>
            </a:r>
            <a:r>
              <a:rPr lang="en-US" dirty="0" err="1" smtClean="0">
                <a:solidFill>
                  <a:schemeClr val="tx2"/>
                </a:solidFill>
              </a:rPr>
              <a:t>Neyman</a:t>
            </a:r>
            <a:r>
              <a:rPr lang="en-US" dirty="0" smtClean="0">
                <a:solidFill>
                  <a:schemeClr val="tx2"/>
                </a:solidFill>
              </a:rPr>
              <a:t> allocation macro (SAS) </a:t>
            </a:r>
            <a:r>
              <a:rPr lang="hr-HR" dirty="0" smtClean="0">
                <a:solidFill>
                  <a:schemeClr val="tx2"/>
                </a:solidFill>
              </a:rPr>
              <a:t>– INSEE France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CLAN – </a:t>
            </a:r>
            <a:r>
              <a:rPr lang="en-US" dirty="0" smtClean="0">
                <a:solidFill>
                  <a:schemeClr val="tx2"/>
                </a:solidFill>
              </a:rPr>
              <a:t>Bethel allocation macro (SAS) S</a:t>
            </a:r>
            <a:r>
              <a:rPr lang="hr-HR" dirty="0" err="1" smtClean="0">
                <a:solidFill>
                  <a:schemeClr val="tx2"/>
                </a:solidFill>
              </a:rPr>
              <a:t>tatistic</a:t>
            </a:r>
            <a:r>
              <a:rPr lang="en-US" dirty="0" smtClean="0">
                <a:solidFill>
                  <a:schemeClr val="tx2"/>
                </a:solidFill>
              </a:rPr>
              <a:t>s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Sweden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Upišite</a:t>
            </a:r>
            <a:r>
              <a:rPr lang="en-US" smtClean="0"/>
              <a:t> naziv prezentacije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Strana </a:t>
            </a:r>
            <a:fld id="{0BD1E8FF-3E2F-4454-AF4C-A56C35A6236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3530422"/>
            <a:ext cx="1690579" cy="97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98" y="3530422"/>
            <a:ext cx="1521359" cy="94565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27716"/>
            <a:ext cx="1257300" cy="85725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98" y="5486465"/>
            <a:ext cx="1391816" cy="86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1770"/>
            <a:ext cx="7773988" cy="1022350"/>
          </a:xfrm>
        </p:spPr>
        <p:txBody>
          <a:bodyPr/>
          <a:lstStyle/>
          <a:p>
            <a:r>
              <a:rPr lang="hr-HR" b="1" dirty="0" err="1">
                <a:solidFill>
                  <a:schemeClr val="tx2"/>
                </a:solidFill>
                <a:ea typeface="+mn-ea"/>
                <a:cs typeface="+mn-cs"/>
              </a:rPr>
              <a:t>Quality</a:t>
            </a:r>
            <a:r>
              <a:rPr lang="hr-HR" b="1" dirty="0">
                <a:solidFill>
                  <a:schemeClr val="tx2"/>
                </a:solidFill>
                <a:ea typeface="+mn-ea"/>
                <a:cs typeface="+mn-cs"/>
              </a:rPr>
              <a:t> </a:t>
            </a:r>
            <a:r>
              <a:rPr lang="hr-HR" b="1" dirty="0" err="1">
                <a:solidFill>
                  <a:schemeClr val="tx2"/>
                </a:solidFill>
                <a:ea typeface="+mn-ea"/>
                <a:cs typeface="+mn-cs"/>
              </a:rPr>
              <a:t>information</a:t>
            </a:r>
            <a:r>
              <a:rPr lang="hr-HR" b="1" dirty="0">
                <a:solidFill>
                  <a:schemeClr val="tx2"/>
                </a:solidFill>
                <a:ea typeface="+mn-ea"/>
                <a:cs typeface="+mn-cs"/>
              </a:rPr>
              <a:t> </a:t>
            </a:r>
            <a:r>
              <a:rPr lang="hr-HR" b="1" dirty="0" err="1">
                <a:solidFill>
                  <a:schemeClr val="tx2"/>
                </a:solidFill>
                <a:ea typeface="+mn-ea"/>
                <a:cs typeface="+mn-cs"/>
              </a:rPr>
              <a:t>database</a:t>
            </a:r>
            <a:r>
              <a:rPr lang="hr-HR" b="1" dirty="0">
                <a:solidFill>
                  <a:schemeClr val="tx2"/>
                </a:solidFill>
                <a:ea typeface="+mn-ea"/>
                <a:cs typeface="+mn-cs"/>
              </a:rPr>
              <a:t> (DBQI)</a:t>
            </a:r>
            <a:endParaRPr lang="hr-HR" b="1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tx2"/>
                </a:solidFill>
              </a:rPr>
              <a:t>For </a:t>
            </a:r>
            <a:r>
              <a:rPr lang="hr-HR" dirty="0" err="1">
                <a:solidFill>
                  <a:schemeClr val="tx2"/>
                </a:solidFill>
              </a:rPr>
              <a:t>the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err="1">
                <a:solidFill>
                  <a:schemeClr val="tx2"/>
                </a:solidFill>
              </a:rPr>
              <a:t>puropose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err="1">
                <a:solidFill>
                  <a:schemeClr val="tx2"/>
                </a:solidFill>
              </a:rPr>
              <a:t>of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err="1">
                <a:solidFill>
                  <a:schemeClr val="tx2"/>
                </a:solidFill>
              </a:rPr>
              <a:t>quality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err="1">
                <a:solidFill>
                  <a:schemeClr val="tx2"/>
                </a:solidFill>
              </a:rPr>
              <a:t>reporting</a:t>
            </a:r>
            <a:r>
              <a:rPr lang="hr-HR" dirty="0">
                <a:solidFill>
                  <a:schemeClr val="tx2"/>
                </a:solidFill>
              </a:rPr>
              <a:t>, CBS </a:t>
            </a:r>
            <a:r>
              <a:rPr lang="hr-HR" dirty="0" err="1">
                <a:solidFill>
                  <a:schemeClr val="tx2"/>
                </a:solidFill>
              </a:rPr>
              <a:t>has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used IPA project to develop the system of automated quality reporting</a:t>
            </a:r>
            <a:r>
              <a:rPr lang="en-US" dirty="0" smtClean="0">
                <a:solidFill>
                  <a:schemeClr val="tx2"/>
                </a:solidFill>
              </a:rPr>
              <a:t>. The project team was lead by an expert from the SURS Slovenia.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The database stores reference metadata for the purpose of quality reporting. It incudes concepts that are taken from </a:t>
            </a:r>
            <a:r>
              <a:rPr lang="hr-HR" dirty="0" smtClean="0">
                <a:solidFill>
                  <a:schemeClr val="tx2"/>
                </a:solidFill>
              </a:rPr>
              <a:t>Euro-SDMX </a:t>
            </a:r>
            <a:r>
              <a:rPr lang="hr-HR" dirty="0" err="1">
                <a:solidFill>
                  <a:schemeClr val="tx2"/>
                </a:solidFill>
              </a:rPr>
              <a:t>Metadata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err="1">
                <a:solidFill>
                  <a:schemeClr val="tx2"/>
                </a:solidFill>
              </a:rPr>
              <a:t>Structure</a:t>
            </a:r>
            <a:r>
              <a:rPr lang="hr-HR" dirty="0">
                <a:solidFill>
                  <a:schemeClr val="tx2"/>
                </a:solidFill>
              </a:rPr>
              <a:t> (ESMS) </a:t>
            </a:r>
            <a:r>
              <a:rPr lang="en-US" dirty="0" smtClean="0">
                <a:solidFill>
                  <a:schemeClr val="tx2"/>
                </a:solidFill>
              </a:rPr>
              <a:t>and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>
                <a:solidFill>
                  <a:schemeClr val="tx2"/>
                </a:solidFill>
              </a:rPr>
              <a:t>ESS Standard </a:t>
            </a:r>
            <a:r>
              <a:rPr lang="hr-HR" dirty="0" err="1">
                <a:solidFill>
                  <a:schemeClr val="tx2"/>
                </a:solidFill>
              </a:rPr>
              <a:t>Quality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err="1">
                <a:solidFill>
                  <a:schemeClr val="tx2"/>
                </a:solidFill>
              </a:rPr>
              <a:t>Report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err="1">
                <a:solidFill>
                  <a:schemeClr val="tx2"/>
                </a:solidFill>
              </a:rPr>
              <a:t>Structure</a:t>
            </a:r>
            <a:r>
              <a:rPr lang="hr-HR" dirty="0">
                <a:solidFill>
                  <a:schemeClr val="tx2"/>
                </a:solidFill>
              </a:rPr>
              <a:t> (ESQRS), </a:t>
            </a:r>
            <a:r>
              <a:rPr lang="en-US" dirty="0" smtClean="0">
                <a:solidFill>
                  <a:schemeClr val="tx2"/>
                </a:solidFill>
              </a:rPr>
              <a:t>which are applied in the </a:t>
            </a:r>
            <a:r>
              <a:rPr lang="hr-HR" dirty="0" smtClean="0">
                <a:solidFill>
                  <a:schemeClr val="tx2"/>
                </a:solidFill>
              </a:rPr>
              <a:t>ESS </a:t>
            </a:r>
            <a:r>
              <a:rPr lang="hr-HR" dirty="0" err="1">
                <a:solidFill>
                  <a:schemeClr val="tx2"/>
                </a:solidFill>
              </a:rPr>
              <a:t>Metadata</a:t>
            </a: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err="1">
                <a:solidFill>
                  <a:schemeClr val="tx2"/>
                </a:solidFill>
              </a:rPr>
              <a:t>Handler</a:t>
            </a:r>
            <a:r>
              <a:rPr lang="hr-HR" dirty="0" smtClean="0">
                <a:solidFill>
                  <a:schemeClr val="tx2"/>
                </a:solidFill>
              </a:rPr>
              <a:t>.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DBQI was offered to SURS, which is about to implement it in Slovenian </a:t>
            </a:r>
            <a:r>
              <a:rPr lang="en-US" smtClean="0">
                <a:solidFill>
                  <a:schemeClr val="tx2"/>
                </a:solidFill>
              </a:rPr>
              <a:t>statistical system.</a:t>
            </a:r>
            <a:endParaRPr lang="hr-HR" dirty="0">
              <a:solidFill>
                <a:schemeClr val="tx2"/>
              </a:solidFill>
            </a:endParaRPr>
          </a:p>
          <a:p>
            <a:endParaRPr lang="hr-HR" dirty="0">
              <a:solidFill>
                <a:schemeClr val="tx2"/>
              </a:solidFill>
            </a:endParaRPr>
          </a:p>
          <a:p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Upišite naziv prezentacije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Strana </a:t>
            </a:r>
            <a:fld id="{0BD1E8FF-3E2F-4454-AF4C-A56C35A6236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5"/>
          <a:stretch/>
        </p:blipFill>
        <p:spPr bwMode="auto">
          <a:xfrm>
            <a:off x="5070940" y="4509120"/>
            <a:ext cx="3595388" cy="165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21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ija_DZS_bije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_CBS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Prezentacija_DZS_bijela</Template>
  <TotalTime>3331</TotalTime>
  <Words>585</Words>
  <Application>Microsoft Office PowerPoint</Application>
  <PresentationFormat>Prikaz na zaslonu (4:3)</PresentationFormat>
  <Paragraphs>79</Paragraphs>
  <Slides>10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Prezentacija_DZS_bijela</vt:lpstr>
      <vt:lpstr>Presentation_CBS_white</vt:lpstr>
      <vt:lpstr>PowerPointova prezentacija</vt:lpstr>
      <vt:lpstr>CBS and preaccesion assistance</vt:lpstr>
      <vt:lpstr>Why is sharing good practices so important?</vt:lpstr>
      <vt:lpstr>Exchange of EU solutions implementation in Croatian Statistical System </vt:lpstr>
      <vt:lpstr>Classification management system (KLASUS)</vt:lpstr>
      <vt:lpstr>Computer assisted interviewing (CAI)</vt:lpstr>
      <vt:lpstr>Merging geoinformation with statistical data</vt:lpstr>
      <vt:lpstr>Statistical data protection</vt:lpstr>
      <vt:lpstr>Quality information database (DBQI)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Legčević Dario</dc:creator>
  <cp:lastModifiedBy>Krištof Marko</cp:lastModifiedBy>
  <cp:revision>117</cp:revision>
  <cp:lastPrinted>2013-09-18T05:39:51Z</cp:lastPrinted>
  <dcterms:created xsi:type="dcterms:W3CDTF">2013-09-11T11:23:37Z</dcterms:created>
  <dcterms:modified xsi:type="dcterms:W3CDTF">2015-10-16T09:09:51Z</dcterms:modified>
</cp:coreProperties>
</file>