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5"/>
  </p:notesMasterIdLst>
  <p:sldIdLst>
    <p:sldId id="259" r:id="rId2"/>
    <p:sldId id="257" r:id="rId3"/>
    <p:sldId id="260" r:id="rId4"/>
  </p:sldIdLst>
  <p:sldSz cx="9144000" cy="6858000" type="screen4x3"/>
  <p:notesSz cx="6858000" cy="9144000"/>
  <p:embeddedFontLst>
    <p:embeddedFont>
      <p:font typeface="MetaNormalLF-Roman" panose="020B0500000000000000" pitchFamily="34" charset="0"/>
      <p:regular r:id="rId6"/>
      <p:bold r:id="rId7"/>
      <p:italic r:id="rId8"/>
      <p:boldItalic r:id="rId9"/>
    </p:embeddedFont>
    <p:embeddedFont>
      <p:font typeface="Agfa Rotis Semisans Ex Bold" panose="020B0703040504030204" pitchFamily="34" charset="0"/>
      <p:bold r:id="rId10"/>
    </p:embeddedFont>
    <p:embeddedFont>
      <p:font typeface="MetaMediumLF-Roman" panose="020B0800000000000000" pitchFamily="34" charset="0"/>
      <p:bold r:id="rId11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66"/>
    <a:srgbClr val="808080"/>
    <a:srgbClr val="FFCC00"/>
    <a:srgbClr val="CC0033"/>
    <a:srgbClr val="FFCC33"/>
    <a:srgbClr val="FF9900"/>
    <a:srgbClr val="FF6600"/>
    <a:srgbClr val="999999"/>
    <a:srgbClr val="990033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9246" autoAdjust="0"/>
  </p:normalViewPr>
  <p:slideViewPr>
    <p:cSldViewPr snapToGrid="0" snapToObjects="1">
      <p:cViewPr>
        <p:scale>
          <a:sx n="70" d="100"/>
          <a:sy n="70" d="100"/>
        </p:scale>
        <p:origin x="-1302" y="-24"/>
      </p:cViewPr>
      <p:guideLst>
        <p:guide orient="horz" pos="2160"/>
        <p:guide orient="horz" pos="3944"/>
        <p:guide orient="horz" pos="1011"/>
        <p:guide pos="2880"/>
        <p:guide pos="340"/>
        <p:guide pos="55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etaNormalLF-Roman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etaNormalLF-Roman" pitchFamily="34" charset="0"/>
              </a:defRPr>
            </a:lvl1pPr>
          </a:lstStyle>
          <a:p>
            <a:fld id="{8D9BBD62-E87A-4D5C-B70B-7C95F8DCB9B3}" type="datetimeFigureOut">
              <a:rPr lang="de-DE" smtClean="0"/>
              <a:pPr/>
              <a:t>15.10.2015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etaNormalLF-Roman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etaNormalLF-Roman" pitchFamily="34" charset="0"/>
              </a:defRPr>
            </a:lvl1pPr>
          </a:lstStyle>
          <a:p>
            <a:fld id="{74870A76-7E73-40B4-AABF-FD9679C021E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73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MetaNormalLF-Roman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etaNormalLF-Roman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etaNormalLF-Roman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etaNormalLF-Roman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etaNormalLF-Roman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70A76-7E73-40B4-AABF-FD9679C021EA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2852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540000" y="862077"/>
            <a:ext cx="8280472" cy="2422907"/>
          </a:xfrm>
        </p:spPr>
        <p:txBody>
          <a:bodyPr lIns="0" tIns="0" rIns="0" bIns="0" anchor="b" anchorCtr="0">
            <a:noAutofit/>
          </a:bodyPr>
          <a:lstStyle>
            <a:lvl1pPr algn="l">
              <a:defRPr sz="5000" b="1" i="0" cap="all" baseline="0">
                <a:solidFill>
                  <a:srgbClr val="666666"/>
                </a:solidFill>
                <a:latin typeface="Agfa Rotis Semisans Ex Bold" pitchFamily="34" charset="0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540000" y="3472745"/>
            <a:ext cx="8280150" cy="1752600"/>
          </a:xfrm>
        </p:spPr>
        <p:txBody>
          <a:bodyPr lIns="378000" tIns="0" rIns="0" bIns="0">
            <a:no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300" b="0">
                <a:solidFill>
                  <a:schemeClr val="tx1"/>
                </a:solidFill>
                <a:latin typeface="MetaMediumLF-Roman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539750" y="6207060"/>
            <a:ext cx="4184104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1100" b="0" i="0">
                <a:solidFill>
                  <a:schemeClr val="tx1"/>
                </a:solidFill>
                <a:latin typeface="MetaNormalLF-Roman" pitchFamily="34" charset="0"/>
              </a:defRPr>
            </a:lvl1pPr>
          </a:lstStyle>
          <a:p>
            <a:r>
              <a:rPr lang="en-US" smtClean="0"/>
              <a:t>© Federal Statistical Office of Germany | Dieter Sarreither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6576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October 2015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 smtClean="0"/>
              <a:t>© Federal Statistical Office of Germany | Dieter Sarreither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 smtClean="0"/>
              <a:t>Slide </a:t>
            </a:r>
            <a:fld id="{490D50AA-A47B-42B3-AEBF-DBC41AAA668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3"/>
          </p:nvPr>
        </p:nvSpPr>
        <p:spPr bwMode="gray">
          <a:xfrm>
            <a:off x="540000" y="1807200"/>
            <a:ext cx="8280000" cy="44460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1076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CC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541003" y="1805236"/>
            <a:ext cx="8279146" cy="444633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marL="358775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</a:pPr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gray">
          <a:xfrm>
            <a:off x="0" y="0"/>
            <a:ext cx="9142413" cy="8128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85" tIns="47893" rIns="95785" bIns="47893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etaNormalLF-Roman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015163" y="0"/>
            <a:ext cx="2128837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532700" y="1152103"/>
            <a:ext cx="8287449" cy="9314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0"/>
          </p:nvPr>
        </p:nvSpPr>
        <p:spPr bwMode="gray">
          <a:xfrm>
            <a:off x="7135698" y="6308725"/>
            <a:ext cx="981472" cy="26346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lang="de-DE" sz="1100" b="0" smtClean="0">
                <a:solidFill>
                  <a:schemeClr val="tx1"/>
                </a:solidFill>
                <a:latin typeface="MetaNormalLF-Roman" pitchFamily="34" charset="0"/>
              </a:defRPr>
            </a:lvl1pPr>
          </a:lstStyle>
          <a:p>
            <a:r>
              <a:rPr lang="de-DE" smtClean="0"/>
              <a:t>October 2015</a:t>
            </a:r>
            <a:endParaRPr lang="de-DE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539750" y="6308725"/>
            <a:ext cx="4184104" cy="26346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1100" b="0">
                <a:solidFill>
                  <a:schemeClr val="tx1"/>
                </a:solidFill>
                <a:latin typeface="MetaNormalLF-Roman" pitchFamily="34" charset="0"/>
              </a:defRPr>
            </a:lvl1pPr>
          </a:lstStyle>
          <a:p>
            <a:r>
              <a:rPr lang="en-US" smtClean="0"/>
              <a:t>© Federal Statistical Office of Germany | Dieter Sarreither</a:t>
            </a:r>
            <a:endParaRPr 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 bwMode="gray">
          <a:xfrm>
            <a:off x="8172400" y="6308725"/>
            <a:ext cx="647750" cy="26346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lang="de-DE" sz="1100" b="0" smtClean="0">
                <a:solidFill>
                  <a:schemeClr val="tx1"/>
                </a:solidFill>
                <a:latin typeface="MetaNormalLF-Roman" pitchFamily="34" charset="0"/>
              </a:defRPr>
            </a:lvl1pPr>
          </a:lstStyle>
          <a:p>
            <a:r>
              <a:rPr lang="de-DE" smtClean="0"/>
              <a:t>Folie </a:t>
            </a:r>
            <a:fld id="{490D50AA-A47B-42B3-AEBF-DBC41AAA668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5900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600" b="0" kern="1200" baseline="0">
          <a:solidFill>
            <a:srgbClr val="666666"/>
          </a:solidFill>
          <a:latin typeface="MetaMediumLF-Roman" pitchFamily="34" charset="0"/>
          <a:ea typeface="+mj-ea"/>
          <a:cs typeface="+mj-cs"/>
        </a:defRPr>
      </a:lvl1pPr>
    </p:titleStyle>
    <p:bodyStyle>
      <a:lvl1pPr marL="358775" indent="0" algn="l" defTabSz="914400" rtl="0" eaLnBrk="1" latinLnBrk="0" hangingPunct="1">
        <a:lnSpc>
          <a:spcPct val="100000"/>
        </a:lnSpc>
        <a:spcBef>
          <a:spcPts val="600"/>
        </a:spcBef>
        <a:buFontTx/>
        <a:buNone/>
        <a:defRPr lang="de-DE" sz="2300" b="0" kern="1200" dirty="0" smtClean="0">
          <a:solidFill>
            <a:schemeClr val="tx1"/>
          </a:solidFill>
          <a:latin typeface="MetaMediumLF-Roman" pitchFamily="34" charset="0"/>
          <a:ea typeface="+mn-ea"/>
          <a:cs typeface="+mn-cs"/>
        </a:defRPr>
      </a:lvl1pPr>
      <a:lvl2pPr marL="1258888" indent="-268288" algn="l" defTabSz="914400" rtl="0" eaLnBrk="1" latinLnBrk="0" hangingPunct="1">
        <a:lnSpc>
          <a:spcPct val="100000"/>
        </a:lnSpc>
        <a:spcBef>
          <a:spcPts val="600"/>
        </a:spcBef>
        <a:buClr>
          <a:srgbClr val="CC0033"/>
        </a:buClr>
        <a:buSzPct val="80000"/>
        <a:buFont typeface="Wingdings" pitchFamily="2" charset="2"/>
        <a:buChar char=""/>
        <a:tabLst>
          <a:tab pos="985838" algn="l"/>
        </a:tabLst>
        <a:defRPr sz="1900" b="0" kern="1200">
          <a:solidFill>
            <a:schemeClr val="tx1"/>
          </a:solidFill>
          <a:latin typeface="MetaMediumLF-Roman" pitchFamily="34" charset="0"/>
          <a:ea typeface="+mn-ea"/>
          <a:cs typeface="+mn-cs"/>
        </a:defRPr>
      </a:lvl2pPr>
      <a:lvl3pPr marL="1704975" indent="-269875" algn="l" defTabSz="914400" rtl="0" eaLnBrk="1" latinLnBrk="0" hangingPunct="1">
        <a:lnSpc>
          <a:spcPct val="100000"/>
        </a:lnSpc>
        <a:spcBef>
          <a:spcPts val="600"/>
        </a:spcBef>
        <a:buClr>
          <a:srgbClr val="FFCC00"/>
        </a:buClr>
        <a:buSzPct val="80000"/>
        <a:buFont typeface="Wingdings" pitchFamily="2" charset="2"/>
        <a:buChar char=""/>
        <a:defRPr lang="de-DE" sz="1900" b="0" kern="1200" dirty="0" smtClean="0">
          <a:solidFill>
            <a:schemeClr val="tx1"/>
          </a:solidFill>
          <a:latin typeface="MetaMediumLF-Roman" pitchFamily="34" charset="0"/>
          <a:ea typeface="+mn-ea"/>
          <a:cs typeface="+mn-cs"/>
        </a:defRPr>
      </a:lvl3pPr>
      <a:lvl4pPr marL="2155825" indent="-276225" algn="l" defTabSz="914400" rtl="0" eaLnBrk="1" latinLnBrk="0" hangingPunct="1">
        <a:lnSpc>
          <a:spcPct val="100000"/>
        </a:lnSpc>
        <a:spcBef>
          <a:spcPts val="600"/>
        </a:spcBef>
        <a:buClr>
          <a:schemeClr val="bg1"/>
        </a:buClr>
        <a:buSzPct val="80000"/>
        <a:buFont typeface="Wingdings" pitchFamily="2" charset="2"/>
        <a:buChar char="n"/>
        <a:defRPr sz="1900" b="0" kern="1200">
          <a:solidFill>
            <a:schemeClr val="tx1"/>
          </a:solidFill>
          <a:latin typeface="MetaMediumLF-Roman" pitchFamily="34" charset="0"/>
          <a:ea typeface="+mn-ea"/>
          <a:cs typeface="+mn-cs"/>
        </a:defRPr>
      </a:lvl4pPr>
      <a:lvl5pPr marL="2155825" indent="-276225" algn="l" defTabSz="790575" rtl="0" eaLnBrk="1" latinLnBrk="0" hangingPunct="1">
        <a:lnSpc>
          <a:spcPct val="100000"/>
        </a:lnSpc>
        <a:spcBef>
          <a:spcPts val="600"/>
        </a:spcBef>
        <a:buClr>
          <a:schemeClr val="bg1"/>
        </a:buClr>
        <a:buSzPct val="80000"/>
        <a:buFont typeface="Wingdings" pitchFamily="2" charset="2"/>
        <a:buChar char="n"/>
        <a:defRPr sz="1900" b="0" kern="1200">
          <a:solidFill>
            <a:schemeClr val="tx1"/>
          </a:solidFill>
          <a:latin typeface="MetaMediumLF-Roman" pitchFamily="34" charset="0"/>
          <a:ea typeface="+mn-ea"/>
          <a:cs typeface="+mn-cs"/>
        </a:defRPr>
      </a:lvl5pPr>
      <a:lvl6pPr marL="2155825" indent="-276225" algn="l" defTabSz="914400" rtl="0" eaLnBrk="1" latinLnBrk="0" hangingPunct="1">
        <a:lnSpc>
          <a:spcPct val="100000"/>
        </a:lnSpc>
        <a:spcBef>
          <a:spcPts val="600"/>
        </a:spcBef>
        <a:buClr>
          <a:schemeClr val="bg1"/>
        </a:buClr>
        <a:buSzPct val="80000"/>
        <a:buFont typeface="Wingdings" pitchFamily="2" charset="2"/>
        <a:buChar char="n"/>
        <a:defRPr sz="1900" b="0" kern="1200">
          <a:solidFill>
            <a:schemeClr val="tx1"/>
          </a:solidFill>
          <a:latin typeface="MetaMediumLF-Roman" pitchFamily="34" charset="0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altLang="de-DE" dirty="0" smtClean="0"/>
              <a:t/>
            </a:r>
            <a:br>
              <a:rPr lang="de-DE" altLang="de-DE" dirty="0" smtClean="0"/>
            </a:br>
            <a:r>
              <a:rPr lang="de-DE" altLang="de-DE" dirty="0" smtClean="0"/>
              <a:t>Tackling </a:t>
            </a:r>
            <a:r>
              <a:rPr lang="de-DE" altLang="de-DE" dirty="0" err="1" smtClean="0"/>
              <a:t>the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challenges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of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sdg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indicators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 smtClean="0"/>
              <a:t>Hungary</a:t>
            </a:r>
            <a:r>
              <a:rPr lang="de-DE" dirty="0" smtClean="0"/>
              <a:t>, </a:t>
            </a:r>
            <a:r>
              <a:rPr lang="de-DE" altLang="de-DE" dirty="0" err="1" smtClean="0"/>
              <a:t>October</a:t>
            </a:r>
            <a:r>
              <a:rPr lang="de-DE" altLang="de-DE" dirty="0" smtClean="0"/>
              <a:t> 2015</a:t>
            </a:r>
          </a:p>
          <a:p>
            <a:endParaRPr lang="de-DE" altLang="de-DE" dirty="0"/>
          </a:p>
          <a:p>
            <a:r>
              <a:rPr lang="de-DE" altLang="de-DE" dirty="0" smtClean="0"/>
              <a:t>Dieter Sarreither,</a:t>
            </a:r>
          </a:p>
          <a:p>
            <a:r>
              <a:rPr lang="de-DE" dirty="0" err="1" smtClean="0"/>
              <a:t>President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Federal Statistical Office </a:t>
            </a:r>
            <a:r>
              <a:rPr lang="de-DE" dirty="0" err="1" smtClean="0"/>
              <a:t>of</a:t>
            </a:r>
            <a:r>
              <a:rPr lang="de-DE" dirty="0" smtClean="0"/>
              <a:t> Germany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768" y="5335527"/>
            <a:ext cx="4771382" cy="902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81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Major </a:t>
            </a:r>
            <a:r>
              <a:rPr lang="de-DE" dirty="0" err="1" smtClean="0"/>
              <a:t>obstacles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Federal Statistical Office of Germany | Dieter Sarreither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 dirty="0" smtClean="0"/>
          </a:p>
          <a:p>
            <a:pPr marL="701675" indent="-342900"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</a:pPr>
            <a:r>
              <a:rPr lang="de-DE" dirty="0" smtClean="0"/>
              <a:t>Lack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comparability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indicators</a:t>
            </a:r>
            <a:r>
              <a:rPr lang="de-DE" dirty="0"/>
              <a:t> on </a:t>
            </a:r>
            <a:r>
              <a:rPr lang="de-DE" dirty="0" smtClean="0"/>
              <a:t>national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/>
              <a:t>global </a:t>
            </a:r>
            <a:r>
              <a:rPr lang="de-DE" dirty="0" err="1" smtClean="0"/>
              <a:t>level</a:t>
            </a:r>
            <a:endParaRPr lang="de-DE" dirty="0" smtClean="0"/>
          </a:p>
          <a:p>
            <a:endParaRPr lang="de-DE" dirty="0"/>
          </a:p>
          <a:p>
            <a:pPr marL="701675" indent="-342900"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</a:pPr>
            <a:r>
              <a:rPr lang="de-DE" dirty="0"/>
              <a:t>Additional </a:t>
            </a:r>
            <a:r>
              <a:rPr lang="de-DE" dirty="0" err="1"/>
              <a:t>staff</a:t>
            </a:r>
            <a:r>
              <a:rPr lang="de-DE" dirty="0"/>
              <a:t> </a:t>
            </a:r>
            <a:r>
              <a:rPr lang="de-DE" dirty="0" err="1"/>
              <a:t>required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follow-up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review</a:t>
            </a:r>
            <a:r>
              <a:rPr lang="de-DE" dirty="0"/>
              <a:t> </a:t>
            </a:r>
          </a:p>
          <a:p>
            <a:pPr>
              <a:buClr>
                <a:schemeClr val="accent1"/>
              </a:buClr>
              <a:buSzPct val="130000"/>
            </a:pPr>
            <a:endParaRPr lang="de-DE" dirty="0"/>
          </a:p>
          <a:p>
            <a:pPr>
              <a:buClr>
                <a:schemeClr val="accent1"/>
              </a:buClr>
              <a:buSzPct val="130000"/>
            </a:pPr>
            <a:r>
              <a:rPr lang="de-DE" b="1" dirty="0" smtClean="0"/>
              <a:t>Need </a:t>
            </a:r>
            <a:r>
              <a:rPr lang="de-DE" b="1" dirty="0" err="1"/>
              <a:t>for</a:t>
            </a:r>
            <a:r>
              <a:rPr lang="de-DE" b="1" dirty="0"/>
              <a:t> </a:t>
            </a:r>
            <a:r>
              <a:rPr lang="de-DE" b="1" dirty="0" err="1"/>
              <a:t>methodological</a:t>
            </a:r>
            <a:r>
              <a:rPr lang="de-DE" b="1" dirty="0"/>
              <a:t> </a:t>
            </a:r>
            <a:r>
              <a:rPr lang="de-DE" b="1" dirty="0" err="1"/>
              <a:t>development</a:t>
            </a:r>
            <a:endParaRPr lang="de-DE" b="1" dirty="0"/>
          </a:p>
          <a:p>
            <a:pPr lvl="1">
              <a:buClr>
                <a:schemeClr val="accent2"/>
              </a:buClr>
            </a:pPr>
            <a:r>
              <a:rPr lang="de-DE" b="1" dirty="0"/>
              <a:t>Common </a:t>
            </a:r>
            <a:r>
              <a:rPr lang="de-DE" b="1" dirty="0" err="1"/>
              <a:t>framework</a:t>
            </a:r>
            <a:r>
              <a:rPr lang="de-DE" b="1" dirty="0"/>
              <a:t> </a:t>
            </a:r>
            <a:r>
              <a:rPr lang="de-DE" b="1" dirty="0" err="1"/>
              <a:t>to</a:t>
            </a:r>
            <a:r>
              <a:rPr lang="de-DE" b="1" dirty="0"/>
              <a:t> </a:t>
            </a:r>
            <a:r>
              <a:rPr lang="de-DE" b="1" dirty="0" err="1"/>
              <a:t>guarantee</a:t>
            </a:r>
            <a:r>
              <a:rPr lang="de-DE" b="1" dirty="0"/>
              <a:t> high </a:t>
            </a:r>
            <a:r>
              <a:rPr lang="de-DE" b="1" dirty="0" err="1"/>
              <a:t>quality</a:t>
            </a:r>
            <a:r>
              <a:rPr lang="de-DE" b="1" dirty="0"/>
              <a:t> </a:t>
            </a:r>
            <a:r>
              <a:rPr lang="de-DE" b="1" dirty="0" err="1"/>
              <a:t>and</a:t>
            </a:r>
            <a:r>
              <a:rPr lang="de-DE" b="1" dirty="0"/>
              <a:t> </a:t>
            </a:r>
            <a:r>
              <a:rPr lang="de-DE" b="1" dirty="0" err="1"/>
              <a:t>make</a:t>
            </a:r>
            <a:r>
              <a:rPr lang="de-DE" b="1" dirty="0"/>
              <a:t> </a:t>
            </a:r>
            <a:r>
              <a:rPr lang="de-DE" b="1" dirty="0" err="1" smtClean="0"/>
              <a:t>data</a:t>
            </a:r>
            <a:r>
              <a:rPr lang="de-DE" b="1" dirty="0" smtClean="0"/>
              <a:t> </a:t>
            </a:r>
            <a:r>
              <a:rPr lang="de-DE" b="1" dirty="0" err="1" smtClean="0"/>
              <a:t>accountable</a:t>
            </a:r>
            <a:endParaRPr lang="de-DE" b="1" dirty="0" smtClean="0"/>
          </a:p>
          <a:p>
            <a:pPr lvl="1">
              <a:buClr>
                <a:schemeClr val="accent2"/>
              </a:buClr>
            </a:pPr>
            <a:r>
              <a:rPr lang="de-DE" b="1" dirty="0"/>
              <a:t>Common </a:t>
            </a:r>
            <a:r>
              <a:rPr lang="de-DE" b="1" dirty="0" err="1"/>
              <a:t>dissemination</a:t>
            </a:r>
            <a:r>
              <a:rPr lang="de-DE" b="1" dirty="0"/>
              <a:t> </a:t>
            </a:r>
            <a:r>
              <a:rPr lang="de-DE" b="1" dirty="0" err="1"/>
              <a:t>standards</a:t>
            </a:r>
            <a:r>
              <a:rPr lang="de-DE" b="1" dirty="0"/>
              <a:t> </a:t>
            </a:r>
            <a:r>
              <a:rPr lang="de-DE" b="1" dirty="0" err="1"/>
              <a:t>to</a:t>
            </a:r>
            <a:r>
              <a:rPr lang="de-DE" b="1" dirty="0"/>
              <a:t> </a:t>
            </a:r>
            <a:r>
              <a:rPr lang="de-DE" b="1" dirty="0" err="1"/>
              <a:t>give</a:t>
            </a:r>
            <a:r>
              <a:rPr lang="de-DE" b="1" dirty="0"/>
              <a:t> </a:t>
            </a:r>
            <a:r>
              <a:rPr lang="de-DE" b="1" dirty="0" err="1"/>
              <a:t>guidance</a:t>
            </a:r>
            <a:r>
              <a:rPr lang="de-DE" b="1" dirty="0"/>
              <a:t> </a:t>
            </a:r>
            <a:r>
              <a:rPr lang="de-DE" b="1" dirty="0" err="1"/>
              <a:t>to</a:t>
            </a:r>
            <a:r>
              <a:rPr lang="de-DE" b="1" dirty="0"/>
              <a:t> </a:t>
            </a:r>
            <a:r>
              <a:rPr lang="de-DE" b="1" dirty="0" err="1"/>
              <a:t>users</a:t>
            </a:r>
            <a:endParaRPr lang="de-DE" b="1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Slide </a:t>
            </a:r>
            <a:fld id="{490D50AA-A47B-42B3-AEBF-DBC41AAA668C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October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53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Users </a:t>
            </a:r>
            <a:r>
              <a:rPr lang="de-DE" dirty="0" err="1"/>
              <a:t>requirements</a:t>
            </a:r>
            <a:r>
              <a:rPr lang="de-DE" dirty="0"/>
              <a:t> - </a:t>
            </a:r>
            <a:r>
              <a:rPr lang="de-DE" dirty="0" err="1"/>
              <a:t>filling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gaps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Federal Statistical Office of Germany | Dieter Sarreither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Slide </a:t>
            </a:r>
            <a:fld id="{490D50AA-A47B-42B3-AEBF-DBC41AAA668C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/>
              <a:t>draw</a:t>
            </a:r>
            <a:r>
              <a:rPr lang="de-DE" dirty="0"/>
              <a:t> a </a:t>
            </a:r>
            <a:r>
              <a:rPr lang="de-DE" dirty="0" err="1"/>
              <a:t>comprehensive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 </a:t>
            </a:r>
            <a:r>
              <a:rPr lang="de-DE" dirty="0" err="1"/>
              <a:t>some</a:t>
            </a:r>
            <a:r>
              <a:rPr lang="de-DE" dirty="0"/>
              <a:t> SDG </a:t>
            </a:r>
            <a:r>
              <a:rPr lang="de-DE" dirty="0" err="1"/>
              <a:t>indicators</a:t>
            </a:r>
            <a:r>
              <a:rPr lang="de-DE" dirty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supplemented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additional </a:t>
            </a:r>
            <a:r>
              <a:rPr lang="de-DE" dirty="0" err="1" smtClean="0"/>
              <a:t>surveys</a:t>
            </a:r>
            <a:endParaRPr lang="de-DE" dirty="0" smtClean="0"/>
          </a:p>
          <a:p>
            <a:endParaRPr lang="de-DE" dirty="0"/>
          </a:p>
          <a:p>
            <a:pPr>
              <a:spcBef>
                <a:spcPts val="0"/>
              </a:spcBef>
            </a:pPr>
            <a:r>
              <a:rPr lang="de-DE" dirty="0" err="1"/>
              <a:t>Example</a:t>
            </a:r>
            <a:r>
              <a:rPr lang="de-DE" dirty="0"/>
              <a:t> Goal </a:t>
            </a:r>
            <a:r>
              <a:rPr lang="de-DE" dirty="0" smtClean="0"/>
              <a:t>16:  </a:t>
            </a:r>
          </a:p>
          <a:p>
            <a:pPr>
              <a:spcBef>
                <a:spcPts val="0"/>
              </a:spcBef>
            </a:pPr>
            <a:r>
              <a:rPr lang="de-DE" dirty="0" err="1" smtClean="0"/>
              <a:t>Peace</a:t>
            </a:r>
            <a:r>
              <a:rPr lang="de-DE" dirty="0"/>
              <a:t>, </a:t>
            </a:r>
            <a:r>
              <a:rPr lang="de-DE" dirty="0" err="1"/>
              <a:t>justice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strong </a:t>
            </a:r>
            <a:r>
              <a:rPr lang="de-DE" dirty="0" err="1"/>
              <a:t>institutions</a:t>
            </a:r>
            <a:r>
              <a:rPr lang="de-DE" dirty="0"/>
              <a:t> </a:t>
            </a:r>
            <a:endParaRPr lang="de-DE" dirty="0" smtClean="0"/>
          </a:p>
          <a:p>
            <a:endParaRPr lang="de-DE" dirty="0" smtClean="0"/>
          </a:p>
          <a:p>
            <a:pPr marL="701675" indent="-342900">
              <a:spcBef>
                <a:spcPts val="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</a:pPr>
            <a:r>
              <a:rPr lang="de-DE" dirty="0" smtClean="0"/>
              <a:t>Germany </a:t>
            </a:r>
            <a:r>
              <a:rPr lang="de-DE" dirty="0" err="1"/>
              <a:t>conducted</a:t>
            </a:r>
            <a:r>
              <a:rPr lang="de-DE" dirty="0"/>
              <a:t> a </a:t>
            </a:r>
            <a:r>
              <a:rPr lang="de-DE" dirty="0" err="1" smtClean="0"/>
              <a:t>survey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</a:p>
          <a:p>
            <a:pPr>
              <a:spcBef>
                <a:spcPts val="0"/>
              </a:spcBef>
              <a:buClr>
                <a:schemeClr val="accent1"/>
              </a:buClr>
              <a:buSzPct val="130000"/>
            </a:pPr>
            <a:r>
              <a:rPr lang="de-DE" dirty="0" err="1" smtClean="0"/>
              <a:t>measure</a:t>
            </a:r>
            <a:r>
              <a:rPr lang="de-DE" dirty="0" smtClean="0"/>
              <a:t> </a:t>
            </a:r>
            <a:r>
              <a:rPr lang="en-US" dirty="0"/>
              <a:t>the degree of </a:t>
            </a:r>
            <a:r>
              <a:rPr lang="en-US" dirty="0" smtClean="0"/>
              <a:t>satisfaction </a:t>
            </a:r>
          </a:p>
          <a:p>
            <a:pPr>
              <a:spcBef>
                <a:spcPts val="0"/>
              </a:spcBef>
              <a:buClr>
                <a:schemeClr val="accent1"/>
              </a:buClr>
              <a:buSzPct val="130000"/>
            </a:pPr>
            <a:r>
              <a:rPr lang="en-US" dirty="0" smtClean="0"/>
              <a:t>of </a:t>
            </a:r>
            <a:r>
              <a:rPr lang="en-US" dirty="0"/>
              <a:t>citizens with </a:t>
            </a:r>
            <a:r>
              <a:rPr lang="en-US" dirty="0" smtClean="0"/>
              <a:t>public </a:t>
            </a:r>
            <a:r>
              <a:rPr lang="en-US" dirty="0"/>
              <a:t>services</a:t>
            </a:r>
            <a:r>
              <a:rPr lang="de-DE" dirty="0"/>
              <a:t> 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825" y="2590743"/>
            <a:ext cx="2727438" cy="4086338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 bwMode="gray">
          <a:xfrm>
            <a:off x="5396622" y="6160867"/>
            <a:ext cx="1102866" cy="92333"/>
          </a:xfrm>
          <a:prstGeom prst="rect">
            <a:avLst/>
          </a:prstGeom>
          <a:ln>
            <a:noFill/>
          </a:ln>
        </p:spPr>
        <p:txBody>
          <a:bodyPr vert="horz" wrap="none" lIns="0" tIns="0" rIns="0" bIns="0" rtlCol="0">
            <a:spAutoFit/>
          </a:bodyPr>
          <a:lstStyle/>
          <a:p>
            <a:r>
              <a:rPr lang="de-DE" sz="600" dirty="0"/>
              <a:t>© iStockphoto.com / </a:t>
            </a:r>
            <a:r>
              <a:rPr lang="de-DE" sz="600" dirty="0" err="1"/>
              <a:t>malerapaso</a:t>
            </a:r>
            <a:endParaRPr lang="de-DE" sz="600" dirty="0" smtClean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October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932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tatistisches Bundesamt Wiesbaden">
      <a:dk1>
        <a:sysClr val="windowText" lastClr="000000"/>
      </a:dk1>
      <a:lt1>
        <a:sysClr val="window" lastClr="FFFFFF"/>
      </a:lt1>
      <a:dk2>
        <a:srgbClr val="333366"/>
      </a:dk2>
      <a:lt2>
        <a:srgbClr val="FF6600"/>
      </a:lt2>
      <a:accent1>
        <a:srgbClr val="CC0033"/>
      </a:accent1>
      <a:accent2>
        <a:srgbClr val="FFCC00"/>
      </a:accent2>
      <a:accent3>
        <a:srgbClr val="3366CC"/>
      </a:accent3>
      <a:accent4>
        <a:srgbClr val="66CCFF"/>
      </a:accent4>
      <a:accent5>
        <a:srgbClr val="990033"/>
      </a:accent5>
      <a:accent6>
        <a:srgbClr val="66CC66"/>
      </a:accent6>
      <a:hlink>
        <a:srgbClr val="0000FF"/>
      </a:hlink>
      <a:folHlink>
        <a:srgbClr val="800080"/>
      </a:folHlink>
    </a:clrScheme>
    <a:fontScheme name="Benutzerdefiniert 2">
      <a:majorFont>
        <a:latin typeface="MetaMediumLF-Roman"/>
        <a:ea typeface=""/>
        <a:cs typeface=""/>
      </a:majorFont>
      <a:minorFont>
        <a:latin typeface="MetaMediumLF-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6350"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ln>
          <a:noFill/>
        </a:ln>
      </a:spPr>
      <a:bodyPr vert="horz" wrap="square" lIns="0" tIns="0" rIns="0" bIns="0" rtlCol="0">
        <a:noAutofit/>
      </a:bodyPr>
      <a:lstStyle>
        <a:defPPr>
          <a:defRPr sz="23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133</Words>
  <Application>Microsoft Office PowerPoint</Application>
  <PresentationFormat>Bildschirmpräsentation (4:3)</PresentationFormat>
  <Paragraphs>36</Paragraphs>
  <Slides>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MetaNormalLF-Roman</vt:lpstr>
      <vt:lpstr>Agfa Rotis Semisans Ex Bold</vt:lpstr>
      <vt:lpstr>MetaMediumLF-Roman</vt:lpstr>
      <vt:lpstr>Wingdings</vt:lpstr>
      <vt:lpstr>blank</vt:lpstr>
      <vt:lpstr> Tackling the challenges of sdg indicators</vt:lpstr>
      <vt:lpstr>Major obstacles</vt:lpstr>
      <vt:lpstr>Users requirements - filling data gaps</vt:lpstr>
    </vt:vector>
  </TitlesOfParts>
  <Company>Statistisches Bundesamt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Hahn, Margit</dc:creator>
  <cp:lastModifiedBy>Schmitt, Andreas</cp:lastModifiedBy>
  <cp:revision>20</cp:revision>
  <dcterms:created xsi:type="dcterms:W3CDTF">2014-03-05T12:15:32Z</dcterms:created>
  <dcterms:modified xsi:type="dcterms:W3CDTF">2015-10-15T08:30:43Z</dcterms:modified>
</cp:coreProperties>
</file>