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3" r:id="rId2"/>
  </p:sldMasterIdLst>
  <p:notesMasterIdLst>
    <p:notesMasterId r:id="rId12"/>
  </p:notesMasterIdLst>
  <p:handoutMasterIdLst>
    <p:handoutMasterId r:id="rId13"/>
  </p:handoutMasterIdLst>
  <p:sldIdLst>
    <p:sldId id="300" r:id="rId3"/>
    <p:sldId id="266" r:id="rId4"/>
    <p:sldId id="280" r:id="rId5"/>
    <p:sldId id="279" r:id="rId6"/>
    <p:sldId id="284" r:id="rId7"/>
    <p:sldId id="283" r:id="rId8"/>
    <p:sldId id="292" r:id="rId9"/>
    <p:sldId id="298" r:id="rId10"/>
    <p:sldId id="299" r:id="rId11"/>
  </p:sldIdLst>
  <p:sldSz cx="9144000" cy="6858000" type="screen4x3"/>
  <p:notesSz cx="6797675" cy="9872663"/>
  <p:embeddedFontLst>
    <p:embeddedFont>
      <p:font typeface="Agfa Rotis Semisans Ex Bold" panose="020B0703040504030204" pitchFamily="34" charset="0"/>
      <p:bold r:id="rId14"/>
    </p:embeddedFont>
    <p:embeddedFont>
      <p:font typeface="MetaNormalLF-Roman" panose="020B0500000000000000" pitchFamily="34" charset="0"/>
      <p:regular r:id="rId15"/>
      <p:bold r:id="rId16"/>
      <p:italic r:id="rId17"/>
      <p:boldItalic r:id="rId18"/>
    </p:embeddedFont>
    <p:embeddedFont>
      <p:font typeface="MetaMediumLF-Roman" panose="020B0800000000000000" pitchFamily="34" charset="0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339966"/>
    <a:srgbClr val="FFCC00"/>
    <a:srgbClr val="FF9900"/>
    <a:srgbClr val="FF6600"/>
    <a:srgbClr val="FFCC33"/>
    <a:srgbClr val="666666"/>
    <a:srgbClr val="808080"/>
    <a:srgbClr val="CC0033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7343" autoAdjust="0"/>
  </p:normalViewPr>
  <p:slideViewPr>
    <p:cSldViewPr snapToGrid="0" snapToObjects="1">
      <p:cViewPr>
        <p:scale>
          <a:sx n="70" d="100"/>
          <a:sy n="70" d="100"/>
        </p:scale>
        <p:origin x="-1302" y="-24"/>
      </p:cViewPr>
      <p:guideLst>
        <p:guide orient="horz" pos="2160"/>
        <p:guide orient="horz" pos="3944"/>
        <p:guide orient="horz" pos="1011"/>
        <p:guide pos="2880"/>
        <p:guide pos="340"/>
        <p:guide pos="55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06" cy="493097"/>
          </a:xfrm>
          <a:prstGeom prst="rect">
            <a:avLst/>
          </a:prstGeom>
        </p:spPr>
        <p:txBody>
          <a:bodyPr vert="horz" lIns="87910" tIns="43955" rIns="87910" bIns="4395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750" y="1"/>
            <a:ext cx="2945405" cy="493097"/>
          </a:xfrm>
          <a:prstGeom prst="rect">
            <a:avLst/>
          </a:prstGeom>
        </p:spPr>
        <p:txBody>
          <a:bodyPr vert="horz" lIns="87910" tIns="43955" rIns="87910" bIns="43955" rtlCol="0"/>
          <a:lstStyle>
            <a:lvl1pPr algn="r">
              <a:defRPr sz="1200"/>
            </a:lvl1pPr>
          </a:lstStyle>
          <a:p>
            <a:fld id="{C099E9AD-E398-4CED-9F58-AC6EC5207DC8}" type="datetimeFigureOut">
              <a:rPr lang="de-DE" smtClean="0"/>
              <a:t>15.10.2015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035"/>
            <a:ext cx="2945406" cy="493097"/>
          </a:xfrm>
          <a:prstGeom prst="rect">
            <a:avLst/>
          </a:prstGeom>
        </p:spPr>
        <p:txBody>
          <a:bodyPr vert="horz" lIns="87910" tIns="43955" rIns="87910" bIns="4395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750" y="9378035"/>
            <a:ext cx="2945405" cy="493097"/>
          </a:xfrm>
          <a:prstGeom prst="rect">
            <a:avLst/>
          </a:prstGeom>
        </p:spPr>
        <p:txBody>
          <a:bodyPr vert="horz" lIns="87910" tIns="43955" rIns="87910" bIns="43955" rtlCol="0" anchor="b"/>
          <a:lstStyle>
            <a:lvl1pPr algn="r">
              <a:defRPr sz="1200"/>
            </a:lvl1pPr>
          </a:lstStyle>
          <a:p>
            <a:fld id="{B43ACFF3-6E76-4C3A-8BAF-6DF2700394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8154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3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633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>
                <a:latin typeface="MetaNormalLF-Roman" pitchFamily="34" charset="0"/>
              </a:defRPr>
            </a:lvl1pPr>
          </a:lstStyle>
          <a:p>
            <a:fld id="{8D9BBD62-E87A-4D5C-B70B-7C95F8DCB9B3}" type="datetimeFigureOut">
              <a:rPr lang="de-DE" smtClean="0"/>
              <a:pPr/>
              <a:t>15.10.2015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>
                <a:latin typeface="MetaNormalLF-Roman" pitchFamily="34" charset="0"/>
              </a:defRPr>
            </a:lvl1pPr>
          </a:lstStyle>
          <a:p>
            <a:fld id="{74870A76-7E73-40B4-AABF-FD9679C021E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73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taNormalLF-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8646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MetaNormalLF-Roman" pitchFamily="34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1051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48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06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1116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060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1051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964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70A76-7E73-40B4-AABF-FD9679C021E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535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540000" y="862077"/>
            <a:ext cx="8280472" cy="2422907"/>
          </a:xfrm>
        </p:spPr>
        <p:txBody>
          <a:bodyPr lIns="0" tIns="0" rIns="0" bIns="0" anchor="b" anchorCtr="0">
            <a:noAutofit/>
          </a:bodyPr>
          <a:lstStyle>
            <a:lvl1pPr algn="l">
              <a:defRPr sz="5000" b="1" i="0" cap="all" baseline="0">
                <a:solidFill>
                  <a:srgbClr val="666666"/>
                </a:solidFill>
                <a:latin typeface="Agfa Rotis Semisans Ex Bold" pitchFamily="34" charset="0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540000" y="3472745"/>
            <a:ext cx="8280150" cy="1752600"/>
          </a:xfrm>
        </p:spPr>
        <p:txBody>
          <a:bodyPr lIns="378000" tIns="0" rIns="0" bIns="0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300" b="0">
                <a:solidFill>
                  <a:schemeClr val="tx1"/>
                </a:solidFill>
                <a:latin typeface="MetaMedium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539750" y="6207060"/>
            <a:ext cx="4184104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100" b="0" i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576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FFDF464-AB40-44D3-AAD2-C0E164CD8AD5}" type="datetime1">
              <a:rPr lang="en-US" smtClean="0"/>
              <a:t>10/15/2015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smtClean="0"/>
              <a:t>Folie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540000" y="1807200"/>
            <a:ext cx="8280000" cy="4446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107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CC67F-B851-46D7-9F85-EF69A0F56751}" type="datetime1">
              <a:rPr lang="en-US" altLang="en-US" sz="1500" smtClean="0"/>
              <a:t>10/15/2015</a:t>
            </a:fld>
            <a:endParaRPr lang="de-DE" altLang="en-US" sz="150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  Slide</a:t>
            </a:r>
            <a:r>
              <a:rPr lang="de-DE" altLang="en-US" sz="1100"/>
              <a:t> </a:t>
            </a:r>
            <a:fld id="{F63E0991-4F54-42FB-80E0-BA1771D77938}" type="slidenum">
              <a:rPr lang="de-DE" altLang="en-US" sz="1100"/>
              <a:pPr>
                <a:defRPr/>
              </a:pPr>
              <a:t>‹Nr.›</a:t>
            </a:fld>
            <a:endParaRPr lang="de-DE" altLang="en-US" sz="1100"/>
          </a:p>
        </p:txBody>
      </p:sp>
    </p:spTree>
    <p:extLst>
      <p:ext uri="{BB962C8B-B14F-4D97-AF65-F5344CB8AC3E}">
        <p14:creationId xmlns:p14="http://schemas.microsoft.com/office/powerpoint/2010/main" val="304074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540000" y="862077"/>
            <a:ext cx="8280472" cy="2422907"/>
          </a:xfrm>
        </p:spPr>
        <p:txBody>
          <a:bodyPr lIns="0" tIns="0" rIns="0" bIns="0" anchor="b" anchorCtr="0">
            <a:noAutofit/>
          </a:bodyPr>
          <a:lstStyle>
            <a:lvl1pPr algn="l">
              <a:defRPr sz="5000" b="1" i="0" cap="all" baseline="0">
                <a:solidFill>
                  <a:srgbClr val="666666"/>
                </a:solidFill>
                <a:latin typeface="Agfa Rotis Semisans Ex Bold" pitchFamily="34" charset="0"/>
              </a:defRPr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540000" y="3472745"/>
            <a:ext cx="8280150" cy="1752600"/>
          </a:xfrm>
        </p:spPr>
        <p:txBody>
          <a:bodyPr lIns="378000" tIns="0" rIns="0" bIns="0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300" b="0">
                <a:solidFill>
                  <a:schemeClr val="tx1"/>
                </a:solidFill>
                <a:latin typeface="MetaMedium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539750" y="6207060"/>
            <a:ext cx="4184104" cy="36512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100" b="0" i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576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 b="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05BF0A8C-C2DC-47F4-B2E1-0444DDAFF515}" type="datetime1">
              <a:rPr lang="en-US" smtClean="0"/>
              <a:t>10/15/2015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smtClean="0"/>
              <a:t>Folie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gray">
          <a:xfrm>
            <a:off x="540000" y="1807200"/>
            <a:ext cx="8280000" cy="44460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107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41003" y="1805236"/>
            <a:ext cx="8279146" cy="444633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marL="358775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gray">
          <a:xfrm>
            <a:off x="0" y="0"/>
            <a:ext cx="9142413" cy="812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taNormalLF-Roman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5163" y="0"/>
            <a:ext cx="2128837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532700" y="1152103"/>
            <a:ext cx="8287449" cy="9314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7135698" y="6308725"/>
            <a:ext cx="981472" cy="2634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e-DE" sz="1100" b="0" smtClean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fld id="{EE95A5FF-B12C-4CE3-B1B0-1ADBA9042834}" type="datetime1">
              <a:rPr lang="en-US" smtClean="0"/>
              <a:t>10/15/2015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539750" y="6308725"/>
            <a:ext cx="4184104" cy="2634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100" b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8172400" y="6308725"/>
            <a:ext cx="647750" cy="2634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e-DE" sz="1100" b="0" smtClean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de-DE" smtClean="0"/>
              <a:t>Folie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90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 baseline="0">
          <a:solidFill>
            <a:srgbClr val="666666"/>
          </a:solidFill>
          <a:latin typeface="MetaMediumLF-Roman" pitchFamily="34" charset="0"/>
          <a:ea typeface="+mj-ea"/>
          <a:cs typeface="+mj-cs"/>
        </a:defRPr>
      </a:lvl1pPr>
    </p:titleStyle>
    <p:bodyStyle>
      <a:lvl1pPr marL="358775" indent="0" algn="l" defTabSz="914400" rtl="0" eaLnBrk="1" latinLnBrk="0" hangingPunct="1">
        <a:lnSpc>
          <a:spcPct val="100000"/>
        </a:lnSpc>
        <a:spcBef>
          <a:spcPts val="600"/>
        </a:spcBef>
        <a:buFontTx/>
        <a:buNone/>
        <a:defRPr lang="de-DE" sz="2300" b="0" kern="1200" dirty="0" smtClean="0">
          <a:solidFill>
            <a:schemeClr val="tx1"/>
          </a:solidFill>
          <a:latin typeface="MetaMediumLF-Roman" pitchFamily="34" charset="0"/>
          <a:ea typeface="+mn-ea"/>
          <a:cs typeface="+mn-cs"/>
        </a:defRPr>
      </a:lvl1pPr>
      <a:lvl2pPr marL="1258888" indent="-268288" algn="l" defTabSz="914400" rtl="0" eaLnBrk="1" latinLnBrk="0" hangingPunct="1">
        <a:lnSpc>
          <a:spcPct val="100000"/>
        </a:lnSpc>
        <a:spcBef>
          <a:spcPts val="600"/>
        </a:spcBef>
        <a:buClr>
          <a:srgbClr val="CC0033"/>
        </a:buClr>
        <a:buSzPct val="80000"/>
        <a:buFont typeface="Wingdings" pitchFamily="2" charset="2"/>
        <a:buChar char=""/>
        <a:tabLst>
          <a:tab pos="985838" algn="l"/>
        </a:tabLst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2pPr>
      <a:lvl3pPr marL="1704975" indent="-269875" algn="l" defTabSz="914400" rtl="0" eaLnBrk="1" latinLnBrk="0" hangingPunct="1">
        <a:lnSpc>
          <a:spcPct val="100000"/>
        </a:lnSpc>
        <a:spcBef>
          <a:spcPts val="600"/>
        </a:spcBef>
        <a:buClr>
          <a:srgbClr val="FFCC00"/>
        </a:buClr>
        <a:buSzPct val="80000"/>
        <a:buFont typeface="Wingdings" pitchFamily="2" charset="2"/>
        <a:buChar char=""/>
        <a:defRPr lang="de-DE" sz="1900" b="0" kern="1200" dirty="0" smtClean="0">
          <a:solidFill>
            <a:schemeClr val="tx1"/>
          </a:solidFill>
          <a:latin typeface="MetaMediumLF-Roman" pitchFamily="34" charset="0"/>
          <a:ea typeface="+mn-ea"/>
          <a:cs typeface="+mn-cs"/>
        </a:defRPr>
      </a:lvl3pPr>
      <a:lvl4pPr marL="21558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4pPr>
      <a:lvl5pPr marL="2155825" indent="-276225" algn="l" defTabSz="790575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5pPr>
      <a:lvl6pPr marL="21558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41003" y="1805236"/>
            <a:ext cx="8279146" cy="444633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marL="358775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gray">
          <a:xfrm>
            <a:off x="0" y="0"/>
            <a:ext cx="9142413" cy="812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taNormalLF-Roman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5163" y="0"/>
            <a:ext cx="2128837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532700" y="1152103"/>
            <a:ext cx="8287449" cy="9314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 bwMode="gray">
          <a:xfrm>
            <a:off x="7135698" y="6308725"/>
            <a:ext cx="981472" cy="2634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e-DE" sz="1100" b="0" smtClean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fld id="{87865A1F-1D3B-49D1-936B-5CA771E33A32}" type="datetime1">
              <a:rPr lang="en-US" smtClean="0"/>
              <a:t>10/15/2015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539750" y="6308725"/>
            <a:ext cx="4184104" cy="26346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100" b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 bwMode="gray">
          <a:xfrm>
            <a:off x="8172400" y="6308725"/>
            <a:ext cx="647750" cy="26346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e-DE" sz="1100" b="0" smtClean="0">
                <a:solidFill>
                  <a:schemeClr val="tx1"/>
                </a:solidFill>
                <a:latin typeface="MetaNormalLF-Roman" pitchFamily="34" charset="0"/>
              </a:defRPr>
            </a:lvl1pPr>
          </a:lstStyle>
          <a:p>
            <a:r>
              <a:rPr lang="de-DE" smtClean="0"/>
              <a:t>Folie </a:t>
            </a:r>
            <a:fld id="{490D50AA-A47B-42B3-AEBF-DBC41AAA668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90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 baseline="0">
          <a:solidFill>
            <a:srgbClr val="666666"/>
          </a:solidFill>
          <a:latin typeface="MetaMediumLF-Roman" pitchFamily="34" charset="0"/>
          <a:ea typeface="+mj-ea"/>
          <a:cs typeface="+mj-cs"/>
        </a:defRPr>
      </a:lvl1pPr>
    </p:titleStyle>
    <p:bodyStyle>
      <a:lvl1pPr marL="358775" indent="0" algn="l" defTabSz="914400" rtl="0" eaLnBrk="1" latinLnBrk="0" hangingPunct="1">
        <a:lnSpc>
          <a:spcPct val="100000"/>
        </a:lnSpc>
        <a:spcBef>
          <a:spcPts val="600"/>
        </a:spcBef>
        <a:buFontTx/>
        <a:buNone/>
        <a:defRPr lang="de-DE" sz="2300" b="0" kern="1200" dirty="0" smtClean="0">
          <a:solidFill>
            <a:schemeClr val="tx1"/>
          </a:solidFill>
          <a:latin typeface="MetaMediumLF-Roman" pitchFamily="34" charset="0"/>
          <a:ea typeface="+mn-ea"/>
          <a:cs typeface="+mn-cs"/>
        </a:defRPr>
      </a:lvl1pPr>
      <a:lvl2pPr marL="1258888" indent="-268288" algn="l" defTabSz="914400" rtl="0" eaLnBrk="1" latinLnBrk="0" hangingPunct="1">
        <a:lnSpc>
          <a:spcPct val="100000"/>
        </a:lnSpc>
        <a:spcBef>
          <a:spcPts val="600"/>
        </a:spcBef>
        <a:buClr>
          <a:srgbClr val="CC0033"/>
        </a:buClr>
        <a:buSzPct val="80000"/>
        <a:buFont typeface="Wingdings" pitchFamily="2" charset="2"/>
        <a:buChar char=""/>
        <a:tabLst>
          <a:tab pos="985838" algn="l"/>
        </a:tabLst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2pPr>
      <a:lvl3pPr marL="1704975" indent="-269875" algn="l" defTabSz="914400" rtl="0" eaLnBrk="1" latinLnBrk="0" hangingPunct="1">
        <a:lnSpc>
          <a:spcPct val="100000"/>
        </a:lnSpc>
        <a:spcBef>
          <a:spcPts val="600"/>
        </a:spcBef>
        <a:buClr>
          <a:srgbClr val="FFCC00"/>
        </a:buClr>
        <a:buSzPct val="80000"/>
        <a:buFont typeface="Wingdings" pitchFamily="2" charset="2"/>
        <a:buChar char=""/>
        <a:defRPr lang="de-DE" sz="1900" b="0" kern="1200" dirty="0" smtClean="0">
          <a:solidFill>
            <a:schemeClr val="tx1"/>
          </a:solidFill>
          <a:latin typeface="MetaMediumLF-Roman" pitchFamily="34" charset="0"/>
          <a:ea typeface="+mn-ea"/>
          <a:cs typeface="+mn-cs"/>
        </a:defRPr>
      </a:lvl3pPr>
      <a:lvl4pPr marL="21558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4pPr>
      <a:lvl5pPr marL="2155825" indent="-276225" algn="l" defTabSz="790575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5pPr>
      <a:lvl6pPr marL="2155825" indent="-276225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SzPct val="80000"/>
        <a:buFont typeface="Wingdings" pitchFamily="2" charset="2"/>
        <a:buChar char="n"/>
        <a:defRPr sz="1900" b="0" kern="1200">
          <a:solidFill>
            <a:schemeClr val="tx1"/>
          </a:solidFill>
          <a:latin typeface="MetaMediumLF-Roman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Reputation Analysis: </a:t>
            </a:r>
            <a:r>
              <a:rPr lang="de-DE" dirty="0" err="1"/>
              <a:t>p</a:t>
            </a:r>
            <a:r>
              <a:rPr lang="de-DE" dirty="0" err="1" smtClean="0"/>
              <a:t>urpose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126300" y="1459500"/>
            <a:ext cx="9010400" cy="4446000"/>
          </a:xfrm>
        </p:spPr>
        <p:txBody>
          <a:bodyPr/>
          <a:lstStyle/>
          <a:p>
            <a:pPr lvl="1"/>
            <a:endParaRPr lang="de-DE" dirty="0" smtClean="0"/>
          </a:p>
          <a:p>
            <a:pPr marL="990600" lvl="1" indent="0">
              <a:buNone/>
            </a:pPr>
            <a:endParaRPr lang="de-DE" sz="800" dirty="0" smtClean="0"/>
          </a:p>
          <a:p>
            <a:r>
              <a:rPr lang="de-DE" sz="3200" dirty="0"/>
              <a:t>1 </a:t>
            </a:r>
            <a:r>
              <a:rPr lang="de-DE" sz="3200" dirty="0" err="1"/>
              <a:t>How</a:t>
            </a:r>
            <a:r>
              <a:rPr lang="de-DE" sz="3200" dirty="0"/>
              <a:t>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reputation</a:t>
            </a:r>
            <a:r>
              <a:rPr lang="de-DE" sz="3200" dirty="0" smtClean="0"/>
              <a:t> </a:t>
            </a:r>
            <a:r>
              <a:rPr lang="de-DE" sz="3200" dirty="0" err="1" smtClean="0"/>
              <a:t>among</a:t>
            </a:r>
            <a:r>
              <a:rPr lang="de-DE" sz="3200" dirty="0" smtClean="0"/>
              <a:t> </a:t>
            </a:r>
            <a:r>
              <a:rPr lang="de-DE" sz="3200" dirty="0" err="1" smtClean="0"/>
              <a:t>target</a:t>
            </a:r>
            <a:r>
              <a:rPr lang="de-DE" sz="3200" dirty="0" smtClean="0"/>
              <a:t> </a:t>
            </a:r>
            <a:r>
              <a:rPr lang="de-DE" sz="3200" dirty="0" err="1"/>
              <a:t>groups</a:t>
            </a:r>
            <a:r>
              <a:rPr lang="de-DE" sz="3200" dirty="0" smtClean="0"/>
              <a:t>?</a:t>
            </a:r>
          </a:p>
          <a:p>
            <a:endParaRPr lang="de-DE" sz="900" dirty="0" smtClean="0"/>
          </a:p>
          <a:p>
            <a:r>
              <a:rPr lang="de-DE" sz="3200" dirty="0" smtClean="0"/>
              <a:t>2 </a:t>
            </a:r>
            <a:r>
              <a:rPr lang="de-DE" sz="3200" dirty="0" err="1" smtClean="0"/>
              <a:t>How</a:t>
            </a:r>
            <a:r>
              <a:rPr lang="de-DE" sz="3200" dirty="0" smtClean="0"/>
              <a:t> </a:t>
            </a:r>
            <a:r>
              <a:rPr lang="de-DE" sz="3200" dirty="0" err="1" smtClean="0"/>
              <a:t>can</a:t>
            </a:r>
            <a:r>
              <a:rPr lang="de-DE" sz="3200" dirty="0" smtClean="0"/>
              <a:t> </a:t>
            </a:r>
            <a:r>
              <a:rPr lang="de-DE" sz="3200" dirty="0" err="1" smtClean="0"/>
              <a:t>we</a:t>
            </a:r>
            <a:r>
              <a:rPr lang="de-DE" sz="3200" dirty="0" smtClean="0"/>
              <a:t> </a:t>
            </a:r>
            <a:r>
              <a:rPr lang="de-DE" sz="3200" dirty="0" err="1" smtClean="0"/>
              <a:t>increase</a:t>
            </a:r>
            <a:r>
              <a:rPr lang="de-DE" sz="3200" dirty="0" smtClean="0"/>
              <a:t> </a:t>
            </a:r>
            <a:r>
              <a:rPr lang="de-DE" sz="3200" dirty="0" err="1" smtClean="0"/>
              <a:t>reputation</a:t>
            </a:r>
            <a:r>
              <a:rPr lang="de-DE" sz="3200" dirty="0" smtClean="0"/>
              <a:t>?</a:t>
            </a:r>
          </a:p>
          <a:p>
            <a:pPr lvl="1"/>
            <a:endParaRPr lang="de-DE" dirty="0"/>
          </a:p>
        </p:txBody>
      </p:sp>
      <p:sp>
        <p:nvSpPr>
          <p:cNvPr id="8" name="Abgerundete rechteckige Legende 7"/>
          <p:cNvSpPr>
            <a:spLocks/>
          </p:cNvSpPr>
          <p:nvPr/>
        </p:nvSpPr>
        <p:spPr>
          <a:xfrm>
            <a:off x="1955800" y="3568700"/>
            <a:ext cx="5854700" cy="2463800"/>
          </a:xfrm>
          <a:prstGeom prst="wedgeRoundRectCallout">
            <a:avLst>
              <a:gd name="adj1" fmla="val 84669"/>
              <a:gd name="adj2" fmla="val 73513"/>
              <a:gd name="adj3" fmla="val 16667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0" rtlCol="0" anchor="ctr" anchorCtr="0">
            <a:noAutofit/>
          </a:bodyPr>
          <a:lstStyle/>
          <a:p>
            <a:pPr lvl="1"/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Get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reliable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information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on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the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needs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and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expectations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of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your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target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+mj-lt"/>
              </a:rPr>
              <a:t>groups</a:t>
            </a:r>
            <a:r>
              <a:rPr lang="de-DE" sz="3200" dirty="0" smtClean="0">
                <a:solidFill>
                  <a:schemeClr val="bg2"/>
                </a:solidFill>
                <a:latin typeface="+mj-lt"/>
              </a:rPr>
              <a:t>.</a:t>
            </a:r>
            <a:endParaRPr lang="de-DE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539750" y="6308725"/>
            <a:ext cx="6572250" cy="263460"/>
          </a:xfrm>
        </p:spPr>
        <p:txBody>
          <a:bodyPr/>
          <a:lstStyle/>
          <a:p>
            <a:r>
              <a:rPr lang="en-US" sz="1400" dirty="0" smtClean="0"/>
              <a:t>Dieter Sarreither, President of the Federal Statistical Office of Germany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1033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56700" cy="6858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77" y="208782"/>
            <a:ext cx="8558428" cy="647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13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760" y="1110732"/>
            <a:ext cx="8287449" cy="931442"/>
          </a:xfrm>
        </p:spPr>
        <p:txBody>
          <a:bodyPr/>
          <a:lstStyle/>
          <a:p>
            <a:r>
              <a:rPr lang="de-DE" dirty="0" smtClean="0"/>
              <a:t>Basic </a:t>
            </a:r>
            <a:r>
              <a:rPr lang="de-DE" dirty="0" err="1" smtClean="0"/>
              <a:t>needs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567" y="3213385"/>
            <a:ext cx="4489733" cy="299315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94" y="3276302"/>
            <a:ext cx="5173406" cy="286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8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-12700" y="0"/>
            <a:ext cx="91567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0" y="0"/>
            <a:ext cx="9156700" cy="6858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438150" y="139700"/>
            <a:ext cx="2514996" cy="5715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r</a:t>
            </a:r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espondents</a:t>
            </a:r>
            <a:endParaRPr lang="de-D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044826" y="152400"/>
            <a:ext cx="2749946" cy="5715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fast </a:t>
            </a:r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multipliers</a:t>
            </a:r>
            <a:endParaRPr lang="de-D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870972" y="139700"/>
            <a:ext cx="2987278" cy="5715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young</a:t>
            </a:r>
            <a:r>
              <a:rPr lang="de-DE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multipliers</a:t>
            </a:r>
            <a:endParaRPr lang="de-D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201652" y="4468813"/>
            <a:ext cx="1868091" cy="1839912"/>
          </a:xfrm>
          <a:prstGeom prst="ellipse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a</a:t>
            </a:r>
            <a:r>
              <a:rPr lang="de-DE" sz="2000" dirty="0" smtClean="0">
                <a:solidFill>
                  <a:schemeClr val="tx1"/>
                </a:solidFill>
              </a:rPr>
              <a:t>ll </a:t>
            </a:r>
            <a:r>
              <a:rPr lang="de-DE" sz="2000" dirty="0" err="1" smtClean="0">
                <a:solidFill>
                  <a:schemeClr val="tx1"/>
                </a:solidFill>
              </a:rPr>
              <a:t>data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for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free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636544" y="2952751"/>
            <a:ext cx="1961356" cy="1924050"/>
          </a:xfrm>
          <a:prstGeom prst="ellipse">
            <a:avLst/>
          </a:prstGeom>
          <a:solidFill>
            <a:srgbClr val="FF99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all Data online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298451" y="3353943"/>
            <a:ext cx="1638300" cy="1629536"/>
          </a:xfrm>
          <a:prstGeom prst="ellipse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</a:rPr>
              <a:t>t</a:t>
            </a:r>
            <a:r>
              <a:rPr lang="de-DE" sz="1400" dirty="0" err="1" smtClean="0">
                <a:solidFill>
                  <a:schemeClr val="tx1"/>
                </a:solidFill>
              </a:rPr>
              <a:t>elephone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support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25450" y="1435100"/>
            <a:ext cx="2419350" cy="2400300"/>
          </a:xfrm>
          <a:prstGeom prst="ellipse">
            <a:avLst/>
          </a:prstGeom>
          <a:solidFill>
            <a:srgbClr val="FF66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>
                <a:solidFill>
                  <a:schemeClr val="tx1"/>
                </a:solidFill>
              </a:rPr>
              <a:t>s</a:t>
            </a:r>
            <a:r>
              <a:rPr lang="de-DE" sz="2800" dirty="0" err="1" smtClean="0">
                <a:solidFill>
                  <a:schemeClr val="tx1"/>
                </a:solidFill>
              </a:rPr>
              <a:t>urvey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results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6074172" y="977900"/>
            <a:ext cx="2396728" cy="229870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>
                <a:solidFill>
                  <a:schemeClr val="tx1"/>
                </a:solidFill>
              </a:rPr>
              <a:t>d</a:t>
            </a:r>
            <a:r>
              <a:rPr lang="de-DE" sz="2800" dirty="0" err="1" smtClean="0">
                <a:solidFill>
                  <a:schemeClr val="tx1"/>
                </a:solidFill>
              </a:rPr>
              <a:t>ata</a:t>
            </a:r>
            <a:r>
              <a:rPr lang="de-DE" sz="2800" dirty="0" smtClean="0">
                <a:solidFill>
                  <a:schemeClr val="tx1"/>
                </a:solidFill>
              </a:rPr>
              <a:t> quick </a:t>
            </a:r>
            <a:r>
              <a:rPr lang="de-DE" sz="2800" dirty="0" err="1" smtClean="0">
                <a:solidFill>
                  <a:schemeClr val="tx1"/>
                </a:solidFill>
              </a:rPr>
              <a:t>to</a:t>
            </a:r>
            <a:r>
              <a:rPr lang="de-DE" sz="2800" dirty="0" smtClean="0">
                <a:solidFill>
                  <a:schemeClr val="tx1"/>
                </a:solidFill>
              </a:rPr>
              <a:t> find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3431975" y="4640132"/>
            <a:ext cx="1893491" cy="1843153"/>
          </a:xfrm>
          <a:prstGeom prst="ellipse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>
                <a:solidFill>
                  <a:schemeClr val="tx1"/>
                </a:solidFill>
              </a:rPr>
              <a:t>all </a:t>
            </a:r>
            <a:r>
              <a:rPr lang="de-DE" sz="2000" dirty="0" err="1" smtClean="0">
                <a:solidFill>
                  <a:schemeClr val="tx1"/>
                </a:solidFill>
              </a:rPr>
              <a:t>data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for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free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3378795" y="3096768"/>
            <a:ext cx="2050256" cy="1962150"/>
          </a:xfrm>
          <a:prstGeom prst="ellipse">
            <a:avLst/>
          </a:prstGeom>
          <a:solidFill>
            <a:srgbClr val="FF99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>
                <a:solidFill>
                  <a:schemeClr val="tx1"/>
                </a:solidFill>
              </a:rPr>
              <a:t>d</a:t>
            </a:r>
            <a:r>
              <a:rPr lang="de-DE" sz="2800" dirty="0" err="1" smtClean="0">
                <a:solidFill>
                  <a:schemeClr val="tx1"/>
                </a:solidFill>
              </a:rPr>
              <a:t>ata</a:t>
            </a:r>
            <a:r>
              <a:rPr lang="de-DE" sz="2800" dirty="0" smtClean="0">
                <a:solidFill>
                  <a:schemeClr val="tx1"/>
                </a:solidFill>
              </a:rPr>
              <a:t> quick </a:t>
            </a:r>
            <a:r>
              <a:rPr lang="de-DE" sz="2800" dirty="0" err="1" smtClean="0">
                <a:solidFill>
                  <a:schemeClr val="tx1"/>
                </a:solidFill>
              </a:rPr>
              <a:t>to</a:t>
            </a:r>
            <a:r>
              <a:rPr lang="de-DE" sz="2800" dirty="0" smtClean="0">
                <a:solidFill>
                  <a:schemeClr val="tx1"/>
                </a:solidFill>
              </a:rPr>
              <a:t> find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054746" y="806450"/>
            <a:ext cx="2672954" cy="269875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telephone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support</a:t>
            </a:r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283400" y="1152103"/>
            <a:ext cx="8287449" cy="931442"/>
          </a:xfrm>
        </p:spPr>
        <p:txBody>
          <a:bodyPr/>
          <a:lstStyle/>
          <a:p>
            <a:r>
              <a:rPr lang="de-DE" dirty="0" smtClean="0"/>
              <a:t>		</a:t>
            </a:r>
            <a:r>
              <a:rPr lang="de-DE" dirty="0" err="1" smtClean="0"/>
              <a:t>Delighters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294" y="-156105"/>
            <a:ext cx="5193904" cy="692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48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-12700" y="0"/>
            <a:ext cx="91567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0" y="0"/>
            <a:ext cx="9156700" cy="6858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425450" y="114300"/>
            <a:ext cx="2514996" cy="5715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r</a:t>
            </a:r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espondents</a:t>
            </a:r>
            <a:endParaRPr lang="de-D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3044826" y="114300"/>
            <a:ext cx="2657474" cy="5715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fast </a:t>
            </a:r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multipliers</a:t>
            </a:r>
            <a:endParaRPr lang="de-D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3128964" y="3517899"/>
            <a:ext cx="2408236" cy="2322513"/>
          </a:xfrm>
          <a:prstGeom prst="ellipse">
            <a:avLst/>
          </a:prstGeom>
          <a:solidFill>
            <a:srgbClr val="FF99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olidFill>
                  <a:schemeClr val="tx1"/>
                </a:solidFill>
              </a:rPr>
              <a:t>explanatory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texts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for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charts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and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tables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9" name="Ellipse 28"/>
          <p:cNvSpPr/>
          <p:nvPr/>
        </p:nvSpPr>
        <p:spPr>
          <a:xfrm>
            <a:off x="6698300" y="3094034"/>
            <a:ext cx="1964432" cy="1958975"/>
          </a:xfrm>
          <a:prstGeom prst="ellipse">
            <a:avLst/>
          </a:prstGeom>
          <a:solidFill>
            <a:srgbClr val="FFCC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olidFill>
                  <a:schemeClr val="tx1"/>
                </a:solidFill>
              </a:rPr>
              <a:t>d</a:t>
            </a:r>
            <a:r>
              <a:rPr lang="de-DE" sz="2000" dirty="0" err="1" smtClean="0">
                <a:solidFill>
                  <a:schemeClr val="tx1"/>
                </a:solidFill>
              </a:rPr>
              <a:t>ata</a:t>
            </a:r>
            <a:r>
              <a:rPr lang="de-DE" sz="2000" dirty="0" smtClean="0">
                <a:solidFill>
                  <a:schemeClr val="tx1"/>
                </a:solidFill>
              </a:rPr>
              <a:t> on mobile </a:t>
            </a:r>
            <a:r>
              <a:rPr lang="de-DE" sz="2000" dirty="0" err="1" smtClean="0">
                <a:solidFill>
                  <a:schemeClr val="tx1"/>
                </a:solidFill>
              </a:rPr>
              <a:t>devices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11" name="Explosion 2 10"/>
          <p:cNvSpPr/>
          <p:nvPr/>
        </p:nvSpPr>
        <p:spPr>
          <a:xfrm>
            <a:off x="3128964" y="5327650"/>
            <a:ext cx="1620640" cy="1025523"/>
          </a:xfrm>
          <a:prstGeom prst="irregularSeal2">
            <a:avLst/>
          </a:pr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>
                <a:solidFill>
                  <a:schemeClr val="bg1"/>
                </a:solidFill>
              </a:rPr>
              <a:t>APIs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5806564" y="673100"/>
            <a:ext cx="2918336" cy="2822573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explanatory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texts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for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charts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and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tables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2911476" y="895349"/>
            <a:ext cx="3121024" cy="3178175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err="1" smtClean="0">
                <a:solidFill>
                  <a:schemeClr val="tx1"/>
                </a:solidFill>
              </a:rPr>
              <a:t>interactive</a:t>
            </a:r>
            <a:r>
              <a:rPr lang="de-DE" sz="3200" dirty="0" smtClean="0">
                <a:solidFill>
                  <a:schemeClr val="tx1"/>
                </a:solidFill>
              </a:rPr>
              <a:t> </a:t>
            </a:r>
            <a:r>
              <a:rPr lang="de-DE" sz="3200" dirty="0" err="1" smtClean="0">
                <a:solidFill>
                  <a:schemeClr val="tx1"/>
                </a:solidFill>
              </a:rPr>
              <a:t>charts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953522" y="114300"/>
            <a:ext cx="2915046" cy="5715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young</a:t>
            </a:r>
            <a:r>
              <a:rPr lang="de-DE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multipliers</a:t>
            </a:r>
            <a:endParaRPr lang="de-D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25450" y="1390650"/>
            <a:ext cx="2362200" cy="230505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tx1"/>
                </a:solidFill>
              </a:rPr>
              <a:t>o</a:t>
            </a:r>
            <a:r>
              <a:rPr lang="de-DE" sz="2800" dirty="0" smtClean="0">
                <a:solidFill>
                  <a:schemeClr val="tx1"/>
                </a:solidFill>
              </a:rPr>
              <a:t>nline </a:t>
            </a:r>
            <a:r>
              <a:rPr lang="de-DE" sz="2800" dirty="0" err="1" smtClean="0">
                <a:solidFill>
                  <a:schemeClr val="tx1"/>
                </a:solidFill>
              </a:rPr>
              <a:t>surveys</a:t>
            </a:r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5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56700" cy="6858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77" y="208782"/>
            <a:ext cx="8558428" cy="647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5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Initial Setup: </a:t>
            </a:r>
            <a:r>
              <a:rPr lang="de-DE" dirty="0" err="1" smtClean="0">
                <a:solidFill>
                  <a:srgbClr val="002060"/>
                </a:solidFill>
              </a:rPr>
              <a:t>Make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C00000"/>
                </a:solidFill>
              </a:rPr>
              <a:t>Buy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 bwMode="gray">
          <a:xfrm>
            <a:off x="532700" y="2312145"/>
            <a:ext cx="3518600" cy="3720355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noAutofit/>
          </a:bodyPr>
          <a:lstStyle/>
          <a:p>
            <a:r>
              <a:rPr lang="de-DE" sz="2800" dirty="0" err="1" smtClean="0">
                <a:solidFill>
                  <a:srgbClr val="002060"/>
                </a:solidFill>
              </a:rPr>
              <a:t>Competencies</a:t>
            </a:r>
            <a:r>
              <a:rPr lang="de-DE" sz="2800" dirty="0" smtClean="0">
                <a:solidFill>
                  <a:srgbClr val="002060"/>
                </a:solidFill>
              </a:rPr>
              <a:t> „</a:t>
            </a:r>
            <a:r>
              <a:rPr lang="de-DE" sz="2800" dirty="0" err="1" smtClean="0">
                <a:solidFill>
                  <a:srgbClr val="002060"/>
                </a:solidFill>
              </a:rPr>
              <a:t>Make</a:t>
            </a:r>
            <a:r>
              <a:rPr lang="de-DE" sz="2800" dirty="0" smtClean="0">
                <a:solidFill>
                  <a:srgbClr val="002060"/>
                </a:solidFill>
              </a:rPr>
              <a:t>“</a:t>
            </a:r>
          </a:p>
          <a:p>
            <a:endParaRPr lang="de-DE" sz="2800" dirty="0" smtClean="0">
              <a:solidFill>
                <a:srgbClr val="002060"/>
              </a:solidFill>
            </a:endParaRPr>
          </a:p>
          <a:p>
            <a:endParaRPr lang="de-DE" sz="10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002060"/>
                </a:solidFill>
              </a:rPr>
              <a:t>Deeper</a:t>
            </a:r>
            <a:r>
              <a:rPr lang="de-DE" sz="2800" dirty="0" smtClean="0">
                <a:solidFill>
                  <a:srgbClr val="002060"/>
                </a:solidFill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</a:rPr>
              <a:t>understanding</a:t>
            </a:r>
            <a:r>
              <a:rPr lang="de-DE" sz="2800" dirty="0" smtClean="0">
                <a:solidFill>
                  <a:srgbClr val="002060"/>
                </a:solidFill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</a:rPr>
              <a:t>of</a:t>
            </a:r>
            <a:r>
              <a:rPr lang="de-DE" sz="2800" dirty="0" smtClean="0">
                <a:solidFill>
                  <a:srgbClr val="002060"/>
                </a:solidFill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</a:rPr>
              <a:t>statistics</a:t>
            </a:r>
            <a:endParaRPr lang="de-DE" sz="2800" dirty="0" smtClean="0">
              <a:solidFill>
                <a:srgbClr val="00206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 bwMode="gray">
          <a:xfrm>
            <a:off x="4888800" y="2312890"/>
            <a:ext cx="3518600" cy="3720355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noAutofit/>
          </a:bodyPr>
          <a:lstStyle/>
          <a:p>
            <a:r>
              <a:rPr lang="de-DE" sz="2800" dirty="0" err="1" smtClean="0">
                <a:solidFill>
                  <a:srgbClr val="C00000"/>
                </a:solidFill>
              </a:rPr>
              <a:t>Competencies</a:t>
            </a:r>
            <a:r>
              <a:rPr lang="de-DE" sz="2800" dirty="0" smtClean="0">
                <a:solidFill>
                  <a:srgbClr val="C00000"/>
                </a:solidFill>
              </a:rPr>
              <a:t> „</a:t>
            </a:r>
            <a:r>
              <a:rPr lang="de-DE" sz="2800" dirty="0" err="1" smtClean="0">
                <a:solidFill>
                  <a:srgbClr val="C00000"/>
                </a:solidFill>
              </a:rPr>
              <a:t>Buy</a:t>
            </a:r>
            <a:r>
              <a:rPr lang="de-DE" sz="2800" dirty="0" smtClean="0">
                <a:solidFill>
                  <a:srgbClr val="C00000"/>
                </a:solidFill>
              </a:rPr>
              <a:t>“</a:t>
            </a:r>
          </a:p>
          <a:p>
            <a:endParaRPr lang="de-DE" sz="2800" dirty="0" smtClean="0">
              <a:solidFill>
                <a:srgbClr val="C00000"/>
              </a:solidFill>
            </a:endParaRPr>
          </a:p>
          <a:p>
            <a:endParaRPr lang="de-DE" sz="1000" dirty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C00000"/>
                </a:solidFill>
              </a:rPr>
              <a:t>Creativity</a:t>
            </a:r>
            <a:endParaRPr lang="de-DE" sz="2800" dirty="0" smtClean="0">
              <a:solidFill>
                <a:srgbClr val="C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C00000"/>
                </a:solidFill>
              </a:rPr>
              <a:t>Graphic</a:t>
            </a:r>
            <a:r>
              <a:rPr lang="de-DE" sz="2800" dirty="0" smtClean="0">
                <a:solidFill>
                  <a:srgbClr val="C00000"/>
                </a:solidFill>
              </a:rPr>
              <a:t>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C00000"/>
                </a:solidFill>
              </a:rPr>
              <a:t>Programming</a:t>
            </a:r>
            <a:endParaRPr lang="de-DE" sz="2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4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Maintenance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 bwMode="gray">
          <a:xfrm>
            <a:off x="532700" y="2312145"/>
            <a:ext cx="3518600" cy="3720355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noAutofit/>
          </a:bodyPr>
          <a:lstStyle/>
          <a:p>
            <a:r>
              <a:rPr lang="de-DE" sz="2800" dirty="0" err="1" smtClean="0">
                <a:solidFill>
                  <a:srgbClr val="002060"/>
                </a:solidFill>
              </a:rPr>
              <a:t>Competencies</a:t>
            </a:r>
            <a:r>
              <a:rPr lang="de-DE" sz="2800" dirty="0" smtClean="0">
                <a:solidFill>
                  <a:srgbClr val="002060"/>
                </a:solidFill>
              </a:rPr>
              <a:t> „</a:t>
            </a:r>
            <a:r>
              <a:rPr lang="de-DE" sz="2800" dirty="0" err="1" smtClean="0">
                <a:solidFill>
                  <a:srgbClr val="002060"/>
                </a:solidFill>
              </a:rPr>
              <a:t>Make</a:t>
            </a:r>
            <a:r>
              <a:rPr lang="de-DE" sz="2800" dirty="0" smtClean="0">
                <a:solidFill>
                  <a:srgbClr val="002060"/>
                </a:solidFill>
              </a:rPr>
              <a:t>“</a:t>
            </a:r>
          </a:p>
          <a:p>
            <a:endParaRPr lang="de-DE" sz="1400" dirty="0" smtClean="0">
              <a:solidFill>
                <a:srgbClr val="002060"/>
              </a:solidFill>
            </a:endParaRPr>
          </a:p>
          <a:p>
            <a:endParaRPr lang="de-DE" sz="1000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002060"/>
                </a:solidFill>
              </a:rPr>
              <a:t>Deeper</a:t>
            </a:r>
            <a:r>
              <a:rPr lang="de-DE" sz="2800" dirty="0" smtClean="0">
                <a:solidFill>
                  <a:srgbClr val="002060"/>
                </a:solidFill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</a:rPr>
              <a:t>understanding</a:t>
            </a:r>
            <a:r>
              <a:rPr lang="de-DE" sz="2800" dirty="0" smtClean="0">
                <a:solidFill>
                  <a:srgbClr val="002060"/>
                </a:solidFill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</a:rPr>
              <a:t>of</a:t>
            </a:r>
            <a:r>
              <a:rPr lang="de-DE" sz="2800" dirty="0" smtClean="0">
                <a:solidFill>
                  <a:srgbClr val="002060"/>
                </a:solidFill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</a:rPr>
              <a:t>statistics</a:t>
            </a:r>
            <a:endParaRPr lang="de-DE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002060"/>
                </a:solidFill>
              </a:rPr>
              <a:t>Creativity</a:t>
            </a:r>
            <a:endParaRPr lang="de-DE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002060"/>
                </a:solidFill>
              </a:rPr>
              <a:t>Graphic</a:t>
            </a:r>
            <a:r>
              <a:rPr lang="de-DE" sz="2800" dirty="0" smtClean="0">
                <a:solidFill>
                  <a:srgbClr val="002060"/>
                </a:solidFill>
              </a:rPr>
              <a:t>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 err="1" smtClean="0">
                <a:solidFill>
                  <a:srgbClr val="002060"/>
                </a:solidFill>
              </a:rPr>
              <a:t>Programming</a:t>
            </a:r>
            <a:endParaRPr lang="de-DE" sz="2800" dirty="0" smtClean="0">
              <a:solidFill>
                <a:srgbClr val="00206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 bwMode="gray">
          <a:xfrm>
            <a:off x="4888800" y="2312890"/>
            <a:ext cx="3518600" cy="3720355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noAutofit/>
          </a:bodyPr>
          <a:lstStyle/>
          <a:p>
            <a:r>
              <a:rPr lang="de-DE" sz="2800" dirty="0" err="1" smtClean="0">
                <a:solidFill>
                  <a:srgbClr val="C00000"/>
                </a:solidFill>
              </a:rPr>
              <a:t>Competencies</a:t>
            </a:r>
            <a:r>
              <a:rPr lang="de-DE" sz="2800" dirty="0" smtClean="0">
                <a:solidFill>
                  <a:srgbClr val="C00000"/>
                </a:solidFill>
              </a:rPr>
              <a:t> „</a:t>
            </a:r>
            <a:r>
              <a:rPr lang="de-DE" sz="2800" dirty="0" err="1" smtClean="0">
                <a:solidFill>
                  <a:srgbClr val="C00000"/>
                </a:solidFill>
              </a:rPr>
              <a:t>Buy</a:t>
            </a:r>
            <a:r>
              <a:rPr lang="de-DE" sz="2800" dirty="0" smtClean="0">
                <a:solidFill>
                  <a:srgbClr val="C00000"/>
                </a:solidFill>
              </a:rPr>
              <a:t>“</a:t>
            </a:r>
          </a:p>
          <a:p>
            <a:endParaRPr lang="de-DE" sz="2800" dirty="0" smtClean="0">
              <a:solidFill>
                <a:srgbClr val="C00000"/>
              </a:solidFill>
            </a:endParaRPr>
          </a:p>
          <a:p>
            <a:endParaRPr lang="de-DE" sz="1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1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tatistisches Bundesamt Wiesbaden">
      <a:dk1>
        <a:sysClr val="windowText" lastClr="000000"/>
      </a:dk1>
      <a:lt1>
        <a:sysClr val="window" lastClr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0000FF"/>
      </a:hlink>
      <a:folHlink>
        <a:srgbClr val="800080"/>
      </a:folHlink>
    </a:clrScheme>
    <a:fontScheme name="Benutzerdefiniert 2">
      <a:majorFont>
        <a:latin typeface="MetaMediumLF-Roman"/>
        <a:ea typeface=""/>
        <a:cs typeface=""/>
      </a:majorFont>
      <a:minorFont>
        <a:latin typeface="MetaMediumLF-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ln>
          <a:noFill/>
        </a:ln>
      </a:spPr>
      <a:bodyPr vert="horz" wrap="square" lIns="0" tIns="0" rIns="0" bIns="0" rtlCol="0">
        <a:noAutofit/>
      </a:bodyPr>
      <a:lstStyle>
        <a:defPPr>
          <a:defRPr sz="23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estatis_Design">
  <a:themeElements>
    <a:clrScheme name="Destatis">
      <a:dk1>
        <a:sysClr val="windowText" lastClr="000000"/>
      </a:dk1>
      <a:lt1>
        <a:sysClr val="window" lastClr="FFFFFF"/>
      </a:lt1>
      <a:dk2>
        <a:srgbClr val="333366"/>
      </a:dk2>
      <a:lt2>
        <a:srgbClr val="FF6600"/>
      </a:lt2>
      <a:accent1>
        <a:srgbClr val="CC0033"/>
      </a:accent1>
      <a:accent2>
        <a:srgbClr val="FFCC00"/>
      </a:accent2>
      <a:accent3>
        <a:srgbClr val="3366CC"/>
      </a:accent3>
      <a:accent4>
        <a:srgbClr val="66CCFF"/>
      </a:accent4>
      <a:accent5>
        <a:srgbClr val="990033"/>
      </a:accent5>
      <a:accent6>
        <a:srgbClr val="66CC66"/>
      </a:accent6>
      <a:hlink>
        <a:srgbClr val="0000FF"/>
      </a:hlink>
      <a:folHlink>
        <a:srgbClr val="800080"/>
      </a:folHlink>
    </a:clrScheme>
    <a:fontScheme name="Destatis">
      <a:majorFont>
        <a:latin typeface="MetaMediumLF-Roman"/>
        <a:ea typeface=""/>
        <a:cs typeface=""/>
      </a:majorFont>
      <a:minorFont>
        <a:latin typeface="MetaMediumLF-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63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ln>
          <a:noFill/>
        </a:ln>
      </a:spPr>
      <a:bodyPr vert="horz" wrap="square" lIns="0" tIns="0" rIns="0" bIns="0" rtlCol="0">
        <a:noAutofit/>
      </a:bodyPr>
      <a:lstStyle>
        <a:defPPr>
          <a:defRPr sz="23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154</Words>
  <Application>Microsoft Office PowerPoint</Application>
  <PresentationFormat>Bildschirmpräsentation (4:3)</PresentationFormat>
  <Paragraphs>62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Arial</vt:lpstr>
      <vt:lpstr>Agfa Rotis Semisans Ex Bold</vt:lpstr>
      <vt:lpstr>MetaNormalLF-Roman</vt:lpstr>
      <vt:lpstr>MetaMediumLF-Roman</vt:lpstr>
      <vt:lpstr>Calibri</vt:lpstr>
      <vt:lpstr>Wingdings</vt:lpstr>
      <vt:lpstr>blank</vt:lpstr>
      <vt:lpstr>Destatis_Design</vt:lpstr>
      <vt:lpstr>Reputation Analysis: purpose</vt:lpstr>
      <vt:lpstr>PowerPoint-Präsentation</vt:lpstr>
      <vt:lpstr>Basic needs</vt:lpstr>
      <vt:lpstr>PowerPoint-Präsentation</vt:lpstr>
      <vt:lpstr>  Delighters</vt:lpstr>
      <vt:lpstr>PowerPoint-Präsentation</vt:lpstr>
      <vt:lpstr>PowerPoint-Präsentation</vt:lpstr>
      <vt:lpstr>Initial Setup: Make or Buy?</vt:lpstr>
      <vt:lpstr>Maintenance and further development</vt:lpstr>
    </vt:vector>
  </TitlesOfParts>
  <Company>Statistisches Bundesamt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Traditional Customer Surveys</dc:title>
  <dc:creator>Willand, Ilka</dc:creator>
  <cp:lastModifiedBy>Schmitt, Andreas</cp:lastModifiedBy>
  <cp:revision>574</cp:revision>
  <cp:lastPrinted>2014-07-21T13:58:32Z</cp:lastPrinted>
  <dcterms:created xsi:type="dcterms:W3CDTF">2014-07-02T14:09:31Z</dcterms:created>
  <dcterms:modified xsi:type="dcterms:W3CDTF">2015-10-15T08:24:32Z</dcterms:modified>
</cp:coreProperties>
</file>