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7170" r:id="rId1"/>
  </p:sldMasterIdLst>
  <p:notesMasterIdLst>
    <p:notesMasterId r:id="rId13"/>
  </p:notesMasterIdLst>
  <p:handoutMasterIdLst>
    <p:handoutMasterId r:id="rId14"/>
  </p:handoutMasterIdLst>
  <p:sldIdLst>
    <p:sldId id="349" r:id="rId2"/>
    <p:sldId id="429" r:id="rId3"/>
    <p:sldId id="431" r:id="rId4"/>
    <p:sldId id="430" r:id="rId5"/>
    <p:sldId id="433" r:id="rId6"/>
    <p:sldId id="444" r:id="rId7"/>
    <p:sldId id="445" r:id="rId8"/>
    <p:sldId id="434" r:id="rId9"/>
    <p:sldId id="447" r:id="rId10"/>
    <p:sldId id="448" r:id="rId11"/>
    <p:sldId id="441" r:id="rId12"/>
  </p:sldIdLst>
  <p:sldSz cx="9144000" cy="6858000" type="screen4x3"/>
  <p:notesSz cx="6805613" cy="99441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91A"/>
    <a:srgbClr val="FF9900"/>
    <a:srgbClr val="FFCC99"/>
    <a:srgbClr val="FF33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233" autoAdjust="0"/>
    <p:restoredTop sz="97158" autoAdjust="0"/>
  </p:normalViewPr>
  <p:slideViewPr>
    <p:cSldViewPr>
      <p:cViewPr varScale="1">
        <p:scale>
          <a:sx n="72" d="100"/>
          <a:sy n="72" d="100"/>
        </p:scale>
        <p:origin x="-1092" y="-84"/>
      </p:cViewPr>
      <p:guideLst>
        <p:guide orient="horz" pos="832"/>
        <p:guide orient="horz" pos="436"/>
        <p:guide orient="horz" pos="3728"/>
        <p:guide orient="horz" pos="4110"/>
        <p:guide orient="horz" pos="897"/>
        <p:guide orient="horz" pos="1162"/>
        <p:guide orient="horz" pos="2362"/>
        <p:guide pos="5602"/>
        <p:guide pos="176"/>
        <p:guide pos="2880"/>
      </p:guideLst>
    </p:cSldViewPr>
  </p:slideViewPr>
  <p:outlineViewPr>
    <p:cViewPr>
      <p:scale>
        <a:sx n="33" d="100"/>
        <a:sy n="33" d="100"/>
      </p:scale>
      <p:origin x="0" y="4746"/>
    </p:cViewPr>
  </p:outlineViewPr>
  <p:notesTextViewPr>
    <p:cViewPr>
      <p:scale>
        <a:sx n="1" d="1"/>
        <a:sy n="1" d="1"/>
      </p:scale>
      <p:origin x="0" y="0"/>
    </p:cViewPr>
  </p:notesTextViewPr>
  <p:notesViewPr>
    <p:cSldViewPr>
      <p:cViewPr varScale="1">
        <p:scale>
          <a:sx n="76" d="100"/>
          <a:sy n="76" d="100"/>
        </p:scale>
        <p:origin x="-3282" y="-84"/>
      </p:cViewPr>
      <p:guideLst>
        <p:guide orient="horz" pos="3132"/>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841" cy="497683"/>
          </a:xfrm>
          <a:prstGeom prst="rect">
            <a:avLst/>
          </a:prstGeom>
        </p:spPr>
        <p:txBody>
          <a:bodyPr vert="horz" lIns="91568" tIns="45784" rIns="91568" bIns="45784" rtlCol="0"/>
          <a:lstStyle>
            <a:lvl1pPr algn="l">
              <a:defRPr sz="1200"/>
            </a:lvl1pPr>
          </a:lstStyle>
          <a:p>
            <a:pPr>
              <a:defRPr/>
            </a:pPr>
            <a:r>
              <a:rPr lang="en-GB" smtClean="0"/>
              <a:t>ECB-UNRESTRICTED</a:t>
            </a:r>
            <a:endParaRPr lang="en-GB"/>
          </a:p>
        </p:txBody>
      </p:sp>
      <p:sp>
        <p:nvSpPr>
          <p:cNvPr id="3" name="Date Placeholder 2"/>
          <p:cNvSpPr>
            <a:spLocks noGrp="1"/>
          </p:cNvSpPr>
          <p:nvPr>
            <p:ph type="dt" sz="quarter" idx="1"/>
          </p:nvPr>
        </p:nvSpPr>
        <p:spPr>
          <a:xfrm>
            <a:off x="3854183" y="0"/>
            <a:ext cx="2949841" cy="497683"/>
          </a:xfrm>
          <a:prstGeom prst="rect">
            <a:avLst/>
          </a:prstGeom>
        </p:spPr>
        <p:txBody>
          <a:bodyPr vert="horz" lIns="91568" tIns="45784" rIns="91568" bIns="45784" rtlCol="0"/>
          <a:lstStyle>
            <a:lvl1pPr algn="r">
              <a:defRPr sz="1200"/>
            </a:lvl1pPr>
          </a:lstStyle>
          <a:p>
            <a:pPr>
              <a:defRPr/>
            </a:pPr>
            <a:fld id="{2723EC05-B018-495C-9003-F151D8A9A96A}" type="datetimeFigureOut">
              <a:rPr lang="en-GB"/>
              <a:pPr>
                <a:defRPr/>
              </a:pPr>
              <a:t>19/10/2015</a:t>
            </a:fld>
            <a:endParaRPr lang="en-GB"/>
          </a:p>
        </p:txBody>
      </p:sp>
      <p:sp>
        <p:nvSpPr>
          <p:cNvPr id="4" name="Footer Placeholder 3"/>
          <p:cNvSpPr>
            <a:spLocks noGrp="1"/>
          </p:cNvSpPr>
          <p:nvPr>
            <p:ph type="ftr" sz="quarter" idx="2"/>
          </p:nvPr>
        </p:nvSpPr>
        <p:spPr>
          <a:xfrm>
            <a:off x="0" y="9444828"/>
            <a:ext cx="2949841" cy="497683"/>
          </a:xfrm>
          <a:prstGeom prst="rect">
            <a:avLst/>
          </a:prstGeom>
        </p:spPr>
        <p:txBody>
          <a:bodyPr vert="horz" lIns="91568" tIns="45784" rIns="91568" bIns="45784" rtlCol="0" anchor="b"/>
          <a:lstStyle>
            <a:lvl1pPr algn="l">
              <a:defRPr sz="1200"/>
            </a:lvl1pPr>
          </a:lstStyle>
          <a:p>
            <a:pPr>
              <a:defRPr/>
            </a:pPr>
            <a:r>
              <a:rPr lang="en-US" smtClean="0"/>
              <a:t>Communicating the meaning of indicators to decision makers, media and general public</a:t>
            </a:r>
            <a:endParaRPr lang="en-GB"/>
          </a:p>
        </p:txBody>
      </p:sp>
      <p:sp>
        <p:nvSpPr>
          <p:cNvPr id="5" name="Slide Number Placeholder 4"/>
          <p:cNvSpPr>
            <a:spLocks noGrp="1"/>
          </p:cNvSpPr>
          <p:nvPr>
            <p:ph type="sldNum" sz="quarter" idx="3"/>
          </p:nvPr>
        </p:nvSpPr>
        <p:spPr>
          <a:xfrm>
            <a:off x="3854183" y="9444828"/>
            <a:ext cx="2949841" cy="497683"/>
          </a:xfrm>
          <a:prstGeom prst="rect">
            <a:avLst/>
          </a:prstGeom>
        </p:spPr>
        <p:txBody>
          <a:bodyPr vert="horz" lIns="91568" tIns="45784" rIns="91568" bIns="45784" rtlCol="0" anchor="b"/>
          <a:lstStyle>
            <a:lvl1pPr algn="r">
              <a:defRPr sz="1200"/>
            </a:lvl1pPr>
          </a:lstStyle>
          <a:p>
            <a:pPr>
              <a:defRPr/>
            </a:pPr>
            <a:fld id="{62C951A7-5854-49AB-B1FF-ED0F54E14F4B}" type="slidenum">
              <a:rPr lang="en-GB"/>
              <a:pPr>
                <a:defRPr/>
              </a:pPr>
              <a:t>‹#›</a:t>
            </a:fld>
            <a:endParaRPr lang="en-GB"/>
          </a:p>
        </p:txBody>
      </p:sp>
    </p:spTree>
    <p:extLst>
      <p:ext uri="{BB962C8B-B14F-4D97-AF65-F5344CB8AC3E}">
        <p14:creationId xmlns:p14="http://schemas.microsoft.com/office/powerpoint/2010/main" val="1255840426"/>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841" cy="497683"/>
          </a:xfrm>
          <a:prstGeom prst="rect">
            <a:avLst/>
          </a:prstGeom>
        </p:spPr>
        <p:txBody>
          <a:bodyPr vert="horz" lIns="91568" tIns="45784" rIns="91568" bIns="45784" rtlCol="0"/>
          <a:lstStyle>
            <a:lvl1pPr algn="l" fontAlgn="auto">
              <a:spcBef>
                <a:spcPts val="0"/>
              </a:spcBef>
              <a:spcAft>
                <a:spcPts val="0"/>
              </a:spcAft>
              <a:defRPr sz="1200">
                <a:latin typeface="+mn-lt"/>
                <a:cs typeface="+mn-cs"/>
              </a:defRPr>
            </a:lvl1pPr>
          </a:lstStyle>
          <a:p>
            <a:pPr>
              <a:defRPr/>
            </a:pPr>
            <a:r>
              <a:rPr lang="en-GB" smtClean="0"/>
              <a:t>ECB-UNRESTRICTED</a:t>
            </a:r>
            <a:endParaRPr lang="en-GB"/>
          </a:p>
        </p:txBody>
      </p:sp>
      <p:sp>
        <p:nvSpPr>
          <p:cNvPr id="3" name="Date Placeholder 2"/>
          <p:cNvSpPr>
            <a:spLocks noGrp="1"/>
          </p:cNvSpPr>
          <p:nvPr>
            <p:ph type="dt" idx="1"/>
          </p:nvPr>
        </p:nvSpPr>
        <p:spPr>
          <a:xfrm>
            <a:off x="3854183" y="0"/>
            <a:ext cx="2949841" cy="497683"/>
          </a:xfrm>
          <a:prstGeom prst="rect">
            <a:avLst/>
          </a:prstGeom>
        </p:spPr>
        <p:txBody>
          <a:bodyPr vert="horz" lIns="91568" tIns="45784" rIns="91568" bIns="45784" rtlCol="0"/>
          <a:lstStyle>
            <a:lvl1pPr algn="r" fontAlgn="auto">
              <a:spcBef>
                <a:spcPts val="0"/>
              </a:spcBef>
              <a:spcAft>
                <a:spcPts val="0"/>
              </a:spcAft>
              <a:defRPr sz="1200">
                <a:latin typeface="+mn-lt"/>
                <a:cs typeface="+mn-cs"/>
              </a:defRPr>
            </a:lvl1pPr>
          </a:lstStyle>
          <a:p>
            <a:pPr>
              <a:defRPr/>
            </a:pPr>
            <a:fld id="{63C49F94-FF77-4B5A-9FB6-6A4BD5908952}" type="datetimeFigureOut">
              <a:rPr lang="en-GB"/>
              <a:pPr>
                <a:defRPr/>
              </a:pPr>
              <a:t>19/10/2015</a:t>
            </a:fld>
            <a:endParaRPr lang="en-GB" dirty="0"/>
          </a:p>
        </p:txBody>
      </p:sp>
      <p:sp>
        <p:nvSpPr>
          <p:cNvPr id="4" name="Slide Image Placeholder 3"/>
          <p:cNvSpPr>
            <a:spLocks noGrp="1" noRot="1" noChangeAspect="1"/>
          </p:cNvSpPr>
          <p:nvPr>
            <p:ph type="sldImg" idx="2"/>
          </p:nvPr>
        </p:nvSpPr>
        <p:spPr>
          <a:xfrm>
            <a:off x="919163" y="746125"/>
            <a:ext cx="4967287" cy="3727450"/>
          </a:xfrm>
          <a:prstGeom prst="rect">
            <a:avLst/>
          </a:prstGeom>
          <a:noFill/>
          <a:ln w="12700">
            <a:solidFill>
              <a:prstClr val="black"/>
            </a:solidFill>
          </a:ln>
        </p:spPr>
        <p:txBody>
          <a:bodyPr vert="horz" lIns="91568" tIns="45784" rIns="91568" bIns="45784" rtlCol="0" anchor="ctr"/>
          <a:lstStyle/>
          <a:p>
            <a:pPr lvl="0"/>
            <a:endParaRPr lang="en-GB" noProof="0" dirty="0"/>
          </a:p>
        </p:txBody>
      </p:sp>
      <p:sp>
        <p:nvSpPr>
          <p:cNvPr id="5" name="Notes Placeholder 4"/>
          <p:cNvSpPr>
            <a:spLocks noGrp="1"/>
          </p:cNvSpPr>
          <p:nvPr>
            <p:ph type="body" sz="quarter" idx="3"/>
          </p:nvPr>
        </p:nvSpPr>
        <p:spPr>
          <a:xfrm>
            <a:off x="680244" y="4724005"/>
            <a:ext cx="5445126" cy="4474368"/>
          </a:xfrm>
          <a:prstGeom prst="rect">
            <a:avLst/>
          </a:prstGeom>
        </p:spPr>
        <p:txBody>
          <a:bodyPr vert="horz" lIns="91568" tIns="45784" rIns="91568" bIns="45784"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444828"/>
            <a:ext cx="2949841" cy="497683"/>
          </a:xfrm>
          <a:prstGeom prst="rect">
            <a:avLst/>
          </a:prstGeom>
        </p:spPr>
        <p:txBody>
          <a:bodyPr vert="horz" lIns="91568" tIns="45784" rIns="91568" bIns="45784" rtlCol="0" anchor="b"/>
          <a:lstStyle>
            <a:lvl1pPr algn="l" fontAlgn="auto">
              <a:spcBef>
                <a:spcPts val="0"/>
              </a:spcBef>
              <a:spcAft>
                <a:spcPts val="0"/>
              </a:spcAft>
              <a:defRPr sz="1200">
                <a:latin typeface="+mn-lt"/>
                <a:cs typeface="+mn-cs"/>
              </a:defRPr>
            </a:lvl1pPr>
          </a:lstStyle>
          <a:p>
            <a:pPr>
              <a:defRPr/>
            </a:pPr>
            <a:r>
              <a:rPr lang="en-US" smtClean="0"/>
              <a:t>Communicating the meaning of indicators to decision makers, media and general public</a:t>
            </a:r>
            <a:endParaRPr lang="en-GB"/>
          </a:p>
        </p:txBody>
      </p:sp>
      <p:sp>
        <p:nvSpPr>
          <p:cNvPr id="7" name="Slide Number Placeholder 6"/>
          <p:cNvSpPr>
            <a:spLocks noGrp="1"/>
          </p:cNvSpPr>
          <p:nvPr>
            <p:ph type="sldNum" sz="quarter" idx="5"/>
          </p:nvPr>
        </p:nvSpPr>
        <p:spPr>
          <a:xfrm>
            <a:off x="3854183" y="9444828"/>
            <a:ext cx="2949841" cy="497683"/>
          </a:xfrm>
          <a:prstGeom prst="rect">
            <a:avLst/>
          </a:prstGeom>
        </p:spPr>
        <p:txBody>
          <a:bodyPr vert="horz" lIns="91568" tIns="45784" rIns="91568" bIns="45784" rtlCol="0" anchor="b"/>
          <a:lstStyle>
            <a:lvl1pPr algn="r" fontAlgn="auto">
              <a:spcBef>
                <a:spcPts val="0"/>
              </a:spcBef>
              <a:spcAft>
                <a:spcPts val="0"/>
              </a:spcAft>
              <a:defRPr sz="1200">
                <a:latin typeface="+mn-lt"/>
                <a:cs typeface="+mn-cs"/>
              </a:defRPr>
            </a:lvl1pPr>
          </a:lstStyle>
          <a:p>
            <a:pPr>
              <a:defRPr/>
            </a:pPr>
            <a:fld id="{55959D7A-9D32-4B60-96F6-D6B0B27DB304}" type="slidenum">
              <a:rPr lang="en-GB"/>
              <a:pPr>
                <a:defRPr/>
              </a:pPr>
              <a:t>‹#›</a:t>
            </a:fld>
            <a:endParaRPr lang="en-GB" dirty="0"/>
          </a:p>
        </p:txBody>
      </p:sp>
    </p:spTree>
    <p:extLst>
      <p:ext uri="{BB962C8B-B14F-4D97-AF65-F5344CB8AC3E}">
        <p14:creationId xmlns:p14="http://schemas.microsoft.com/office/powerpoint/2010/main" val="2516506731"/>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smtClean="0"/>
          </a:p>
        </p:txBody>
      </p:sp>
      <p:sp>
        <p:nvSpPr>
          <p:cNvPr id="4" name="Footer Placeholder 3"/>
          <p:cNvSpPr>
            <a:spLocks noGrp="1"/>
          </p:cNvSpPr>
          <p:nvPr>
            <p:ph type="ftr" sz="quarter" idx="4"/>
          </p:nvPr>
        </p:nvSpPr>
        <p:spPr/>
        <p:txBody>
          <a:bodyPr/>
          <a:lstStyle/>
          <a:p>
            <a:pPr>
              <a:defRPr/>
            </a:pPr>
            <a:r>
              <a:rPr lang="en-US" smtClean="0">
                <a:solidFill>
                  <a:prstClr val="black"/>
                </a:solidFill>
              </a:rPr>
              <a:t>Communicating the meaning of indicators to decision makers, media and general public</a:t>
            </a:r>
            <a:endParaRPr lang="en-GB">
              <a:solidFill>
                <a:prstClr val="black"/>
              </a:solidFill>
            </a:endParaRPr>
          </a:p>
        </p:txBody>
      </p:sp>
      <p:sp>
        <p:nvSpPr>
          <p:cNvPr id="5" name="Slide Number Placeholder 4"/>
          <p:cNvSpPr>
            <a:spLocks noGrp="1"/>
          </p:cNvSpPr>
          <p:nvPr>
            <p:ph type="sldNum" sz="quarter" idx="5"/>
          </p:nvPr>
        </p:nvSpPr>
        <p:spPr/>
        <p:txBody>
          <a:bodyPr/>
          <a:lstStyle/>
          <a:p>
            <a:pPr>
              <a:defRPr/>
            </a:pPr>
            <a:fld id="{F886346B-5A04-4440-80CE-4305C45018BF}" type="slidenum">
              <a:rPr lang="en-GB">
                <a:solidFill>
                  <a:prstClr val="black"/>
                </a:solidFill>
              </a:rPr>
              <a:pPr>
                <a:defRPr/>
              </a:pPr>
              <a:t>1</a:t>
            </a:fld>
            <a:endParaRPr lang="en-GB" dirty="0">
              <a:solidFill>
                <a:prstClr val="black"/>
              </a:solidFill>
            </a:endParaRPr>
          </a:p>
        </p:txBody>
      </p:sp>
      <p:sp>
        <p:nvSpPr>
          <p:cNvPr id="2" name="Header Placeholder 1"/>
          <p:cNvSpPr>
            <a:spLocks noGrp="1"/>
          </p:cNvSpPr>
          <p:nvPr>
            <p:ph type="hdr" sz="quarter" idx="10"/>
          </p:nvPr>
        </p:nvSpPr>
        <p:spPr/>
        <p:txBody>
          <a:bodyPr/>
          <a:lstStyle/>
          <a:p>
            <a:pPr>
              <a:defRPr/>
            </a:pPr>
            <a:r>
              <a:rPr lang="en-GB" smtClean="0"/>
              <a:t>ECB-UNRESTRICTED</a:t>
            </a:r>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smtClean="0"/>
          </a:p>
        </p:txBody>
      </p:sp>
      <p:sp>
        <p:nvSpPr>
          <p:cNvPr id="4" name="Slide Number Placeholder 3"/>
          <p:cNvSpPr>
            <a:spLocks noGrp="1"/>
          </p:cNvSpPr>
          <p:nvPr>
            <p:ph type="sldNum" sz="quarter" idx="5"/>
          </p:nvPr>
        </p:nvSpPr>
        <p:spPr/>
        <p:txBody>
          <a:bodyPr/>
          <a:lstStyle/>
          <a:p>
            <a:pPr>
              <a:defRPr/>
            </a:pPr>
            <a:fld id="{396204F9-B24A-4443-82AD-D45A3B740C03}" type="slidenum">
              <a:rPr lang="en-GB">
                <a:solidFill>
                  <a:prstClr val="black"/>
                </a:solidFill>
              </a:rPr>
              <a:pPr>
                <a:defRPr/>
              </a:pPr>
              <a:t>10</a:t>
            </a:fld>
            <a:endParaRPr lang="en-GB" dirty="0">
              <a:solidFill>
                <a:prstClr val="black"/>
              </a:solidFill>
            </a:endParaRPr>
          </a:p>
        </p:txBody>
      </p:sp>
      <p:sp>
        <p:nvSpPr>
          <p:cNvPr id="2" name="Header Placeholder 1"/>
          <p:cNvSpPr>
            <a:spLocks noGrp="1"/>
          </p:cNvSpPr>
          <p:nvPr>
            <p:ph type="hdr" sz="quarter" idx="10"/>
          </p:nvPr>
        </p:nvSpPr>
        <p:spPr/>
        <p:txBody>
          <a:bodyPr/>
          <a:lstStyle/>
          <a:p>
            <a:pPr>
              <a:defRPr/>
            </a:pPr>
            <a:r>
              <a:rPr lang="en-GB" smtClean="0"/>
              <a:t>ECB-UNRESTRICTED</a:t>
            </a:r>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14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smtClean="0"/>
          </a:p>
        </p:txBody>
      </p:sp>
      <p:sp>
        <p:nvSpPr>
          <p:cNvPr id="4" name="Slide Number Placeholder 3"/>
          <p:cNvSpPr>
            <a:spLocks noGrp="1"/>
          </p:cNvSpPr>
          <p:nvPr>
            <p:ph type="sldNum" sz="quarter" idx="5"/>
          </p:nvPr>
        </p:nvSpPr>
        <p:spPr/>
        <p:txBody>
          <a:bodyPr/>
          <a:lstStyle/>
          <a:p>
            <a:pPr>
              <a:defRPr/>
            </a:pPr>
            <a:fld id="{C75971A0-C235-4336-B7BC-502D54346611}" type="slidenum">
              <a:rPr lang="en-GB">
                <a:solidFill>
                  <a:prstClr val="black"/>
                </a:solidFill>
              </a:rPr>
              <a:pPr>
                <a:defRPr/>
              </a:pPr>
              <a:t>11</a:t>
            </a:fld>
            <a:endParaRPr lang="en-GB"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55959D7A-9D32-4B60-96F6-D6B0B27DB304}" type="slidenum">
              <a:rPr lang="en-GB" smtClean="0"/>
              <a:pPr>
                <a:defRPr/>
              </a:pPr>
              <a:t>2</a:t>
            </a:fld>
            <a:endParaRPr lang="en-GB" dirty="0"/>
          </a:p>
        </p:txBody>
      </p:sp>
      <p:sp>
        <p:nvSpPr>
          <p:cNvPr id="5" name="Header Placeholder 4"/>
          <p:cNvSpPr>
            <a:spLocks noGrp="1"/>
          </p:cNvSpPr>
          <p:nvPr>
            <p:ph type="hdr" sz="quarter" idx="11"/>
          </p:nvPr>
        </p:nvSpPr>
        <p:spPr/>
        <p:txBody>
          <a:bodyPr/>
          <a:lstStyle/>
          <a:p>
            <a:pPr>
              <a:defRPr/>
            </a:pPr>
            <a:r>
              <a:rPr lang="en-GB" smtClean="0"/>
              <a:t>ECB-UNRESTRICTED</a:t>
            </a:r>
            <a:endParaRPr lang="en-GB"/>
          </a:p>
        </p:txBody>
      </p:sp>
      <p:sp>
        <p:nvSpPr>
          <p:cNvPr id="6" name="Footer Placeholder 5"/>
          <p:cNvSpPr>
            <a:spLocks noGrp="1"/>
          </p:cNvSpPr>
          <p:nvPr>
            <p:ph type="ftr" sz="quarter" idx="12"/>
          </p:nvPr>
        </p:nvSpPr>
        <p:spPr/>
        <p:txBody>
          <a:bodyPr/>
          <a:lstStyle/>
          <a:p>
            <a:pPr>
              <a:defRPr/>
            </a:pPr>
            <a:r>
              <a:rPr lang="en-US" smtClean="0"/>
              <a:t>Communicating the meaning of indicators to decision makers, media and general public</a:t>
            </a:r>
            <a:endParaRPr lang="en-GB"/>
          </a:p>
        </p:txBody>
      </p:sp>
    </p:spTree>
    <p:extLst>
      <p:ext uri="{BB962C8B-B14F-4D97-AF65-F5344CB8AC3E}">
        <p14:creationId xmlns:p14="http://schemas.microsoft.com/office/powerpoint/2010/main" val="3726934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55959D7A-9D32-4B60-96F6-D6B0B27DB304}" type="slidenum">
              <a:rPr lang="en-GB" smtClean="0"/>
              <a:pPr>
                <a:defRPr/>
              </a:pPr>
              <a:t>3</a:t>
            </a:fld>
            <a:endParaRPr lang="en-GB" dirty="0"/>
          </a:p>
        </p:txBody>
      </p:sp>
      <p:sp>
        <p:nvSpPr>
          <p:cNvPr id="5" name="Header Placeholder 4"/>
          <p:cNvSpPr>
            <a:spLocks noGrp="1"/>
          </p:cNvSpPr>
          <p:nvPr>
            <p:ph type="hdr" sz="quarter" idx="11"/>
          </p:nvPr>
        </p:nvSpPr>
        <p:spPr/>
        <p:txBody>
          <a:bodyPr/>
          <a:lstStyle/>
          <a:p>
            <a:pPr>
              <a:defRPr/>
            </a:pPr>
            <a:r>
              <a:rPr lang="en-GB" smtClean="0"/>
              <a:t>ECB-UNRESTRICTED</a:t>
            </a:r>
            <a:endParaRPr lang="en-GB"/>
          </a:p>
        </p:txBody>
      </p:sp>
      <p:sp>
        <p:nvSpPr>
          <p:cNvPr id="6" name="Footer Placeholder 5"/>
          <p:cNvSpPr>
            <a:spLocks noGrp="1"/>
          </p:cNvSpPr>
          <p:nvPr>
            <p:ph type="ftr" sz="quarter" idx="12"/>
          </p:nvPr>
        </p:nvSpPr>
        <p:spPr/>
        <p:txBody>
          <a:bodyPr/>
          <a:lstStyle/>
          <a:p>
            <a:pPr>
              <a:defRPr/>
            </a:pPr>
            <a:r>
              <a:rPr lang="en-US" smtClean="0"/>
              <a:t>Communicating the meaning of indicators to decision makers, media and general public</a:t>
            </a:r>
            <a:endParaRPr lang="en-GB"/>
          </a:p>
        </p:txBody>
      </p:sp>
    </p:spTree>
    <p:extLst>
      <p:ext uri="{BB962C8B-B14F-4D97-AF65-F5344CB8AC3E}">
        <p14:creationId xmlns:p14="http://schemas.microsoft.com/office/powerpoint/2010/main" val="3726934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55959D7A-9D32-4B60-96F6-D6B0B27DB304}" type="slidenum">
              <a:rPr lang="en-GB" smtClean="0"/>
              <a:pPr>
                <a:defRPr/>
              </a:pPr>
              <a:t>4</a:t>
            </a:fld>
            <a:endParaRPr lang="en-GB" dirty="0"/>
          </a:p>
        </p:txBody>
      </p:sp>
      <p:sp>
        <p:nvSpPr>
          <p:cNvPr id="5" name="Header Placeholder 4"/>
          <p:cNvSpPr>
            <a:spLocks noGrp="1"/>
          </p:cNvSpPr>
          <p:nvPr>
            <p:ph type="hdr" sz="quarter" idx="11"/>
          </p:nvPr>
        </p:nvSpPr>
        <p:spPr/>
        <p:txBody>
          <a:bodyPr/>
          <a:lstStyle/>
          <a:p>
            <a:pPr>
              <a:defRPr/>
            </a:pPr>
            <a:r>
              <a:rPr lang="en-GB" smtClean="0"/>
              <a:t>ECB-UNRESTRICTED</a:t>
            </a:r>
            <a:endParaRPr lang="en-GB"/>
          </a:p>
        </p:txBody>
      </p:sp>
      <p:sp>
        <p:nvSpPr>
          <p:cNvPr id="6" name="Footer Placeholder 5"/>
          <p:cNvSpPr>
            <a:spLocks noGrp="1"/>
          </p:cNvSpPr>
          <p:nvPr>
            <p:ph type="ftr" sz="quarter" idx="12"/>
          </p:nvPr>
        </p:nvSpPr>
        <p:spPr/>
        <p:txBody>
          <a:bodyPr/>
          <a:lstStyle/>
          <a:p>
            <a:pPr>
              <a:defRPr/>
            </a:pPr>
            <a:r>
              <a:rPr lang="en-US" smtClean="0"/>
              <a:t>Communicating the meaning of indicators to decision makers, media and general public</a:t>
            </a:r>
            <a:endParaRPr lang="en-GB"/>
          </a:p>
        </p:txBody>
      </p:sp>
    </p:spTree>
    <p:extLst>
      <p:ext uri="{BB962C8B-B14F-4D97-AF65-F5344CB8AC3E}">
        <p14:creationId xmlns:p14="http://schemas.microsoft.com/office/powerpoint/2010/main" val="372693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smtClean="0"/>
          </a:p>
        </p:txBody>
      </p:sp>
      <p:sp>
        <p:nvSpPr>
          <p:cNvPr id="4" name="Slide Number Placeholder 3"/>
          <p:cNvSpPr>
            <a:spLocks noGrp="1"/>
          </p:cNvSpPr>
          <p:nvPr>
            <p:ph type="sldNum" sz="quarter" idx="5"/>
          </p:nvPr>
        </p:nvSpPr>
        <p:spPr/>
        <p:txBody>
          <a:bodyPr/>
          <a:lstStyle/>
          <a:p>
            <a:pPr>
              <a:defRPr/>
            </a:pPr>
            <a:fld id="{F60AA899-B100-4342-A2FA-7F7307C56B46}" type="slidenum">
              <a:rPr lang="en-GB">
                <a:solidFill>
                  <a:prstClr val="black"/>
                </a:solidFill>
              </a:rPr>
              <a:pPr>
                <a:defRPr/>
              </a:pPr>
              <a:t>5</a:t>
            </a:fld>
            <a:endParaRPr lang="en-GB" dirty="0">
              <a:solidFill>
                <a:prstClr val="black"/>
              </a:solidFill>
            </a:endParaRPr>
          </a:p>
        </p:txBody>
      </p:sp>
      <p:sp>
        <p:nvSpPr>
          <p:cNvPr id="2" name="Header Placeholder 1"/>
          <p:cNvSpPr>
            <a:spLocks noGrp="1"/>
          </p:cNvSpPr>
          <p:nvPr>
            <p:ph type="hdr" sz="quarter" idx="10"/>
          </p:nvPr>
        </p:nvSpPr>
        <p:spPr/>
        <p:txBody>
          <a:bodyPr/>
          <a:lstStyle/>
          <a:p>
            <a:pPr>
              <a:defRPr/>
            </a:pPr>
            <a:r>
              <a:rPr lang="en-GB" smtClean="0"/>
              <a:t>ECB-UNRESTRICTED</a:t>
            </a:r>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55959D7A-9D32-4B60-96F6-D6B0B27DB304}" type="slidenum">
              <a:rPr lang="en-GB" smtClean="0"/>
              <a:pPr>
                <a:defRPr/>
              </a:pPr>
              <a:t>6</a:t>
            </a:fld>
            <a:endParaRPr lang="en-GB" dirty="0"/>
          </a:p>
        </p:txBody>
      </p:sp>
      <p:sp>
        <p:nvSpPr>
          <p:cNvPr id="5" name="Header Placeholder 4"/>
          <p:cNvSpPr>
            <a:spLocks noGrp="1"/>
          </p:cNvSpPr>
          <p:nvPr>
            <p:ph type="hdr" sz="quarter" idx="11"/>
          </p:nvPr>
        </p:nvSpPr>
        <p:spPr/>
        <p:txBody>
          <a:bodyPr/>
          <a:lstStyle/>
          <a:p>
            <a:pPr>
              <a:defRPr/>
            </a:pPr>
            <a:r>
              <a:rPr lang="en-GB" smtClean="0"/>
              <a:t>ECB-UNRESTRICTED</a:t>
            </a:r>
            <a:endParaRPr lang="en-GB"/>
          </a:p>
        </p:txBody>
      </p:sp>
      <p:sp>
        <p:nvSpPr>
          <p:cNvPr id="6" name="Footer Placeholder 5"/>
          <p:cNvSpPr>
            <a:spLocks noGrp="1"/>
          </p:cNvSpPr>
          <p:nvPr>
            <p:ph type="ftr" sz="quarter" idx="12"/>
          </p:nvPr>
        </p:nvSpPr>
        <p:spPr/>
        <p:txBody>
          <a:bodyPr/>
          <a:lstStyle/>
          <a:p>
            <a:pPr>
              <a:defRPr/>
            </a:pPr>
            <a:r>
              <a:rPr lang="en-US" smtClean="0"/>
              <a:t>Communicating the meaning of indicators to decision makers, media and general public</a:t>
            </a:r>
            <a:endParaRPr lang="en-GB"/>
          </a:p>
        </p:txBody>
      </p:sp>
    </p:spTree>
    <p:extLst>
      <p:ext uri="{BB962C8B-B14F-4D97-AF65-F5344CB8AC3E}">
        <p14:creationId xmlns:p14="http://schemas.microsoft.com/office/powerpoint/2010/main" val="372693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55959D7A-9D32-4B60-96F6-D6B0B27DB304}" type="slidenum">
              <a:rPr lang="en-GB" smtClean="0"/>
              <a:pPr>
                <a:defRPr/>
              </a:pPr>
              <a:t>7</a:t>
            </a:fld>
            <a:endParaRPr lang="en-GB" dirty="0"/>
          </a:p>
        </p:txBody>
      </p:sp>
      <p:sp>
        <p:nvSpPr>
          <p:cNvPr id="5" name="Header Placeholder 4"/>
          <p:cNvSpPr>
            <a:spLocks noGrp="1"/>
          </p:cNvSpPr>
          <p:nvPr>
            <p:ph type="hdr" sz="quarter" idx="11"/>
          </p:nvPr>
        </p:nvSpPr>
        <p:spPr/>
        <p:txBody>
          <a:bodyPr/>
          <a:lstStyle/>
          <a:p>
            <a:pPr>
              <a:defRPr/>
            </a:pPr>
            <a:r>
              <a:rPr lang="en-GB" smtClean="0"/>
              <a:t>ECB-UNRESTRICTED</a:t>
            </a:r>
            <a:endParaRPr lang="en-GB"/>
          </a:p>
        </p:txBody>
      </p:sp>
      <p:sp>
        <p:nvSpPr>
          <p:cNvPr id="6" name="Footer Placeholder 5"/>
          <p:cNvSpPr>
            <a:spLocks noGrp="1"/>
          </p:cNvSpPr>
          <p:nvPr>
            <p:ph type="ftr" sz="quarter" idx="12"/>
          </p:nvPr>
        </p:nvSpPr>
        <p:spPr/>
        <p:txBody>
          <a:bodyPr/>
          <a:lstStyle/>
          <a:p>
            <a:pPr>
              <a:defRPr/>
            </a:pPr>
            <a:r>
              <a:rPr lang="en-US" smtClean="0"/>
              <a:t>Communicating the meaning of indicators to decision makers, media and general public</a:t>
            </a:r>
            <a:endParaRPr lang="en-GB"/>
          </a:p>
        </p:txBody>
      </p:sp>
    </p:spTree>
    <p:extLst>
      <p:ext uri="{BB962C8B-B14F-4D97-AF65-F5344CB8AC3E}">
        <p14:creationId xmlns:p14="http://schemas.microsoft.com/office/powerpoint/2010/main" val="3726934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90B8F69-5682-4839-8996-7D44536B5D66}" type="slidenum">
              <a:rPr lang="en-GB" smtClean="0"/>
              <a:pPr/>
              <a:t>8</a:t>
            </a:fld>
            <a:endParaRPr lang="en-GB" dirty="0"/>
          </a:p>
        </p:txBody>
      </p:sp>
    </p:spTree>
    <p:extLst>
      <p:ext uri="{BB962C8B-B14F-4D97-AF65-F5344CB8AC3E}">
        <p14:creationId xmlns:p14="http://schemas.microsoft.com/office/powerpoint/2010/main" val="428214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GB" smtClean="0"/>
              <a:t>ECB-UNRESTRICTED</a:t>
            </a:r>
            <a:endParaRPr lang="en-GB"/>
          </a:p>
        </p:txBody>
      </p:sp>
      <p:sp>
        <p:nvSpPr>
          <p:cNvPr id="5" name="Footer Placeholder 4"/>
          <p:cNvSpPr>
            <a:spLocks noGrp="1"/>
          </p:cNvSpPr>
          <p:nvPr>
            <p:ph type="ftr" sz="quarter" idx="11"/>
          </p:nvPr>
        </p:nvSpPr>
        <p:spPr/>
        <p:txBody>
          <a:bodyPr/>
          <a:lstStyle/>
          <a:p>
            <a:pPr>
              <a:defRPr/>
            </a:pPr>
            <a:r>
              <a:rPr lang="en-US" smtClean="0"/>
              <a:t>Communicating the meaning of indicators to decision makers, media and general public</a:t>
            </a:r>
            <a:endParaRPr lang="en-GB"/>
          </a:p>
        </p:txBody>
      </p:sp>
      <p:sp>
        <p:nvSpPr>
          <p:cNvPr id="6" name="Slide Number Placeholder 5"/>
          <p:cNvSpPr>
            <a:spLocks noGrp="1"/>
          </p:cNvSpPr>
          <p:nvPr>
            <p:ph type="sldNum" sz="quarter" idx="12"/>
          </p:nvPr>
        </p:nvSpPr>
        <p:spPr/>
        <p:txBody>
          <a:bodyPr/>
          <a:lstStyle/>
          <a:p>
            <a:pPr>
              <a:defRPr/>
            </a:pPr>
            <a:fld id="{55959D7A-9D32-4B60-96F6-D6B0B27DB304}" type="slidenum">
              <a:rPr lang="en-GB" smtClean="0"/>
              <a:pPr>
                <a:defRPr/>
              </a:pPr>
              <a:t>9</a:t>
            </a:fld>
            <a:endParaRPr lang="en-GB" dirty="0"/>
          </a:p>
        </p:txBody>
      </p:sp>
    </p:spTree>
    <p:extLst>
      <p:ext uri="{BB962C8B-B14F-4D97-AF65-F5344CB8AC3E}">
        <p14:creationId xmlns:p14="http://schemas.microsoft.com/office/powerpoint/2010/main" val="41393118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White Background">
    <p:spTree>
      <p:nvGrpSpPr>
        <p:cNvPr id="1" name=""/>
        <p:cNvGrpSpPr/>
        <p:nvPr/>
      </p:nvGrpSpPr>
      <p:grpSpPr>
        <a:xfrm>
          <a:off x="0" y="0"/>
          <a:ext cx="0" cy="0"/>
          <a:chOff x="0" y="0"/>
          <a:chExt cx="0" cy="0"/>
        </a:xfrm>
      </p:grpSpPr>
      <p:pic>
        <p:nvPicPr>
          <p:cNvPr id="1226754" name="Picture 2" descr="banderol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2413" cy="1387475"/>
          </a:xfrm>
          <a:prstGeom prst="rect">
            <a:avLst/>
          </a:prstGeom>
          <a:noFill/>
          <a:extLst>
            <a:ext uri="{909E8E84-426E-40DD-AFC4-6F175D3DCCD1}">
              <a14:hiddenFill xmlns:a14="http://schemas.microsoft.com/office/drawing/2010/main">
                <a:solidFill>
                  <a:srgbClr val="FFFFFF"/>
                </a:solidFill>
              </a14:hiddenFill>
            </a:ext>
          </a:extLst>
        </p:spPr>
      </p:pic>
      <p:sp>
        <p:nvSpPr>
          <p:cNvPr id="1226755" name="Rectangle 3"/>
          <p:cNvSpPr>
            <a:spLocks noGrp="1" noChangeArrowheads="1"/>
          </p:cNvSpPr>
          <p:nvPr>
            <p:ph type="ftr" sz="quarter" idx="3"/>
          </p:nvPr>
        </p:nvSpPr>
        <p:spPr>
          <a:xfrm>
            <a:off x="269875" y="2181225"/>
            <a:ext cx="3813175" cy="3254375"/>
          </a:xfrm>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tIns="32400"/>
          <a:lstStyle>
            <a:lvl1pPr>
              <a:lnSpc>
                <a:spcPct val="100000"/>
              </a:lnSpc>
              <a:defRPr sz="1800" b="1" baseline="0">
                <a:solidFill>
                  <a:schemeClr val="tx2"/>
                </a:solidFill>
              </a:defRPr>
            </a:lvl1pPr>
          </a:lstStyle>
          <a:p>
            <a:pPr>
              <a:defRPr/>
            </a:pPr>
            <a:r>
              <a:rPr lang="it-IT" smtClean="0"/>
              <a:t>Microdata in ESCB banking statistics</a:t>
            </a:r>
            <a:endParaRPr lang="en-GB"/>
          </a:p>
        </p:txBody>
      </p:sp>
      <p:sp>
        <p:nvSpPr>
          <p:cNvPr id="1226756" name="Rectangle 4"/>
          <p:cNvSpPr>
            <a:spLocks noGrp="1" noChangeArrowheads="1"/>
          </p:cNvSpPr>
          <p:nvPr>
            <p:ph type="ctrTitle"/>
          </p:nvPr>
        </p:nvSpPr>
        <p:spPr>
          <a:xfrm>
            <a:off x="4541838" y="2181225"/>
            <a:ext cx="4176712" cy="2914650"/>
          </a:xfrm>
        </p:spPr>
        <p:txBody>
          <a:bodyPr/>
          <a:lstStyle>
            <a:lvl1pPr>
              <a:lnSpc>
                <a:spcPts val="3600"/>
              </a:lnSpc>
              <a:defRPr sz="3200" b="1" baseline="0">
                <a:solidFill>
                  <a:schemeClr val="tx2"/>
                </a:solidFill>
                <a:latin typeface="Arial" charset="0"/>
              </a:defRPr>
            </a:lvl1pPr>
          </a:lstStyle>
          <a:p>
            <a:pPr lvl="0"/>
            <a:r>
              <a:rPr lang="en-US" noProof="0" smtClean="0"/>
              <a:t>Click to edit Master title style</a:t>
            </a:r>
            <a:endParaRPr lang="de-DE" noProof="0" dirty="0" smtClean="0"/>
          </a:p>
        </p:txBody>
      </p:sp>
      <p:sp>
        <p:nvSpPr>
          <p:cNvPr id="1226757" name="Rectangle 5"/>
          <p:cNvSpPr>
            <a:spLocks noGrp="1" noChangeArrowheads="1"/>
          </p:cNvSpPr>
          <p:nvPr>
            <p:ph type="dt" sz="quarter" idx="2"/>
          </p:nvPr>
        </p:nvSpPr>
        <p:spPr bwMode="auto">
          <a:xfrm>
            <a:off x="269875" y="6181725"/>
            <a:ext cx="3817938" cy="4191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0" tIns="0" rIns="0" bIns="0" numCol="1" anchor="t" anchorCtr="0" compatLnSpc="1">
            <a:prstTxWarp prst="textNoShape">
              <a:avLst/>
            </a:prstTxWarp>
          </a:bodyPr>
          <a:lstStyle>
            <a:lvl1pPr>
              <a:spcBef>
                <a:spcPct val="0"/>
              </a:spcBef>
              <a:defRPr sz="1600" baseline="0">
                <a:solidFill>
                  <a:schemeClr val="tx2"/>
                </a:solidFill>
              </a:defRPr>
            </a:lvl1pPr>
          </a:lstStyle>
          <a:p>
            <a:pPr eaLnBrk="0" fontAlgn="base" hangingPunct="0">
              <a:spcAft>
                <a:spcPct val="0"/>
              </a:spcAft>
            </a:pPr>
            <a:endParaRPr lang="de-DE" dirty="0" smtClean="0">
              <a:ea typeface="ヒラギノ角ゴ Pro W3" pitchFamily="-64" charset="-128"/>
            </a:endParaRPr>
          </a:p>
        </p:txBody>
      </p:sp>
      <p:sp>
        <p:nvSpPr>
          <p:cNvPr id="1226758" name="Rectangle 6"/>
          <p:cNvSpPr>
            <a:spLocks noGrp="1" noChangeArrowheads="1"/>
          </p:cNvSpPr>
          <p:nvPr>
            <p:ph type="subTitle" idx="1"/>
          </p:nvPr>
        </p:nvSpPr>
        <p:spPr>
          <a:xfrm>
            <a:off x="4548188" y="5522913"/>
            <a:ext cx="4176712" cy="909637"/>
          </a:xfrm>
        </p:spPr>
        <p:txBody>
          <a:bodyPr anchor="b"/>
          <a:lstStyle>
            <a:lvl1pPr marL="0" indent="0">
              <a:lnSpc>
                <a:spcPts val="2400"/>
              </a:lnSpc>
              <a:buFontTx/>
              <a:buNone/>
              <a:defRPr sz="2000" baseline="0">
                <a:solidFill>
                  <a:schemeClr val="tx2"/>
                </a:solidFill>
              </a:defRPr>
            </a:lvl1pPr>
          </a:lstStyle>
          <a:p>
            <a:pPr lvl="0"/>
            <a:r>
              <a:rPr lang="en-US" noProof="0" smtClean="0"/>
              <a:t>Click to edit Master subtitle style</a:t>
            </a:r>
            <a:endParaRPr lang="de-DE" noProof="0" dirty="0" smtClean="0"/>
          </a:p>
        </p:txBody>
      </p:sp>
      <p:pic>
        <p:nvPicPr>
          <p:cNvPr id="1226759" name="Picture 7" descr="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81400" y="207963"/>
            <a:ext cx="1993900" cy="98266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banderol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2413" cy="13874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7" descr="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81400" y="207963"/>
            <a:ext cx="1993900" cy="9826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31161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pictur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5" name="Footer Placeholder 4"/>
          <p:cNvSpPr>
            <a:spLocks noGrp="1"/>
          </p:cNvSpPr>
          <p:nvPr>
            <p:ph type="ftr" sz="quarter" idx="10"/>
          </p:nvPr>
        </p:nvSpPr>
        <p:spPr/>
        <p:txBody>
          <a:bodyPr/>
          <a:lstStyle>
            <a:lvl1pPr>
              <a:defRPr/>
            </a:lvl1pPr>
          </a:lstStyle>
          <a:p>
            <a:pPr>
              <a:defRPr/>
            </a:pPr>
            <a:r>
              <a:rPr lang="it-IT" smtClean="0"/>
              <a:t>Microdata in ESCB banking statistics</a:t>
            </a:r>
            <a:endParaRPr lang="en-GB"/>
          </a:p>
        </p:txBody>
      </p:sp>
      <p:sp>
        <p:nvSpPr>
          <p:cNvPr id="6" name="Slide Number Placeholder 5"/>
          <p:cNvSpPr>
            <a:spLocks noGrp="1"/>
          </p:cNvSpPr>
          <p:nvPr>
            <p:ph type="sldNum" sz="quarter" idx="11"/>
          </p:nvPr>
        </p:nvSpPr>
        <p:spPr/>
        <p:txBody>
          <a:bodyPr/>
          <a:lstStyle>
            <a:lvl1pPr>
              <a:defRPr/>
            </a:lvl1pPr>
          </a:lstStyle>
          <a:p>
            <a:pPr>
              <a:defRPr/>
            </a:pPr>
            <a:fld id="{1659F08A-F8D9-4237-9877-F0E8E8B0BDD3}" type="slidenum">
              <a:rPr lang="en-GB" smtClean="0"/>
              <a:pPr>
                <a:defRPr/>
              </a:pPr>
              <a:t>‹#›</a:t>
            </a:fld>
            <a:endParaRPr lang="en-GB"/>
          </a:p>
        </p:txBody>
      </p:sp>
      <p:sp>
        <p:nvSpPr>
          <p:cNvPr id="8" name="Picture Placeholder 7"/>
          <p:cNvSpPr>
            <a:spLocks noGrp="1"/>
          </p:cNvSpPr>
          <p:nvPr>
            <p:ph type="pic" sz="quarter" idx="12"/>
          </p:nvPr>
        </p:nvSpPr>
        <p:spPr>
          <a:xfrm>
            <a:off x="4643438" y="1844824"/>
            <a:ext cx="4224337" cy="4054326"/>
          </a:xfrm>
        </p:spPr>
        <p:txBody>
          <a:bodyPr/>
          <a:lstStyle/>
          <a:p>
            <a:r>
              <a:rPr lang="en-US" smtClean="0"/>
              <a:t>Click icon to add picture</a:t>
            </a:r>
            <a:endParaRPr lang="en-GB" dirty="0"/>
          </a:p>
        </p:txBody>
      </p:sp>
      <p:sp>
        <p:nvSpPr>
          <p:cNvPr id="7" name="Picture Placeholder 7"/>
          <p:cNvSpPr>
            <a:spLocks noGrp="1"/>
          </p:cNvSpPr>
          <p:nvPr>
            <p:ph type="pic" sz="quarter" idx="14"/>
          </p:nvPr>
        </p:nvSpPr>
        <p:spPr>
          <a:xfrm>
            <a:off x="279400" y="1844725"/>
            <a:ext cx="4222800" cy="4054326"/>
          </a:xfrm>
        </p:spPr>
        <p:txBody>
          <a:bodyPr/>
          <a:lstStyle/>
          <a:p>
            <a:r>
              <a:rPr lang="en-US" smtClean="0"/>
              <a:t>Click icon to add picture</a:t>
            </a:r>
            <a:endParaRPr lang="en-GB" dirty="0"/>
          </a:p>
        </p:txBody>
      </p:sp>
      <p:sp>
        <p:nvSpPr>
          <p:cNvPr id="4" name="Text Placeholder 3"/>
          <p:cNvSpPr>
            <a:spLocks noGrp="1"/>
          </p:cNvSpPr>
          <p:nvPr>
            <p:ph type="body" sz="quarter" idx="15"/>
          </p:nvPr>
        </p:nvSpPr>
        <p:spPr>
          <a:xfrm>
            <a:off x="279400" y="1423989"/>
            <a:ext cx="4221163" cy="348828"/>
          </a:xfrm>
          <a:solidFill>
            <a:schemeClr val="tx2"/>
          </a:solidFill>
        </p:spPr>
        <p:txBody>
          <a:bodyPr/>
          <a:lstStyle>
            <a:lvl1pPr marL="0" indent="0">
              <a:defRPr sz="1600">
                <a:solidFill>
                  <a:schemeClr val="bg1"/>
                </a:solidFill>
              </a:defRPr>
            </a:lvl1pPr>
          </a:lstStyle>
          <a:p>
            <a:pPr lvl="0"/>
            <a:r>
              <a:rPr lang="en-US" smtClean="0"/>
              <a:t>Click to edit Master text styles</a:t>
            </a:r>
          </a:p>
        </p:txBody>
      </p:sp>
      <p:sp>
        <p:nvSpPr>
          <p:cNvPr id="11" name="Text Placeholder 3"/>
          <p:cNvSpPr>
            <a:spLocks noGrp="1"/>
          </p:cNvSpPr>
          <p:nvPr>
            <p:ph type="body" sz="quarter" idx="16"/>
          </p:nvPr>
        </p:nvSpPr>
        <p:spPr>
          <a:xfrm>
            <a:off x="4643438" y="1419126"/>
            <a:ext cx="4221163" cy="348828"/>
          </a:xfrm>
          <a:solidFill>
            <a:schemeClr val="tx2"/>
          </a:solidFill>
        </p:spPr>
        <p:txBody>
          <a:bodyPr/>
          <a:lstStyle>
            <a:lvl1pPr marL="0" indent="0">
              <a:defRPr sz="1600">
                <a:solidFill>
                  <a:schemeClr val="bg1"/>
                </a:solidFill>
              </a:defRPr>
            </a:lvl1pPr>
          </a:lstStyle>
          <a:p>
            <a:pPr lvl="0"/>
            <a:r>
              <a:rPr lang="en-US" smtClean="0"/>
              <a:t>Click to edit Master text styles</a:t>
            </a:r>
          </a:p>
        </p:txBody>
      </p:sp>
      <p:sp>
        <p:nvSpPr>
          <p:cNvPr id="9" name="Text Placeholder 6"/>
          <p:cNvSpPr>
            <a:spLocks noGrp="1"/>
          </p:cNvSpPr>
          <p:nvPr>
            <p:ph type="body" sz="quarter" idx="17"/>
          </p:nvPr>
        </p:nvSpPr>
        <p:spPr>
          <a:xfrm>
            <a:off x="273424" y="116632"/>
            <a:ext cx="8547048" cy="360040"/>
          </a:xfrm>
        </p:spPr>
        <p:txBody>
          <a:bodyPr/>
          <a:lstStyle>
            <a:lvl1pPr marL="0" indent="0">
              <a:buFontTx/>
              <a:buNone/>
              <a:defRPr lang="en-US" sz="1800" kern="1200" dirty="0" smtClean="0">
                <a:solidFill>
                  <a:srgbClr val="FFFFFF"/>
                </a:solidFill>
                <a:latin typeface="+mn-lt"/>
                <a:ea typeface="ヒラギノ角ゴ Pro W3" pitchFamily="-64" charset="-128"/>
                <a:cs typeface="+mn-cs"/>
              </a:defRPr>
            </a:lvl1pPr>
            <a:lvl2pPr>
              <a:defRPr lang="en-US" sz="1800" kern="1200" dirty="0" smtClean="0">
                <a:solidFill>
                  <a:srgbClr val="FFFFFF"/>
                </a:solidFill>
                <a:latin typeface="+mn-lt"/>
                <a:ea typeface="ヒラギノ角ゴ Pro W3" pitchFamily="-64" charset="-128"/>
                <a:cs typeface="+mn-cs"/>
              </a:defRPr>
            </a:lvl2pPr>
            <a:lvl3pPr>
              <a:defRPr lang="en-US" sz="1800" kern="1200" dirty="0" smtClean="0">
                <a:solidFill>
                  <a:srgbClr val="FFFFFF"/>
                </a:solidFill>
                <a:latin typeface="+mn-lt"/>
                <a:ea typeface="ヒラギノ角ゴ Pro W3" pitchFamily="-64" charset="-128"/>
                <a:cs typeface="+mn-cs"/>
              </a:defRPr>
            </a:lvl3pPr>
            <a:lvl4pPr>
              <a:defRPr lang="en-US" sz="1800" kern="1200" dirty="0" smtClean="0">
                <a:solidFill>
                  <a:srgbClr val="FFFFFF"/>
                </a:solidFill>
                <a:latin typeface="+mn-lt"/>
                <a:ea typeface="ヒラギノ角ゴ Pro W3" pitchFamily="-64" charset="-128"/>
                <a:cs typeface="+mn-cs"/>
              </a:defRPr>
            </a:lvl4pPr>
            <a:lvl5pPr>
              <a:defRPr lang="en-GB" sz="1800" kern="1200" dirty="0">
                <a:solidFill>
                  <a:srgbClr val="FFFFFF"/>
                </a:solidFill>
                <a:latin typeface="+mn-lt"/>
                <a:ea typeface="ヒラギノ角ゴ Pro W3" pitchFamily="-64" charset="-128"/>
                <a:cs typeface="+mn-cs"/>
              </a:defRPr>
            </a:lvl5pPr>
          </a:lstStyle>
          <a:p>
            <a:pPr lvl="0"/>
            <a:r>
              <a:rPr lang="en-US" noProof="0" dirty="0" smtClean="0"/>
              <a:t>Click to edit Master text styles</a:t>
            </a:r>
          </a:p>
        </p:txBody>
      </p:sp>
    </p:spTree>
    <p:extLst>
      <p:ext uri="{BB962C8B-B14F-4D97-AF65-F5344CB8AC3E}">
        <p14:creationId xmlns:p14="http://schemas.microsoft.com/office/powerpoint/2010/main" val="224806261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pictur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5" name="Footer Placeholder 4"/>
          <p:cNvSpPr>
            <a:spLocks noGrp="1"/>
          </p:cNvSpPr>
          <p:nvPr>
            <p:ph type="ftr" sz="quarter" idx="10"/>
          </p:nvPr>
        </p:nvSpPr>
        <p:spPr/>
        <p:txBody>
          <a:bodyPr/>
          <a:lstStyle>
            <a:lvl1pPr>
              <a:defRPr/>
            </a:lvl1pPr>
          </a:lstStyle>
          <a:p>
            <a:pPr>
              <a:defRPr/>
            </a:pPr>
            <a:r>
              <a:rPr lang="it-IT" smtClean="0"/>
              <a:t>Microdata in ESCB banking statistics</a:t>
            </a:r>
            <a:endParaRPr lang="en-GB"/>
          </a:p>
        </p:txBody>
      </p:sp>
      <p:sp>
        <p:nvSpPr>
          <p:cNvPr id="6" name="Slide Number Placeholder 5"/>
          <p:cNvSpPr>
            <a:spLocks noGrp="1"/>
          </p:cNvSpPr>
          <p:nvPr>
            <p:ph type="sldNum" sz="quarter" idx="11"/>
          </p:nvPr>
        </p:nvSpPr>
        <p:spPr/>
        <p:txBody>
          <a:bodyPr/>
          <a:lstStyle>
            <a:lvl1pPr>
              <a:defRPr/>
            </a:lvl1pPr>
          </a:lstStyle>
          <a:p>
            <a:pPr>
              <a:defRPr/>
            </a:pPr>
            <a:fld id="{2F81579D-B35E-4985-A8B4-999EFBA87751}" type="slidenum">
              <a:rPr lang="en-GB" smtClean="0"/>
              <a:pPr>
                <a:defRPr/>
              </a:pPr>
              <a:t>‹#›</a:t>
            </a:fld>
            <a:endParaRPr lang="en-GB"/>
          </a:p>
        </p:txBody>
      </p:sp>
      <p:sp>
        <p:nvSpPr>
          <p:cNvPr id="8" name="Picture Placeholder 7"/>
          <p:cNvSpPr>
            <a:spLocks noGrp="1"/>
          </p:cNvSpPr>
          <p:nvPr>
            <p:ph type="pic" sz="quarter" idx="12"/>
          </p:nvPr>
        </p:nvSpPr>
        <p:spPr>
          <a:xfrm>
            <a:off x="4643438" y="1844824"/>
            <a:ext cx="4224337" cy="1904950"/>
          </a:xfrm>
        </p:spPr>
        <p:txBody>
          <a:bodyPr/>
          <a:lstStyle/>
          <a:p>
            <a:r>
              <a:rPr lang="en-US" smtClean="0"/>
              <a:t>Click icon to add picture</a:t>
            </a:r>
            <a:endParaRPr lang="en-GB" dirty="0"/>
          </a:p>
        </p:txBody>
      </p:sp>
      <p:sp>
        <p:nvSpPr>
          <p:cNvPr id="7" name="Picture Placeholder 7"/>
          <p:cNvSpPr>
            <a:spLocks noGrp="1"/>
          </p:cNvSpPr>
          <p:nvPr>
            <p:ph type="pic" sz="quarter" idx="14"/>
          </p:nvPr>
        </p:nvSpPr>
        <p:spPr>
          <a:xfrm>
            <a:off x="279400" y="1844725"/>
            <a:ext cx="4222800" cy="1904950"/>
          </a:xfrm>
        </p:spPr>
        <p:txBody>
          <a:bodyPr/>
          <a:lstStyle/>
          <a:p>
            <a:r>
              <a:rPr lang="en-US" smtClean="0"/>
              <a:t>Click icon to add picture</a:t>
            </a:r>
            <a:endParaRPr lang="en-GB" dirty="0"/>
          </a:p>
        </p:txBody>
      </p:sp>
      <p:sp>
        <p:nvSpPr>
          <p:cNvPr id="4" name="Text Placeholder 3"/>
          <p:cNvSpPr>
            <a:spLocks noGrp="1"/>
          </p:cNvSpPr>
          <p:nvPr>
            <p:ph type="body" sz="quarter" idx="15"/>
          </p:nvPr>
        </p:nvSpPr>
        <p:spPr>
          <a:xfrm>
            <a:off x="279400" y="1423989"/>
            <a:ext cx="4221163" cy="348828"/>
          </a:xfrm>
          <a:solidFill>
            <a:schemeClr val="tx2"/>
          </a:solidFill>
        </p:spPr>
        <p:txBody>
          <a:bodyPr/>
          <a:lstStyle>
            <a:lvl1pPr marL="0" indent="0">
              <a:defRPr sz="1600">
                <a:solidFill>
                  <a:schemeClr val="bg1"/>
                </a:solidFill>
              </a:defRPr>
            </a:lvl1pPr>
          </a:lstStyle>
          <a:p>
            <a:pPr lvl="0"/>
            <a:r>
              <a:rPr lang="en-US" smtClean="0"/>
              <a:t>Click to edit Master text styles</a:t>
            </a:r>
          </a:p>
        </p:txBody>
      </p:sp>
      <p:sp>
        <p:nvSpPr>
          <p:cNvPr id="11" name="Text Placeholder 3"/>
          <p:cNvSpPr>
            <a:spLocks noGrp="1"/>
          </p:cNvSpPr>
          <p:nvPr>
            <p:ph type="body" sz="quarter" idx="16"/>
          </p:nvPr>
        </p:nvSpPr>
        <p:spPr>
          <a:xfrm>
            <a:off x="4643438" y="1419126"/>
            <a:ext cx="4221163" cy="348828"/>
          </a:xfrm>
          <a:solidFill>
            <a:schemeClr val="tx2"/>
          </a:solidFill>
        </p:spPr>
        <p:txBody>
          <a:bodyPr/>
          <a:lstStyle>
            <a:lvl1pPr marL="0" indent="0">
              <a:defRPr sz="1600">
                <a:solidFill>
                  <a:schemeClr val="bg1"/>
                </a:solidFill>
              </a:defRPr>
            </a:lvl1pPr>
          </a:lstStyle>
          <a:p>
            <a:pPr lvl="0"/>
            <a:r>
              <a:rPr lang="en-US" smtClean="0"/>
              <a:t>Click to edit Master text styles</a:t>
            </a:r>
          </a:p>
        </p:txBody>
      </p:sp>
      <p:sp>
        <p:nvSpPr>
          <p:cNvPr id="9" name="Picture Placeholder 7"/>
          <p:cNvSpPr>
            <a:spLocks noGrp="1"/>
          </p:cNvSpPr>
          <p:nvPr>
            <p:ph type="pic" sz="quarter" idx="17"/>
          </p:nvPr>
        </p:nvSpPr>
        <p:spPr>
          <a:xfrm>
            <a:off x="4643438" y="4293096"/>
            <a:ext cx="4224337" cy="1904950"/>
          </a:xfrm>
        </p:spPr>
        <p:txBody>
          <a:bodyPr/>
          <a:lstStyle/>
          <a:p>
            <a:r>
              <a:rPr lang="en-US" smtClean="0"/>
              <a:t>Click icon to add picture</a:t>
            </a:r>
            <a:endParaRPr lang="en-GB" dirty="0"/>
          </a:p>
        </p:txBody>
      </p:sp>
      <p:sp>
        <p:nvSpPr>
          <p:cNvPr id="10" name="Picture Placeholder 7"/>
          <p:cNvSpPr>
            <a:spLocks noGrp="1"/>
          </p:cNvSpPr>
          <p:nvPr>
            <p:ph type="pic" sz="quarter" idx="18"/>
          </p:nvPr>
        </p:nvSpPr>
        <p:spPr>
          <a:xfrm>
            <a:off x="279400" y="4292997"/>
            <a:ext cx="4222800" cy="1904950"/>
          </a:xfrm>
        </p:spPr>
        <p:txBody>
          <a:bodyPr/>
          <a:lstStyle/>
          <a:p>
            <a:r>
              <a:rPr lang="en-US" smtClean="0"/>
              <a:t>Click icon to add picture</a:t>
            </a:r>
            <a:endParaRPr lang="en-GB" dirty="0"/>
          </a:p>
        </p:txBody>
      </p:sp>
      <p:sp>
        <p:nvSpPr>
          <p:cNvPr id="12" name="Text Placeholder 3"/>
          <p:cNvSpPr>
            <a:spLocks noGrp="1"/>
          </p:cNvSpPr>
          <p:nvPr>
            <p:ph type="body" sz="quarter" idx="19"/>
          </p:nvPr>
        </p:nvSpPr>
        <p:spPr>
          <a:xfrm>
            <a:off x="279400" y="3872261"/>
            <a:ext cx="4221163" cy="348828"/>
          </a:xfrm>
          <a:solidFill>
            <a:schemeClr val="tx2"/>
          </a:solidFill>
        </p:spPr>
        <p:txBody>
          <a:bodyPr/>
          <a:lstStyle>
            <a:lvl1pPr marL="0" indent="0">
              <a:defRPr sz="1600">
                <a:solidFill>
                  <a:schemeClr val="bg1"/>
                </a:solidFill>
              </a:defRPr>
            </a:lvl1pPr>
          </a:lstStyle>
          <a:p>
            <a:pPr lvl="0"/>
            <a:r>
              <a:rPr lang="en-US" smtClean="0"/>
              <a:t>Click to edit Master text styles</a:t>
            </a:r>
          </a:p>
        </p:txBody>
      </p:sp>
      <p:sp>
        <p:nvSpPr>
          <p:cNvPr id="13" name="Text Placeholder 3"/>
          <p:cNvSpPr>
            <a:spLocks noGrp="1"/>
          </p:cNvSpPr>
          <p:nvPr>
            <p:ph type="body" sz="quarter" idx="20"/>
          </p:nvPr>
        </p:nvSpPr>
        <p:spPr>
          <a:xfrm>
            <a:off x="4643438" y="3867398"/>
            <a:ext cx="4221163" cy="348828"/>
          </a:xfrm>
          <a:solidFill>
            <a:schemeClr val="tx2"/>
          </a:solidFill>
        </p:spPr>
        <p:txBody>
          <a:bodyPr/>
          <a:lstStyle>
            <a:lvl1pPr marL="0" indent="0">
              <a:defRPr sz="1600">
                <a:solidFill>
                  <a:schemeClr val="bg1"/>
                </a:solidFill>
              </a:defRPr>
            </a:lvl1pPr>
          </a:lstStyle>
          <a:p>
            <a:pPr lvl="0"/>
            <a:r>
              <a:rPr lang="en-US" smtClean="0"/>
              <a:t>Click to edit Master text styles</a:t>
            </a:r>
          </a:p>
        </p:txBody>
      </p:sp>
    </p:spTree>
    <p:extLst>
      <p:ext uri="{BB962C8B-B14F-4D97-AF65-F5344CB8AC3E}">
        <p14:creationId xmlns:p14="http://schemas.microsoft.com/office/powerpoint/2010/main" val="224806261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273424" y="1425302"/>
            <a:ext cx="4154560" cy="639762"/>
          </a:xfrm>
        </p:spPr>
        <p:txBody>
          <a:bodyPr anchor="b"/>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73424" y="2065064"/>
            <a:ext cx="4154560" cy="3853136"/>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716017" y="1423988"/>
            <a:ext cx="4173984" cy="639762"/>
          </a:xfrm>
        </p:spPr>
        <p:txBody>
          <a:bodyPr anchor="b"/>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16017" y="2063750"/>
            <a:ext cx="4173984" cy="3854450"/>
          </a:xfrm>
        </p:spPr>
        <p:txBody>
          <a:bodyPr/>
          <a:lstStyle>
            <a:lvl1pPr>
              <a:defRPr sz="2200"/>
            </a:lvl1pPr>
            <a:lvl2pPr>
              <a:defRPr sz="18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Footer Placeholder 7"/>
          <p:cNvSpPr>
            <a:spLocks noGrp="1"/>
          </p:cNvSpPr>
          <p:nvPr>
            <p:ph type="ftr" sz="quarter" idx="11"/>
          </p:nvPr>
        </p:nvSpPr>
        <p:spPr/>
        <p:txBody>
          <a:bodyPr/>
          <a:lstStyle/>
          <a:p>
            <a:pPr>
              <a:defRPr/>
            </a:pPr>
            <a:r>
              <a:rPr lang="it-IT" smtClean="0"/>
              <a:t>Microdata in ESCB banking statistics</a:t>
            </a:r>
            <a:endParaRPr lang="en-GB"/>
          </a:p>
        </p:txBody>
      </p:sp>
      <p:sp>
        <p:nvSpPr>
          <p:cNvPr id="9" name="Slide Number Placeholder 8"/>
          <p:cNvSpPr>
            <a:spLocks noGrp="1"/>
          </p:cNvSpPr>
          <p:nvPr>
            <p:ph type="sldNum" sz="quarter" idx="12"/>
          </p:nvPr>
        </p:nvSpPr>
        <p:spPr/>
        <p:txBody>
          <a:bodyPr/>
          <a:lstStyle/>
          <a:p>
            <a:pPr>
              <a:defRPr/>
            </a:pPr>
            <a:fld id="{858C9FB3-2065-4763-936F-E67BF5554432}" type="slidenum">
              <a:rPr lang="en-GB" smtClean="0"/>
              <a:pPr>
                <a:defRPr/>
              </a:pPr>
              <a:t>‹#›</a:t>
            </a:fld>
            <a:endParaRPr lang="en-GB"/>
          </a:p>
        </p:txBody>
      </p:sp>
      <p:sp>
        <p:nvSpPr>
          <p:cNvPr id="10" name="Text Placeholder 6"/>
          <p:cNvSpPr>
            <a:spLocks noGrp="1"/>
          </p:cNvSpPr>
          <p:nvPr>
            <p:ph type="body" sz="quarter" idx="13"/>
          </p:nvPr>
        </p:nvSpPr>
        <p:spPr>
          <a:xfrm>
            <a:off x="273424" y="116632"/>
            <a:ext cx="8547048" cy="360040"/>
          </a:xfrm>
        </p:spPr>
        <p:txBody>
          <a:bodyPr/>
          <a:lstStyle>
            <a:lvl1pPr marL="0" indent="0">
              <a:buFontTx/>
              <a:buNone/>
              <a:defRPr lang="en-US" sz="1800" kern="1200" dirty="0" smtClean="0">
                <a:solidFill>
                  <a:srgbClr val="FFFFFF"/>
                </a:solidFill>
                <a:latin typeface="+mn-lt"/>
                <a:ea typeface="ヒラギノ角ゴ Pro W3" pitchFamily="-64" charset="-128"/>
                <a:cs typeface="+mn-cs"/>
              </a:defRPr>
            </a:lvl1pPr>
            <a:lvl2pPr>
              <a:defRPr lang="en-US" sz="1800" kern="1200" dirty="0" smtClean="0">
                <a:solidFill>
                  <a:srgbClr val="FFFFFF"/>
                </a:solidFill>
                <a:latin typeface="+mn-lt"/>
                <a:ea typeface="ヒラギノ角ゴ Pro W3" pitchFamily="-64" charset="-128"/>
                <a:cs typeface="+mn-cs"/>
              </a:defRPr>
            </a:lvl2pPr>
            <a:lvl3pPr>
              <a:defRPr lang="en-US" sz="1800" kern="1200" dirty="0" smtClean="0">
                <a:solidFill>
                  <a:srgbClr val="FFFFFF"/>
                </a:solidFill>
                <a:latin typeface="+mn-lt"/>
                <a:ea typeface="ヒラギノ角ゴ Pro W3" pitchFamily="-64" charset="-128"/>
                <a:cs typeface="+mn-cs"/>
              </a:defRPr>
            </a:lvl3pPr>
            <a:lvl4pPr>
              <a:defRPr lang="en-US" sz="1800" kern="1200" dirty="0" smtClean="0">
                <a:solidFill>
                  <a:srgbClr val="FFFFFF"/>
                </a:solidFill>
                <a:latin typeface="+mn-lt"/>
                <a:ea typeface="ヒラギノ角ゴ Pro W3" pitchFamily="-64" charset="-128"/>
                <a:cs typeface="+mn-cs"/>
              </a:defRPr>
            </a:lvl4pPr>
            <a:lvl5pPr>
              <a:defRPr lang="en-GB" sz="1800" kern="1200" dirty="0">
                <a:solidFill>
                  <a:srgbClr val="FFFFFF"/>
                </a:solidFill>
                <a:latin typeface="+mn-lt"/>
                <a:ea typeface="ヒラギノ角ゴ Pro W3" pitchFamily="-64" charset="-128"/>
                <a:cs typeface="+mn-cs"/>
              </a:defRPr>
            </a:lvl5pPr>
          </a:lstStyle>
          <a:p>
            <a:pPr lvl="0"/>
            <a:r>
              <a:rPr lang="en-US" noProof="0" dirty="0" smtClean="0"/>
              <a:t>Click to edit Master text styles</a:t>
            </a:r>
          </a:p>
        </p:txBody>
      </p:sp>
    </p:spTree>
    <p:extLst>
      <p:ext uri="{BB962C8B-B14F-4D97-AF65-F5344CB8AC3E}">
        <p14:creationId xmlns:p14="http://schemas.microsoft.com/office/powerpoint/2010/main" val="28945327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269875" y="660400"/>
            <a:ext cx="8594725" cy="628650"/>
          </a:xfrm>
        </p:spPr>
        <p:txBody>
          <a:bodyPr/>
          <a:lstStyle/>
          <a:p>
            <a:r>
              <a:rPr lang="en-US" smtClean="0"/>
              <a:t>Click to edit Master title style</a:t>
            </a:r>
            <a:endParaRPr lang="en-GB" dirty="0"/>
          </a:p>
        </p:txBody>
      </p:sp>
      <p:sp>
        <p:nvSpPr>
          <p:cNvPr id="3" name="Content Placeholder 2"/>
          <p:cNvSpPr>
            <a:spLocks noGrp="1"/>
          </p:cNvSpPr>
          <p:nvPr>
            <p:ph sz="quarter" idx="1"/>
          </p:nvPr>
        </p:nvSpPr>
        <p:spPr>
          <a:xfrm>
            <a:off x="269875" y="1428750"/>
            <a:ext cx="4221163" cy="21574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quarter" idx="2"/>
          </p:nvPr>
        </p:nvSpPr>
        <p:spPr>
          <a:xfrm>
            <a:off x="4643438" y="1428750"/>
            <a:ext cx="4221162" cy="21574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Content Placeholder 4"/>
          <p:cNvSpPr>
            <a:spLocks noGrp="1"/>
          </p:cNvSpPr>
          <p:nvPr>
            <p:ph sz="quarter" idx="3"/>
          </p:nvPr>
        </p:nvSpPr>
        <p:spPr>
          <a:xfrm>
            <a:off x="269875" y="3738563"/>
            <a:ext cx="4221163" cy="215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Content Placeholder 5"/>
          <p:cNvSpPr>
            <a:spLocks noGrp="1"/>
          </p:cNvSpPr>
          <p:nvPr>
            <p:ph sz="quarter" idx="4"/>
          </p:nvPr>
        </p:nvSpPr>
        <p:spPr>
          <a:xfrm>
            <a:off x="4643438" y="3738563"/>
            <a:ext cx="4221162" cy="215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Footer Placeholder 6"/>
          <p:cNvSpPr>
            <a:spLocks noGrp="1"/>
          </p:cNvSpPr>
          <p:nvPr>
            <p:ph type="ftr" sz="quarter" idx="10"/>
          </p:nvPr>
        </p:nvSpPr>
        <p:spPr>
          <a:xfrm>
            <a:off x="269875" y="6477000"/>
            <a:ext cx="3213100" cy="188913"/>
          </a:xfrm>
        </p:spPr>
        <p:txBody>
          <a:bodyPr/>
          <a:lstStyle>
            <a:lvl1pPr>
              <a:defRPr/>
            </a:lvl1pPr>
          </a:lstStyle>
          <a:p>
            <a:pPr>
              <a:defRPr/>
            </a:pPr>
            <a:r>
              <a:rPr lang="it-IT" smtClean="0"/>
              <a:t>Microdata in ESCB banking statistics</a:t>
            </a:r>
            <a:endParaRPr lang="en-GB"/>
          </a:p>
        </p:txBody>
      </p:sp>
      <p:sp>
        <p:nvSpPr>
          <p:cNvPr id="8" name="Slide Number Placeholder 7"/>
          <p:cNvSpPr>
            <a:spLocks noGrp="1"/>
          </p:cNvSpPr>
          <p:nvPr>
            <p:ph type="sldNum" sz="quarter" idx="11"/>
          </p:nvPr>
        </p:nvSpPr>
        <p:spPr>
          <a:xfrm>
            <a:off x="4357688" y="6488113"/>
            <a:ext cx="414337" cy="239712"/>
          </a:xfrm>
        </p:spPr>
        <p:txBody>
          <a:bodyPr/>
          <a:lstStyle>
            <a:lvl1pPr>
              <a:defRPr/>
            </a:lvl1pPr>
          </a:lstStyle>
          <a:p>
            <a:pPr>
              <a:defRPr/>
            </a:pPr>
            <a:fld id="{7DC909D5-F185-4851-BE10-A37612716BBB}" type="slidenum">
              <a:rPr lang="en-GB" smtClean="0"/>
              <a:pPr>
                <a:defRPr/>
              </a:pPr>
              <a:t>‹#›</a:t>
            </a:fld>
            <a:endParaRPr lang="en-GB"/>
          </a:p>
        </p:txBody>
      </p:sp>
      <p:sp>
        <p:nvSpPr>
          <p:cNvPr id="9" name="Text Placeholder 6"/>
          <p:cNvSpPr>
            <a:spLocks noGrp="1"/>
          </p:cNvSpPr>
          <p:nvPr>
            <p:ph type="body" sz="quarter" idx="12"/>
          </p:nvPr>
        </p:nvSpPr>
        <p:spPr>
          <a:xfrm>
            <a:off x="273424" y="116632"/>
            <a:ext cx="8547048" cy="360040"/>
          </a:xfrm>
        </p:spPr>
        <p:txBody>
          <a:bodyPr/>
          <a:lstStyle>
            <a:lvl1pPr marL="0" indent="0">
              <a:buFontTx/>
              <a:buNone/>
              <a:defRPr lang="en-US" sz="1800" kern="1200" dirty="0" smtClean="0">
                <a:solidFill>
                  <a:srgbClr val="FFFFFF"/>
                </a:solidFill>
                <a:latin typeface="+mn-lt"/>
                <a:ea typeface="ヒラギノ角ゴ Pro W3" pitchFamily="-64" charset="-128"/>
                <a:cs typeface="+mn-cs"/>
              </a:defRPr>
            </a:lvl1pPr>
            <a:lvl2pPr>
              <a:defRPr lang="en-US" sz="1800" kern="1200" dirty="0" smtClean="0">
                <a:solidFill>
                  <a:srgbClr val="FFFFFF"/>
                </a:solidFill>
                <a:latin typeface="+mn-lt"/>
                <a:ea typeface="ヒラギノ角ゴ Pro W3" pitchFamily="-64" charset="-128"/>
                <a:cs typeface="+mn-cs"/>
              </a:defRPr>
            </a:lvl2pPr>
            <a:lvl3pPr>
              <a:defRPr lang="en-US" sz="1800" kern="1200" dirty="0" smtClean="0">
                <a:solidFill>
                  <a:srgbClr val="FFFFFF"/>
                </a:solidFill>
                <a:latin typeface="+mn-lt"/>
                <a:ea typeface="ヒラギノ角ゴ Pro W3" pitchFamily="-64" charset="-128"/>
                <a:cs typeface="+mn-cs"/>
              </a:defRPr>
            </a:lvl3pPr>
            <a:lvl4pPr>
              <a:defRPr lang="en-US" sz="1800" kern="1200" dirty="0" smtClean="0">
                <a:solidFill>
                  <a:srgbClr val="FFFFFF"/>
                </a:solidFill>
                <a:latin typeface="+mn-lt"/>
                <a:ea typeface="ヒラギノ角ゴ Pro W3" pitchFamily="-64" charset="-128"/>
                <a:cs typeface="+mn-cs"/>
              </a:defRPr>
            </a:lvl4pPr>
            <a:lvl5pPr>
              <a:defRPr lang="en-GB" sz="1800" kern="1200" dirty="0">
                <a:solidFill>
                  <a:srgbClr val="FFFFFF"/>
                </a:solidFill>
                <a:latin typeface="+mn-lt"/>
                <a:ea typeface="ヒラギノ角ゴ Pro W3" pitchFamily="-64" charset="-128"/>
                <a:cs typeface="+mn-cs"/>
              </a:defRPr>
            </a:lvl5pPr>
          </a:lstStyle>
          <a:p>
            <a:pPr lvl="0"/>
            <a:r>
              <a:rPr lang="en-US" noProof="0" dirty="0" smtClean="0"/>
              <a:t>Click to edit Master text styles</a:t>
            </a:r>
          </a:p>
        </p:txBody>
      </p:sp>
    </p:spTree>
    <p:extLst>
      <p:ext uri="{BB962C8B-B14F-4D97-AF65-F5344CB8AC3E}">
        <p14:creationId xmlns:p14="http://schemas.microsoft.com/office/powerpoint/2010/main" val="29842335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Organization Chart or other visualizations">
    <p:spTree>
      <p:nvGrpSpPr>
        <p:cNvPr id="1" name=""/>
        <p:cNvGrpSpPr/>
        <p:nvPr/>
      </p:nvGrpSpPr>
      <p:grpSpPr>
        <a:xfrm>
          <a:off x="0" y="0"/>
          <a:ext cx="0" cy="0"/>
          <a:chOff x="0" y="0"/>
          <a:chExt cx="0" cy="0"/>
        </a:xfrm>
      </p:grpSpPr>
      <p:sp>
        <p:nvSpPr>
          <p:cNvPr id="2" name="Title 1"/>
          <p:cNvSpPr>
            <a:spLocks noGrp="1"/>
          </p:cNvSpPr>
          <p:nvPr>
            <p:ph type="title"/>
          </p:nvPr>
        </p:nvSpPr>
        <p:spPr>
          <a:xfrm>
            <a:off x="269875" y="660400"/>
            <a:ext cx="8594725" cy="628650"/>
          </a:xfrm>
        </p:spPr>
        <p:txBody>
          <a:bodyPr/>
          <a:lstStyle/>
          <a:p>
            <a:r>
              <a:rPr lang="en-US" smtClean="0"/>
              <a:t>Click to edit Master title style</a:t>
            </a:r>
            <a:endParaRPr lang="en-GB" dirty="0"/>
          </a:p>
        </p:txBody>
      </p:sp>
      <p:sp>
        <p:nvSpPr>
          <p:cNvPr id="3" name="SmartArt Placeholder 2"/>
          <p:cNvSpPr>
            <a:spLocks noGrp="1"/>
          </p:cNvSpPr>
          <p:nvPr>
            <p:ph type="dgm" idx="1"/>
          </p:nvPr>
        </p:nvSpPr>
        <p:spPr>
          <a:xfrm>
            <a:off x="269875" y="1428750"/>
            <a:ext cx="8594725" cy="4468813"/>
          </a:xfrm>
        </p:spPr>
        <p:txBody>
          <a:bodyPr/>
          <a:lstStyle/>
          <a:p>
            <a:r>
              <a:rPr lang="en-US" smtClean="0"/>
              <a:t>Click icon to add SmartArt graphic</a:t>
            </a:r>
            <a:endParaRPr lang="en-GB" dirty="0"/>
          </a:p>
        </p:txBody>
      </p:sp>
      <p:sp>
        <p:nvSpPr>
          <p:cNvPr id="4" name="Footer Placeholder 3"/>
          <p:cNvSpPr>
            <a:spLocks noGrp="1"/>
          </p:cNvSpPr>
          <p:nvPr>
            <p:ph type="ftr" sz="quarter" idx="10"/>
          </p:nvPr>
        </p:nvSpPr>
        <p:spPr>
          <a:xfrm>
            <a:off x="269875" y="6477000"/>
            <a:ext cx="3213100" cy="188913"/>
          </a:xfrm>
        </p:spPr>
        <p:txBody>
          <a:bodyPr/>
          <a:lstStyle>
            <a:lvl1pPr>
              <a:defRPr/>
            </a:lvl1pPr>
          </a:lstStyle>
          <a:p>
            <a:pPr>
              <a:defRPr/>
            </a:pPr>
            <a:r>
              <a:rPr lang="it-IT" smtClean="0"/>
              <a:t>Microdata in ESCB banking statistics</a:t>
            </a:r>
            <a:endParaRPr lang="en-GB"/>
          </a:p>
        </p:txBody>
      </p:sp>
      <p:sp>
        <p:nvSpPr>
          <p:cNvPr id="5" name="Slide Number Placeholder 4"/>
          <p:cNvSpPr>
            <a:spLocks noGrp="1"/>
          </p:cNvSpPr>
          <p:nvPr>
            <p:ph type="sldNum" sz="quarter" idx="11"/>
          </p:nvPr>
        </p:nvSpPr>
        <p:spPr>
          <a:xfrm>
            <a:off x="4357688" y="6488113"/>
            <a:ext cx="414337" cy="239712"/>
          </a:xfrm>
        </p:spPr>
        <p:txBody>
          <a:bodyPr/>
          <a:lstStyle>
            <a:lvl1pPr>
              <a:defRPr/>
            </a:lvl1pPr>
          </a:lstStyle>
          <a:p>
            <a:pPr>
              <a:defRPr/>
            </a:pPr>
            <a:fld id="{D3B3F284-5637-4A34-BEFB-64E08909F6DA}" type="slidenum">
              <a:rPr lang="en-GB" smtClean="0"/>
              <a:pPr>
                <a:defRPr/>
              </a:pPr>
              <a:t>‹#›</a:t>
            </a:fld>
            <a:endParaRPr lang="en-GB"/>
          </a:p>
        </p:txBody>
      </p:sp>
      <p:sp>
        <p:nvSpPr>
          <p:cNvPr id="6" name="Text Placeholder 6"/>
          <p:cNvSpPr>
            <a:spLocks noGrp="1"/>
          </p:cNvSpPr>
          <p:nvPr>
            <p:ph type="body" sz="quarter" idx="12"/>
          </p:nvPr>
        </p:nvSpPr>
        <p:spPr>
          <a:xfrm>
            <a:off x="273424" y="116632"/>
            <a:ext cx="8547048" cy="360040"/>
          </a:xfrm>
        </p:spPr>
        <p:txBody>
          <a:bodyPr/>
          <a:lstStyle>
            <a:lvl1pPr marL="0" indent="0">
              <a:buFontTx/>
              <a:buNone/>
              <a:defRPr lang="en-US" sz="1800" kern="1200" dirty="0" smtClean="0">
                <a:solidFill>
                  <a:srgbClr val="FFFFFF"/>
                </a:solidFill>
                <a:latin typeface="+mn-lt"/>
                <a:ea typeface="ヒラギノ角ゴ Pro W3" pitchFamily="-64" charset="-128"/>
                <a:cs typeface="+mn-cs"/>
              </a:defRPr>
            </a:lvl1pPr>
            <a:lvl2pPr>
              <a:defRPr lang="en-US" sz="1800" kern="1200" dirty="0" smtClean="0">
                <a:solidFill>
                  <a:srgbClr val="FFFFFF"/>
                </a:solidFill>
                <a:latin typeface="+mn-lt"/>
                <a:ea typeface="ヒラギノ角ゴ Pro W3" pitchFamily="-64" charset="-128"/>
                <a:cs typeface="+mn-cs"/>
              </a:defRPr>
            </a:lvl2pPr>
            <a:lvl3pPr>
              <a:defRPr lang="en-US" sz="1800" kern="1200" dirty="0" smtClean="0">
                <a:solidFill>
                  <a:srgbClr val="FFFFFF"/>
                </a:solidFill>
                <a:latin typeface="+mn-lt"/>
                <a:ea typeface="ヒラギノ角ゴ Pro W3" pitchFamily="-64" charset="-128"/>
                <a:cs typeface="+mn-cs"/>
              </a:defRPr>
            </a:lvl3pPr>
            <a:lvl4pPr>
              <a:defRPr lang="en-US" sz="1800" kern="1200" dirty="0" smtClean="0">
                <a:solidFill>
                  <a:srgbClr val="FFFFFF"/>
                </a:solidFill>
                <a:latin typeface="+mn-lt"/>
                <a:ea typeface="ヒラギノ角ゴ Pro W3" pitchFamily="-64" charset="-128"/>
                <a:cs typeface="+mn-cs"/>
              </a:defRPr>
            </a:lvl4pPr>
            <a:lvl5pPr>
              <a:defRPr lang="en-GB" sz="1800" kern="1200" dirty="0">
                <a:solidFill>
                  <a:srgbClr val="FFFFFF"/>
                </a:solidFill>
                <a:latin typeface="+mn-lt"/>
                <a:ea typeface="ヒラギノ角ゴ Pro W3" pitchFamily="-64" charset="-128"/>
                <a:cs typeface="+mn-cs"/>
              </a:defRPr>
            </a:lvl5pPr>
          </a:lstStyle>
          <a:p>
            <a:pPr lvl="0"/>
            <a:r>
              <a:rPr lang="en-US" noProof="0" dirty="0" smtClean="0"/>
              <a:t>Click to edit Master text styles</a:t>
            </a:r>
          </a:p>
        </p:txBody>
      </p:sp>
    </p:spTree>
    <p:extLst>
      <p:ext uri="{BB962C8B-B14F-4D97-AF65-F5344CB8AC3E}">
        <p14:creationId xmlns:p14="http://schemas.microsoft.com/office/powerpoint/2010/main" val="111186780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9875" y="660400"/>
            <a:ext cx="8594725" cy="628650"/>
          </a:xfrm>
        </p:spPr>
        <p:txBody>
          <a:bodyPr/>
          <a:lstStyle/>
          <a:p>
            <a:r>
              <a:rPr lang="en-US" smtClean="0"/>
              <a:t>Click to edit Master title style</a:t>
            </a:r>
            <a:endParaRPr lang="en-GB" dirty="0"/>
          </a:p>
        </p:txBody>
      </p:sp>
      <p:sp>
        <p:nvSpPr>
          <p:cNvPr id="3" name="Text Placeholder 2"/>
          <p:cNvSpPr>
            <a:spLocks noGrp="1"/>
          </p:cNvSpPr>
          <p:nvPr>
            <p:ph type="body" sz="half" idx="1"/>
          </p:nvPr>
        </p:nvSpPr>
        <p:spPr>
          <a:xfrm>
            <a:off x="269875" y="1428750"/>
            <a:ext cx="4139287" cy="44688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716016" y="1428750"/>
            <a:ext cx="4148584" cy="44688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Footer Placeholder 4"/>
          <p:cNvSpPr>
            <a:spLocks noGrp="1"/>
          </p:cNvSpPr>
          <p:nvPr>
            <p:ph type="ftr" sz="quarter" idx="10"/>
          </p:nvPr>
        </p:nvSpPr>
        <p:spPr>
          <a:xfrm>
            <a:off x="269875" y="6477000"/>
            <a:ext cx="3213100" cy="188913"/>
          </a:xfrm>
        </p:spPr>
        <p:txBody>
          <a:bodyPr/>
          <a:lstStyle>
            <a:lvl1pPr>
              <a:defRPr/>
            </a:lvl1pPr>
          </a:lstStyle>
          <a:p>
            <a:pPr>
              <a:defRPr/>
            </a:pPr>
            <a:r>
              <a:rPr lang="it-IT" smtClean="0"/>
              <a:t>Microdata in ESCB banking statistics</a:t>
            </a:r>
            <a:endParaRPr lang="en-GB"/>
          </a:p>
        </p:txBody>
      </p:sp>
      <p:sp>
        <p:nvSpPr>
          <p:cNvPr id="6" name="Slide Number Placeholder 5"/>
          <p:cNvSpPr>
            <a:spLocks noGrp="1"/>
          </p:cNvSpPr>
          <p:nvPr>
            <p:ph type="sldNum" sz="quarter" idx="11"/>
          </p:nvPr>
        </p:nvSpPr>
        <p:spPr>
          <a:xfrm>
            <a:off x="4357688" y="6488113"/>
            <a:ext cx="414337" cy="239712"/>
          </a:xfrm>
        </p:spPr>
        <p:txBody>
          <a:bodyPr/>
          <a:lstStyle>
            <a:lvl1pPr>
              <a:defRPr/>
            </a:lvl1pPr>
          </a:lstStyle>
          <a:p>
            <a:pPr>
              <a:defRPr/>
            </a:pPr>
            <a:fld id="{6B7F9D55-6D8C-487E-93D4-3E81433E2BC3}" type="slidenum">
              <a:rPr lang="en-GB" smtClean="0"/>
              <a:pPr>
                <a:defRPr/>
              </a:pPr>
              <a:t>‹#›</a:t>
            </a:fld>
            <a:endParaRPr lang="en-GB"/>
          </a:p>
        </p:txBody>
      </p:sp>
      <p:sp>
        <p:nvSpPr>
          <p:cNvPr id="7" name="Text Placeholder 6"/>
          <p:cNvSpPr>
            <a:spLocks noGrp="1"/>
          </p:cNvSpPr>
          <p:nvPr>
            <p:ph type="body" sz="quarter" idx="12"/>
          </p:nvPr>
        </p:nvSpPr>
        <p:spPr>
          <a:xfrm>
            <a:off x="273424" y="116632"/>
            <a:ext cx="8547048" cy="360040"/>
          </a:xfrm>
        </p:spPr>
        <p:txBody>
          <a:bodyPr/>
          <a:lstStyle>
            <a:lvl1pPr marL="0" indent="0">
              <a:buFontTx/>
              <a:buNone/>
              <a:defRPr lang="en-US" sz="1800" kern="1200" dirty="0" smtClean="0">
                <a:solidFill>
                  <a:srgbClr val="FFFFFF"/>
                </a:solidFill>
                <a:latin typeface="+mn-lt"/>
                <a:ea typeface="ヒラギノ角ゴ Pro W3" pitchFamily="-64" charset="-128"/>
                <a:cs typeface="+mn-cs"/>
              </a:defRPr>
            </a:lvl1pPr>
            <a:lvl2pPr>
              <a:defRPr lang="en-US" sz="1800" kern="1200" dirty="0" smtClean="0">
                <a:solidFill>
                  <a:srgbClr val="FFFFFF"/>
                </a:solidFill>
                <a:latin typeface="+mn-lt"/>
                <a:ea typeface="ヒラギノ角ゴ Pro W3" pitchFamily="-64" charset="-128"/>
                <a:cs typeface="+mn-cs"/>
              </a:defRPr>
            </a:lvl2pPr>
            <a:lvl3pPr>
              <a:defRPr lang="en-US" sz="1800" kern="1200" dirty="0" smtClean="0">
                <a:solidFill>
                  <a:srgbClr val="FFFFFF"/>
                </a:solidFill>
                <a:latin typeface="+mn-lt"/>
                <a:ea typeface="ヒラギノ角ゴ Pro W3" pitchFamily="-64" charset="-128"/>
                <a:cs typeface="+mn-cs"/>
              </a:defRPr>
            </a:lvl3pPr>
            <a:lvl4pPr>
              <a:defRPr lang="en-US" sz="1800" kern="1200" dirty="0" smtClean="0">
                <a:solidFill>
                  <a:srgbClr val="FFFFFF"/>
                </a:solidFill>
                <a:latin typeface="+mn-lt"/>
                <a:ea typeface="ヒラギノ角ゴ Pro W3" pitchFamily="-64" charset="-128"/>
                <a:cs typeface="+mn-cs"/>
              </a:defRPr>
            </a:lvl4pPr>
            <a:lvl5pPr>
              <a:defRPr lang="en-GB" sz="1800" kern="1200" dirty="0">
                <a:solidFill>
                  <a:srgbClr val="FFFFFF"/>
                </a:solidFill>
                <a:latin typeface="+mn-lt"/>
                <a:ea typeface="ヒラギノ角ゴ Pro W3" pitchFamily="-64" charset="-128"/>
                <a:cs typeface="+mn-cs"/>
              </a:defRPr>
            </a:lvl5pPr>
          </a:lstStyle>
          <a:p>
            <a:pPr lvl="0"/>
            <a:r>
              <a:rPr lang="en-US" noProof="0" dirty="0" smtClean="0"/>
              <a:t>Click to edit Master text styles</a:t>
            </a:r>
          </a:p>
        </p:txBody>
      </p:sp>
    </p:spTree>
    <p:extLst>
      <p:ext uri="{BB962C8B-B14F-4D97-AF65-F5344CB8AC3E}">
        <p14:creationId xmlns:p14="http://schemas.microsoft.com/office/powerpoint/2010/main" val="4280301952"/>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269875" y="660400"/>
            <a:ext cx="8594725" cy="628650"/>
          </a:xfrm>
        </p:spPr>
        <p:txBody>
          <a:bodyPr/>
          <a:lstStyle/>
          <a:p>
            <a:r>
              <a:rPr lang="en-US" smtClean="0"/>
              <a:t>Click to edit Master title style</a:t>
            </a:r>
            <a:endParaRPr lang="en-GB" dirty="0"/>
          </a:p>
        </p:txBody>
      </p:sp>
      <p:sp>
        <p:nvSpPr>
          <p:cNvPr id="3" name="Text Placeholder 2"/>
          <p:cNvSpPr>
            <a:spLocks noGrp="1"/>
          </p:cNvSpPr>
          <p:nvPr>
            <p:ph type="body" sz="half" idx="1"/>
          </p:nvPr>
        </p:nvSpPr>
        <p:spPr>
          <a:xfrm>
            <a:off x="269875" y="1428750"/>
            <a:ext cx="4221163" cy="44688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lipArt Placeholder 3"/>
          <p:cNvSpPr>
            <a:spLocks noGrp="1"/>
          </p:cNvSpPr>
          <p:nvPr>
            <p:ph type="clipArt" sz="half" idx="2"/>
          </p:nvPr>
        </p:nvSpPr>
        <p:spPr>
          <a:xfrm>
            <a:off x="4643438" y="1428750"/>
            <a:ext cx="4221162" cy="4468813"/>
          </a:xfrm>
        </p:spPr>
        <p:txBody>
          <a:bodyPr/>
          <a:lstStyle/>
          <a:p>
            <a:r>
              <a:rPr lang="en-US" smtClean="0"/>
              <a:t>Click icon to add clip art</a:t>
            </a:r>
            <a:endParaRPr lang="en-GB" dirty="0"/>
          </a:p>
        </p:txBody>
      </p:sp>
      <p:sp>
        <p:nvSpPr>
          <p:cNvPr id="5" name="Footer Placeholder 4"/>
          <p:cNvSpPr>
            <a:spLocks noGrp="1"/>
          </p:cNvSpPr>
          <p:nvPr>
            <p:ph type="ftr" sz="quarter" idx="10"/>
          </p:nvPr>
        </p:nvSpPr>
        <p:spPr>
          <a:xfrm>
            <a:off x="269875" y="6477000"/>
            <a:ext cx="3213100" cy="188913"/>
          </a:xfrm>
        </p:spPr>
        <p:txBody>
          <a:bodyPr/>
          <a:lstStyle>
            <a:lvl1pPr>
              <a:defRPr/>
            </a:lvl1pPr>
          </a:lstStyle>
          <a:p>
            <a:pPr>
              <a:defRPr/>
            </a:pPr>
            <a:r>
              <a:rPr lang="it-IT" smtClean="0"/>
              <a:t>Microdata in ESCB banking statistics</a:t>
            </a:r>
            <a:endParaRPr lang="en-GB"/>
          </a:p>
        </p:txBody>
      </p:sp>
      <p:sp>
        <p:nvSpPr>
          <p:cNvPr id="6" name="Slide Number Placeholder 5"/>
          <p:cNvSpPr>
            <a:spLocks noGrp="1"/>
          </p:cNvSpPr>
          <p:nvPr>
            <p:ph type="sldNum" sz="quarter" idx="11"/>
          </p:nvPr>
        </p:nvSpPr>
        <p:spPr>
          <a:xfrm>
            <a:off x="4357688" y="6488113"/>
            <a:ext cx="414337" cy="239712"/>
          </a:xfrm>
        </p:spPr>
        <p:txBody>
          <a:bodyPr/>
          <a:lstStyle>
            <a:lvl1pPr>
              <a:defRPr/>
            </a:lvl1pPr>
          </a:lstStyle>
          <a:p>
            <a:pPr>
              <a:defRPr/>
            </a:pPr>
            <a:fld id="{157D8C5D-D458-4616-9B8A-FCB6BBB20150}" type="slidenum">
              <a:rPr lang="en-GB" smtClean="0"/>
              <a:pPr>
                <a:defRPr/>
              </a:pPr>
              <a:t>‹#›</a:t>
            </a:fld>
            <a:endParaRPr lang="en-GB"/>
          </a:p>
        </p:txBody>
      </p:sp>
    </p:spTree>
    <p:extLst>
      <p:ext uri="{BB962C8B-B14F-4D97-AF65-F5344CB8AC3E}">
        <p14:creationId xmlns:p14="http://schemas.microsoft.com/office/powerpoint/2010/main" val="3969661665"/>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1_Title Slide White Background">
    <p:spTree>
      <p:nvGrpSpPr>
        <p:cNvPr id="1" name=""/>
        <p:cNvGrpSpPr/>
        <p:nvPr/>
      </p:nvGrpSpPr>
      <p:grpSpPr>
        <a:xfrm>
          <a:off x="0" y="0"/>
          <a:ext cx="0" cy="0"/>
          <a:chOff x="0" y="0"/>
          <a:chExt cx="0" cy="0"/>
        </a:xfrm>
      </p:grpSpPr>
      <p:pic>
        <p:nvPicPr>
          <p:cNvPr id="5" name="Picture 2" descr="bandero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2413" cy="138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207963"/>
            <a:ext cx="1993900"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descr="banderol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2413" cy="138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1" descr="logo"/>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581400" y="207963"/>
            <a:ext cx="1993900"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6756" name="Rectangle 4"/>
          <p:cNvSpPr>
            <a:spLocks noGrp="1" noChangeArrowheads="1"/>
          </p:cNvSpPr>
          <p:nvPr>
            <p:ph type="ctrTitle"/>
          </p:nvPr>
        </p:nvSpPr>
        <p:spPr>
          <a:xfrm>
            <a:off x="4541838" y="2181225"/>
            <a:ext cx="4176712" cy="2914650"/>
          </a:xfrm>
        </p:spPr>
        <p:txBody>
          <a:bodyPr/>
          <a:lstStyle>
            <a:lvl1pPr>
              <a:lnSpc>
                <a:spcPts val="3600"/>
              </a:lnSpc>
              <a:defRPr sz="3200" b="1" baseline="0">
                <a:solidFill>
                  <a:schemeClr val="tx2"/>
                </a:solidFill>
                <a:latin typeface="Arial" charset="0"/>
              </a:defRPr>
            </a:lvl1pPr>
          </a:lstStyle>
          <a:p>
            <a:pPr lvl="0"/>
            <a:r>
              <a:rPr lang="en-US" noProof="0" smtClean="0"/>
              <a:t>Click to edit Master title style</a:t>
            </a:r>
            <a:endParaRPr lang="en-GB" noProof="0" smtClean="0"/>
          </a:p>
        </p:txBody>
      </p:sp>
      <p:sp>
        <p:nvSpPr>
          <p:cNvPr id="1226758" name="Rectangle 6"/>
          <p:cNvSpPr>
            <a:spLocks noGrp="1" noChangeArrowheads="1"/>
          </p:cNvSpPr>
          <p:nvPr>
            <p:ph type="subTitle" idx="1"/>
          </p:nvPr>
        </p:nvSpPr>
        <p:spPr>
          <a:xfrm>
            <a:off x="4548188" y="5522913"/>
            <a:ext cx="4176712" cy="909637"/>
          </a:xfrm>
        </p:spPr>
        <p:txBody>
          <a:bodyPr anchor="b"/>
          <a:lstStyle>
            <a:lvl1pPr marL="0" indent="0">
              <a:lnSpc>
                <a:spcPts val="2400"/>
              </a:lnSpc>
              <a:buFontTx/>
              <a:buNone/>
              <a:defRPr sz="2000" baseline="0">
                <a:solidFill>
                  <a:schemeClr val="tx2"/>
                </a:solidFill>
              </a:defRPr>
            </a:lvl1pPr>
          </a:lstStyle>
          <a:p>
            <a:pPr lvl="0"/>
            <a:r>
              <a:rPr lang="en-US" noProof="0" smtClean="0"/>
              <a:t>Click to edit Master subtitle style</a:t>
            </a:r>
            <a:endParaRPr lang="en-GB" noProof="0" smtClean="0"/>
          </a:p>
        </p:txBody>
      </p:sp>
      <p:sp>
        <p:nvSpPr>
          <p:cNvPr id="3" name="Text Placeholder 2"/>
          <p:cNvSpPr>
            <a:spLocks noGrp="1"/>
          </p:cNvSpPr>
          <p:nvPr>
            <p:ph type="body" sz="quarter" idx="10"/>
          </p:nvPr>
        </p:nvSpPr>
        <p:spPr>
          <a:xfrm>
            <a:off x="250825" y="2181225"/>
            <a:ext cx="3816350" cy="3240087"/>
          </a:xfrm>
        </p:spPr>
        <p:txBody>
          <a:bodyPr/>
          <a:lstStyle>
            <a:lvl1pPr marL="0" indent="0">
              <a:buFontTx/>
              <a:buNone/>
              <a:defRPr lang="en-US" sz="1600" b="1" kern="1200" baseline="0" smtClean="0">
                <a:solidFill>
                  <a:schemeClr val="tx2"/>
                </a:solidFill>
                <a:latin typeface="+mn-lt"/>
                <a:ea typeface="+mn-ea"/>
                <a:cs typeface="+mn-cs"/>
              </a:defRPr>
            </a:lvl1pPr>
            <a:lvl2pPr marL="0" indent="0">
              <a:buFontTx/>
              <a:buNone/>
              <a:defRPr lang="en-US" sz="1600" b="0" kern="1200" baseline="0" dirty="0" smtClean="0">
                <a:solidFill>
                  <a:schemeClr val="tx2"/>
                </a:solidFill>
                <a:latin typeface="+mn-lt"/>
                <a:ea typeface="+mn-ea"/>
                <a:cs typeface="+mn-cs"/>
              </a:defRPr>
            </a:lvl2pPr>
            <a:lvl3pPr marL="598487" indent="0">
              <a:buFontTx/>
              <a:buNone/>
              <a:defRPr lang="en-US" sz="1600" b="0" kern="1200" baseline="0" dirty="0" smtClean="0">
                <a:solidFill>
                  <a:schemeClr val="tx2"/>
                </a:solidFill>
                <a:latin typeface="+mn-lt"/>
                <a:ea typeface="+mn-ea"/>
                <a:cs typeface="+mn-cs"/>
              </a:defRPr>
            </a:lvl3pPr>
            <a:lvl4pPr marL="915987" indent="0">
              <a:buFontTx/>
              <a:buNone/>
              <a:defRPr lang="en-US" sz="1600" b="0" kern="1200" baseline="0" dirty="0" smtClean="0">
                <a:solidFill>
                  <a:schemeClr val="tx2"/>
                </a:solidFill>
                <a:latin typeface="+mn-lt"/>
                <a:ea typeface="+mn-ea"/>
                <a:cs typeface="+mn-cs"/>
              </a:defRPr>
            </a:lvl4pPr>
            <a:lvl5pPr marL="1220787" indent="0">
              <a:buFontTx/>
              <a:buNone/>
              <a:defRPr lang="en-GB" sz="1600" b="0" kern="1200" baseline="0" dirty="0">
                <a:solidFill>
                  <a:schemeClr val="tx2"/>
                </a:solidFill>
                <a:latin typeface="+mn-lt"/>
                <a:ea typeface="+mn-ea"/>
                <a:cs typeface="+mn-cs"/>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9" name="Rectangle 5"/>
          <p:cNvSpPr>
            <a:spLocks noGrp="1" noChangeArrowheads="1"/>
          </p:cNvSpPr>
          <p:nvPr>
            <p:ph type="dt" sz="quarter" idx="11"/>
          </p:nvPr>
        </p:nvSpPr>
        <p:spPr bwMode="auto">
          <a:xfrm>
            <a:off x="269875" y="6181725"/>
            <a:ext cx="3817938" cy="4191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0" tIns="0" rIns="0" bIns="0" numCol="1" anchor="t" anchorCtr="0" compatLnSpc="1">
            <a:prstTxWarp prst="textNoShape">
              <a:avLst/>
            </a:prstTxWarp>
          </a:bodyPr>
          <a:lstStyle>
            <a:lvl1pPr eaLnBrk="0" hangingPunct="0">
              <a:spcBef>
                <a:spcPct val="0"/>
              </a:spcBef>
              <a:defRPr sz="1600" baseline="0">
                <a:solidFill>
                  <a:srgbClr val="003399"/>
                </a:solidFill>
                <a:latin typeface="+mn-lt"/>
                <a:ea typeface="ヒラギノ角ゴ Pro W3" pitchFamily="-64" charset="-128"/>
                <a:cs typeface="+mn-cs"/>
              </a:defRPr>
            </a:lvl1pPr>
          </a:lstStyle>
          <a:p>
            <a:pPr>
              <a:defRPr/>
            </a:pPr>
            <a:endParaRPr lang="en-GB"/>
          </a:p>
        </p:txBody>
      </p:sp>
    </p:spTree>
    <p:extLst>
      <p:ext uri="{BB962C8B-B14F-4D97-AF65-F5344CB8AC3E}">
        <p14:creationId xmlns:p14="http://schemas.microsoft.com/office/powerpoint/2010/main" val="390143719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Text Placeholder 6"/>
          <p:cNvSpPr>
            <a:spLocks noGrp="1"/>
          </p:cNvSpPr>
          <p:nvPr>
            <p:ph type="body" sz="quarter" idx="12"/>
          </p:nvPr>
        </p:nvSpPr>
        <p:spPr>
          <a:xfrm>
            <a:off x="273424" y="116632"/>
            <a:ext cx="8547048" cy="360040"/>
          </a:xfrm>
        </p:spPr>
        <p:txBody>
          <a:bodyPr/>
          <a:lstStyle>
            <a:lvl1pPr marL="0" indent="0">
              <a:buFontTx/>
              <a:buNone/>
              <a:defRPr lang="en-US" sz="1800" kern="1200" dirty="0" smtClean="0">
                <a:solidFill>
                  <a:srgbClr val="FFFFFF"/>
                </a:solidFill>
                <a:latin typeface="+mn-lt"/>
                <a:ea typeface="ヒラギノ角ゴ Pro W3" pitchFamily="-64" charset="-128"/>
                <a:cs typeface="+mn-cs"/>
              </a:defRPr>
            </a:lvl1pPr>
            <a:lvl2pPr>
              <a:defRPr lang="en-US" sz="1800" kern="1200" dirty="0" smtClean="0">
                <a:solidFill>
                  <a:srgbClr val="FFFFFF"/>
                </a:solidFill>
                <a:latin typeface="+mn-lt"/>
                <a:ea typeface="ヒラギノ角ゴ Pro W3" pitchFamily="-64" charset="-128"/>
                <a:cs typeface="+mn-cs"/>
              </a:defRPr>
            </a:lvl2pPr>
            <a:lvl3pPr>
              <a:defRPr lang="en-US" sz="1800" kern="1200" dirty="0" smtClean="0">
                <a:solidFill>
                  <a:srgbClr val="FFFFFF"/>
                </a:solidFill>
                <a:latin typeface="+mn-lt"/>
                <a:ea typeface="ヒラギノ角ゴ Pro W3" pitchFamily="-64" charset="-128"/>
                <a:cs typeface="+mn-cs"/>
              </a:defRPr>
            </a:lvl3pPr>
            <a:lvl4pPr>
              <a:defRPr lang="en-US" sz="1800" kern="1200" dirty="0" smtClean="0">
                <a:solidFill>
                  <a:srgbClr val="FFFFFF"/>
                </a:solidFill>
                <a:latin typeface="+mn-lt"/>
                <a:ea typeface="ヒラギノ角ゴ Pro W3" pitchFamily="-64" charset="-128"/>
                <a:cs typeface="+mn-cs"/>
              </a:defRPr>
            </a:lvl4pPr>
            <a:lvl5pPr>
              <a:defRPr lang="en-GB" sz="1800" kern="1200" dirty="0">
                <a:solidFill>
                  <a:srgbClr val="FFFFFF"/>
                </a:solidFill>
                <a:latin typeface="+mn-lt"/>
                <a:ea typeface="ヒラギノ角ゴ Pro W3" pitchFamily="-64" charset="-128"/>
                <a:cs typeface="+mn-cs"/>
              </a:defRPr>
            </a:lvl5pPr>
          </a:lstStyle>
          <a:p>
            <a:pPr lvl="0"/>
            <a:r>
              <a:rPr lang="en-US" noProof="0" dirty="0" smtClean="0"/>
              <a:t>Click to edit Master text styles</a:t>
            </a:r>
          </a:p>
        </p:txBody>
      </p:sp>
      <p:sp>
        <p:nvSpPr>
          <p:cNvPr id="5" name="Footer Placeholder 3"/>
          <p:cNvSpPr>
            <a:spLocks noGrp="1"/>
          </p:cNvSpPr>
          <p:nvPr>
            <p:ph type="ftr" sz="quarter" idx="13"/>
          </p:nvPr>
        </p:nvSpPr>
        <p:spPr/>
        <p:txBody>
          <a:bodyPr/>
          <a:lstStyle>
            <a:lvl1pPr eaLnBrk="1" fontAlgn="auto" hangingPunct="1">
              <a:spcAft>
                <a:spcPts val="0"/>
              </a:spcAft>
              <a:defRPr>
                <a:ea typeface="+mn-ea"/>
              </a:defRPr>
            </a:lvl1pPr>
          </a:lstStyle>
          <a:p>
            <a:pPr>
              <a:defRPr/>
            </a:pPr>
            <a:r>
              <a:rPr lang="it-IT" smtClean="0"/>
              <a:t>Microdata in ESCB banking statistics</a:t>
            </a:r>
            <a:endParaRPr lang="en-GB"/>
          </a:p>
        </p:txBody>
      </p:sp>
      <p:sp>
        <p:nvSpPr>
          <p:cNvPr id="7" name="Slide Number Placeholder 4"/>
          <p:cNvSpPr>
            <a:spLocks noGrp="1"/>
          </p:cNvSpPr>
          <p:nvPr>
            <p:ph type="sldNum" sz="quarter" idx="14"/>
          </p:nvPr>
        </p:nvSpPr>
        <p:spPr/>
        <p:txBody>
          <a:bodyPr/>
          <a:lstStyle>
            <a:lvl1pPr eaLnBrk="1" fontAlgn="auto" hangingPunct="1">
              <a:spcAft>
                <a:spcPts val="0"/>
              </a:spcAft>
              <a:defRPr>
                <a:ea typeface="+mn-ea"/>
              </a:defRPr>
            </a:lvl1pPr>
          </a:lstStyle>
          <a:p>
            <a:pPr>
              <a:defRPr/>
            </a:pPr>
            <a:fld id="{D9C16F93-E409-42DE-A4F7-7E2D6756C99F}" type="slidenum">
              <a:rPr lang="en-GB"/>
              <a:pPr>
                <a:defRPr/>
              </a:pPr>
              <a:t>‹#›</a:t>
            </a:fld>
            <a:endParaRPr lang="en-GB"/>
          </a:p>
        </p:txBody>
      </p:sp>
    </p:spTree>
    <p:extLst>
      <p:ext uri="{BB962C8B-B14F-4D97-AF65-F5344CB8AC3E}">
        <p14:creationId xmlns:p14="http://schemas.microsoft.com/office/powerpoint/2010/main" val="21005536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Footer Placeholder 3"/>
          <p:cNvSpPr>
            <a:spLocks noGrp="1"/>
          </p:cNvSpPr>
          <p:nvPr>
            <p:ph type="ftr" sz="quarter" idx="10"/>
          </p:nvPr>
        </p:nvSpPr>
        <p:spPr/>
        <p:txBody>
          <a:bodyPr/>
          <a:lstStyle>
            <a:lvl1pPr>
              <a:defRPr/>
            </a:lvl1pPr>
          </a:lstStyle>
          <a:p>
            <a:pPr>
              <a:defRPr/>
            </a:pPr>
            <a:r>
              <a:rPr lang="it-IT" smtClean="0"/>
              <a:t>Microdata in ESCB banking statistics</a:t>
            </a:r>
            <a:endParaRPr lang="en-GB"/>
          </a:p>
        </p:txBody>
      </p:sp>
      <p:sp>
        <p:nvSpPr>
          <p:cNvPr id="5" name="Slide Number Placeholder 4"/>
          <p:cNvSpPr>
            <a:spLocks noGrp="1"/>
          </p:cNvSpPr>
          <p:nvPr>
            <p:ph type="sldNum" sz="quarter" idx="11"/>
          </p:nvPr>
        </p:nvSpPr>
        <p:spPr/>
        <p:txBody>
          <a:bodyPr/>
          <a:lstStyle>
            <a:lvl1pPr>
              <a:defRPr/>
            </a:lvl1pPr>
          </a:lstStyle>
          <a:p>
            <a:pPr>
              <a:defRPr/>
            </a:pPr>
            <a:fld id="{A21F2C8E-B1B4-4072-9442-09B5272C6C50}" type="slidenum">
              <a:rPr lang="en-GB" smtClean="0"/>
              <a:pPr>
                <a:defRPr/>
              </a:pPr>
              <a:t>‹#›</a:t>
            </a:fld>
            <a:endParaRPr lang="en-GB"/>
          </a:p>
        </p:txBody>
      </p:sp>
      <p:sp>
        <p:nvSpPr>
          <p:cNvPr id="6" name="Text Placeholder 6"/>
          <p:cNvSpPr>
            <a:spLocks noGrp="1"/>
          </p:cNvSpPr>
          <p:nvPr>
            <p:ph type="body" sz="quarter" idx="12"/>
          </p:nvPr>
        </p:nvSpPr>
        <p:spPr>
          <a:xfrm>
            <a:off x="273424" y="116632"/>
            <a:ext cx="8547048" cy="360040"/>
          </a:xfrm>
        </p:spPr>
        <p:txBody>
          <a:bodyPr/>
          <a:lstStyle>
            <a:lvl1pPr marL="0" indent="0">
              <a:buFontTx/>
              <a:buNone/>
              <a:defRPr lang="en-US" sz="1800" kern="1200" dirty="0" smtClean="0">
                <a:solidFill>
                  <a:srgbClr val="FFFFFF"/>
                </a:solidFill>
                <a:latin typeface="+mn-lt"/>
                <a:ea typeface="ヒラギノ角ゴ Pro W3" pitchFamily="-64" charset="-128"/>
                <a:cs typeface="+mn-cs"/>
              </a:defRPr>
            </a:lvl1pPr>
            <a:lvl2pPr>
              <a:defRPr lang="en-US" sz="1800" kern="1200" dirty="0" smtClean="0">
                <a:solidFill>
                  <a:srgbClr val="FFFFFF"/>
                </a:solidFill>
                <a:latin typeface="+mn-lt"/>
                <a:ea typeface="ヒラギノ角ゴ Pro W3" pitchFamily="-64" charset="-128"/>
                <a:cs typeface="+mn-cs"/>
              </a:defRPr>
            </a:lvl2pPr>
            <a:lvl3pPr>
              <a:defRPr lang="en-US" sz="1800" kern="1200" dirty="0" smtClean="0">
                <a:solidFill>
                  <a:srgbClr val="FFFFFF"/>
                </a:solidFill>
                <a:latin typeface="+mn-lt"/>
                <a:ea typeface="ヒラギノ角ゴ Pro W3" pitchFamily="-64" charset="-128"/>
                <a:cs typeface="+mn-cs"/>
              </a:defRPr>
            </a:lvl3pPr>
            <a:lvl4pPr>
              <a:defRPr lang="en-US" sz="1800" kern="1200" dirty="0" smtClean="0">
                <a:solidFill>
                  <a:srgbClr val="FFFFFF"/>
                </a:solidFill>
                <a:latin typeface="+mn-lt"/>
                <a:ea typeface="ヒラギノ角ゴ Pro W3" pitchFamily="-64" charset="-128"/>
                <a:cs typeface="+mn-cs"/>
              </a:defRPr>
            </a:lvl4pPr>
            <a:lvl5pPr>
              <a:defRPr lang="en-GB" sz="1800" kern="1200" dirty="0">
                <a:solidFill>
                  <a:srgbClr val="FFFFFF"/>
                </a:solidFill>
                <a:latin typeface="+mn-lt"/>
                <a:ea typeface="ヒラギノ角ゴ Pro W3" pitchFamily="-64" charset="-128"/>
                <a:cs typeface="+mn-cs"/>
              </a:defRPr>
            </a:lvl5pPr>
          </a:lstStyle>
          <a:p>
            <a:pPr lvl="0"/>
            <a:r>
              <a:rPr lang="en-US" noProof="0" dirty="0" smtClean="0"/>
              <a:t>Click to edit Master text styles</a:t>
            </a:r>
          </a:p>
        </p:txBody>
      </p:sp>
    </p:spTree>
    <p:extLst>
      <p:ext uri="{BB962C8B-B14F-4D97-AF65-F5344CB8AC3E}">
        <p14:creationId xmlns:p14="http://schemas.microsoft.com/office/powerpoint/2010/main" val="364260408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Bridge">
    <p:spTree>
      <p:nvGrpSpPr>
        <p:cNvPr id="1" name=""/>
        <p:cNvGrpSpPr/>
        <p:nvPr/>
      </p:nvGrpSpPr>
      <p:grpSpPr>
        <a:xfrm>
          <a:off x="0" y="0"/>
          <a:ext cx="0" cy="0"/>
          <a:chOff x="0" y="0"/>
          <a:chExt cx="0" cy="0"/>
        </a:xfrm>
      </p:grpSpPr>
      <p:pic>
        <p:nvPicPr>
          <p:cNvPr id="7" name="Grafik 80"/>
          <p:cNvPicPr>
            <a:picLocks noChangeAspect="1"/>
          </p:cNvPicPr>
          <p:nvPr/>
        </p:nvPicPr>
        <p:blipFill rotWithShape="1">
          <a:blip r:embed="rId2">
            <a:duotone>
              <a:schemeClr val="accent3">
                <a:shade val="45000"/>
                <a:satMod val="135000"/>
              </a:schemeClr>
              <a:prstClr val="white"/>
            </a:duotone>
            <a:extLst>
              <a:ext uri="{28A0092B-C50C-407E-A947-70E740481C1C}">
                <a14:useLocalDpi xmlns:a14="http://schemas.microsoft.com/office/drawing/2010/main" val="0"/>
              </a:ext>
            </a:extLst>
          </a:blip>
          <a:srcRect t="-1" b="34762"/>
          <a:stretch/>
        </p:blipFill>
        <p:spPr>
          <a:xfrm>
            <a:off x="0" y="5015928"/>
            <a:ext cx="10107334" cy="1989989"/>
          </a:xfrm>
          <a:prstGeom prst="rect">
            <a:avLst/>
          </a:prstGeom>
        </p:spPr>
      </p:pic>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Footer Placeholder 3"/>
          <p:cNvSpPr>
            <a:spLocks noGrp="1"/>
          </p:cNvSpPr>
          <p:nvPr>
            <p:ph type="ftr" sz="quarter" idx="10"/>
          </p:nvPr>
        </p:nvSpPr>
        <p:spPr/>
        <p:txBody>
          <a:bodyPr/>
          <a:lstStyle>
            <a:lvl1pPr>
              <a:defRPr/>
            </a:lvl1pPr>
          </a:lstStyle>
          <a:p>
            <a:pPr>
              <a:defRPr/>
            </a:pPr>
            <a:r>
              <a:rPr lang="it-IT" smtClean="0"/>
              <a:t>Microdata in ESCB banking statistics</a:t>
            </a:r>
            <a:endParaRPr lang="en-GB"/>
          </a:p>
        </p:txBody>
      </p:sp>
      <p:sp>
        <p:nvSpPr>
          <p:cNvPr id="5" name="Slide Number Placeholder 4"/>
          <p:cNvSpPr>
            <a:spLocks noGrp="1"/>
          </p:cNvSpPr>
          <p:nvPr>
            <p:ph type="sldNum" sz="quarter" idx="11"/>
          </p:nvPr>
        </p:nvSpPr>
        <p:spPr/>
        <p:txBody>
          <a:bodyPr/>
          <a:lstStyle>
            <a:lvl1pPr>
              <a:defRPr/>
            </a:lvl1pPr>
          </a:lstStyle>
          <a:p>
            <a:pPr>
              <a:defRPr/>
            </a:pPr>
            <a:fld id="{A21F2C8E-B1B4-4072-9442-09B5272C6C50}" type="slidenum">
              <a:rPr lang="en-GB" smtClean="0"/>
              <a:pPr>
                <a:defRPr/>
              </a:pPr>
              <a:t>‹#›</a:t>
            </a:fld>
            <a:endParaRPr lang="en-GB"/>
          </a:p>
        </p:txBody>
      </p:sp>
      <p:sp>
        <p:nvSpPr>
          <p:cNvPr id="9" name="Rectangle 9"/>
          <p:cNvSpPr>
            <a:spLocks noChangeArrowheads="1"/>
          </p:cNvSpPr>
          <p:nvPr/>
        </p:nvSpPr>
        <p:spPr bwMode="auto">
          <a:xfrm>
            <a:off x="6534150" y="6477000"/>
            <a:ext cx="2290763" cy="1889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lstStyle/>
          <a:p>
            <a:pPr algn="r" eaLnBrk="0" hangingPunct="0">
              <a:lnSpc>
                <a:spcPts val="1200"/>
              </a:lnSpc>
            </a:pPr>
            <a:r>
              <a:rPr lang="de-DE" sz="900">
                <a:solidFill>
                  <a:srgbClr val="004B95"/>
                </a:solidFill>
              </a:rPr>
              <a:t>www.ecb.europa.eu</a:t>
            </a:r>
          </a:p>
        </p:txBody>
      </p:sp>
      <p:sp>
        <p:nvSpPr>
          <p:cNvPr id="8" name="Text Placeholder 6"/>
          <p:cNvSpPr>
            <a:spLocks noGrp="1"/>
          </p:cNvSpPr>
          <p:nvPr>
            <p:ph type="body" sz="quarter" idx="12"/>
          </p:nvPr>
        </p:nvSpPr>
        <p:spPr>
          <a:xfrm>
            <a:off x="273424" y="116632"/>
            <a:ext cx="8547048" cy="360040"/>
          </a:xfrm>
        </p:spPr>
        <p:txBody>
          <a:bodyPr/>
          <a:lstStyle>
            <a:lvl1pPr marL="0" indent="0">
              <a:buFontTx/>
              <a:buNone/>
              <a:defRPr lang="en-US" sz="1800" kern="1200" dirty="0" smtClean="0">
                <a:solidFill>
                  <a:srgbClr val="FFFFFF"/>
                </a:solidFill>
                <a:latin typeface="+mn-lt"/>
                <a:ea typeface="ヒラギノ角ゴ Pro W3" pitchFamily="-64" charset="-128"/>
                <a:cs typeface="+mn-cs"/>
              </a:defRPr>
            </a:lvl1pPr>
            <a:lvl2pPr>
              <a:defRPr lang="en-US" sz="1800" kern="1200" dirty="0" smtClean="0">
                <a:solidFill>
                  <a:srgbClr val="FFFFFF"/>
                </a:solidFill>
                <a:latin typeface="+mn-lt"/>
                <a:ea typeface="ヒラギノ角ゴ Pro W3" pitchFamily="-64" charset="-128"/>
                <a:cs typeface="+mn-cs"/>
              </a:defRPr>
            </a:lvl2pPr>
            <a:lvl3pPr>
              <a:defRPr lang="en-US" sz="1800" kern="1200" dirty="0" smtClean="0">
                <a:solidFill>
                  <a:srgbClr val="FFFFFF"/>
                </a:solidFill>
                <a:latin typeface="+mn-lt"/>
                <a:ea typeface="ヒラギノ角ゴ Pro W3" pitchFamily="-64" charset="-128"/>
                <a:cs typeface="+mn-cs"/>
              </a:defRPr>
            </a:lvl3pPr>
            <a:lvl4pPr>
              <a:defRPr lang="en-US" sz="1800" kern="1200" dirty="0" smtClean="0">
                <a:solidFill>
                  <a:srgbClr val="FFFFFF"/>
                </a:solidFill>
                <a:latin typeface="+mn-lt"/>
                <a:ea typeface="ヒラギノ角ゴ Pro W3" pitchFamily="-64" charset="-128"/>
                <a:cs typeface="+mn-cs"/>
              </a:defRPr>
            </a:lvl4pPr>
            <a:lvl5pPr>
              <a:defRPr lang="en-GB" sz="1800" kern="1200" dirty="0">
                <a:solidFill>
                  <a:srgbClr val="FFFFFF"/>
                </a:solidFill>
                <a:latin typeface="+mn-lt"/>
                <a:ea typeface="ヒラギノ角ゴ Pro W3" pitchFamily="-64" charset="-128"/>
                <a:cs typeface="+mn-cs"/>
              </a:defRPr>
            </a:lvl5pPr>
          </a:lstStyle>
          <a:p>
            <a:pPr lvl="0"/>
            <a:r>
              <a:rPr lang="en-US" noProof="0" dirty="0" smtClean="0"/>
              <a:t>Click to edit Master text styles</a:t>
            </a:r>
          </a:p>
        </p:txBody>
      </p:sp>
    </p:spTree>
    <p:extLst>
      <p:ext uri="{BB962C8B-B14F-4D97-AF65-F5344CB8AC3E}">
        <p14:creationId xmlns:p14="http://schemas.microsoft.com/office/powerpoint/2010/main" val="118552415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69875" y="673100"/>
            <a:ext cx="8607425" cy="647700"/>
          </a:xfrm>
        </p:spPr>
        <p:txBody>
          <a:bodyPr/>
          <a:lstStyle/>
          <a:p>
            <a:r>
              <a:rPr lang="en-US" smtClean="0"/>
              <a:t>Click to edit Master title style</a:t>
            </a:r>
            <a:endParaRPr lang="en-GB" dirty="0"/>
          </a:p>
        </p:txBody>
      </p:sp>
      <p:sp>
        <p:nvSpPr>
          <p:cNvPr id="3" name="Table Placeholder 2"/>
          <p:cNvSpPr>
            <a:spLocks noGrp="1"/>
          </p:cNvSpPr>
          <p:nvPr>
            <p:ph type="tbl" idx="1"/>
          </p:nvPr>
        </p:nvSpPr>
        <p:spPr>
          <a:xfrm>
            <a:off x="269875" y="1435100"/>
            <a:ext cx="8607425" cy="4483100"/>
          </a:xfrm>
        </p:spPr>
        <p:txBody>
          <a:bodyPr/>
          <a:lstStyle/>
          <a:p>
            <a:r>
              <a:rPr lang="en-US" smtClean="0"/>
              <a:t>Click icon to add table</a:t>
            </a:r>
            <a:endParaRPr lang="en-GB" dirty="0"/>
          </a:p>
        </p:txBody>
      </p:sp>
      <p:sp>
        <p:nvSpPr>
          <p:cNvPr id="4" name="Footer Placeholder 3"/>
          <p:cNvSpPr>
            <a:spLocks noGrp="1"/>
          </p:cNvSpPr>
          <p:nvPr>
            <p:ph type="ftr" sz="quarter" idx="10"/>
          </p:nvPr>
        </p:nvSpPr>
        <p:spPr>
          <a:xfrm>
            <a:off x="269875" y="6477000"/>
            <a:ext cx="3213100" cy="188913"/>
          </a:xfrm>
        </p:spPr>
        <p:txBody>
          <a:bodyPr/>
          <a:lstStyle>
            <a:lvl1pPr>
              <a:defRPr/>
            </a:lvl1pPr>
          </a:lstStyle>
          <a:p>
            <a:pPr>
              <a:defRPr/>
            </a:pPr>
            <a:r>
              <a:rPr lang="it-IT" smtClean="0"/>
              <a:t>Microdata in ESCB banking statistics</a:t>
            </a:r>
            <a:endParaRPr lang="en-GB"/>
          </a:p>
        </p:txBody>
      </p:sp>
      <p:sp>
        <p:nvSpPr>
          <p:cNvPr id="5" name="Slide Number Placeholder 4"/>
          <p:cNvSpPr>
            <a:spLocks noGrp="1"/>
          </p:cNvSpPr>
          <p:nvPr>
            <p:ph type="sldNum" sz="quarter" idx="11"/>
          </p:nvPr>
        </p:nvSpPr>
        <p:spPr>
          <a:xfrm>
            <a:off x="4357688" y="6488113"/>
            <a:ext cx="414337" cy="239712"/>
          </a:xfrm>
        </p:spPr>
        <p:txBody>
          <a:bodyPr/>
          <a:lstStyle>
            <a:lvl1pPr>
              <a:defRPr/>
            </a:lvl1pPr>
          </a:lstStyle>
          <a:p>
            <a:pPr>
              <a:defRPr/>
            </a:pPr>
            <a:fld id="{FE583E32-08B0-4AE7-B067-7BF53E17530A}" type="slidenum">
              <a:rPr lang="en-GB" smtClean="0"/>
              <a:pPr>
                <a:defRPr/>
              </a:pPr>
              <a:t>‹#›</a:t>
            </a:fld>
            <a:endParaRPr lang="en-GB"/>
          </a:p>
        </p:txBody>
      </p:sp>
      <p:sp>
        <p:nvSpPr>
          <p:cNvPr id="6" name="Text Placeholder 6"/>
          <p:cNvSpPr>
            <a:spLocks noGrp="1"/>
          </p:cNvSpPr>
          <p:nvPr>
            <p:ph type="body" sz="quarter" idx="12"/>
          </p:nvPr>
        </p:nvSpPr>
        <p:spPr>
          <a:xfrm>
            <a:off x="273424" y="116632"/>
            <a:ext cx="8547048" cy="360040"/>
          </a:xfrm>
        </p:spPr>
        <p:txBody>
          <a:bodyPr/>
          <a:lstStyle>
            <a:lvl1pPr marL="0" indent="0">
              <a:buFontTx/>
              <a:buNone/>
              <a:defRPr lang="en-US" sz="1800" kern="1200" dirty="0" smtClean="0">
                <a:solidFill>
                  <a:srgbClr val="FFFFFF"/>
                </a:solidFill>
                <a:latin typeface="+mn-lt"/>
                <a:ea typeface="ヒラギノ角ゴ Pro W3" pitchFamily="-64" charset="-128"/>
                <a:cs typeface="+mn-cs"/>
              </a:defRPr>
            </a:lvl1pPr>
            <a:lvl2pPr>
              <a:defRPr lang="en-US" sz="1800" kern="1200" dirty="0" smtClean="0">
                <a:solidFill>
                  <a:srgbClr val="FFFFFF"/>
                </a:solidFill>
                <a:latin typeface="+mn-lt"/>
                <a:ea typeface="ヒラギノ角ゴ Pro W3" pitchFamily="-64" charset="-128"/>
                <a:cs typeface="+mn-cs"/>
              </a:defRPr>
            </a:lvl2pPr>
            <a:lvl3pPr>
              <a:defRPr lang="en-US" sz="1800" kern="1200" dirty="0" smtClean="0">
                <a:solidFill>
                  <a:srgbClr val="FFFFFF"/>
                </a:solidFill>
                <a:latin typeface="+mn-lt"/>
                <a:ea typeface="ヒラギノ角ゴ Pro W3" pitchFamily="-64" charset="-128"/>
                <a:cs typeface="+mn-cs"/>
              </a:defRPr>
            </a:lvl3pPr>
            <a:lvl4pPr>
              <a:defRPr lang="en-US" sz="1800" kern="1200" dirty="0" smtClean="0">
                <a:solidFill>
                  <a:srgbClr val="FFFFFF"/>
                </a:solidFill>
                <a:latin typeface="+mn-lt"/>
                <a:ea typeface="ヒラギノ角ゴ Pro W3" pitchFamily="-64" charset="-128"/>
                <a:cs typeface="+mn-cs"/>
              </a:defRPr>
            </a:lvl4pPr>
            <a:lvl5pPr>
              <a:defRPr lang="en-GB" sz="1800" kern="1200" dirty="0">
                <a:solidFill>
                  <a:srgbClr val="FFFFFF"/>
                </a:solidFill>
                <a:latin typeface="+mn-lt"/>
                <a:ea typeface="ヒラギノ角ゴ Pro W3" pitchFamily="-64" charset="-128"/>
                <a:cs typeface="+mn-cs"/>
              </a:defRPr>
            </a:lvl5pPr>
          </a:lstStyle>
          <a:p>
            <a:pPr lvl="0"/>
            <a:r>
              <a:rPr lang="en-US" noProof="0" dirty="0" smtClean="0"/>
              <a:t>Click to edit Master text styles</a:t>
            </a:r>
          </a:p>
        </p:txBody>
      </p:sp>
    </p:spTree>
    <p:extLst>
      <p:ext uri="{BB962C8B-B14F-4D97-AF65-F5344CB8AC3E}">
        <p14:creationId xmlns:p14="http://schemas.microsoft.com/office/powerpoint/2010/main" val="39627801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69875" y="660400"/>
            <a:ext cx="8594725" cy="628650"/>
          </a:xfrm>
        </p:spPr>
        <p:txBody>
          <a:bodyPr/>
          <a:lstStyle/>
          <a:p>
            <a:r>
              <a:rPr lang="en-US" smtClean="0"/>
              <a:t>Click to edit Master title style</a:t>
            </a:r>
            <a:endParaRPr lang="en-GB" dirty="0"/>
          </a:p>
        </p:txBody>
      </p:sp>
      <p:sp>
        <p:nvSpPr>
          <p:cNvPr id="3" name="Chart Placeholder 2"/>
          <p:cNvSpPr>
            <a:spLocks noGrp="1"/>
          </p:cNvSpPr>
          <p:nvPr>
            <p:ph type="chart" idx="1"/>
          </p:nvPr>
        </p:nvSpPr>
        <p:spPr>
          <a:xfrm>
            <a:off x="269875" y="1428750"/>
            <a:ext cx="8594725" cy="4468813"/>
          </a:xfrm>
        </p:spPr>
        <p:txBody>
          <a:bodyPr/>
          <a:lstStyle/>
          <a:p>
            <a:r>
              <a:rPr lang="en-US" smtClean="0"/>
              <a:t>Click icon to add chart</a:t>
            </a:r>
            <a:endParaRPr lang="en-GB" dirty="0"/>
          </a:p>
        </p:txBody>
      </p:sp>
      <p:sp>
        <p:nvSpPr>
          <p:cNvPr id="4" name="Footer Placeholder 3"/>
          <p:cNvSpPr>
            <a:spLocks noGrp="1"/>
          </p:cNvSpPr>
          <p:nvPr>
            <p:ph type="ftr" sz="quarter" idx="10"/>
          </p:nvPr>
        </p:nvSpPr>
        <p:spPr>
          <a:xfrm>
            <a:off x="269875" y="6477000"/>
            <a:ext cx="3213100" cy="188913"/>
          </a:xfrm>
        </p:spPr>
        <p:txBody>
          <a:bodyPr/>
          <a:lstStyle>
            <a:lvl1pPr>
              <a:defRPr/>
            </a:lvl1pPr>
          </a:lstStyle>
          <a:p>
            <a:pPr>
              <a:defRPr/>
            </a:pPr>
            <a:r>
              <a:rPr lang="it-IT" smtClean="0"/>
              <a:t>Microdata in ESCB banking statistics</a:t>
            </a:r>
            <a:endParaRPr lang="en-GB"/>
          </a:p>
        </p:txBody>
      </p:sp>
      <p:sp>
        <p:nvSpPr>
          <p:cNvPr id="5" name="Slide Number Placeholder 4"/>
          <p:cNvSpPr>
            <a:spLocks noGrp="1"/>
          </p:cNvSpPr>
          <p:nvPr>
            <p:ph type="sldNum" sz="quarter" idx="11"/>
          </p:nvPr>
        </p:nvSpPr>
        <p:spPr>
          <a:xfrm>
            <a:off x="4357688" y="6488113"/>
            <a:ext cx="414337" cy="239712"/>
          </a:xfrm>
        </p:spPr>
        <p:txBody>
          <a:bodyPr/>
          <a:lstStyle>
            <a:lvl1pPr>
              <a:defRPr/>
            </a:lvl1pPr>
          </a:lstStyle>
          <a:p>
            <a:pPr>
              <a:defRPr/>
            </a:pPr>
            <a:fld id="{A21F2C8E-B1B4-4072-9442-09B5272C6C50}" type="slidenum">
              <a:rPr lang="en-GB" smtClean="0"/>
              <a:pPr>
                <a:defRPr/>
              </a:pPr>
              <a:t>‹#›</a:t>
            </a:fld>
            <a:endParaRPr lang="en-GB"/>
          </a:p>
        </p:txBody>
      </p:sp>
      <p:sp>
        <p:nvSpPr>
          <p:cNvPr id="7" name="Text Placeholder 6"/>
          <p:cNvSpPr>
            <a:spLocks noGrp="1"/>
          </p:cNvSpPr>
          <p:nvPr>
            <p:ph type="body" sz="quarter" idx="12"/>
          </p:nvPr>
        </p:nvSpPr>
        <p:spPr>
          <a:xfrm>
            <a:off x="279400" y="5918200"/>
            <a:ext cx="8610600" cy="463550"/>
          </a:xfrm>
        </p:spPr>
        <p:txBody>
          <a:bodyPr/>
          <a:lstStyle>
            <a:lvl1pPr marL="0" indent="0">
              <a:buFontTx/>
              <a:buNone/>
              <a:defRPr sz="1600"/>
            </a:lvl1pPr>
          </a:lstStyle>
          <a:p>
            <a:pPr lvl="0"/>
            <a:r>
              <a:rPr lang="en-US" smtClean="0"/>
              <a:t>Click to edit Master text styles</a:t>
            </a:r>
          </a:p>
        </p:txBody>
      </p:sp>
      <p:sp>
        <p:nvSpPr>
          <p:cNvPr id="8" name="Text Placeholder 6"/>
          <p:cNvSpPr>
            <a:spLocks noGrp="1"/>
          </p:cNvSpPr>
          <p:nvPr>
            <p:ph type="body" sz="quarter" idx="13"/>
          </p:nvPr>
        </p:nvSpPr>
        <p:spPr>
          <a:xfrm>
            <a:off x="273424" y="116632"/>
            <a:ext cx="8547048" cy="360040"/>
          </a:xfrm>
        </p:spPr>
        <p:txBody>
          <a:bodyPr/>
          <a:lstStyle>
            <a:lvl1pPr marL="0" indent="0">
              <a:buFontTx/>
              <a:buNone/>
              <a:defRPr lang="en-US" sz="1800" kern="1200" dirty="0" smtClean="0">
                <a:solidFill>
                  <a:srgbClr val="FFFFFF"/>
                </a:solidFill>
                <a:latin typeface="+mn-lt"/>
                <a:ea typeface="ヒラギノ角ゴ Pro W3" pitchFamily="-64" charset="-128"/>
                <a:cs typeface="+mn-cs"/>
              </a:defRPr>
            </a:lvl1pPr>
            <a:lvl2pPr>
              <a:defRPr lang="en-US" sz="1800" kern="1200" dirty="0" smtClean="0">
                <a:solidFill>
                  <a:srgbClr val="FFFFFF"/>
                </a:solidFill>
                <a:latin typeface="+mn-lt"/>
                <a:ea typeface="ヒラギノ角ゴ Pro W3" pitchFamily="-64" charset="-128"/>
                <a:cs typeface="+mn-cs"/>
              </a:defRPr>
            </a:lvl2pPr>
            <a:lvl3pPr>
              <a:defRPr lang="en-US" sz="1800" kern="1200" dirty="0" smtClean="0">
                <a:solidFill>
                  <a:srgbClr val="FFFFFF"/>
                </a:solidFill>
                <a:latin typeface="+mn-lt"/>
                <a:ea typeface="ヒラギノ角ゴ Pro W3" pitchFamily="-64" charset="-128"/>
                <a:cs typeface="+mn-cs"/>
              </a:defRPr>
            </a:lvl3pPr>
            <a:lvl4pPr>
              <a:defRPr lang="en-US" sz="1800" kern="1200" dirty="0" smtClean="0">
                <a:solidFill>
                  <a:srgbClr val="FFFFFF"/>
                </a:solidFill>
                <a:latin typeface="+mn-lt"/>
                <a:ea typeface="ヒラギノ角ゴ Pro W3" pitchFamily="-64" charset="-128"/>
                <a:cs typeface="+mn-cs"/>
              </a:defRPr>
            </a:lvl4pPr>
            <a:lvl5pPr>
              <a:defRPr lang="en-GB" sz="1800" kern="1200" dirty="0">
                <a:solidFill>
                  <a:srgbClr val="FFFFFF"/>
                </a:solidFill>
                <a:latin typeface="+mn-lt"/>
                <a:ea typeface="ヒラギノ角ゴ Pro W3" pitchFamily="-64" charset="-128"/>
                <a:cs typeface="+mn-cs"/>
              </a:defRPr>
            </a:lvl5pPr>
          </a:lstStyle>
          <a:p>
            <a:pPr lvl="0"/>
            <a:r>
              <a:rPr lang="en-US" noProof="0" dirty="0" smtClean="0"/>
              <a:t>Click to edit Master text styles</a:t>
            </a:r>
          </a:p>
        </p:txBody>
      </p:sp>
    </p:spTree>
    <p:extLst>
      <p:ext uri="{BB962C8B-B14F-4D97-AF65-F5344CB8AC3E}">
        <p14:creationId xmlns:p14="http://schemas.microsoft.com/office/powerpoint/2010/main" val="231285841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Char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5" name="Footer Placeholder 4"/>
          <p:cNvSpPr>
            <a:spLocks noGrp="1"/>
          </p:cNvSpPr>
          <p:nvPr>
            <p:ph type="ftr" sz="quarter" idx="10"/>
          </p:nvPr>
        </p:nvSpPr>
        <p:spPr/>
        <p:txBody>
          <a:bodyPr/>
          <a:lstStyle>
            <a:lvl1pPr>
              <a:defRPr/>
            </a:lvl1pPr>
          </a:lstStyle>
          <a:p>
            <a:pPr>
              <a:defRPr/>
            </a:pPr>
            <a:r>
              <a:rPr lang="it-IT" smtClean="0"/>
              <a:t>Microdata in ESCB banking statistics</a:t>
            </a:r>
            <a:endParaRPr lang="en-GB"/>
          </a:p>
        </p:txBody>
      </p:sp>
      <p:sp>
        <p:nvSpPr>
          <p:cNvPr id="6" name="Slide Number Placeholder 5"/>
          <p:cNvSpPr>
            <a:spLocks noGrp="1"/>
          </p:cNvSpPr>
          <p:nvPr>
            <p:ph type="sldNum" sz="quarter" idx="11"/>
          </p:nvPr>
        </p:nvSpPr>
        <p:spPr/>
        <p:txBody>
          <a:bodyPr/>
          <a:lstStyle>
            <a:lvl1pPr>
              <a:defRPr/>
            </a:lvl1pPr>
          </a:lstStyle>
          <a:p>
            <a:pPr>
              <a:defRPr/>
            </a:pPr>
            <a:fld id="{A21F2C8E-B1B4-4072-9442-09B5272C6C50}" type="slidenum">
              <a:rPr lang="en-GB" smtClean="0"/>
              <a:pPr>
                <a:defRPr/>
              </a:pPr>
              <a:t>‹#›</a:t>
            </a:fld>
            <a:endParaRPr lang="en-GB"/>
          </a:p>
        </p:txBody>
      </p:sp>
      <p:sp>
        <p:nvSpPr>
          <p:cNvPr id="8" name="Chart Placeholder 7"/>
          <p:cNvSpPr>
            <a:spLocks noGrp="1"/>
          </p:cNvSpPr>
          <p:nvPr>
            <p:ph type="chart" sz="quarter" idx="12"/>
          </p:nvPr>
        </p:nvSpPr>
        <p:spPr>
          <a:xfrm>
            <a:off x="278121" y="1426523"/>
            <a:ext cx="4211992" cy="4464050"/>
          </a:xfrm>
        </p:spPr>
        <p:txBody>
          <a:bodyPr/>
          <a:lstStyle/>
          <a:p>
            <a:r>
              <a:rPr lang="en-US" smtClean="0"/>
              <a:t>Click icon to add chart</a:t>
            </a:r>
            <a:endParaRPr lang="en-GB"/>
          </a:p>
        </p:txBody>
      </p:sp>
      <p:sp>
        <p:nvSpPr>
          <p:cNvPr id="9" name="Chart Placeholder 7"/>
          <p:cNvSpPr>
            <a:spLocks noGrp="1"/>
          </p:cNvSpPr>
          <p:nvPr>
            <p:ph type="chart" sz="quarter" idx="13"/>
          </p:nvPr>
        </p:nvSpPr>
        <p:spPr>
          <a:xfrm>
            <a:off x="4660490" y="1413222"/>
            <a:ext cx="4211992" cy="4464050"/>
          </a:xfrm>
        </p:spPr>
        <p:txBody>
          <a:bodyPr/>
          <a:lstStyle/>
          <a:p>
            <a:r>
              <a:rPr lang="en-US" smtClean="0"/>
              <a:t>Click icon to add chart</a:t>
            </a:r>
            <a:endParaRPr lang="en-GB"/>
          </a:p>
        </p:txBody>
      </p:sp>
      <p:sp>
        <p:nvSpPr>
          <p:cNvPr id="11" name="Text Placeholder 10"/>
          <p:cNvSpPr>
            <a:spLocks noGrp="1"/>
          </p:cNvSpPr>
          <p:nvPr>
            <p:ph type="body" sz="quarter" idx="14"/>
          </p:nvPr>
        </p:nvSpPr>
        <p:spPr>
          <a:xfrm>
            <a:off x="453799" y="5949950"/>
            <a:ext cx="4032250" cy="431800"/>
          </a:xfrm>
        </p:spPr>
        <p:txBody>
          <a:bodyPr/>
          <a:lstStyle>
            <a:lvl1pPr marL="0" indent="0">
              <a:buFontTx/>
              <a:buNone/>
              <a:defRPr sz="1600"/>
            </a:lvl1pPr>
            <a:lvl2pPr marL="300037" indent="0">
              <a:buFontTx/>
              <a:buNone/>
              <a:defRPr sz="1600"/>
            </a:lvl2pPr>
            <a:lvl3pPr marL="598487" indent="0">
              <a:buFontTx/>
              <a:buNone/>
              <a:defRPr sz="1600"/>
            </a:lvl3pPr>
            <a:lvl4pPr marL="915987" indent="0">
              <a:buFontTx/>
              <a:buNone/>
              <a:defRPr sz="1600"/>
            </a:lvl4pPr>
            <a:lvl5pPr marL="1220787" indent="0">
              <a:buFontTx/>
              <a:buNone/>
              <a:defRPr sz="1600"/>
            </a:lvl5pPr>
          </a:lstStyle>
          <a:p>
            <a:pPr lvl="0"/>
            <a:r>
              <a:rPr lang="en-US" smtClean="0"/>
              <a:t>Click to edit Master text styles</a:t>
            </a:r>
          </a:p>
        </p:txBody>
      </p:sp>
      <p:sp>
        <p:nvSpPr>
          <p:cNvPr id="13" name="Text Placeholder 10"/>
          <p:cNvSpPr>
            <a:spLocks noGrp="1"/>
          </p:cNvSpPr>
          <p:nvPr>
            <p:ph type="body" sz="quarter" idx="15"/>
          </p:nvPr>
        </p:nvSpPr>
        <p:spPr>
          <a:xfrm>
            <a:off x="4860032" y="5949950"/>
            <a:ext cx="4032250" cy="431800"/>
          </a:xfrm>
        </p:spPr>
        <p:txBody>
          <a:bodyPr/>
          <a:lstStyle>
            <a:lvl1pPr marL="0" indent="0">
              <a:buFontTx/>
              <a:buNone/>
              <a:defRPr sz="1600"/>
            </a:lvl1pPr>
            <a:lvl2pPr marL="300037" indent="0">
              <a:buFontTx/>
              <a:buNone/>
              <a:defRPr sz="1600"/>
            </a:lvl2pPr>
            <a:lvl3pPr marL="598487" indent="0">
              <a:buFontTx/>
              <a:buNone/>
              <a:defRPr sz="1600"/>
            </a:lvl3pPr>
            <a:lvl4pPr marL="915987" indent="0">
              <a:buFontTx/>
              <a:buNone/>
              <a:defRPr sz="1600"/>
            </a:lvl4pPr>
            <a:lvl5pPr marL="1220787" indent="0">
              <a:buFontTx/>
              <a:buNone/>
              <a:defRPr sz="1600"/>
            </a:lvl5pPr>
          </a:lstStyle>
          <a:p>
            <a:pPr lvl="0"/>
            <a:r>
              <a:rPr lang="en-US" smtClean="0"/>
              <a:t>Click to edit Master text styles</a:t>
            </a:r>
          </a:p>
        </p:txBody>
      </p:sp>
      <p:sp>
        <p:nvSpPr>
          <p:cNvPr id="10" name="Text Placeholder 6"/>
          <p:cNvSpPr>
            <a:spLocks noGrp="1"/>
          </p:cNvSpPr>
          <p:nvPr>
            <p:ph type="body" sz="quarter" idx="16"/>
          </p:nvPr>
        </p:nvSpPr>
        <p:spPr>
          <a:xfrm>
            <a:off x="273424" y="116632"/>
            <a:ext cx="8547048" cy="360040"/>
          </a:xfrm>
        </p:spPr>
        <p:txBody>
          <a:bodyPr/>
          <a:lstStyle>
            <a:lvl1pPr marL="0" indent="0">
              <a:buFontTx/>
              <a:buNone/>
              <a:defRPr lang="en-US" sz="1800" kern="1200" dirty="0" smtClean="0">
                <a:solidFill>
                  <a:srgbClr val="FFFFFF"/>
                </a:solidFill>
                <a:latin typeface="+mn-lt"/>
                <a:ea typeface="ヒラギノ角ゴ Pro W3" pitchFamily="-64" charset="-128"/>
                <a:cs typeface="+mn-cs"/>
              </a:defRPr>
            </a:lvl1pPr>
            <a:lvl2pPr>
              <a:defRPr lang="en-US" sz="1800" kern="1200" dirty="0" smtClean="0">
                <a:solidFill>
                  <a:srgbClr val="FFFFFF"/>
                </a:solidFill>
                <a:latin typeface="+mn-lt"/>
                <a:ea typeface="ヒラギノ角ゴ Pro W3" pitchFamily="-64" charset="-128"/>
                <a:cs typeface="+mn-cs"/>
              </a:defRPr>
            </a:lvl2pPr>
            <a:lvl3pPr>
              <a:defRPr lang="en-US" sz="1800" kern="1200" dirty="0" smtClean="0">
                <a:solidFill>
                  <a:srgbClr val="FFFFFF"/>
                </a:solidFill>
                <a:latin typeface="+mn-lt"/>
                <a:ea typeface="ヒラギノ角ゴ Pro W3" pitchFamily="-64" charset="-128"/>
                <a:cs typeface="+mn-cs"/>
              </a:defRPr>
            </a:lvl3pPr>
            <a:lvl4pPr>
              <a:defRPr lang="en-US" sz="1800" kern="1200" dirty="0" smtClean="0">
                <a:solidFill>
                  <a:srgbClr val="FFFFFF"/>
                </a:solidFill>
                <a:latin typeface="+mn-lt"/>
                <a:ea typeface="ヒラギノ角ゴ Pro W3" pitchFamily="-64" charset="-128"/>
                <a:cs typeface="+mn-cs"/>
              </a:defRPr>
            </a:lvl4pPr>
            <a:lvl5pPr>
              <a:defRPr lang="en-GB" sz="1800" kern="1200" dirty="0">
                <a:solidFill>
                  <a:srgbClr val="FFFFFF"/>
                </a:solidFill>
                <a:latin typeface="+mn-lt"/>
                <a:ea typeface="ヒラギノ角ゴ Pro W3" pitchFamily="-64" charset="-128"/>
                <a:cs typeface="+mn-cs"/>
              </a:defRPr>
            </a:lvl5pPr>
          </a:lstStyle>
          <a:p>
            <a:pPr lvl="0"/>
            <a:r>
              <a:rPr lang="en-US" noProof="0" dirty="0" smtClean="0"/>
              <a:t>Click to edit Master text styles</a:t>
            </a:r>
          </a:p>
        </p:txBody>
      </p:sp>
    </p:spTree>
    <p:extLst>
      <p:ext uri="{BB962C8B-B14F-4D97-AF65-F5344CB8AC3E}">
        <p14:creationId xmlns:p14="http://schemas.microsoft.com/office/powerpoint/2010/main" val="136782844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 Char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5" name="Footer Placeholder 4"/>
          <p:cNvSpPr>
            <a:spLocks noGrp="1"/>
          </p:cNvSpPr>
          <p:nvPr>
            <p:ph type="ftr" sz="quarter" idx="10"/>
          </p:nvPr>
        </p:nvSpPr>
        <p:spPr/>
        <p:txBody>
          <a:bodyPr/>
          <a:lstStyle>
            <a:lvl1pPr>
              <a:defRPr/>
            </a:lvl1pPr>
          </a:lstStyle>
          <a:p>
            <a:pPr>
              <a:defRPr/>
            </a:pPr>
            <a:r>
              <a:rPr lang="it-IT" smtClean="0"/>
              <a:t>Microdata in ESCB banking statistics</a:t>
            </a:r>
            <a:endParaRPr lang="en-GB"/>
          </a:p>
        </p:txBody>
      </p:sp>
      <p:sp>
        <p:nvSpPr>
          <p:cNvPr id="6" name="Slide Number Placeholder 5"/>
          <p:cNvSpPr>
            <a:spLocks noGrp="1"/>
          </p:cNvSpPr>
          <p:nvPr>
            <p:ph type="sldNum" sz="quarter" idx="11"/>
          </p:nvPr>
        </p:nvSpPr>
        <p:spPr/>
        <p:txBody>
          <a:bodyPr/>
          <a:lstStyle>
            <a:lvl1pPr>
              <a:defRPr/>
            </a:lvl1pPr>
          </a:lstStyle>
          <a:p>
            <a:pPr>
              <a:defRPr/>
            </a:pPr>
            <a:fld id="{A21F2C8E-B1B4-4072-9442-09B5272C6C50}" type="slidenum">
              <a:rPr lang="en-GB" smtClean="0"/>
              <a:pPr>
                <a:defRPr/>
              </a:pPr>
              <a:t>‹#›</a:t>
            </a:fld>
            <a:endParaRPr lang="en-GB"/>
          </a:p>
        </p:txBody>
      </p:sp>
      <p:sp>
        <p:nvSpPr>
          <p:cNvPr id="8" name="Chart Placeholder 7"/>
          <p:cNvSpPr>
            <a:spLocks noGrp="1"/>
          </p:cNvSpPr>
          <p:nvPr>
            <p:ph type="chart" sz="quarter" idx="12"/>
          </p:nvPr>
        </p:nvSpPr>
        <p:spPr>
          <a:xfrm>
            <a:off x="278121" y="1426523"/>
            <a:ext cx="4211992" cy="2087786"/>
          </a:xfrm>
        </p:spPr>
        <p:txBody>
          <a:bodyPr/>
          <a:lstStyle/>
          <a:p>
            <a:r>
              <a:rPr lang="en-US" smtClean="0"/>
              <a:t>Click icon to add chart</a:t>
            </a:r>
            <a:endParaRPr lang="en-GB"/>
          </a:p>
        </p:txBody>
      </p:sp>
      <p:sp>
        <p:nvSpPr>
          <p:cNvPr id="9" name="Chart Placeholder 7"/>
          <p:cNvSpPr>
            <a:spLocks noGrp="1"/>
          </p:cNvSpPr>
          <p:nvPr>
            <p:ph type="chart" sz="quarter" idx="13"/>
          </p:nvPr>
        </p:nvSpPr>
        <p:spPr>
          <a:xfrm>
            <a:off x="4660490" y="1413222"/>
            <a:ext cx="4211992" cy="2087786"/>
          </a:xfrm>
        </p:spPr>
        <p:txBody>
          <a:bodyPr/>
          <a:lstStyle/>
          <a:p>
            <a:r>
              <a:rPr lang="en-US" smtClean="0"/>
              <a:t>Click icon to add chart</a:t>
            </a:r>
            <a:endParaRPr lang="en-GB"/>
          </a:p>
        </p:txBody>
      </p:sp>
      <p:sp>
        <p:nvSpPr>
          <p:cNvPr id="11" name="Text Placeholder 10"/>
          <p:cNvSpPr>
            <a:spLocks noGrp="1"/>
          </p:cNvSpPr>
          <p:nvPr>
            <p:ph type="body" sz="quarter" idx="14"/>
          </p:nvPr>
        </p:nvSpPr>
        <p:spPr>
          <a:xfrm>
            <a:off x="453799" y="3573016"/>
            <a:ext cx="4032250" cy="288032"/>
          </a:xfrm>
        </p:spPr>
        <p:txBody>
          <a:bodyPr/>
          <a:lstStyle>
            <a:lvl1pPr marL="0" indent="0">
              <a:buFontTx/>
              <a:buNone/>
              <a:defRPr sz="1600"/>
            </a:lvl1pPr>
            <a:lvl2pPr marL="300037" indent="0">
              <a:buFontTx/>
              <a:buNone/>
              <a:defRPr sz="1600"/>
            </a:lvl2pPr>
            <a:lvl3pPr marL="598487" indent="0">
              <a:buFontTx/>
              <a:buNone/>
              <a:defRPr sz="1600"/>
            </a:lvl3pPr>
            <a:lvl4pPr marL="915987" indent="0">
              <a:buFontTx/>
              <a:buNone/>
              <a:defRPr sz="1600"/>
            </a:lvl4pPr>
            <a:lvl5pPr marL="1220787" indent="0">
              <a:buFontTx/>
              <a:buNone/>
              <a:defRPr sz="1600"/>
            </a:lvl5pPr>
          </a:lstStyle>
          <a:p>
            <a:pPr lvl="0"/>
            <a:r>
              <a:rPr lang="en-US" smtClean="0"/>
              <a:t>Click to edit Master text styles</a:t>
            </a:r>
          </a:p>
        </p:txBody>
      </p:sp>
      <p:sp>
        <p:nvSpPr>
          <p:cNvPr id="13" name="Text Placeholder 10"/>
          <p:cNvSpPr>
            <a:spLocks noGrp="1"/>
          </p:cNvSpPr>
          <p:nvPr>
            <p:ph type="body" sz="quarter" idx="15"/>
          </p:nvPr>
        </p:nvSpPr>
        <p:spPr>
          <a:xfrm>
            <a:off x="4860032" y="3573016"/>
            <a:ext cx="4032250" cy="288032"/>
          </a:xfrm>
        </p:spPr>
        <p:txBody>
          <a:bodyPr/>
          <a:lstStyle>
            <a:lvl1pPr marL="0" indent="0">
              <a:buFontTx/>
              <a:buNone/>
              <a:defRPr sz="1600"/>
            </a:lvl1pPr>
            <a:lvl2pPr marL="300037" indent="0">
              <a:buFontTx/>
              <a:buNone/>
              <a:defRPr sz="1600"/>
            </a:lvl2pPr>
            <a:lvl3pPr marL="598487" indent="0">
              <a:buFontTx/>
              <a:buNone/>
              <a:defRPr sz="1600"/>
            </a:lvl3pPr>
            <a:lvl4pPr marL="915987" indent="0">
              <a:buFontTx/>
              <a:buNone/>
              <a:defRPr sz="1600"/>
            </a:lvl4pPr>
            <a:lvl5pPr marL="1220787" indent="0">
              <a:buFontTx/>
              <a:buNone/>
              <a:defRPr sz="1600"/>
            </a:lvl5pPr>
          </a:lstStyle>
          <a:p>
            <a:pPr lvl="0"/>
            <a:r>
              <a:rPr lang="en-US" smtClean="0"/>
              <a:t>Click to edit Master text styles</a:t>
            </a:r>
          </a:p>
        </p:txBody>
      </p:sp>
      <p:sp>
        <p:nvSpPr>
          <p:cNvPr id="10" name="Chart Placeholder 7"/>
          <p:cNvSpPr>
            <a:spLocks noGrp="1"/>
          </p:cNvSpPr>
          <p:nvPr>
            <p:ph type="chart" sz="quarter" idx="16"/>
          </p:nvPr>
        </p:nvSpPr>
        <p:spPr>
          <a:xfrm>
            <a:off x="284540" y="3947051"/>
            <a:ext cx="4211992" cy="2087786"/>
          </a:xfrm>
        </p:spPr>
        <p:txBody>
          <a:bodyPr/>
          <a:lstStyle/>
          <a:p>
            <a:r>
              <a:rPr lang="en-US" smtClean="0"/>
              <a:t>Click icon to add chart</a:t>
            </a:r>
            <a:endParaRPr lang="en-GB"/>
          </a:p>
        </p:txBody>
      </p:sp>
      <p:sp>
        <p:nvSpPr>
          <p:cNvPr id="12" name="Chart Placeholder 7"/>
          <p:cNvSpPr>
            <a:spLocks noGrp="1"/>
          </p:cNvSpPr>
          <p:nvPr>
            <p:ph type="chart" sz="quarter" idx="17"/>
          </p:nvPr>
        </p:nvSpPr>
        <p:spPr>
          <a:xfrm>
            <a:off x="4666909" y="3933750"/>
            <a:ext cx="4211992" cy="2087786"/>
          </a:xfrm>
        </p:spPr>
        <p:txBody>
          <a:bodyPr/>
          <a:lstStyle/>
          <a:p>
            <a:r>
              <a:rPr lang="en-US" smtClean="0"/>
              <a:t>Click icon to add chart</a:t>
            </a:r>
            <a:endParaRPr lang="en-GB"/>
          </a:p>
        </p:txBody>
      </p:sp>
      <p:sp>
        <p:nvSpPr>
          <p:cNvPr id="14" name="Text Placeholder 10"/>
          <p:cNvSpPr>
            <a:spLocks noGrp="1"/>
          </p:cNvSpPr>
          <p:nvPr>
            <p:ph type="body" sz="quarter" idx="18"/>
          </p:nvPr>
        </p:nvSpPr>
        <p:spPr>
          <a:xfrm>
            <a:off x="460218" y="6093544"/>
            <a:ext cx="4032250" cy="288032"/>
          </a:xfrm>
        </p:spPr>
        <p:txBody>
          <a:bodyPr/>
          <a:lstStyle>
            <a:lvl1pPr marL="0" indent="0">
              <a:buFontTx/>
              <a:buNone/>
              <a:defRPr sz="1600"/>
            </a:lvl1pPr>
            <a:lvl2pPr marL="300037" indent="0">
              <a:buFontTx/>
              <a:buNone/>
              <a:defRPr sz="1600"/>
            </a:lvl2pPr>
            <a:lvl3pPr marL="598487" indent="0">
              <a:buFontTx/>
              <a:buNone/>
              <a:defRPr sz="1600"/>
            </a:lvl3pPr>
            <a:lvl4pPr marL="915987" indent="0">
              <a:buFontTx/>
              <a:buNone/>
              <a:defRPr sz="1600"/>
            </a:lvl4pPr>
            <a:lvl5pPr marL="1220787" indent="0">
              <a:buFontTx/>
              <a:buNone/>
              <a:defRPr sz="1600"/>
            </a:lvl5pPr>
          </a:lstStyle>
          <a:p>
            <a:pPr lvl="0"/>
            <a:r>
              <a:rPr lang="en-US" smtClean="0"/>
              <a:t>Click to edit Master text styles</a:t>
            </a:r>
          </a:p>
        </p:txBody>
      </p:sp>
      <p:sp>
        <p:nvSpPr>
          <p:cNvPr id="15" name="Text Placeholder 10"/>
          <p:cNvSpPr>
            <a:spLocks noGrp="1"/>
          </p:cNvSpPr>
          <p:nvPr>
            <p:ph type="body" sz="quarter" idx="19"/>
          </p:nvPr>
        </p:nvSpPr>
        <p:spPr>
          <a:xfrm>
            <a:off x="4866451" y="6093544"/>
            <a:ext cx="4032250" cy="288032"/>
          </a:xfrm>
        </p:spPr>
        <p:txBody>
          <a:bodyPr/>
          <a:lstStyle>
            <a:lvl1pPr marL="0" indent="0">
              <a:buFontTx/>
              <a:buNone/>
              <a:defRPr sz="1600"/>
            </a:lvl1pPr>
            <a:lvl2pPr marL="300037" indent="0">
              <a:buFontTx/>
              <a:buNone/>
              <a:defRPr sz="1600"/>
            </a:lvl2pPr>
            <a:lvl3pPr marL="598487" indent="0">
              <a:buFontTx/>
              <a:buNone/>
              <a:defRPr sz="1600"/>
            </a:lvl3pPr>
            <a:lvl4pPr marL="915987" indent="0">
              <a:buFontTx/>
              <a:buNone/>
              <a:defRPr sz="1600"/>
            </a:lvl4pPr>
            <a:lvl5pPr marL="1220787" indent="0">
              <a:buFontTx/>
              <a:buNone/>
              <a:defRPr sz="1600"/>
            </a:lvl5pPr>
          </a:lstStyle>
          <a:p>
            <a:pPr lvl="0"/>
            <a:r>
              <a:rPr lang="en-US" smtClean="0"/>
              <a:t>Click to edit Master text styles</a:t>
            </a:r>
          </a:p>
        </p:txBody>
      </p:sp>
      <p:sp>
        <p:nvSpPr>
          <p:cNvPr id="16" name="Text Placeholder 6"/>
          <p:cNvSpPr>
            <a:spLocks noGrp="1"/>
          </p:cNvSpPr>
          <p:nvPr>
            <p:ph type="body" sz="quarter" idx="20"/>
          </p:nvPr>
        </p:nvSpPr>
        <p:spPr>
          <a:xfrm>
            <a:off x="273424" y="116632"/>
            <a:ext cx="8547048" cy="360040"/>
          </a:xfrm>
        </p:spPr>
        <p:txBody>
          <a:bodyPr/>
          <a:lstStyle>
            <a:lvl1pPr marL="0" indent="0">
              <a:buFontTx/>
              <a:buNone/>
              <a:defRPr lang="en-US" sz="1800" kern="1200" dirty="0" smtClean="0">
                <a:solidFill>
                  <a:srgbClr val="FFFFFF"/>
                </a:solidFill>
                <a:latin typeface="+mn-lt"/>
                <a:ea typeface="ヒラギノ角ゴ Pro W3" pitchFamily="-64" charset="-128"/>
                <a:cs typeface="+mn-cs"/>
              </a:defRPr>
            </a:lvl1pPr>
            <a:lvl2pPr>
              <a:defRPr lang="en-US" sz="1800" kern="1200" dirty="0" smtClean="0">
                <a:solidFill>
                  <a:srgbClr val="FFFFFF"/>
                </a:solidFill>
                <a:latin typeface="+mn-lt"/>
                <a:ea typeface="ヒラギノ角ゴ Pro W3" pitchFamily="-64" charset="-128"/>
                <a:cs typeface="+mn-cs"/>
              </a:defRPr>
            </a:lvl2pPr>
            <a:lvl3pPr>
              <a:defRPr lang="en-US" sz="1800" kern="1200" dirty="0" smtClean="0">
                <a:solidFill>
                  <a:srgbClr val="FFFFFF"/>
                </a:solidFill>
                <a:latin typeface="+mn-lt"/>
                <a:ea typeface="ヒラギノ角ゴ Pro W3" pitchFamily="-64" charset="-128"/>
                <a:cs typeface="+mn-cs"/>
              </a:defRPr>
            </a:lvl3pPr>
            <a:lvl4pPr>
              <a:defRPr lang="en-US" sz="1800" kern="1200" dirty="0" smtClean="0">
                <a:solidFill>
                  <a:srgbClr val="FFFFFF"/>
                </a:solidFill>
                <a:latin typeface="+mn-lt"/>
                <a:ea typeface="ヒラギノ角ゴ Pro W3" pitchFamily="-64" charset="-128"/>
                <a:cs typeface="+mn-cs"/>
              </a:defRPr>
            </a:lvl4pPr>
            <a:lvl5pPr>
              <a:defRPr lang="en-GB" sz="1800" kern="1200" dirty="0">
                <a:solidFill>
                  <a:srgbClr val="FFFFFF"/>
                </a:solidFill>
                <a:latin typeface="+mn-lt"/>
                <a:ea typeface="ヒラギノ角ゴ Pro W3" pitchFamily="-64" charset="-128"/>
                <a:cs typeface="+mn-cs"/>
              </a:defRPr>
            </a:lvl5pPr>
          </a:lstStyle>
          <a:p>
            <a:pPr lvl="0"/>
            <a:r>
              <a:rPr lang="en-US" noProof="0" dirty="0" smtClean="0"/>
              <a:t>Click to edit Master text styles</a:t>
            </a:r>
          </a:p>
        </p:txBody>
      </p:sp>
    </p:spTree>
    <p:extLst>
      <p:ext uri="{BB962C8B-B14F-4D97-AF65-F5344CB8AC3E}">
        <p14:creationId xmlns:p14="http://schemas.microsoft.com/office/powerpoint/2010/main" val="364307225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269875" y="1428750"/>
            <a:ext cx="4221163" cy="4468813"/>
          </a:xfrm>
        </p:spPr>
        <p:txBody>
          <a:bodyPr/>
          <a:lstStyle>
            <a:lvl1pPr>
              <a:defRPr sz="22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3438" y="1428750"/>
            <a:ext cx="4221162" cy="4468813"/>
          </a:xfrm>
        </p:spPr>
        <p:txBody>
          <a:bodyPr/>
          <a:lstStyle>
            <a:lvl1pPr>
              <a:defRPr sz="22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Footer Placeholder 4"/>
          <p:cNvSpPr>
            <a:spLocks noGrp="1"/>
          </p:cNvSpPr>
          <p:nvPr>
            <p:ph type="ftr" sz="quarter" idx="10"/>
          </p:nvPr>
        </p:nvSpPr>
        <p:spPr/>
        <p:txBody>
          <a:bodyPr/>
          <a:lstStyle>
            <a:lvl1pPr>
              <a:defRPr/>
            </a:lvl1pPr>
          </a:lstStyle>
          <a:p>
            <a:pPr>
              <a:defRPr/>
            </a:pPr>
            <a:r>
              <a:rPr lang="it-IT" smtClean="0"/>
              <a:t>Microdata in ESCB banking statistics</a:t>
            </a:r>
            <a:endParaRPr lang="en-US"/>
          </a:p>
        </p:txBody>
      </p:sp>
      <p:sp>
        <p:nvSpPr>
          <p:cNvPr id="6" name="Slide Number Placeholder 5"/>
          <p:cNvSpPr>
            <a:spLocks noGrp="1"/>
          </p:cNvSpPr>
          <p:nvPr>
            <p:ph type="sldNum" sz="quarter" idx="11"/>
          </p:nvPr>
        </p:nvSpPr>
        <p:spPr/>
        <p:txBody>
          <a:bodyPr/>
          <a:lstStyle>
            <a:lvl1pPr>
              <a:defRPr/>
            </a:lvl1pPr>
          </a:lstStyle>
          <a:p>
            <a:pPr>
              <a:defRPr/>
            </a:pPr>
            <a:fld id="{53026470-670B-46C4-A0B3-BCA3D4318FE3}" type="slidenum">
              <a:rPr lang="en-US" smtClean="0"/>
              <a:pPr>
                <a:defRPr/>
              </a:pPr>
              <a:t>‹#›</a:t>
            </a:fld>
            <a:endParaRPr lang="en-US"/>
          </a:p>
        </p:txBody>
      </p:sp>
      <p:sp>
        <p:nvSpPr>
          <p:cNvPr id="7" name="Text Placeholder 6"/>
          <p:cNvSpPr>
            <a:spLocks noGrp="1"/>
          </p:cNvSpPr>
          <p:nvPr>
            <p:ph type="body" sz="quarter" idx="12"/>
          </p:nvPr>
        </p:nvSpPr>
        <p:spPr>
          <a:xfrm>
            <a:off x="273424" y="116632"/>
            <a:ext cx="8547048" cy="360040"/>
          </a:xfrm>
        </p:spPr>
        <p:txBody>
          <a:bodyPr/>
          <a:lstStyle>
            <a:lvl1pPr marL="0" indent="0">
              <a:buFontTx/>
              <a:buNone/>
              <a:defRPr lang="en-US" sz="1800" kern="1200" dirty="0" smtClean="0">
                <a:solidFill>
                  <a:srgbClr val="FFFFFF"/>
                </a:solidFill>
                <a:latin typeface="+mn-lt"/>
                <a:ea typeface="ヒラギノ角ゴ Pro W3" pitchFamily="-64" charset="-128"/>
                <a:cs typeface="+mn-cs"/>
              </a:defRPr>
            </a:lvl1pPr>
            <a:lvl2pPr>
              <a:defRPr lang="en-US" sz="1800" kern="1200" dirty="0" smtClean="0">
                <a:solidFill>
                  <a:srgbClr val="FFFFFF"/>
                </a:solidFill>
                <a:latin typeface="+mn-lt"/>
                <a:ea typeface="ヒラギノ角ゴ Pro W3" pitchFamily="-64" charset="-128"/>
                <a:cs typeface="+mn-cs"/>
              </a:defRPr>
            </a:lvl2pPr>
            <a:lvl3pPr>
              <a:defRPr lang="en-US" sz="1800" kern="1200" dirty="0" smtClean="0">
                <a:solidFill>
                  <a:srgbClr val="FFFFFF"/>
                </a:solidFill>
                <a:latin typeface="+mn-lt"/>
                <a:ea typeface="ヒラギノ角ゴ Pro W3" pitchFamily="-64" charset="-128"/>
                <a:cs typeface="+mn-cs"/>
              </a:defRPr>
            </a:lvl3pPr>
            <a:lvl4pPr>
              <a:defRPr lang="en-US" sz="1800" kern="1200" dirty="0" smtClean="0">
                <a:solidFill>
                  <a:srgbClr val="FFFFFF"/>
                </a:solidFill>
                <a:latin typeface="+mn-lt"/>
                <a:ea typeface="ヒラギノ角ゴ Pro W3" pitchFamily="-64" charset="-128"/>
                <a:cs typeface="+mn-cs"/>
              </a:defRPr>
            </a:lvl4pPr>
            <a:lvl5pPr>
              <a:defRPr lang="en-GB" sz="1800" kern="1200" dirty="0">
                <a:solidFill>
                  <a:srgbClr val="FFFFFF"/>
                </a:solidFill>
                <a:latin typeface="+mn-lt"/>
                <a:ea typeface="ヒラギノ角ゴ Pro W3" pitchFamily="-64" charset="-128"/>
                <a:cs typeface="+mn-cs"/>
              </a:defRPr>
            </a:lvl5pPr>
          </a:lstStyle>
          <a:p>
            <a:pPr lvl="0"/>
            <a:r>
              <a:rPr lang="en-US" noProof="0" dirty="0" smtClean="0"/>
              <a:t>Click to edit Master text styles</a:t>
            </a:r>
          </a:p>
        </p:txBody>
      </p:sp>
    </p:spTree>
    <p:extLst>
      <p:ext uri="{BB962C8B-B14F-4D97-AF65-F5344CB8AC3E}">
        <p14:creationId xmlns:p14="http://schemas.microsoft.com/office/powerpoint/2010/main" val="287642667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nd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5" name="Footer Placeholder 4"/>
          <p:cNvSpPr>
            <a:spLocks noGrp="1"/>
          </p:cNvSpPr>
          <p:nvPr>
            <p:ph type="ftr" sz="quarter" idx="10"/>
          </p:nvPr>
        </p:nvSpPr>
        <p:spPr/>
        <p:txBody>
          <a:bodyPr/>
          <a:lstStyle>
            <a:lvl1pPr>
              <a:defRPr/>
            </a:lvl1pPr>
          </a:lstStyle>
          <a:p>
            <a:pPr>
              <a:defRPr/>
            </a:pPr>
            <a:r>
              <a:rPr lang="it-IT" smtClean="0"/>
              <a:t>Microdata in ESCB banking statistics</a:t>
            </a:r>
            <a:endParaRPr lang="en-GB"/>
          </a:p>
        </p:txBody>
      </p:sp>
      <p:sp>
        <p:nvSpPr>
          <p:cNvPr id="6" name="Slide Number Placeholder 5"/>
          <p:cNvSpPr>
            <a:spLocks noGrp="1"/>
          </p:cNvSpPr>
          <p:nvPr>
            <p:ph type="sldNum" sz="quarter" idx="11"/>
          </p:nvPr>
        </p:nvSpPr>
        <p:spPr/>
        <p:txBody>
          <a:bodyPr/>
          <a:lstStyle>
            <a:lvl1pPr>
              <a:defRPr/>
            </a:lvl1pPr>
          </a:lstStyle>
          <a:p>
            <a:pPr>
              <a:defRPr/>
            </a:pPr>
            <a:fld id="{46963CB3-B70C-4C50-BFFF-1769AF587D97}" type="slidenum">
              <a:rPr lang="en-GB" smtClean="0"/>
              <a:pPr>
                <a:defRPr/>
              </a:pPr>
              <a:t>‹#›</a:t>
            </a:fld>
            <a:endParaRPr lang="en-GB"/>
          </a:p>
        </p:txBody>
      </p:sp>
      <p:sp>
        <p:nvSpPr>
          <p:cNvPr id="8" name="Picture Placeholder 7"/>
          <p:cNvSpPr>
            <a:spLocks noGrp="1"/>
          </p:cNvSpPr>
          <p:nvPr>
            <p:ph type="pic" sz="quarter" idx="12"/>
          </p:nvPr>
        </p:nvSpPr>
        <p:spPr>
          <a:xfrm>
            <a:off x="4643438" y="1412875"/>
            <a:ext cx="4224337" cy="4486275"/>
          </a:xfrm>
        </p:spPr>
        <p:txBody>
          <a:bodyPr/>
          <a:lstStyle/>
          <a:p>
            <a:r>
              <a:rPr lang="en-US" smtClean="0"/>
              <a:t>Click icon to add picture</a:t>
            </a:r>
            <a:endParaRPr lang="en-GB" dirty="0"/>
          </a:p>
        </p:txBody>
      </p:sp>
      <p:sp>
        <p:nvSpPr>
          <p:cNvPr id="10" name="Text Placeholder 9"/>
          <p:cNvSpPr>
            <a:spLocks noGrp="1"/>
          </p:cNvSpPr>
          <p:nvPr>
            <p:ph type="body" sz="quarter" idx="13"/>
          </p:nvPr>
        </p:nvSpPr>
        <p:spPr>
          <a:xfrm>
            <a:off x="288751" y="1428576"/>
            <a:ext cx="4224338" cy="44608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Text Placeholder 6"/>
          <p:cNvSpPr>
            <a:spLocks noGrp="1"/>
          </p:cNvSpPr>
          <p:nvPr>
            <p:ph type="body" sz="quarter" idx="14"/>
          </p:nvPr>
        </p:nvSpPr>
        <p:spPr>
          <a:xfrm>
            <a:off x="273424" y="116632"/>
            <a:ext cx="8547048" cy="360040"/>
          </a:xfrm>
        </p:spPr>
        <p:txBody>
          <a:bodyPr/>
          <a:lstStyle>
            <a:lvl1pPr marL="0" indent="0">
              <a:buFontTx/>
              <a:buNone/>
              <a:defRPr lang="en-US" sz="1800" kern="1200" dirty="0" smtClean="0">
                <a:solidFill>
                  <a:srgbClr val="FFFFFF"/>
                </a:solidFill>
                <a:latin typeface="+mn-lt"/>
                <a:ea typeface="ヒラギノ角ゴ Pro W3" pitchFamily="-64" charset="-128"/>
                <a:cs typeface="+mn-cs"/>
              </a:defRPr>
            </a:lvl1pPr>
            <a:lvl2pPr>
              <a:defRPr lang="en-US" sz="1800" kern="1200" dirty="0" smtClean="0">
                <a:solidFill>
                  <a:srgbClr val="FFFFFF"/>
                </a:solidFill>
                <a:latin typeface="+mn-lt"/>
                <a:ea typeface="ヒラギノ角ゴ Pro W3" pitchFamily="-64" charset="-128"/>
                <a:cs typeface="+mn-cs"/>
              </a:defRPr>
            </a:lvl2pPr>
            <a:lvl3pPr>
              <a:defRPr lang="en-US" sz="1800" kern="1200" dirty="0" smtClean="0">
                <a:solidFill>
                  <a:srgbClr val="FFFFFF"/>
                </a:solidFill>
                <a:latin typeface="+mn-lt"/>
                <a:ea typeface="ヒラギノ角ゴ Pro W3" pitchFamily="-64" charset="-128"/>
                <a:cs typeface="+mn-cs"/>
              </a:defRPr>
            </a:lvl3pPr>
            <a:lvl4pPr>
              <a:defRPr lang="en-US" sz="1800" kern="1200" dirty="0" smtClean="0">
                <a:solidFill>
                  <a:srgbClr val="FFFFFF"/>
                </a:solidFill>
                <a:latin typeface="+mn-lt"/>
                <a:ea typeface="ヒラギノ角ゴ Pro W3" pitchFamily="-64" charset="-128"/>
                <a:cs typeface="+mn-cs"/>
              </a:defRPr>
            </a:lvl4pPr>
            <a:lvl5pPr>
              <a:defRPr lang="en-GB" sz="1800" kern="1200" dirty="0">
                <a:solidFill>
                  <a:srgbClr val="FFFFFF"/>
                </a:solidFill>
                <a:latin typeface="+mn-lt"/>
                <a:ea typeface="ヒラギノ角ゴ Pro W3" pitchFamily="-64" charset="-128"/>
                <a:cs typeface="+mn-cs"/>
              </a:defRPr>
            </a:lvl5pPr>
          </a:lstStyle>
          <a:p>
            <a:pPr lvl="0"/>
            <a:r>
              <a:rPr lang="en-US" noProof="0" dirty="0" smtClean="0"/>
              <a:t>Click to edit Master text styles</a:t>
            </a:r>
          </a:p>
        </p:txBody>
      </p:sp>
    </p:spTree>
    <p:extLst>
      <p:ext uri="{BB962C8B-B14F-4D97-AF65-F5344CB8AC3E}">
        <p14:creationId xmlns:p14="http://schemas.microsoft.com/office/powerpoint/2010/main" val="112495084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 picture">
    <p:spTree>
      <p:nvGrpSpPr>
        <p:cNvPr id="1" name=""/>
        <p:cNvGrpSpPr/>
        <p:nvPr/>
      </p:nvGrpSpPr>
      <p:grpSpPr>
        <a:xfrm>
          <a:off x="0" y="0"/>
          <a:ext cx="0" cy="0"/>
          <a:chOff x="0" y="0"/>
          <a:chExt cx="0" cy="0"/>
        </a:xfrm>
      </p:grpSpPr>
      <p:sp>
        <p:nvSpPr>
          <p:cNvPr id="2" name="Title 1"/>
          <p:cNvSpPr>
            <a:spLocks noGrp="1"/>
          </p:cNvSpPr>
          <p:nvPr>
            <p:ph type="title"/>
          </p:nvPr>
        </p:nvSpPr>
        <p:spPr>
          <a:xfrm>
            <a:off x="269875" y="660400"/>
            <a:ext cx="8594725" cy="628650"/>
          </a:xfrm>
        </p:spPr>
        <p:txBody>
          <a:bodyPr/>
          <a:lstStyle/>
          <a:p>
            <a:r>
              <a:rPr lang="en-US" smtClean="0"/>
              <a:t>Click to edit Master title style</a:t>
            </a:r>
            <a:endParaRPr lang="en-GB" dirty="0"/>
          </a:p>
        </p:txBody>
      </p:sp>
      <p:sp>
        <p:nvSpPr>
          <p:cNvPr id="4" name="Footer Placeholder 3"/>
          <p:cNvSpPr>
            <a:spLocks noGrp="1"/>
          </p:cNvSpPr>
          <p:nvPr>
            <p:ph type="ftr" sz="quarter" idx="10"/>
          </p:nvPr>
        </p:nvSpPr>
        <p:spPr>
          <a:xfrm>
            <a:off x="269875" y="6477000"/>
            <a:ext cx="3213100" cy="188913"/>
          </a:xfrm>
        </p:spPr>
        <p:txBody>
          <a:bodyPr/>
          <a:lstStyle>
            <a:lvl1pPr>
              <a:defRPr/>
            </a:lvl1pPr>
          </a:lstStyle>
          <a:p>
            <a:pPr>
              <a:defRPr/>
            </a:pPr>
            <a:r>
              <a:rPr lang="it-IT" smtClean="0"/>
              <a:t>Microdata in ESCB banking statistics</a:t>
            </a:r>
            <a:endParaRPr lang="en-GB"/>
          </a:p>
        </p:txBody>
      </p:sp>
      <p:sp>
        <p:nvSpPr>
          <p:cNvPr id="5" name="Slide Number Placeholder 4"/>
          <p:cNvSpPr>
            <a:spLocks noGrp="1"/>
          </p:cNvSpPr>
          <p:nvPr>
            <p:ph type="sldNum" sz="quarter" idx="11"/>
          </p:nvPr>
        </p:nvSpPr>
        <p:spPr>
          <a:xfrm>
            <a:off x="4357688" y="6488113"/>
            <a:ext cx="414337" cy="239712"/>
          </a:xfrm>
        </p:spPr>
        <p:txBody>
          <a:bodyPr/>
          <a:lstStyle>
            <a:lvl1pPr>
              <a:defRPr/>
            </a:lvl1pPr>
          </a:lstStyle>
          <a:p>
            <a:pPr>
              <a:defRPr/>
            </a:pPr>
            <a:fld id="{F3085CA3-3F85-4AB6-9F6A-AEA30E7BCA99}" type="slidenum">
              <a:rPr lang="en-GB" smtClean="0"/>
              <a:pPr>
                <a:defRPr/>
              </a:pPr>
              <a:t>‹#›</a:t>
            </a:fld>
            <a:endParaRPr lang="en-GB"/>
          </a:p>
        </p:txBody>
      </p:sp>
      <p:sp>
        <p:nvSpPr>
          <p:cNvPr id="7" name="Text Placeholder 6"/>
          <p:cNvSpPr>
            <a:spLocks noGrp="1"/>
          </p:cNvSpPr>
          <p:nvPr>
            <p:ph type="body" sz="quarter" idx="12"/>
          </p:nvPr>
        </p:nvSpPr>
        <p:spPr>
          <a:xfrm>
            <a:off x="279400" y="5918200"/>
            <a:ext cx="8610600" cy="463550"/>
          </a:xfrm>
        </p:spPr>
        <p:txBody>
          <a:bodyPr/>
          <a:lstStyle>
            <a:lvl1pPr marL="0" indent="0">
              <a:buFontTx/>
              <a:buNone/>
              <a:defRPr sz="1600"/>
            </a:lvl1pPr>
          </a:lstStyle>
          <a:p>
            <a:pPr lvl="0"/>
            <a:r>
              <a:rPr lang="en-US" smtClean="0"/>
              <a:t>Click to edit Master text styles</a:t>
            </a:r>
          </a:p>
        </p:txBody>
      </p:sp>
      <p:sp>
        <p:nvSpPr>
          <p:cNvPr id="9" name="Picture Placeholder 8"/>
          <p:cNvSpPr>
            <a:spLocks noGrp="1"/>
          </p:cNvSpPr>
          <p:nvPr>
            <p:ph type="pic" sz="quarter" idx="13"/>
          </p:nvPr>
        </p:nvSpPr>
        <p:spPr>
          <a:xfrm>
            <a:off x="279400" y="1844674"/>
            <a:ext cx="8613775" cy="4073525"/>
          </a:xfrm>
        </p:spPr>
        <p:txBody>
          <a:bodyPr/>
          <a:lstStyle/>
          <a:p>
            <a:r>
              <a:rPr lang="en-US" smtClean="0"/>
              <a:t>Click icon to add picture</a:t>
            </a:r>
            <a:endParaRPr lang="de-DE"/>
          </a:p>
        </p:txBody>
      </p:sp>
      <p:sp>
        <p:nvSpPr>
          <p:cNvPr id="10" name="Text Placeholder 3"/>
          <p:cNvSpPr>
            <a:spLocks noGrp="1"/>
          </p:cNvSpPr>
          <p:nvPr>
            <p:ph type="body" sz="quarter" idx="15"/>
          </p:nvPr>
        </p:nvSpPr>
        <p:spPr>
          <a:xfrm>
            <a:off x="279400" y="1423989"/>
            <a:ext cx="8613775" cy="348828"/>
          </a:xfrm>
          <a:solidFill>
            <a:schemeClr val="tx2"/>
          </a:solidFill>
        </p:spPr>
        <p:txBody>
          <a:bodyPr/>
          <a:lstStyle>
            <a:lvl1pPr marL="0" indent="0">
              <a:defRPr sz="1600">
                <a:solidFill>
                  <a:schemeClr val="bg1"/>
                </a:solidFill>
              </a:defRPr>
            </a:lvl1pPr>
          </a:lstStyle>
          <a:p>
            <a:pPr lvl="0"/>
            <a:r>
              <a:rPr lang="en-US" smtClean="0"/>
              <a:t>Click to edit Master text styles</a:t>
            </a:r>
          </a:p>
        </p:txBody>
      </p:sp>
      <p:sp>
        <p:nvSpPr>
          <p:cNvPr id="8" name="Text Placeholder 6"/>
          <p:cNvSpPr>
            <a:spLocks noGrp="1"/>
          </p:cNvSpPr>
          <p:nvPr>
            <p:ph type="body" sz="quarter" idx="16"/>
          </p:nvPr>
        </p:nvSpPr>
        <p:spPr>
          <a:xfrm>
            <a:off x="273424" y="116632"/>
            <a:ext cx="8547048" cy="360040"/>
          </a:xfrm>
        </p:spPr>
        <p:txBody>
          <a:bodyPr/>
          <a:lstStyle>
            <a:lvl1pPr marL="0" indent="0">
              <a:buFontTx/>
              <a:buNone/>
              <a:defRPr lang="en-US" sz="1800" kern="1200" dirty="0" smtClean="0">
                <a:solidFill>
                  <a:srgbClr val="FFFFFF"/>
                </a:solidFill>
                <a:latin typeface="+mn-lt"/>
                <a:ea typeface="ヒラギノ角ゴ Pro W3" pitchFamily="-64" charset="-128"/>
                <a:cs typeface="+mn-cs"/>
              </a:defRPr>
            </a:lvl1pPr>
            <a:lvl2pPr>
              <a:defRPr lang="en-US" sz="1800" kern="1200" dirty="0" smtClean="0">
                <a:solidFill>
                  <a:srgbClr val="FFFFFF"/>
                </a:solidFill>
                <a:latin typeface="+mn-lt"/>
                <a:ea typeface="ヒラギノ角ゴ Pro W3" pitchFamily="-64" charset="-128"/>
                <a:cs typeface="+mn-cs"/>
              </a:defRPr>
            </a:lvl2pPr>
            <a:lvl3pPr>
              <a:defRPr lang="en-US" sz="1800" kern="1200" dirty="0" smtClean="0">
                <a:solidFill>
                  <a:srgbClr val="FFFFFF"/>
                </a:solidFill>
                <a:latin typeface="+mn-lt"/>
                <a:ea typeface="ヒラギノ角ゴ Pro W3" pitchFamily="-64" charset="-128"/>
                <a:cs typeface="+mn-cs"/>
              </a:defRPr>
            </a:lvl3pPr>
            <a:lvl4pPr>
              <a:defRPr lang="en-US" sz="1800" kern="1200" dirty="0" smtClean="0">
                <a:solidFill>
                  <a:srgbClr val="FFFFFF"/>
                </a:solidFill>
                <a:latin typeface="+mn-lt"/>
                <a:ea typeface="ヒラギノ角ゴ Pro W3" pitchFamily="-64" charset="-128"/>
                <a:cs typeface="+mn-cs"/>
              </a:defRPr>
            </a:lvl4pPr>
            <a:lvl5pPr>
              <a:defRPr lang="en-GB" sz="1800" kern="1200" dirty="0">
                <a:solidFill>
                  <a:srgbClr val="FFFFFF"/>
                </a:solidFill>
                <a:latin typeface="+mn-lt"/>
                <a:ea typeface="ヒラギノ角ゴ Pro W3" pitchFamily="-64" charset="-128"/>
                <a:cs typeface="+mn-cs"/>
              </a:defRPr>
            </a:lvl5pPr>
          </a:lstStyle>
          <a:p>
            <a:pPr lvl="0"/>
            <a:r>
              <a:rPr lang="en-US" noProof="0" dirty="0" smtClean="0"/>
              <a:t>Click to edit Master text styles</a:t>
            </a:r>
          </a:p>
        </p:txBody>
      </p:sp>
    </p:spTree>
    <p:extLst>
      <p:ext uri="{BB962C8B-B14F-4D97-AF65-F5344CB8AC3E}">
        <p14:creationId xmlns:p14="http://schemas.microsoft.com/office/powerpoint/2010/main" val="231285841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5730" name="Rectangle 2"/>
          <p:cNvSpPr>
            <a:spLocks noChangeArrowheads="1"/>
          </p:cNvSpPr>
          <p:nvPr/>
        </p:nvSpPr>
        <p:spPr bwMode="auto">
          <a:xfrm>
            <a:off x="0" y="0"/>
            <a:ext cx="9144000" cy="479425"/>
          </a:xfrm>
          <a:prstGeom prst="rect">
            <a:avLst/>
          </a:prstGeom>
          <a:solidFill>
            <a:schemeClr val="tx2"/>
          </a:solidFill>
          <a:ln w="9525"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eaLnBrk="0" fontAlgn="base" hangingPunct="0">
              <a:spcBef>
                <a:spcPct val="50000"/>
              </a:spcBef>
              <a:spcAft>
                <a:spcPct val="0"/>
              </a:spcAft>
            </a:pPr>
            <a:endParaRPr lang="en-GB" smtClean="0">
              <a:solidFill>
                <a:srgbClr val="585858"/>
              </a:solidFill>
              <a:ea typeface="ヒラギノ角ゴ Pro W3" pitchFamily="-64" charset="-128"/>
            </a:endParaRPr>
          </a:p>
        </p:txBody>
      </p:sp>
      <p:sp>
        <p:nvSpPr>
          <p:cNvPr id="1225731" name="Rectangle 3"/>
          <p:cNvSpPr>
            <a:spLocks noChangeArrowheads="1"/>
          </p:cNvSpPr>
          <p:nvPr/>
        </p:nvSpPr>
        <p:spPr bwMode="auto">
          <a:xfrm>
            <a:off x="271463" y="104775"/>
            <a:ext cx="65024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eaLnBrk="0" fontAlgn="base" hangingPunct="0">
              <a:spcBef>
                <a:spcPct val="0"/>
              </a:spcBef>
              <a:spcAft>
                <a:spcPct val="0"/>
              </a:spcAft>
            </a:pPr>
            <a:r>
              <a:rPr lang="de-DE" smtClean="0">
                <a:solidFill>
                  <a:srgbClr val="FFFFFF"/>
                </a:solidFill>
                <a:ea typeface="ヒラギノ角ゴ Pro W3" pitchFamily="-64" charset="-128"/>
              </a:rPr>
              <a:t>Rubric</a:t>
            </a:r>
          </a:p>
        </p:txBody>
      </p:sp>
      <p:sp>
        <p:nvSpPr>
          <p:cNvPr id="1225732" name="Rectangle 4"/>
          <p:cNvSpPr>
            <a:spLocks noGrp="1" noChangeArrowheads="1"/>
          </p:cNvSpPr>
          <p:nvPr>
            <p:ph type="body" idx="1"/>
          </p:nvPr>
        </p:nvSpPr>
        <p:spPr bwMode="auto">
          <a:xfrm>
            <a:off x="269875" y="1428750"/>
            <a:ext cx="8594725" cy="44688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GB" noProof="0" dirty="0" err="1" smtClean="0"/>
              <a:t>Mastertextformat</a:t>
            </a:r>
            <a:r>
              <a:rPr lang="en-GB" noProof="0" dirty="0" smtClean="0"/>
              <a:t> </a:t>
            </a:r>
            <a:r>
              <a:rPr lang="en-GB" noProof="0" dirty="0" err="1" smtClean="0"/>
              <a:t>bearbeiten</a:t>
            </a:r>
            <a:endParaRPr lang="en-GB" noProof="0" dirty="0" smtClean="0"/>
          </a:p>
          <a:p>
            <a:pPr lvl="1"/>
            <a:r>
              <a:rPr lang="en-GB" noProof="0" dirty="0" err="1" smtClean="0"/>
              <a:t>Zweite</a:t>
            </a:r>
            <a:r>
              <a:rPr lang="en-GB" noProof="0" dirty="0" smtClean="0"/>
              <a:t> </a:t>
            </a:r>
            <a:r>
              <a:rPr lang="en-GB" noProof="0" dirty="0" err="1" smtClean="0"/>
              <a:t>Ebene</a:t>
            </a:r>
            <a:endParaRPr lang="en-GB" noProof="0" dirty="0" smtClean="0"/>
          </a:p>
          <a:p>
            <a:pPr lvl="2"/>
            <a:r>
              <a:rPr lang="en-GB" noProof="0" dirty="0" err="1" smtClean="0"/>
              <a:t>Dritte</a:t>
            </a:r>
            <a:r>
              <a:rPr lang="en-GB" noProof="0" dirty="0" smtClean="0"/>
              <a:t> </a:t>
            </a:r>
            <a:r>
              <a:rPr lang="en-GB" noProof="0" dirty="0" err="1" smtClean="0"/>
              <a:t>Ebene</a:t>
            </a:r>
            <a:endParaRPr lang="en-GB" noProof="0" dirty="0" smtClean="0"/>
          </a:p>
          <a:p>
            <a:pPr lvl="3"/>
            <a:r>
              <a:rPr lang="en-GB" noProof="0" dirty="0" err="1" smtClean="0"/>
              <a:t>Vierte</a:t>
            </a:r>
            <a:r>
              <a:rPr lang="en-GB" noProof="0" dirty="0" smtClean="0"/>
              <a:t> </a:t>
            </a:r>
            <a:r>
              <a:rPr lang="en-GB" noProof="0" dirty="0" err="1" smtClean="0"/>
              <a:t>Ebene</a:t>
            </a:r>
            <a:endParaRPr lang="en-GB" noProof="0" dirty="0" smtClean="0"/>
          </a:p>
          <a:p>
            <a:pPr lvl="4"/>
            <a:r>
              <a:rPr lang="en-GB" noProof="0" dirty="0" err="1" smtClean="0"/>
              <a:t>Fünfte</a:t>
            </a:r>
            <a:r>
              <a:rPr lang="en-GB" noProof="0" dirty="0" smtClean="0"/>
              <a:t> </a:t>
            </a:r>
            <a:r>
              <a:rPr lang="en-GB" noProof="0" dirty="0" err="1" smtClean="0"/>
              <a:t>Ebene</a:t>
            </a:r>
            <a:endParaRPr lang="en-GB" noProof="0" dirty="0" smtClean="0"/>
          </a:p>
        </p:txBody>
      </p:sp>
      <p:sp>
        <p:nvSpPr>
          <p:cNvPr id="1225733" name="Rectangle 5"/>
          <p:cNvSpPr>
            <a:spLocks noGrp="1" noChangeArrowheads="1"/>
          </p:cNvSpPr>
          <p:nvPr>
            <p:ph type="title"/>
          </p:nvPr>
        </p:nvSpPr>
        <p:spPr bwMode="auto">
          <a:xfrm>
            <a:off x="269875" y="660400"/>
            <a:ext cx="8594725"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GB" noProof="0" dirty="0" err="1" smtClean="0"/>
              <a:t>Mastertitelformat</a:t>
            </a:r>
            <a:r>
              <a:rPr lang="en-GB" noProof="0" dirty="0" smtClean="0"/>
              <a:t> </a:t>
            </a:r>
            <a:r>
              <a:rPr lang="en-GB" noProof="0" dirty="0" err="1" smtClean="0"/>
              <a:t>bearbeiten</a:t>
            </a:r>
            <a:endParaRPr lang="en-GB" noProof="0" dirty="0" smtClean="0"/>
          </a:p>
        </p:txBody>
      </p:sp>
      <p:sp>
        <p:nvSpPr>
          <p:cNvPr id="1225734" name="Rectangle 6"/>
          <p:cNvSpPr>
            <a:spLocks noGrp="1" noChangeArrowheads="1"/>
          </p:cNvSpPr>
          <p:nvPr>
            <p:ph type="ftr" sz="quarter" idx="3"/>
          </p:nvPr>
        </p:nvSpPr>
        <p:spPr bwMode="auto">
          <a:xfrm>
            <a:off x="269875" y="6477000"/>
            <a:ext cx="3213100" cy="1889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a:lnSpc>
                <a:spcPts val="1200"/>
              </a:lnSpc>
              <a:spcBef>
                <a:spcPct val="0"/>
              </a:spcBef>
              <a:defRPr sz="900">
                <a:solidFill>
                  <a:srgbClr val="004B95"/>
                </a:solidFill>
              </a:defRPr>
            </a:lvl1pPr>
          </a:lstStyle>
          <a:p>
            <a:pPr>
              <a:defRPr/>
            </a:pPr>
            <a:r>
              <a:rPr lang="it-IT" smtClean="0"/>
              <a:t>Microdata in ESCB banking statistics</a:t>
            </a:r>
            <a:endParaRPr lang="en-GB"/>
          </a:p>
        </p:txBody>
      </p:sp>
      <p:sp>
        <p:nvSpPr>
          <p:cNvPr id="1225735" name="Rectangle 7"/>
          <p:cNvSpPr>
            <a:spLocks noGrp="1" noChangeArrowheads="1"/>
          </p:cNvSpPr>
          <p:nvPr>
            <p:ph type="sldNum" sz="quarter" idx="4"/>
          </p:nvPr>
        </p:nvSpPr>
        <p:spPr bwMode="auto">
          <a:xfrm>
            <a:off x="4357688" y="6477000"/>
            <a:ext cx="414337" cy="239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algn="ctr">
              <a:spcBef>
                <a:spcPct val="0"/>
              </a:spcBef>
              <a:defRPr sz="900">
                <a:solidFill>
                  <a:srgbClr val="585858"/>
                </a:solidFill>
              </a:defRPr>
            </a:lvl1pPr>
          </a:lstStyle>
          <a:p>
            <a:pPr>
              <a:defRPr/>
            </a:pPr>
            <a:fld id="{A21F2C8E-B1B4-4072-9442-09B5272C6C50}" type="slidenum">
              <a:rPr lang="en-GB" smtClean="0"/>
              <a:pPr>
                <a:defRPr/>
              </a:pPr>
              <a:t>‹#›</a:t>
            </a:fld>
            <a:endParaRPr lang="en-GB"/>
          </a:p>
        </p:txBody>
      </p:sp>
      <p:sp>
        <p:nvSpPr>
          <p:cNvPr id="9" name="Rectangle 2"/>
          <p:cNvSpPr>
            <a:spLocks noChangeArrowheads="1"/>
          </p:cNvSpPr>
          <p:nvPr/>
        </p:nvSpPr>
        <p:spPr bwMode="auto">
          <a:xfrm>
            <a:off x="0" y="0"/>
            <a:ext cx="9144000" cy="479425"/>
          </a:xfrm>
          <a:prstGeom prst="rect">
            <a:avLst/>
          </a:prstGeom>
          <a:solidFill>
            <a:schemeClr val="tx2"/>
          </a:solidFill>
          <a:ln w="9525"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eaLnBrk="0" fontAlgn="base" hangingPunct="0">
              <a:spcBef>
                <a:spcPct val="50000"/>
              </a:spcBef>
              <a:spcAft>
                <a:spcPct val="0"/>
              </a:spcAft>
            </a:pPr>
            <a:endParaRPr lang="en-GB" smtClean="0">
              <a:solidFill>
                <a:srgbClr val="585858"/>
              </a:solidFill>
              <a:ea typeface="ヒラギノ角ゴ Pro W3" pitchFamily="-64" charset="-128"/>
            </a:endParaRPr>
          </a:p>
        </p:txBody>
      </p:sp>
      <p:sp>
        <p:nvSpPr>
          <p:cNvPr id="11" name="Rectangle 9"/>
          <p:cNvSpPr>
            <a:spLocks noChangeArrowheads="1"/>
          </p:cNvSpPr>
          <p:nvPr/>
        </p:nvSpPr>
        <p:spPr bwMode="auto">
          <a:xfrm>
            <a:off x="6534150" y="6477000"/>
            <a:ext cx="2290763" cy="1889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lstStyle/>
          <a:p>
            <a:pPr algn="r" eaLnBrk="0" hangingPunct="0">
              <a:lnSpc>
                <a:spcPts val="1200"/>
              </a:lnSpc>
            </a:pPr>
            <a:r>
              <a:rPr lang="de-DE" sz="900">
                <a:solidFill>
                  <a:srgbClr val="004B95"/>
                </a:solidFill>
              </a:rPr>
              <a:t>www.ecb.europa.eu</a:t>
            </a:r>
          </a:p>
        </p:txBody>
      </p:sp>
    </p:spTree>
  </p:cSld>
  <p:clrMap bg1="lt1" tx1="dk1" bg2="lt2" tx2="dk2" accent1="accent1" accent2="accent2" accent3="accent3" accent4="accent4" accent5="accent5" accent6="accent6" hlink="hlink" folHlink="folHlink"/>
  <p:sldLayoutIdLst>
    <p:sldLayoutId id="2147487172" r:id="rId1"/>
    <p:sldLayoutId id="2147487174" r:id="rId2"/>
    <p:sldLayoutId id="2147487175" r:id="rId3"/>
    <p:sldLayoutId id="2147487176" r:id="rId4"/>
    <p:sldLayoutId id="2147487177" r:id="rId5"/>
    <p:sldLayoutId id="2147487178" r:id="rId6"/>
    <p:sldLayoutId id="2147487180" r:id="rId7"/>
    <p:sldLayoutId id="2147487181" r:id="rId8"/>
    <p:sldLayoutId id="2147487182" r:id="rId9"/>
    <p:sldLayoutId id="2147487183" r:id="rId10"/>
    <p:sldLayoutId id="2147487184" r:id="rId11"/>
    <p:sldLayoutId id="2147487185" r:id="rId12"/>
    <p:sldLayoutId id="2147487186" r:id="rId13"/>
    <p:sldLayoutId id="2147487187" r:id="rId14"/>
    <p:sldLayoutId id="2147487188" r:id="rId15"/>
    <p:sldLayoutId id="2147487189" r:id="rId16"/>
    <p:sldLayoutId id="2147487190" r:id="rId17"/>
    <p:sldLayoutId id="2147487193" r:id="rId18"/>
    <p:sldLayoutId id="2147487194" r:id="rId19"/>
  </p:sldLayoutIdLst>
  <p:timing>
    <p:tnLst>
      <p:par>
        <p:cTn id="1" dur="indefinite" restart="never" nodeType="tmRoot"/>
      </p:par>
    </p:tnLst>
  </p:timing>
  <p:hf sldNum="0" hdr="0" dt="0"/>
  <p:txStyles>
    <p:titleStyle>
      <a:lvl1pPr algn="l" rtl="0" eaLnBrk="1" fontAlgn="base" hangingPunct="1">
        <a:lnSpc>
          <a:spcPts val="2700"/>
        </a:lnSpc>
        <a:spcBef>
          <a:spcPct val="0"/>
        </a:spcBef>
        <a:spcAft>
          <a:spcPct val="0"/>
        </a:spcAft>
        <a:defRPr sz="2400">
          <a:solidFill>
            <a:schemeClr val="tx2"/>
          </a:solidFill>
          <a:latin typeface="+mj-lt"/>
          <a:ea typeface="+mj-ea"/>
          <a:cs typeface="+mj-cs"/>
        </a:defRPr>
      </a:lvl1pPr>
      <a:lvl2pPr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2pPr>
      <a:lvl3pPr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3pPr>
      <a:lvl4pPr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4pPr>
      <a:lvl5pPr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5pPr>
      <a:lvl6pPr marL="457200"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6pPr>
      <a:lvl7pPr marL="914400"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7pPr>
      <a:lvl8pPr marL="1371600"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8pPr>
      <a:lvl9pPr marL="1828800" algn="l" rtl="0" eaLnBrk="1" fontAlgn="base" hangingPunct="1">
        <a:lnSpc>
          <a:spcPts val="2700"/>
        </a:lnSpc>
        <a:spcBef>
          <a:spcPct val="0"/>
        </a:spcBef>
        <a:spcAft>
          <a:spcPct val="0"/>
        </a:spcAft>
        <a:defRPr sz="2400">
          <a:solidFill>
            <a:schemeClr val="tx2"/>
          </a:solidFill>
          <a:latin typeface="Arial Black" pitchFamily="34" charset="0"/>
          <a:cs typeface="Arial" charset="0"/>
        </a:defRPr>
      </a:lvl9pPr>
    </p:titleStyle>
    <p:bodyStyle>
      <a:lvl1pPr marL="298450" indent="-298450" algn="l" rtl="0" eaLnBrk="1" fontAlgn="base" hangingPunct="1">
        <a:spcBef>
          <a:spcPct val="30000"/>
        </a:spcBef>
        <a:spcAft>
          <a:spcPct val="0"/>
        </a:spcAft>
        <a:buClr>
          <a:schemeClr val="tx2"/>
        </a:buClr>
        <a:buChar char="•"/>
        <a:defRPr sz="2200">
          <a:solidFill>
            <a:schemeClr val="tx1"/>
          </a:solidFill>
          <a:latin typeface="+mn-lt"/>
          <a:ea typeface="+mn-ea"/>
          <a:cs typeface="+mn-cs"/>
        </a:defRPr>
      </a:lvl1pPr>
      <a:lvl2pPr marL="596900" indent="-296863" algn="l" rtl="0" eaLnBrk="1" fontAlgn="base" hangingPunct="1">
        <a:spcBef>
          <a:spcPct val="0"/>
        </a:spcBef>
        <a:spcAft>
          <a:spcPct val="0"/>
        </a:spcAft>
        <a:buChar char="–"/>
        <a:defRPr>
          <a:solidFill>
            <a:schemeClr val="tx1"/>
          </a:solidFill>
          <a:latin typeface="+mn-lt"/>
          <a:cs typeface="+mn-cs"/>
        </a:defRPr>
      </a:lvl2pPr>
      <a:lvl3pPr marL="914400" indent="-315913" algn="l" rtl="0" eaLnBrk="1" fontAlgn="base" hangingPunct="1">
        <a:spcBef>
          <a:spcPct val="0"/>
        </a:spcBef>
        <a:spcAft>
          <a:spcPct val="0"/>
        </a:spcAft>
        <a:buChar char="•"/>
        <a:defRPr sz="1600">
          <a:solidFill>
            <a:schemeClr val="tx1"/>
          </a:solidFill>
          <a:latin typeface="+mn-lt"/>
          <a:cs typeface="+mn-cs"/>
        </a:defRPr>
      </a:lvl3pPr>
      <a:lvl4pPr marL="1219200" indent="-303213" algn="l" rtl="0" eaLnBrk="1" fontAlgn="base" hangingPunct="1">
        <a:spcBef>
          <a:spcPct val="0"/>
        </a:spcBef>
        <a:spcAft>
          <a:spcPct val="0"/>
        </a:spcAft>
        <a:buChar char="–"/>
        <a:defRPr sz="1600">
          <a:solidFill>
            <a:schemeClr val="tx1"/>
          </a:solidFill>
          <a:latin typeface="+mn-lt"/>
          <a:cs typeface="+mn-cs"/>
        </a:defRPr>
      </a:lvl4pPr>
      <a:lvl5pPr marL="1524000" indent="-303213" algn="l" rtl="0" eaLnBrk="1" fontAlgn="base" hangingPunct="1">
        <a:spcBef>
          <a:spcPct val="0"/>
        </a:spcBef>
        <a:spcAft>
          <a:spcPct val="0"/>
        </a:spcAft>
        <a:buFont typeface="Times" pitchFamily="18" charset="0"/>
        <a:buChar char="•"/>
        <a:defRPr sz="1600" i="1">
          <a:solidFill>
            <a:schemeClr val="tx1"/>
          </a:solidFill>
          <a:latin typeface="+mn-lt"/>
          <a:cs typeface="+mn-cs"/>
        </a:defRPr>
      </a:lvl5pPr>
      <a:lvl6pPr marL="1981200" indent="-303213" algn="l" rtl="0" eaLnBrk="1" fontAlgn="base" hangingPunct="1">
        <a:spcBef>
          <a:spcPct val="0"/>
        </a:spcBef>
        <a:spcAft>
          <a:spcPct val="0"/>
        </a:spcAft>
        <a:buFont typeface="Times" pitchFamily="18" charset="0"/>
        <a:buChar char="•"/>
        <a:defRPr sz="1600" i="1">
          <a:solidFill>
            <a:schemeClr val="tx1"/>
          </a:solidFill>
          <a:latin typeface="+mn-lt"/>
          <a:cs typeface="+mn-cs"/>
        </a:defRPr>
      </a:lvl6pPr>
      <a:lvl7pPr marL="2438400" indent="-303213" algn="l" rtl="0" eaLnBrk="1" fontAlgn="base" hangingPunct="1">
        <a:spcBef>
          <a:spcPct val="0"/>
        </a:spcBef>
        <a:spcAft>
          <a:spcPct val="0"/>
        </a:spcAft>
        <a:buFont typeface="Times" pitchFamily="18" charset="0"/>
        <a:buChar char="•"/>
        <a:defRPr sz="1600" i="1">
          <a:solidFill>
            <a:schemeClr val="tx1"/>
          </a:solidFill>
          <a:latin typeface="+mn-lt"/>
          <a:cs typeface="+mn-cs"/>
        </a:defRPr>
      </a:lvl7pPr>
      <a:lvl8pPr marL="2895600" indent="-303213" algn="l" rtl="0" eaLnBrk="1" fontAlgn="base" hangingPunct="1">
        <a:spcBef>
          <a:spcPct val="0"/>
        </a:spcBef>
        <a:spcAft>
          <a:spcPct val="0"/>
        </a:spcAft>
        <a:buFont typeface="Times" pitchFamily="18" charset="0"/>
        <a:buChar char="•"/>
        <a:defRPr sz="1600" i="1">
          <a:solidFill>
            <a:schemeClr val="tx1"/>
          </a:solidFill>
          <a:latin typeface="+mn-lt"/>
          <a:cs typeface="+mn-cs"/>
        </a:defRPr>
      </a:lvl8pPr>
      <a:lvl9pPr marL="3352800" indent="-303213" algn="l" rtl="0" eaLnBrk="1" fontAlgn="base" hangingPunct="1">
        <a:spcBef>
          <a:spcPct val="0"/>
        </a:spcBef>
        <a:spcAft>
          <a:spcPct val="0"/>
        </a:spcAft>
        <a:buFont typeface="Times" pitchFamily="18" charset="0"/>
        <a:buChar char="•"/>
        <a:defRPr sz="1600" i="1">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2"/>
          <p:cNvSpPr>
            <a:spLocks noGrp="1"/>
          </p:cNvSpPr>
          <p:nvPr>
            <p:ph type="ctrTitle"/>
          </p:nvPr>
        </p:nvSpPr>
        <p:spPr>
          <a:xfrm>
            <a:off x="4283968" y="2181225"/>
            <a:ext cx="4434582" cy="2914650"/>
          </a:xfrm>
        </p:spPr>
        <p:txBody>
          <a:bodyPr/>
          <a:lstStyle/>
          <a:p>
            <a:r>
              <a:rPr lang="en-US" altLang="en-US" dirty="0" err="1" smtClean="0"/>
              <a:t>Microdata</a:t>
            </a:r>
            <a:r>
              <a:rPr lang="en-US" altLang="en-US" dirty="0" smtClean="0"/>
              <a:t> in ESCB banking statistics</a:t>
            </a:r>
            <a:endParaRPr lang="en-GB" altLang="en-US" noProof="0" dirty="0" smtClean="0"/>
          </a:p>
        </p:txBody>
      </p:sp>
      <p:sp>
        <p:nvSpPr>
          <p:cNvPr id="110596" name="Rectangle 6"/>
          <p:cNvSpPr>
            <a:spLocks noGrp="1" noChangeArrowheads="1"/>
          </p:cNvSpPr>
          <p:nvPr>
            <p:ph type="subTitle" idx="1"/>
          </p:nvPr>
        </p:nvSpPr>
        <p:spPr>
          <a:xfrm>
            <a:off x="4283968" y="5013177"/>
            <a:ext cx="4440932" cy="1419374"/>
          </a:xfrm>
        </p:spPr>
        <p:txBody>
          <a:bodyPr/>
          <a:lstStyle/>
          <a:p>
            <a:r>
              <a:rPr lang="en-GB" altLang="en-US" i="1" noProof="0" dirty="0" smtClean="0"/>
              <a:t>Round table discussion – </a:t>
            </a:r>
            <a:r>
              <a:rPr lang="en-US" altLang="en-US" i="1" dirty="0"/>
              <a:t>exchange and use of </a:t>
            </a:r>
            <a:r>
              <a:rPr lang="en-US" altLang="en-US" i="1" dirty="0" err="1"/>
              <a:t>microdata</a:t>
            </a:r>
            <a:r>
              <a:rPr lang="en-US" altLang="en-US" i="1" dirty="0"/>
              <a:t> in foreign trade, migration and banking </a:t>
            </a:r>
            <a:r>
              <a:rPr lang="en-US" altLang="en-US" i="1" dirty="0" smtClean="0"/>
              <a:t>statistics</a:t>
            </a:r>
          </a:p>
          <a:p>
            <a:r>
              <a:rPr lang="en-GB" altLang="en-US" noProof="0" dirty="0" smtClean="0"/>
              <a:t>World Statistics Day</a:t>
            </a:r>
            <a:br>
              <a:rPr lang="en-GB" altLang="en-US" noProof="0" dirty="0" smtClean="0"/>
            </a:br>
            <a:r>
              <a:rPr lang="en-GB" altLang="en-US" noProof="0" dirty="0" smtClean="0"/>
              <a:t>Budapest, 21 October 2015</a:t>
            </a:r>
          </a:p>
        </p:txBody>
      </p:sp>
      <p:sp>
        <p:nvSpPr>
          <p:cNvPr id="8" name="Text Placeholder 7"/>
          <p:cNvSpPr>
            <a:spLocks noGrp="1"/>
          </p:cNvSpPr>
          <p:nvPr>
            <p:ph type="body" sz="quarter" idx="10"/>
          </p:nvPr>
        </p:nvSpPr>
        <p:spPr/>
        <p:txBody>
          <a:bodyPr/>
          <a:lstStyle/>
          <a:p>
            <a:r>
              <a:rPr lang="en-GB" noProof="0" dirty="0" smtClean="0"/>
              <a:t>Ioannis Ganoulis</a:t>
            </a:r>
          </a:p>
          <a:p>
            <a:r>
              <a:rPr lang="en-GB" b="0" noProof="0" dirty="0" smtClean="0"/>
              <a:t>Statistics Development &amp; Coordination</a:t>
            </a:r>
          </a:p>
          <a:p>
            <a:r>
              <a:rPr lang="en-GB" b="0" noProof="0" dirty="0" smtClean="0"/>
              <a:t>European Central Bank, DG-S</a:t>
            </a:r>
            <a:endParaRPr lang="en-GB" b="0" noProof="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itle 1"/>
          <p:cNvSpPr>
            <a:spLocks noGrp="1"/>
          </p:cNvSpPr>
          <p:nvPr>
            <p:ph type="title"/>
          </p:nvPr>
        </p:nvSpPr>
        <p:spPr/>
        <p:txBody>
          <a:bodyPr/>
          <a:lstStyle/>
          <a:p>
            <a:r>
              <a:rPr lang="en-GB" altLang="en-US" noProof="0" smtClean="0"/>
              <a:t>Analytical credit datasets (AnaCredit) as an important building block of an integrated approach</a:t>
            </a:r>
            <a:endParaRPr lang="en-GB" altLang="en-US" noProof="0" dirty="0" smtClean="0"/>
          </a:p>
        </p:txBody>
      </p:sp>
      <p:sp>
        <p:nvSpPr>
          <p:cNvPr id="122883" name="Content Placeholder 2"/>
          <p:cNvSpPr>
            <a:spLocks noGrp="1"/>
          </p:cNvSpPr>
          <p:nvPr>
            <p:ph idx="1"/>
          </p:nvPr>
        </p:nvSpPr>
        <p:spPr>
          <a:xfrm>
            <a:off x="269875" y="1624483"/>
            <a:ext cx="8594725" cy="4468813"/>
          </a:xfrm>
        </p:spPr>
        <p:txBody>
          <a:bodyPr/>
          <a:lstStyle/>
          <a:p>
            <a:r>
              <a:rPr lang="en-GB" altLang="en-US" noProof="0" dirty="0" err="1" smtClean="0"/>
              <a:t>AnaCredit</a:t>
            </a:r>
            <a:r>
              <a:rPr lang="en-GB" altLang="en-US" noProof="0" dirty="0" smtClean="0"/>
              <a:t> will cover the need for </a:t>
            </a:r>
            <a:r>
              <a:rPr lang="en-GB" altLang="en-US" b="1" noProof="0" dirty="0" smtClean="0"/>
              <a:t>granular data on credit and credit </a:t>
            </a:r>
            <a:r>
              <a:rPr lang="en-GB" altLang="en-US" noProof="0" dirty="0" smtClean="0"/>
              <a:t>risk (mainly loans), whose current availability, e.g. from Central Credit Registers, is rather incomplete and heterogeneous across EU countries</a:t>
            </a:r>
          </a:p>
          <a:p>
            <a:r>
              <a:rPr lang="en-GB" altLang="en-US" noProof="0" dirty="0" smtClean="0"/>
              <a:t>It will bring increased coverage, and especially </a:t>
            </a:r>
            <a:r>
              <a:rPr lang="en-GB" altLang="en-US" b="1" noProof="0" dirty="0" smtClean="0"/>
              <a:t>harmonisation in underlying concepts and definitions </a:t>
            </a:r>
            <a:r>
              <a:rPr lang="en-GB" altLang="en-US" b="1" noProof="0" dirty="0" smtClean="0">
                <a:sym typeface="Symbol" pitchFamily="18" charset="2"/>
              </a:rPr>
              <a:t> standardisation</a:t>
            </a:r>
            <a:endParaRPr lang="en-GB" altLang="en-US" b="1" noProof="0" dirty="0" smtClean="0"/>
          </a:p>
          <a:p>
            <a:r>
              <a:rPr lang="en-GB" altLang="en-US" noProof="0" dirty="0" smtClean="0"/>
              <a:t>M</a:t>
            </a:r>
            <a:r>
              <a:rPr lang="en-GB" altLang="en-US" b="1" noProof="0" dirty="0" smtClean="0"/>
              <a:t>ultipurpose</a:t>
            </a:r>
            <a:r>
              <a:rPr lang="en-GB" altLang="en-US" noProof="0" dirty="0" smtClean="0"/>
              <a:t>; should support a wide range of users</a:t>
            </a:r>
          </a:p>
          <a:p>
            <a:pPr lvl="1"/>
            <a:r>
              <a:rPr lang="en-GB" altLang="en-US" noProof="0" dirty="0" smtClean="0"/>
              <a:t>Monetary policy analysis and operations</a:t>
            </a:r>
          </a:p>
          <a:p>
            <a:pPr lvl="1"/>
            <a:r>
              <a:rPr lang="en-GB" altLang="en-US" noProof="0" dirty="0" smtClean="0"/>
              <a:t>Risk control and collateral management</a:t>
            </a:r>
          </a:p>
          <a:p>
            <a:pPr lvl="1"/>
            <a:r>
              <a:rPr lang="en-GB" altLang="en-US" noProof="0" dirty="0" smtClean="0"/>
              <a:t>Financial stability</a:t>
            </a:r>
          </a:p>
          <a:p>
            <a:pPr lvl="1"/>
            <a:r>
              <a:rPr lang="en-GB" altLang="en-US" noProof="0" dirty="0" smtClean="0"/>
              <a:t>Micro/macro supervision</a:t>
            </a:r>
          </a:p>
          <a:p>
            <a:pPr lvl="1"/>
            <a:r>
              <a:rPr lang="en-GB" altLang="en-US" noProof="0" dirty="0" smtClean="0"/>
              <a:t>Economic analysis and research</a:t>
            </a:r>
          </a:p>
          <a:p>
            <a:pPr lvl="1"/>
            <a:r>
              <a:rPr lang="en-GB" altLang="en-US" noProof="0" dirty="0" smtClean="0"/>
              <a:t>Statistical production</a:t>
            </a:r>
          </a:p>
        </p:txBody>
      </p:sp>
      <p:sp>
        <p:nvSpPr>
          <p:cNvPr id="2" name="Footer Placeholder 1"/>
          <p:cNvSpPr>
            <a:spLocks noGrp="1"/>
          </p:cNvSpPr>
          <p:nvPr>
            <p:ph type="ftr" sz="quarter" idx="10"/>
          </p:nvPr>
        </p:nvSpPr>
        <p:spPr/>
        <p:txBody>
          <a:bodyPr/>
          <a:lstStyle/>
          <a:p>
            <a:pPr>
              <a:defRPr/>
            </a:pPr>
            <a:r>
              <a:rPr lang="it-IT" smtClean="0"/>
              <a:t>Microdata in ESCB banking statistics</a:t>
            </a:r>
            <a:endParaRPr lang="en-GB"/>
          </a:p>
        </p:txBody>
      </p:sp>
    </p:spTree>
    <p:extLst>
      <p:ext uri="{BB962C8B-B14F-4D97-AF65-F5344CB8AC3E}">
        <p14:creationId xmlns:p14="http://schemas.microsoft.com/office/powerpoint/2010/main" val="95439083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0162" name="Title 1"/>
          <p:cNvSpPr>
            <a:spLocks noGrp="1"/>
          </p:cNvSpPr>
          <p:nvPr>
            <p:ph type="title"/>
          </p:nvPr>
        </p:nvSpPr>
        <p:spPr/>
        <p:txBody>
          <a:bodyPr/>
          <a:lstStyle/>
          <a:p>
            <a:pPr eaLnBrk="1" hangingPunct="1"/>
            <a:r>
              <a:rPr lang="en-US" altLang="en-US" smtClean="0"/>
              <a:t>Banks’ Integrated Reporting Dictionary (BIRD)</a:t>
            </a:r>
            <a:endParaRPr lang="en-GB" altLang="en-US" smtClean="0"/>
          </a:p>
        </p:txBody>
      </p:sp>
      <p:sp>
        <p:nvSpPr>
          <p:cNvPr id="220163" name="Content Placeholder 2"/>
          <p:cNvSpPr>
            <a:spLocks noGrp="1"/>
          </p:cNvSpPr>
          <p:nvPr>
            <p:ph idx="1"/>
          </p:nvPr>
        </p:nvSpPr>
        <p:spPr>
          <a:xfrm>
            <a:off x="251966" y="1412776"/>
            <a:ext cx="8589963" cy="1439838"/>
          </a:xfrm>
          <a:solidFill>
            <a:srgbClr val="DBDBDB"/>
          </a:solidFill>
          <a:extLst>
            <a:ext uri="{91240B29-F687-4F45-9708-019B960494DF}">
              <a14:hiddenLine xmlns:a14="http://schemas.microsoft.com/office/drawing/2010/main" w="9525" cap="flat" algn="ctr">
                <a:solidFill>
                  <a:schemeClr val="tx1"/>
                </a:solidFill>
                <a:round/>
                <a:headEnd type="none" w="med" len="med"/>
                <a:tailEnd type="none" w="med" len="med"/>
              </a14:hiddenLine>
            </a:ext>
          </a:extLst>
        </p:spPr>
        <p:txBody>
          <a:bodyPr anchor="ctr"/>
          <a:lstStyle/>
          <a:p>
            <a:pPr>
              <a:spcBef>
                <a:spcPct val="50000"/>
              </a:spcBef>
            </a:pPr>
            <a:r>
              <a:rPr lang="en-GB" altLang="en-US" sz="1800" b="1" dirty="0" smtClean="0">
                <a:solidFill>
                  <a:srgbClr val="003399"/>
                </a:solidFill>
              </a:rPr>
              <a:t>The BIRD proposes a standardised model for organising the banks’ internal data warehouses in an integrated way</a:t>
            </a:r>
          </a:p>
          <a:p>
            <a:pPr>
              <a:spcBef>
                <a:spcPct val="50000"/>
              </a:spcBef>
            </a:pPr>
            <a:r>
              <a:rPr lang="en-GB" altLang="en-US" sz="1800" b="1" dirty="0" smtClean="0">
                <a:solidFill>
                  <a:srgbClr val="003399"/>
                </a:solidFill>
              </a:rPr>
              <a:t>It also covers transformations to obtain reports that banks need to transmit</a:t>
            </a:r>
          </a:p>
        </p:txBody>
      </p:sp>
      <p:sp>
        <p:nvSpPr>
          <p:cNvPr id="15" name="Rectangle 14"/>
          <p:cNvSpPr/>
          <p:nvPr/>
        </p:nvSpPr>
        <p:spPr bwMode="auto">
          <a:xfrm>
            <a:off x="806450" y="3392488"/>
            <a:ext cx="6423025" cy="647700"/>
          </a:xfrm>
          <a:prstGeom prst="rect">
            <a:avLst/>
          </a:prstGeom>
          <a:solidFill>
            <a:srgbClr val="4A4A4A">
              <a:lumMod val="20000"/>
              <a:lumOff val="80000"/>
            </a:srgbClr>
          </a:solidFill>
          <a:ln w="9525" cap="flat" cmpd="sng" algn="ctr">
            <a:noFill/>
            <a:prstDash val="solid"/>
            <a:round/>
            <a:headEnd type="none" w="med" len="med"/>
            <a:tailEnd type="none" w="med" len="med"/>
          </a:ln>
          <a:effectLst/>
          <a:extLst/>
        </p:spPr>
        <p:txBody>
          <a:bodyPr anchor="ctr"/>
          <a:lstStyle/>
          <a:p>
            <a:pPr eaLnBrk="0" fontAlgn="auto" hangingPunct="0">
              <a:spcBef>
                <a:spcPct val="50000"/>
              </a:spcBef>
              <a:spcAft>
                <a:spcPts val="0"/>
              </a:spcAft>
              <a:defRPr/>
            </a:pPr>
            <a:r>
              <a:rPr lang="en-US" kern="0" dirty="0">
                <a:solidFill>
                  <a:srgbClr val="003399"/>
                </a:solidFill>
                <a:latin typeface="Arial"/>
                <a:cs typeface="Arial"/>
              </a:rPr>
              <a:t>The BIRD consists of </a:t>
            </a:r>
            <a:r>
              <a:rPr lang="en-US" b="1" kern="0" dirty="0">
                <a:solidFill>
                  <a:srgbClr val="003399"/>
                </a:solidFill>
                <a:latin typeface="Arial"/>
                <a:cs typeface="Arial"/>
              </a:rPr>
              <a:t>documentation</a:t>
            </a:r>
            <a:r>
              <a:rPr lang="en-US" kern="0" dirty="0">
                <a:solidFill>
                  <a:srgbClr val="003399"/>
                </a:solidFill>
                <a:latin typeface="Arial"/>
                <a:cs typeface="Arial"/>
              </a:rPr>
              <a:t>, it is </a:t>
            </a:r>
            <a:r>
              <a:rPr lang="en-US" b="1" kern="0" dirty="0">
                <a:solidFill>
                  <a:srgbClr val="003399"/>
                </a:solidFill>
                <a:latin typeface="Arial"/>
                <a:cs typeface="Arial"/>
              </a:rPr>
              <a:t>not an IT tool</a:t>
            </a:r>
          </a:p>
        </p:txBody>
      </p:sp>
      <p:sp>
        <p:nvSpPr>
          <p:cNvPr id="16" name="Rectangle 6"/>
          <p:cNvSpPr>
            <a:spLocks noChangeArrowheads="1"/>
          </p:cNvSpPr>
          <p:nvPr/>
        </p:nvSpPr>
        <p:spPr bwMode="auto">
          <a:xfrm>
            <a:off x="303213" y="3392488"/>
            <a:ext cx="369887" cy="647700"/>
          </a:xfrm>
          <a:prstGeom prst="rect">
            <a:avLst/>
          </a:prstGeom>
          <a:solidFill>
            <a:srgbClr val="1F497D"/>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marL="342900" indent="-342900" algn="r" fontAlgn="auto">
              <a:spcBef>
                <a:spcPts val="0"/>
              </a:spcBef>
              <a:spcAft>
                <a:spcPts val="0"/>
              </a:spcAft>
              <a:buClr>
                <a:schemeClr val="bg1"/>
              </a:buClr>
              <a:buFont typeface="Wingdings" panose="05000000000000000000" pitchFamily="2" charset="2"/>
              <a:buChar char="ü"/>
              <a:defRPr/>
            </a:pPr>
            <a:r>
              <a:rPr lang="en-GB" altLang="en-US" sz="2000" b="1" kern="0" dirty="0">
                <a:solidFill>
                  <a:schemeClr val="bg1"/>
                </a:solidFill>
                <a:latin typeface="Calibri" pitchFamily="34" charset="0"/>
              </a:rPr>
              <a:t> </a:t>
            </a:r>
          </a:p>
        </p:txBody>
      </p:sp>
      <p:sp>
        <p:nvSpPr>
          <p:cNvPr id="17" name="Rectangle 16"/>
          <p:cNvSpPr/>
          <p:nvPr/>
        </p:nvSpPr>
        <p:spPr bwMode="auto">
          <a:xfrm>
            <a:off x="806450" y="4144963"/>
            <a:ext cx="6423025" cy="647700"/>
          </a:xfrm>
          <a:prstGeom prst="rect">
            <a:avLst/>
          </a:prstGeom>
          <a:solidFill>
            <a:srgbClr val="4A4A4A">
              <a:lumMod val="20000"/>
              <a:lumOff val="80000"/>
            </a:srgbClr>
          </a:solidFill>
          <a:ln w="9525" cap="flat" cmpd="sng" algn="ctr">
            <a:noFill/>
            <a:prstDash val="solid"/>
            <a:round/>
            <a:headEnd type="none" w="med" len="med"/>
            <a:tailEnd type="none" w="med" len="med"/>
          </a:ln>
          <a:effectLst/>
          <a:extLst/>
        </p:spPr>
        <p:txBody>
          <a:bodyPr anchor="ctr"/>
          <a:lstStyle/>
          <a:p>
            <a:pPr eaLnBrk="0" fontAlgn="auto" hangingPunct="0">
              <a:spcBef>
                <a:spcPct val="50000"/>
              </a:spcBef>
              <a:spcAft>
                <a:spcPts val="0"/>
              </a:spcAft>
              <a:defRPr/>
            </a:pPr>
            <a:r>
              <a:rPr lang="en-US" kern="0" dirty="0">
                <a:solidFill>
                  <a:srgbClr val="003399"/>
                </a:solidFill>
                <a:latin typeface="Arial"/>
                <a:cs typeface="Arial"/>
              </a:rPr>
              <a:t>The application of the BIRD by the banks is strictly </a:t>
            </a:r>
            <a:r>
              <a:rPr lang="en-US" b="1" kern="0" dirty="0">
                <a:solidFill>
                  <a:srgbClr val="003399"/>
                </a:solidFill>
                <a:latin typeface="Arial"/>
                <a:cs typeface="Arial"/>
              </a:rPr>
              <a:t>voluntary</a:t>
            </a:r>
          </a:p>
        </p:txBody>
      </p:sp>
      <p:sp>
        <p:nvSpPr>
          <p:cNvPr id="18" name="Rectangle 6"/>
          <p:cNvSpPr>
            <a:spLocks noChangeArrowheads="1"/>
          </p:cNvSpPr>
          <p:nvPr/>
        </p:nvSpPr>
        <p:spPr bwMode="auto">
          <a:xfrm>
            <a:off x="303213" y="4144963"/>
            <a:ext cx="369887" cy="647700"/>
          </a:xfrm>
          <a:prstGeom prst="rect">
            <a:avLst/>
          </a:prstGeom>
          <a:solidFill>
            <a:srgbClr val="1F497D"/>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marL="342900" indent="-342900" algn="r" fontAlgn="auto">
              <a:spcBef>
                <a:spcPts val="0"/>
              </a:spcBef>
              <a:spcAft>
                <a:spcPts val="0"/>
              </a:spcAft>
              <a:buClr>
                <a:schemeClr val="bg1"/>
              </a:buClr>
              <a:buFont typeface="Wingdings" panose="05000000000000000000" pitchFamily="2" charset="2"/>
              <a:buChar char="ü"/>
              <a:defRPr/>
            </a:pPr>
            <a:r>
              <a:rPr lang="en-GB" altLang="en-US" sz="2000" b="1" kern="0" dirty="0">
                <a:solidFill>
                  <a:schemeClr val="bg1"/>
                </a:solidFill>
                <a:latin typeface="Calibri" pitchFamily="34" charset="0"/>
              </a:rPr>
              <a:t> </a:t>
            </a:r>
          </a:p>
        </p:txBody>
      </p:sp>
      <p:sp>
        <p:nvSpPr>
          <p:cNvPr id="19" name="Rectangle 18"/>
          <p:cNvSpPr/>
          <p:nvPr/>
        </p:nvSpPr>
        <p:spPr bwMode="auto">
          <a:xfrm>
            <a:off x="812800" y="4941888"/>
            <a:ext cx="6423025" cy="647700"/>
          </a:xfrm>
          <a:prstGeom prst="rect">
            <a:avLst/>
          </a:prstGeom>
          <a:solidFill>
            <a:srgbClr val="4A4A4A">
              <a:lumMod val="20000"/>
              <a:lumOff val="80000"/>
            </a:srgbClr>
          </a:solidFill>
          <a:ln w="9525" cap="flat" cmpd="sng" algn="ctr">
            <a:noFill/>
            <a:prstDash val="solid"/>
            <a:round/>
            <a:headEnd type="none" w="med" len="med"/>
            <a:tailEnd type="none" w="med" len="med"/>
          </a:ln>
          <a:effectLst/>
          <a:extLst/>
        </p:spPr>
        <p:txBody>
          <a:bodyPr anchor="ctr"/>
          <a:lstStyle/>
          <a:p>
            <a:pPr eaLnBrk="0" fontAlgn="auto" hangingPunct="0">
              <a:spcBef>
                <a:spcPct val="50000"/>
              </a:spcBef>
              <a:spcAft>
                <a:spcPts val="0"/>
              </a:spcAft>
              <a:defRPr/>
            </a:pPr>
            <a:r>
              <a:rPr lang="en-US" b="1" kern="0" dirty="0">
                <a:solidFill>
                  <a:srgbClr val="003399"/>
                </a:solidFill>
                <a:latin typeface="Arial"/>
                <a:cs typeface="Arial"/>
              </a:rPr>
              <a:t>Responsibility</a:t>
            </a:r>
            <a:r>
              <a:rPr lang="en-US" kern="0" dirty="0">
                <a:solidFill>
                  <a:srgbClr val="003399"/>
                </a:solidFill>
                <a:latin typeface="Arial"/>
                <a:cs typeface="Arial"/>
              </a:rPr>
              <a:t> for the correctness of the data remains with the </a:t>
            </a:r>
            <a:r>
              <a:rPr lang="en-US" b="1" kern="0" dirty="0">
                <a:solidFill>
                  <a:srgbClr val="003399"/>
                </a:solidFill>
                <a:latin typeface="Arial"/>
                <a:cs typeface="Arial"/>
              </a:rPr>
              <a:t>banks</a:t>
            </a:r>
          </a:p>
        </p:txBody>
      </p:sp>
      <p:sp>
        <p:nvSpPr>
          <p:cNvPr id="20" name="Rectangle 6"/>
          <p:cNvSpPr>
            <a:spLocks noChangeArrowheads="1"/>
          </p:cNvSpPr>
          <p:nvPr/>
        </p:nvSpPr>
        <p:spPr bwMode="auto">
          <a:xfrm>
            <a:off x="309563" y="4941888"/>
            <a:ext cx="369887" cy="647700"/>
          </a:xfrm>
          <a:prstGeom prst="rect">
            <a:avLst/>
          </a:prstGeom>
          <a:solidFill>
            <a:srgbClr val="1F497D"/>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marL="342900" indent="-342900" algn="r" fontAlgn="auto">
              <a:spcBef>
                <a:spcPts val="0"/>
              </a:spcBef>
              <a:spcAft>
                <a:spcPts val="0"/>
              </a:spcAft>
              <a:buClr>
                <a:schemeClr val="bg1"/>
              </a:buClr>
              <a:buFont typeface="Wingdings" panose="05000000000000000000" pitchFamily="2" charset="2"/>
              <a:buChar char="ü"/>
              <a:defRPr/>
            </a:pPr>
            <a:r>
              <a:rPr lang="en-GB" altLang="en-US" sz="2000" b="1" kern="0" dirty="0">
                <a:solidFill>
                  <a:schemeClr val="bg1"/>
                </a:solidFill>
                <a:latin typeface="Calibri" pitchFamily="34" charset="0"/>
              </a:rPr>
              <a:t> </a:t>
            </a:r>
          </a:p>
        </p:txBody>
      </p:sp>
      <p:sp>
        <p:nvSpPr>
          <p:cNvPr id="21" name="Rectangle 20"/>
          <p:cNvSpPr/>
          <p:nvPr/>
        </p:nvSpPr>
        <p:spPr bwMode="auto">
          <a:xfrm>
            <a:off x="812800" y="5732463"/>
            <a:ext cx="6423025" cy="647700"/>
          </a:xfrm>
          <a:prstGeom prst="rect">
            <a:avLst/>
          </a:prstGeom>
          <a:solidFill>
            <a:srgbClr val="4A4A4A">
              <a:lumMod val="20000"/>
              <a:lumOff val="80000"/>
            </a:srgbClr>
          </a:solidFill>
          <a:ln w="9525" cap="flat" cmpd="sng" algn="ctr">
            <a:noFill/>
            <a:prstDash val="solid"/>
            <a:round/>
            <a:headEnd type="none" w="med" len="med"/>
            <a:tailEnd type="none" w="med" len="med"/>
          </a:ln>
          <a:effectLst/>
          <a:extLst/>
        </p:spPr>
        <p:txBody>
          <a:bodyPr anchor="ctr"/>
          <a:lstStyle/>
          <a:p>
            <a:pPr eaLnBrk="0" fontAlgn="auto" hangingPunct="0">
              <a:spcBef>
                <a:spcPct val="50000"/>
              </a:spcBef>
              <a:spcAft>
                <a:spcPts val="0"/>
              </a:spcAft>
              <a:defRPr/>
            </a:pPr>
            <a:r>
              <a:rPr lang="en-US" kern="0" dirty="0">
                <a:solidFill>
                  <a:srgbClr val="003399"/>
                </a:solidFill>
                <a:latin typeface="Arial"/>
                <a:cs typeface="Arial"/>
              </a:rPr>
              <a:t>The BIRD </a:t>
            </a:r>
            <a:r>
              <a:rPr lang="en-US" kern="0" dirty="0" smtClean="0">
                <a:solidFill>
                  <a:srgbClr val="003399"/>
                </a:solidFill>
                <a:latin typeface="Arial"/>
                <a:cs typeface="Arial"/>
              </a:rPr>
              <a:t>implies </a:t>
            </a:r>
            <a:r>
              <a:rPr lang="en-US" b="1" kern="0" dirty="0" smtClean="0">
                <a:solidFill>
                  <a:srgbClr val="003399"/>
                </a:solidFill>
                <a:latin typeface="Arial"/>
                <a:cs typeface="Arial"/>
              </a:rPr>
              <a:t>no additional reporting </a:t>
            </a:r>
            <a:r>
              <a:rPr lang="en-US" b="1" kern="0" dirty="0">
                <a:solidFill>
                  <a:srgbClr val="003399"/>
                </a:solidFill>
                <a:latin typeface="Arial"/>
                <a:cs typeface="Arial"/>
              </a:rPr>
              <a:t>requirements</a:t>
            </a:r>
          </a:p>
        </p:txBody>
      </p:sp>
      <p:sp>
        <p:nvSpPr>
          <p:cNvPr id="22" name="Rectangle 6"/>
          <p:cNvSpPr>
            <a:spLocks noChangeArrowheads="1"/>
          </p:cNvSpPr>
          <p:nvPr/>
        </p:nvSpPr>
        <p:spPr bwMode="auto">
          <a:xfrm>
            <a:off x="309563" y="5732463"/>
            <a:ext cx="369887" cy="647700"/>
          </a:xfrm>
          <a:prstGeom prst="rect">
            <a:avLst/>
          </a:prstGeom>
          <a:solidFill>
            <a:srgbClr val="1F497D"/>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marL="342900" indent="-342900" algn="r" fontAlgn="auto">
              <a:spcBef>
                <a:spcPts val="0"/>
              </a:spcBef>
              <a:spcAft>
                <a:spcPts val="0"/>
              </a:spcAft>
              <a:buClr>
                <a:schemeClr val="bg1"/>
              </a:buClr>
              <a:buFont typeface="Wingdings" panose="05000000000000000000" pitchFamily="2" charset="2"/>
              <a:buChar char="ü"/>
              <a:defRPr/>
            </a:pPr>
            <a:r>
              <a:rPr lang="en-GB" altLang="en-US" sz="2000" b="1" kern="0" dirty="0">
                <a:solidFill>
                  <a:schemeClr val="bg1"/>
                </a:solidFill>
                <a:latin typeface="Calibri" pitchFamily="34" charset="0"/>
              </a:rPr>
              <a:t> </a:t>
            </a:r>
          </a:p>
        </p:txBody>
      </p:sp>
      <p:sp>
        <p:nvSpPr>
          <p:cNvPr id="23" name="Rectangle 6"/>
          <p:cNvSpPr>
            <a:spLocks noChangeArrowheads="1"/>
          </p:cNvSpPr>
          <p:nvPr/>
        </p:nvSpPr>
        <p:spPr bwMode="auto">
          <a:xfrm>
            <a:off x="7429500" y="3392488"/>
            <a:ext cx="1368425" cy="2987675"/>
          </a:xfrm>
          <a:prstGeom prst="rect">
            <a:avLst/>
          </a:prstGeom>
          <a:solidFill>
            <a:srgbClr val="1F497D"/>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fontAlgn="auto">
              <a:spcBef>
                <a:spcPts val="0"/>
              </a:spcBef>
              <a:spcAft>
                <a:spcPts val="0"/>
              </a:spcAft>
              <a:buClr>
                <a:schemeClr val="bg1"/>
              </a:buClr>
              <a:defRPr/>
            </a:pPr>
            <a:r>
              <a:rPr lang="en-GB" altLang="en-US" sz="2000" b="1" kern="0" dirty="0">
                <a:solidFill>
                  <a:schemeClr val="bg1"/>
                </a:solidFill>
                <a:latin typeface="Calibri" pitchFamily="34" charset="0"/>
              </a:rPr>
              <a:t> </a:t>
            </a:r>
            <a:r>
              <a:rPr lang="en-GB" altLang="en-US" sz="2000" b="1" kern="0" dirty="0" smtClean="0">
                <a:solidFill>
                  <a:schemeClr val="bg1"/>
                </a:solidFill>
                <a:latin typeface="Calibri" pitchFamily="34" charset="0"/>
              </a:rPr>
              <a:t>Top FAQs</a:t>
            </a:r>
            <a:endParaRPr lang="en-GB" altLang="en-US" sz="2000" b="1" kern="0" dirty="0">
              <a:solidFill>
                <a:schemeClr val="bg1"/>
              </a:solidFill>
              <a:latin typeface="Calibri" pitchFamily="34" charset="0"/>
            </a:endParaRPr>
          </a:p>
        </p:txBody>
      </p:sp>
      <p:sp>
        <p:nvSpPr>
          <p:cNvPr id="8" name="Footer Placeholder 7"/>
          <p:cNvSpPr>
            <a:spLocks noGrp="1"/>
          </p:cNvSpPr>
          <p:nvPr>
            <p:ph type="ftr" sz="quarter" idx="10"/>
          </p:nvPr>
        </p:nvSpPr>
        <p:spPr/>
        <p:txBody>
          <a:bodyPr/>
          <a:lstStyle/>
          <a:p>
            <a:pPr>
              <a:defRPr/>
            </a:pPr>
            <a:r>
              <a:rPr lang="it-IT" smtClean="0"/>
              <a:t>Microdata in ESCB banking statistics</a:t>
            </a:r>
            <a:endParaRPr lang="en-GB"/>
          </a:p>
        </p:txBody>
      </p:sp>
    </p:spTree>
    <p:extLst>
      <p:ext uri="{BB962C8B-B14F-4D97-AF65-F5344CB8AC3E}">
        <p14:creationId xmlns:p14="http://schemas.microsoft.com/office/powerpoint/2010/main" val="50718173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altLang="en-US" dirty="0" smtClean="0"/>
              <a:t>Micro- or granular data?</a:t>
            </a:r>
            <a:endParaRPr lang="en-GB" altLang="en-US" noProof="0" dirty="0" smtClean="0"/>
          </a:p>
        </p:txBody>
      </p:sp>
      <p:sp>
        <p:nvSpPr>
          <p:cNvPr id="20483" name="Rectangle 3"/>
          <p:cNvSpPr>
            <a:spLocks noGrp="1" noChangeArrowheads="1"/>
          </p:cNvSpPr>
          <p:nvPr>
            <p:ph idx="1"/>
          </p:nvPr>
        </p:nvSpPr>
        <p:spPr>
          <a:xfrm>
            <a:off x="269875" y="1428750"/>
            <a:ext cx="8594725" cy="5024586"/>
          </a:xfrm>
        </p:spPr>
        <p:txBody>
          <a:bodyPr/>
          <a:lstStyle/>
          <a:p>
            <a:r>
              <a:rPr lang="en-GB" altLang="en-US" noProof="0" dirty="0" smtClean="0">
                <a:solidFill>
                  <a:schemeClr val="tx2"/>
                </a:solidFill>
              </a:rPr>
              <a:t>Micro data refers to the individual statistical or reporting unit</a:t>
            </a:r>
          </a:p>
          <a:p>
            <a:endParaRPr lang="en-GB" altLang="en-US" noProof="0" dirty="0" smtClean="0">
              <a:solidFill>
                <a:schemeClr val="tx2"/>
              </a:solidFill>
            </a:endParaRPr>
          </a:p>
          <a:p>
            <a:endParaRPr lang="en-GB" altLang="en-US" noProof="0" dirty="0" smtClean="0">
              <a:solidFill>
                <a:schemeClr val="tx2"/>
              </a:solidFill>
            </a:endParaRPr>
          </a:p>
          <a:p>
            <a:pPr marL="300037" lvl="1" indent="0">
              <a:buNone/>
            </a:pPr>
            <a:endParaRPr lang="en-GB" altLang="en-US" dirty="0"/>
          </a:p>
          <a:p>
            <a:pPr marL="300037" lvl="1" indent="0">
              <a:buNone/>
            </a:pPr>
            <a:endParaRPr lang="en-GB" altLang="en-US" dirty="0" smtClean="0"/>
          </a:p>
          <a:p>
            <a:pPr marL="300037" lvl="1" indent="0">
              <a:buNone/>
            </a:pPr>
            <a:endParaRPr lang="en-GB" altLang="en-US" dirty="0"/>
          </a:p>
          <a:p>
            <a:pPr lvl="1"/>
            <a:endParaRPr lang="en-GB" altLang="en-US" dirty="0" smtClean="0"/>
          </a:p>
          <a:p>
            <a:pPr marL="300037" lvl="1" indent="0">
              <a:buNone/>
            </a:pPr>
            <a:r>
              <a:rPr lang="en-GB" altLang="en-US" b="1" noProof="0" dirty="0" smtClean="0"/>
              <a:t>Granular </a:t>
            </a:r>
            <a:r>
              <a:rPr lang="en-GB" altLang="en-US" b="1" dirty="0" smtClean="0"/>
              <a:t>data </a:t>
            </a:r>
            <a:r>
              <a:rPr lang="en-GB" altLang="en-US" dirty="0" smtClean="0"/>
              <a:t>(e.g. information contract by contract, or counterparty by counterparty)  </a:t>
            </a:r>
          </a:p>
          <a:p>
            <a:endParaRPr lang="en-GB" altLang="en-US" dirty="0" smtClean="0"/>
          </a:p>
          <a:p>
            <a:r>
              <a:rPr lang="en-GB" altLang="en-US" dirty="0" smtClean="0"/>
              <a:t>ESCB’s focus lies lately on </a:t>
            </a:r>
            <a:r>
              <a:rPr lang="en-GB" altLang="en-US" dirty="0" smtClean="0">
                <a:solidFill>
                  <a:schemeClr val="tx2"/>
                </a:solidFill>
              </a:rPr>
              <a:t>granular data</a:t>
            </a:r>
            <a:endParaRPr lang="en-GB" altLang="en-US" sz="1800" dirty="0" smtClean="0">
              <a:solidFill>
                <a:schemeClr val="tx2"/>
              </a:solidFill>
            </a:endParaRPr>
          </a:p>
        </p:txBody>
      </p:sp>
      <p:sp>
        <p:nvSpPr>
          <p:cNvPr id="9" name="Text Placeholder 8"/>
          <p:cNvSpPr>
            <a:spLocks noGrp="1"/>
          </p:cNvSpPr>
          <p:nvPr>
            <p:ph type="body" sz="quarter" idx="12"/>
          </p:nvPr>
        </p:nvSpPr>
        <p:spPr/>
        <p:txBody>
          <a:bodyPr/>
          <a:lstStyle/>
          <a:p>
            <a:r>
              <a:rPr lang="en-GB" noProof="0" dirty="0" smtClean="0"/>
              <a:t>What is granular data?</a:t>
            </a:r>
            <a:endParaRPr lang="en-GB" noProof="0" dirty="0"/>
          </a:p>
        </p:txBody>
      </p:sp>
      <p:sp>
        <p:nvSpPr>
          <p:cNvPr id="20484" name="Footer Placeholder 3"/>
          <p:cNvSpPr>
            <a:spLocks noGrp="1"/>
          </p:cNvSpPr>
          <p:nvPr>
            <p:ph type="ftr" sz="quarter" idx="13"/>
          </p:nvPr>
        </p:nvSpPr>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r>
              <a:rPr lang="it-IT" altLang="en-US" smtClean="0"/>
              <a:t>Microdata in ESCB banking statistics</a:t>
            </a:r>
            <a:endParaRPr lang="en-GB" altLang="en-US" smtClean="0"/>
          </a:p>
        </p:txBody>
      </p:sp>
      <p:cxnSp>
        <p:nvCxnSpPr>
          <p:cNvPr id="4" name="Straight Arrow Connector 3"/>
          <p:cNvCxnSpPr/>
          <p:nvPr/>
        </p:nvCxnSpPr>
        <p:spPr bwMode="auto">
          <a:xfrm>
            <a:off x="1763688" y="2636912"/>
            <a:ext cx="5040560" cy="0"/>
          </a:xfrm>
          <a:prstGeom prst="straightConnector1">
            <a:avLst/>
          </a:prstGeom>
          <a:solidFill>
            <a:schemeClr val="tx2"/>
          </a:solidFill>
          <a:ln w="25400" cap="flat" cmpd="sng" algn="ctr">
            <a:solidFill>
              <a:schemeClr val="tx2"/>
            </a:solidFill>
            <a:prstDash val="solid"/>
            <a:round/>
            <a:headEnd type="none" w="med" len="med"/>
            <a:tailEnd type="stealth" w="lg" len="lg"/>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 name="TextBox 4"/>
          <p:cNvSpPr txBox="1"/>
          <p:nvPr/>
        </p:nvSpPr>
        <p:spPr>
          <a:xfrm>
            <a:off x="6804248" y="1990581"/>
            <a:ext cx="1697901" cy="646331"/>
          </a:xfrm>
          <a:prstGeom prst="rect">
            <a:avLst/>
          </a:prstGeom>
          <a:noFill/>
        </p:spPr>
        <p:txBody>
          <a:bodyPr wrap="none" rtlCol="0">
            <a:spAutoFit/>
          </a:bodyPr>
          <a:lstStyle/>
          <a:p>
            <a:r>
              <a:rPr lang="en-GB" i="1" dirty="0" smtClean="0">
                <a:solidFill>
                  <a:schemeClr val="tx2"/>
                </a:solidFill>
              </a:rPr>
              <a:t>Main</a:t>
            </a:r>
            <a:r>
              <a:rPr lang="en-GB" i="1" dirty="0">
                <a:solidFill>
                  <a:schemeClr val="tx2"/>
                </a:solidFill>
              </a:rPr>
              <a:t> </a:t>
            </a:r>
            <a:r>
              <a:rPr lang="en-GB" i="1" dirty="0" smtClean="0">
                <a:solidFill>
                  <a:schemeClr val="tx2"/>
                </a:solidFill>
              </a:rPr>
              <a:t>statistical</a:t>
            </a:r>
          </a:p>
          <a:p>
            <a:r>
              <a:rPr lang="en-GB" i="1" dirty="0" smtClean="0">
                <a:solidFill>
                  <a:schemeClr val="tx2"/>
                </a:solidFill>
              </a:rPr>
              <a:t>aggregates</a:t>
            </a:r>
            <a:endParaRPr lang="en-GB" i="1" dirty="0">
              <a:solidFill>
                <a:schemeClr val="tx2"/>
              </a:solidFill>
            </a:endParaRPr>
          </a:p>
        </p:txBody>
      </p:sp>
      <p:sp>
        <p:nvSpPr>
          <p:cNvPr id="10" name="TextBox 9"/>
          <p:cNvSpPr txBox="1"/>
          <p:nvPr/>
        </p:nvSpPr>
        <p:spPr>
          <a:xfrm>
            <a:off x="355037" y="1990580"/>
            <a:ext cx="1377365" cy="646331"/>
          </a:xfrm>
          <a:prstGeom prst="rect">
            <a:avLst/>
          </a:prstGeom>
          <a:noFill/>
        </p:spPr>
        <p:txBody>
          <a:bodyPr wrap="none" rtlCol="0">
            <a:spAutoFit/>
          </a:bodyPr>
          <a:lstStyle/>
          <a:p>
            <a:pPr algn="r"/>
            <a:r>
              <a:rPr lang="en-GB" i="1" dirty="0" smtClean="0">
                <a:solidFill>
                  <a:schemeClr val="tx2"/>
                </a:solidFill>
              </a:rPr>
              <a:t>Operational</a:t>
            </a:r>
          </a:p>
          <a:p>
            <a:pPr algn="r"/>
            <a:r>
              <a:rPr lang="en-GB" i="1" dirty="0" smtClean="0">
                <a:solidFill>
                  <a:schemeClr val="tx2"/>
                </a:solidFill>
              </a:rPr>
              <a:t>system</a:t>
            </a:r>
            <a:endParaRPr lang="en-GB" i="1" dirty="0">
              <a:solidFill>
                <a:schemeClr val="tx2"/>
              </a:solidFill>
            </a:endParaRPr>
          </a:p>
        </p:txBody>
      </p:sp>
      <p:sp>
        <p:nvSpPr>
          <p:cNvPr id="8" name="Down Arrow 7"/>
          <p:cNvSpPr/>
          <p:nvPr/>
        </p:nvSpPr>
        <p:spPr bwMode="auto">
          <a:xfrm>
            <a:off x="6372200" y="2276871"/>
            <a:ext cx="216024" cy="360040"/>
          </a:xfrm>
          <a:prstGeom prst="downArrow">
            <a:avLst/>
          </a:prstGeom>
          <a:solidFill>
            <a:schemeClr val="tx2"/>
          </a:solidFill>
          <a:ln w="952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a typeface="ヒラギノ角ゴ Pro W3" pitchFamily="-64" charset="-128"/>
            </a:endParaRPr>
          </a:p>
        </p:txBody>
      </p:sp>
      <p:sp>
        <p:nvSpPr>
          <p:cNvPr id="14" name="TextBox 13"/>
          <p:cNvSpPr txBox="1"/>
          <p:nvPr/>
        </p:nvSpPr>
        <p:spPr>
          <a:xfrm>
            <a:off x="2411760" y="1907540"/>
            <a:ext cx="3744416" cy="369332"/>
          </a:xfrm>
          <a:prstGeom prst="rect">
            <a:avLst/>
          </a:prstGeom>
          <a:noFill/>
        </p:spPr>
        <p:txBody>
          <a:bodyPr wrap="square" rtlCol="0">
            <a:spAutoFit/>
          </a:bodyPr>
          <a:lstStyle/>
          <a:p>
            <a:r>
              <a:rPr lang="en-GB" i="1" dirty="0" smtClean="0">
                <a:solidFill>
                  <a:schemeClr val="accent5"/>
                </a:solidFill>
              </a:rPr>
              <a:t>Granular data closer to operations</a:t>
            </a:r>
            <a:endParaRPr lang="en-GB" i="1" dirty="0">
              <a:solidFill>
                <a:schemeClr val="accent5"/>
              </a:solidFill>
            </a:endParaRPr>
          </a:p>
        </p:txBody>
      </p:sp>
      <p:cxnSp>
        <p:nvCxnSpPr>
          <p:cNvPr id="22" name="Straight Arrow Connector 21"/>
          <p:cNvCxnSpPr/>
          <p:nvPr/>
        </p:nvCxnSpPr>
        <p:spPr bwMode="auto">
          <a:xfrm flipH="1">
            <a:off x="4996462" y="2403376"/>
            <a:ext cx="1368152" cy="0"/>
          </a:xfrm>
          <a:prstGeom prst="straightConnector1">
            <a:avLst/>
          </a:prstGeom>
          <a:solidFill>
            <a:schemeClr val="tx2"/>
          </a:solidFill>
          <a:ln w="25400" cap="flat" cmpd="sng" algn="ctr">
            <a:solidFill>
              <a:srgbClr val="00B05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7" name="Straight Arrow Connector 26"/>
          <p:cNvCxnSpPr/>
          <p:nvPr/>
        </p:nvCxnSpPr>
        <p:spPr bwMode="auto">
          <a:xfrm flipV="1">
            <a:off x="239686" y="2996952"/>
            <a:ext cx="0" cy="1224136"/>
          </a:xfrm>
          <a:prstGeom prst="straightConnector1">
            <a:avLst/>
          </a:prstGeom>
          <a:solidFill>
            <a:schemeClr val="tx2"/>
          </a:solidFill>
          <a:ln w="25400" cap="flat" cmpd="sng" algn="ctr">
            <a:solidFill>
              <a:srgbClr val="00B05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spTree>
    <p:extLst>
      <p:ext uri="{BB962C8B-B14F-4D97-AF65-F5344CB8AC3E}">
        <p14:creationId xmlns:p14="http://schemas.microsoft.com/office/powerpoint/2010/main" val="16730976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altLang="en-US" noProof="0" dirty="0" smtClean="0"/>
              <a:t>Pros and cons of granular data </a:t>
            </a:r>
            <a:r>
              <a:rPr lang="en-GB" altLang="en-US" noProof="0" dirty="0" smtClean="0">
                <a:solidFill>
                  <a:schemeClr val="accent5"/>
                </a:solidFill>
              </a:rPr>
              <a:t>(and for whom)</a:t>
            </a:r>
          </a:p>
        </p:txBody>
      </p:sp>
      <p:sp>
        <p:nvSpPr>
          <p:cNvPr id="2" name="Content Placeholder 1"/>
          <p:cNvSpPr>
            <a:spLocks noGrp="1"/>
          </p:cNvSpPr>
          <p:nvPr>
            <p:ph sz="half" idx="1"/>
          </p:nvPr>
        </p:nvSpPr>
        <p:spPr>
          <a:xfrm>
            <a:off x="269875" y="1428750"/>
            <a:ext cx="4221163" cy="4952578"/>
          </a:xfrm>
          <a:ln>
            <a:noFill/>
          </a:ln>
        </p:spPr>
        <p:txBody>
          <a:bodyPr/>
          <a:lstStyle/>
          <a:p>
            <a:pPr marL="0" indent="0">
              <a:buNone/>
            </a:pPr>
            <a:r>
              <a:rPr lang="en-GB" dirty="0" smtClean="0">
                <a:solidFill>
                  <a:schemeClr val="accent1"/>
                </a:solidFill>
              </a:rPr>
              <a:t>Pros</a:t>
            </a:r>
          </a:p>
          <a:p>
            <a:pPr lvl="1"/>
            <a:endParaRPr lang="en-GB" dirty="0" smtClean="0">
              <a:solidFill>
                <a:schemeClr val="accent1"/>
              </a:solidFill>
            </a:endParaRPr>
          </a:p>
          <a:p>
            <a:pPr lvl="1"/>
            <a:r>
              <a:rPr lang="en-GB" dirty="0" smtClean="0"/>
              <a:t>Potentially </a:t>
            </a:r>
            <a:r>
              <a:rPr lang="en-GB" dirty="0" smtClean="0">
                <a:solidFill>
                  <a:schemeClr val="accent1"/>
                </a:solidFill>
              </a:rPr>
              <a:t>very rich information source </a:t>
            </a:r>
            <a:r>
              <a:rPr lang="en-GB" dirty="0" smtClean="0">
                <a:solidFill>
                  <a:schemeClr val="accent5"/>
                </a:solidFill>
              </a:rPr>
              <a:t>(users, producers)</a:t>
            </a:r>
            <a:endParaRPr lang="en-GB" dirty="0"/>
          </a:p>
          <a:p>
            <a:pPr lvl="2"/>
            <a:r>
              <a:rPr lang="en-GB" dirty="0" smtClean="0"/>
              <a:t>distributional information </a:t>
            </a:r>
          </a:p>
          <a:p>
            <a:pPr lvl="2"/>
            <a:r>
              <a:rPr lang="en-GB" dirty="0" smtClean="0"/>
              <a:t>other </a:t>
            </a:r>
            <a:r>
              <a:rPr lang="en-GB" dirty="0" err="1" smtClean="0"/>
              <a:t>microfoundations</a:t>
            </a:r>
            <a:r>
              <a:rPr lang="en-GB" dirty="0" smtClean="0"/>
              <a:t> of aggregates</a:t>
            </a:r>
          </a:p>
          <a:p>
            <a:pPr lvl="1"/>
            <a:endParaRPr lang="en-GB" dirty="0" smtClean="0"/>
          </a:p>
          <a:p>
            <a:pPr lvl="1"/>
            <a:r>
              <a:rPr lang="en-GB" dirty="0" smtClean="0"/>
              <a:t>Could significantly </a:t>
            </a:r>
            <a:r>
              <a:rPr lang="en-GB" dirty="0" smtClean="0">
                <a:solidFill>
                  <a:schemeClr val="accent1"/>
                </a:solidFill>
              </a:rPr>
              <a:t>decrease the reporting burden </a:t>
            </a:r>
            <a:r>
              <a:rPr lang="en-GB" dirty="0" smtClean="0">
                <a:solidFill>
                  <a:schemeClr val="accent5"/>
                </a:solidFill>
              </a:rPr>
              <a:t>(producers, reporting agents)</a:t>
            </a:r>
            <a:endParaRPr lang="en-GB" dirty="0"/>
          </a:p>
          <a:p>
            <a:pPr lvl="1"/>
            <a:endParaRPr lang="en-GB" dirty="0" smtClean="0">
              <a:solidFill>
                <a:schemeClr val="accent1"/>
              </a:solidFill>
            </a:endParaRPr>
          </a:p>
          <a:p>
            <a:pPr lvl="1"/>
            <a:r>
              <a:rPr lang="en-GB" dirty="0" smtClean="0"/>
              <a:t>Allows for </a:t>
            </a:r>
            <a:r>
              <a:rPr lang="en-GB" dirty="0" smtClean="0">
                <a:solidFill>
                  <a:schemeClr val="accent1"/>
                </a:solidFill>
              </a:rPr>
              <a:t>producing tailor-made statistics </a:t>
            </a:r>
            <a:r>
              <a:rPr lang="en-GB" dirty="0" smtClean="0">
                <a:solidFill>
                  <a:schemeClr val="accent5"/>
                </a:solidFill>
              </a:rPr>
              <a:t>(</a:t>
            </a:r>
            <a:r>
              <a:rPr lang="en-GB" dirty="0">
                <a:solidFill>
                  <a:schemeClr val="accent5"/>
                </a:solidFill>
              </a:rPr>
              <a:t>users, producers)</a:t>
            </a:r>
            <a:endParaRPr lang="en-GB" dirty="0"/>
          </a:p>
          <a:p>
            <a:pPr lvl="1"/>
            <a:endParaRPr lang="en-GB" dirty="0">
              <a:solidFill>
                <a:schemeClr val="accent1"/>
              </a:solidFill>
            </a:endParaRPr>
          </a:p>
          <a:p>
            <a:pPr lvl="1"/>
            <a:r>
              <a:rPr lang="en-GB" dirty="0" smtClean="0">
                <a:solidFill>
                  <a:schemeClr val="tx2"/>
                </a:solidFill>
              </a:rPr>
              <a:t>Integrated data models </a:t>
            </a:r>
            <a:r>
              <a:rPr lang="en-GB" dirty="0" smtClean="0"/>
              <a:t>could help in </a:t>
            </a:r>
            <a:r>
              <a:rPr lang="en-GB" dirty="0" smtClean="0">
                <a:solidFill>
                  <a:schemeClr val="accent1"/>
                </a:solidFill>
              </a:rPr>
              <a:t>overcoming the silo-mentality </a:t>
            </a:r>
            <a:r>
              <a:rPr lang="en-GB" dirty="0">
                <a:solidFill>
                  <a:schemeClr val="accent5"/>
                </a:solidFill>
              </a:rPr>
              <a:t>(users, producers)</a:t>
            </a:r>
            <a:endParaRPr lang="en-GB" dirty="0"/>
          </a:p>
          <a:p>
            <a:pPr lvl="1"/>
            <a:endParaRPr lang="en-GB" dirty="0" smtClean="0">
              <a:solidFill>
                <a:schemeClr val="accent1"/>
              </a:solidFill>
            </a:endParaRPr>
          </a:p>
          <a:p>
            <a:pPr lvl="1"/>
            <a:endParaRPr lang="en-GB" dirty="0"/>
          </a:p>
        </p:txBody>
      </p:sp>
      <p:sp>
        <p:nvSpPr>
          <p:cNvPr id="3" name="Content Placeholder 2"/>
          <p:cNvSpPr>
            <a:spLocks noGrp="1"/>
          </p:cNvSpPr>
          <p:nvPr>
            <p:ph sz="half" idx="2"/>
          </p:nvPr>
        </p:nvSpPr>
        <p:spPr>
          <a:xfrm>
            <a:off x="4643438" y="1340768"/>
            <a:ext cx="4221162" cy="5328592"/>
          </a:xfrm>
        </p:spPr>
        <p:txBody>
          <a:bodyPr/>
          <a:lstStyle/>
          <a:p>
            <a:pPr marL="0" indent="0">
              <a:buNone/>
            </a:pPr>
            <a:r>
              <a:rPr lang="en-GB" dirty="0" smtClean="0">
                <a:solidFill>
                  <a:schemeClr val="accent1"/>
                </a:solidFill>
              </a:rPr>
              <a:t>Cons</a:t>
            </a:r>
          </a:p>
          <a:p>
            <a:pPr lvl="1"/>
            <a:endParaRPr lang="en-GB" dirty="0" smtClean="0"/>
          </a:p>
          <a:p>
            <a:pPr lvl="1"/>
            <a:r>
              <a:rPr lang="en-GB" dirty="0" smtClean="0"/>
              <a:t>detailed </a:t>
            </a:r>
            <a:r>
              <a:rPr lang="en-GB" dirty="0" smtClean="0">
                <a:solidFill>
                  <a:schemeClr val="accent1"/>
                </a:solidFill>
              </a:rPr>
              <a:t>knowledge of various instruments and contracts </a:t>
            </a:r>
            <a:r>
              <a:rPr lang="en-GB" dirty="0" smtClean="0"/>
              <a:t>is needed </a:t>
            </a:r>
            <a:r>
              <a:rPr lang="en-GB" dirty="0" smtClean="0">
                <a:solidFill>
                  <a:schemeClr val="accent5"/>
                </a:solidFill>
              </a:rPr>
              <a:t>(producers</a:t>
            </a:r>
            <a:r>
              <a:rPr lang="en-GB" dirty="0">
                <a:solidFill>
                  <a:schemeClr val="accent5"/>
                </a:solidFill>
              </a:rPr>
              <a:t>)</a:t>
            </a:r>
            <a:endParaRPr lang="en-GB" dirty="0" smtClean="0"/>
          </a:p>
          <a:p>
            <a:pPr marL="300037" lvl="1" indent="0">
              <a:buNone/>
            </a:pPr>
            <a:endParaRPr lang="en-GB" dirty="0" smtClean="0"/>
          </a:p>
          <a:p>
            <a:pPr lvl="1"/>
            <a:r>
              <a:rPr lang="en-US" dirty="0"/>
              <a:t>data </a:t>
            </a:r>
            <a:r>
              <a:rPr lang="en-US" dirty="0" smtClean="0"/>
              <a:t>at various levels </a:t>
            </a:r>
            <a:r>
              <a:rPr lang="en-US" dirty="0"/>
              <a:t>of granularity could </a:t>
            </a:r>
            <a:r>
              <a:rPr lang="en-US" dirty="0" smtClean="0"/>
              <a:t>exploit </a:t>
            </a:r>
            <a:r>
              <a:rPr lang="en-US" dirty="0" smtClean="0">
                <a:solidFill>
                  <a:schemeClr val="tx2"/>
                </a:solidFill>
              </a:rPr>
              <a:t>very </a:t>
            </a:r>
            <a:r>
              <a:rPr lang="en-US" dirty="0">
                <a:solidFill>
                  <a:schemeClr val="tx2"/>
                </a:solidFill>
              </a:rPr>
              <a:t>different </a:t>
            </a:r>
            <a:r>
              <a:rPr lang="en-US" dirty="0" smtClean="0">
                <a:solidFill>
                  <a:schemeClr val="tx2"/>
                </a:solidFill>
              </a:rPr>
              <a:t>properties </a:t>
            </a:r>
            <a:r>
              <a:rPr lang="en-GB" dirty="0">
                <a:solidFill>
                  <a:schemeClr val="accent5"/>
                </a:solidFill>
              </a:rPr>
              <a:t>(producers)</a:t>
            </a:r>
            <a:endParaRPr lang="en-US" dirty="0">
              <a:solidFill>
                <a:schemeClr val="tx2"/>
              </a:solidFill>
            </a:endParaRPr>
          </a:p>
          <a:p>
            <a:pPr lvl="1"/>
            <a:endParaRPr lang="en-GB" dirty="0" smtClean="0"/>
          </a:p>
          <a:p>
            <a:pPr lvl="1"/>
            <a:r>
              <a:rPr lang="en-GB" dirty="0" smtClean="0">
                <a:solidFill>
                  <a:schemeClr val="tx2"/>
                </a:solidFill>
              </a:rPr>
              <a:t>confidentiality</a:t>
            </a:r>
            <a:r>
              <a:rPr lang="en-GB" dirty="0" smtClean="0"/>
              <a:t> issues </a:t>
            </a:r>
            <a:r>
              <a:rPr lang="en-GB" dirty="0">
                <a:solidFill>
                  <a:schemeClr val="accent5"/>
                </a:solidFill>
              </a:rPr>
              <a:t>(</a:t>
            </a:r>
            <a:r>
              <a:rPr lang="en-GB" dirty="0" smtClean="0">
                <a:solidFill>
                  <a:schemeClr val="accent5"/>
                </a:solidFill>
              </a:rPr>
              <a:t>producers, reporting agents)</a:t>
            </a:r>
            <a:endParaRPr lang="en-GB" dirty="0" smtClean="0"/>
          </a:p>
          <a:p>
            <a:pPr lvl="1"/>
            <a:endParaRPr lang="en-GB" dirty="0" smtClean="0"/>
          </a:p>
          <a:p>
            <a:pPr lvl="1"/>
            <a:r>
              <a:rPr lang="en-GB" dirty="0" smtClean="0"/>
              <a:t>in an ESCB content: could result in </a:t>
            </a:r>
            <a:r>
              <a:rPr lang="en-GB" dirty="0" smtClean="0">
                <a:solidFill>
                  <a:schemeClr val="tx2"/>
                </a:solidFill>
              </a:rPr>
              <a:t>additional burden for NCBs </a:t>
            </a:r>
            <a:r>
              <a:rPr lang="en-GB" dirty="0">
                <a:solidFill>
                  <a:schemeClr val="accent5"/>
                </a:solidFill>
              </a:rPr>
              <a:t>(producers)</a:t>
            </a:r>
            <a:endParaRPr lang="en-GB" dirty="0">
              <a:solidFill>
                <a:schemeClr val="tx2"/>
              </a:solidFill>
            </a:endParaRPr>
          </a:p>
        </p:txBody>
      </p:sp>
      <p:sp>
        <p:nvSpPr>
          <p:cNvPr id="20484" name="Footer Placeholder 3"/>
          <p:cNvSpPr>
            <a:spLocks noGrp="1"/>
          </p:cNvSpPr>
          <p:nvPr>
            <p:ph type="ftr" sz="quarter" idx="10"/>
          </p:nvPr>
        </p:nvSpPr>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r>
              <a:rPr lang="it-IT" altLang="en-US" smtClean="0"/>
              <a:t>Microdata in ESCB banking statistics</a:t>
            </a:r>
            <a:endParaRPr lang="en-GB" altLang="en-US" smtClean="0"/>
          </a:p>
        </p:txBody>
      </p:sp>
      <p:sp>
        <p:nvSpPr>
          <p:cNvPr id="9" name="Text Placeholder 8"/>
          <p:cNvSpPr>
            <a:spLocks noGrp="1"/>
          </p:cNvSpPr>
          <p:nvPr>
            <p:ph type="body" sz="quarter" idx="12"/>
          </p:nvPr>
        </p:nvSpPr>
        <p:spPr/>
        <p:txBody>
          <a:bodyPr/>
          <a:lstStyle/>
          <a:p>
            <a:r>
              <a:rPr lang="en-GB" dirty="0" smtClean="0"/>
              <a:t>What is </a:t>
            </a:r>
            <a:r>
              <a:rPr lang="en-GB" dirty="0" err="1" smtClean="0"/>
              <a:t>microdata</a:t>
            </a:r>
            <a:r>
              <a:rPr lang="en-GB" dirty="0" smtClean="0"/>
              <a:t>?</a:t>
            </a:r>
            <a:endParaRPr lang="en-GB" noProof="0" dirty="0"/>
          </a:p>
        </p:txBody>
      </p:sp>
    </p:spTree>
    <p:extLst>
      <p:ext uri="{BB962C8B-B14F-4D97-AF65-F5344CB8AC3E}">
        <p14:creationId xmlns:p14="http://schemas.microsoft.com/office/powerpoint/2010/main" val="12883302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altLang="en-US" dirty="0" smtClean="0"/>
              <a:t>Examples of</a:t>
            </a:r>
            <a:r>
              <a:rPr lang="en-GB" altLang="en-US" noProof="0" dirty="0" smtClean="0"/>
              <a:t> ESCB Projects relating to granular data</a:t>
            </a:r>
          </a:p>
        </p:txBody>
      </p:sp>
      <p:sp>
        <p:nvSpPr>
          <p:cNvPr id="20483" name="Rectangle 3"/>
          <p:cNvSpPr>
            <a:spLocks noGrp="1" noChangeArrowheads="1"/>
          </p:cNvSpPr>
          <p:nvPr>
            <p:ph idx="1"/>
          </p:nvPr>
        </p:nvSpPr>
        <p:spPr>
          <a:xfrm>
            <a:off x="269875" y="1428750"/>
            <a:ext cx="8594725" cy="5024586"/>
          </a:xfrm>
        </p:spPr>
        <p:txBody>
          <a:bodyPr/>
          <a:lstStyle/>
          <a:p>
            <a:endParaRPr lang="en-GB" altLang="en-US" noProof="0" dirty="0" smtClean="0"/>
          </a:p>
          <a:p>
            <a:r>
              <a:rPr lang="en-GB" altLang="en-US" noProof="0" dirty="0" smtClean="0"/>
              <a:t>Centralised Securities Database (CSDB)</a:t>
            </a:r>
          </a:p>
          <a:p>
            <a:r>
              <a:rPr lang="en-GB" altLang="en-US" dirty="0" smtClean="0"/>
              <a:t>Securities Holdings Statistics (SHS)</a:t>
            </a:r>
          </a:p>
          <a:p>
            <a:r>
              <a:rPr lang="en-GB" altLang="en-US" dirty="0" smtClean="0"/>
              <a:t>Analytical Credit dataset (</a:t>
            </a:r>
            <a:r>
              <a:rPr lang="en-GB" altLang="en-US" dirty="0" err="1" smtClean="0"/>
              <a:t>AnaCredit</a:t>
            </a:r>
            <a:r>
              <a:rPr lang="en-GB" altLang="en-US" dirty="0" smtClean="0"/>
              <a:t>)</a:t>
            </a:r>
          </a:p>
          <a:p>
            <a:endParaRPr lang="en-GB" altLang="en-US" dirty="0" smtClean="0"/>
          </a:p>
          <a:p>
            <a:endParaRPr lang="en-GB" altLang="en-US" dirty="0" smtClean="0"/>
          </a:p>
          <a:p>
            <a:pPr marL="0" indent="0">
              <a:buNone/>
            </a:pPr>
            <a:r>
              <a:rPr lang="en-GB" altLang="en-US" i="1" dirty="0" smtClean="0"/>
              <a:t>Supporting reporting agents in the production of statistics</a:t>
            </a:r>
          </a:p>
          <a:p>
            <a:r>
              <a:rPr lang="en-GB" altLang="en-US" dirty="0" smtClean="0"/>
              <a:t>Banks</a:t>
            </a:r>
            <a:r>
              <a:rPr lang="en-GB" altLang="en-US" dirty="0"/>
              <a:t>’ Integrated Reporting </a:t>
            </a:r>
            <a:r>
              <a:rPr lang="en-GB" altLang="en-US" dirty="0" smtClean="0"/>
              <a:t>Dictionary (BIRD) – not reporting!</a:t>
            </a:r>
          </a:p>
          <a:p>
            <a:endParaRPr lang="en-GB" altLang="en-US" dirty="0" smtClean="0"/>
          </a:p>
          <a:p>
            <a:endParaRPr lang="en-GB" altLang="en-US" noProof="0" dirty="0" smtClean="0"/>
          </a:p>
        </p:txBody>
      </p:sp>
      <p:sp>
        <p:nvSpPr>
          <p:cNvPr id="9" name="Text Placeholder 8"/>
          <p:cNvSpPr>
            <a:spLocks noGrp="1"/>
          </p:cNvSpPr>
          <p:nvPr>
            <p:ph type="body" sz="quarter" idx="12"/>
          </p:nvPr>
        </p:nvSpPr>
        <p:spPr/>
        <p:txBody>
          <a:bodyPr/>
          <a:lstStyle/>
          <a:p>
            <a:r>
              <a:rPr lang="en-GB" noProof="0" dirty="0" smtClean="0"/>
              <a:t>ESCB </a:t>
            </a:r>
            <a:r>
              <a:rPr lang="en-GB" noProof="0" dirty="0" err="1" smtClean="0"/>
              <a:t>activites</a:t>
            </a:r>
            <a:r>
              <a:rPr lang="en-GB" noProof="0" dirty="0" smtClean="0"/>
              <a:t> relating to granular data collection</a:t>
            </a:r>
            <a:endParaRPr lang="en-GB" noProof="0" dirty="0"/>
          </a:p>
        </p:txBody>
      </p:sp>
      <p:sp>
        <p:nvSpPr>
          <p:cNvPr id="20484" name="Footer Placeholder 3"/>
          <p:cNvSpPr>
            <a:spLocks noGrp="1"/>
          </p:cNvSpPr>
          <p:nvPr>
            <p:ph type="ftr" sz="quarter" idx="13"/>
          </p:nvPr>
        </p:nvSpPr>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r>
              <a:rPr lang="it-IT" altLang="en-US" smtClean="0"/>
              <a:t>Microdata in ESCB banking statistics</a:t>
            </a:r>
            <a:endParaRPr lang="en-GB" altLang="en-US" smtClean="0"/>
          </a:p>
        </p:txBody>
      </p:sp>
    </p:spTree>
    <p:extLst>
      <p:ext uri="{BB962C8B-B14F-4D97-AF65-F5344CB8AC3E}">
        <p14:creationId xmlns:p14="http://schemas.microsoft.com/office/powerpoint/2010/main" val="11486560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34"/>
          <p:cNvSpPr>
            <a:spLocks noChangeArrowheads="1"/>
          </p:cNvSpPr>
          <p:nvPr/>
        </p:nvSpPr>
        <p:spPr bwMode="auto">
          <a:xfrm>
            <a:off x="4302125" y="1341438"/>
            <a:ext cx="142875" cy="4391025"/>
          </a:xfrm>
          <a:prstGeom prst="rect">
            <a:avLst/>
          </a:prstGeom>
          <a:solidFill>
            <a:schemeClr val="bg2"/>
          </a:soli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spAutoFit/>
          </a:bodyP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spcBef>
                <a:spcPct val="50000"/>
              </a:spcBef>
              <a:buClrTx/>
              <a:buFontTx/>
              <a:buNone/>
            </a:pPr>
            <a:endParaRPr lang="en-GB" altLang="en-US" sz="1800">
              <a:solidFill>
                <a:srgbClr val="585858"/>
              </a:solidFill>
              <a:ea typeface="ヒラギノ角ゴ Pro W3"/>
              <a:cs typeface="ヒラギノ角ゴ Pro W3"/>
            </a:endParaRPr>
          </a:p>
        </p:txBody>
      </p:sp>
      <p:cxnSp>
        <p:nvCxnSpPr>
          <p:cNvPr id="121859" name="Straight Arrow Connector 25"/>
          <p:cNvCxnSpPr>
            <a:cxnSpLocks noChangeShapeType="1"/>
            <a:stCxn id="6" idx="3"/>
            <a:endCxn id="10" idx="1"/>
          </p:cNvCxnSpPr>
          <p:nvPr/>
        </p:nvCxnSpPr>
        <p:spPr bwMode="auto">
          <a:xfrm>
            <a:off x="1428750" y="3411538"/>
            <a:ext cx="6235700" cy="0"/>
          </a:xfrm>
          <a:prstGeom prst="straightConnector1">
            <a:avLst/>
          </a:prstGeom>
          <a:noFill/>
          <a:ln w="31750" algn="ctr">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6" name="Rectangle 5"/>
          <p:cNvSpPr/>
          <p:nvPr/>
        </p:nvSpPr>
        <p:spPr bwMode="auto">
          <a:xfrm>
            <a:off x="852017" y="2097143"/>
            <a:ext cx="576000" cy="2628000"/>
          </a:xfrm>
          <a:prstGeom prst="rect">
            <a:avLst/>
          </a:prstGeom>
          <a:solidFill>
            <a:schemeClr val="bg1">
              <a:lumMod val="75000"/>
            </a:schemeClr>
          </a:solidFill>
          <a:ln>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vert270" wrap="none" anchor="ctr"/>
          <a:lstStyle/>
          <a:p>
            <a:pPr algn="ctr" eaLnBrk="0" fontAlgn="auto" hangingPunct="0">
              <a:spcBef>
                <a:spcPct val="50000"/>
              </a:spcBef>
              <a:spcAft>
                <a:spcPts val="0"/>
              </a:spcAft>
              <a:defRPr/>
            </a:pPr>
            <a:r>
              <a:rPr lang="en-GB" sz="1400" b="1" dirty="0">
                <a:solidFill>
                  <a:srgbClr val="00005C"/>
                </a:solidFill>
                <a:ea typeface="ヒラギノ角ゴ Pro W3" pitchFamily="-64" charset="-128"/>
              </a:rPr>
              <a:t>Primary Data</a:t>
            </a:r>
          </a:p>
          <a:p>
            <a:pPr algn="ctr" eaLnBrk="0" fontAlgn="auto" hangingPunct="0">
              <a:spcBef>
                <a:spcPct val="50000"/>
              </a:spcBef>
              <a:spcAft>
                <a:spcPts val="0"/>
              </a:spcAft>
              <a:defRPr/>
            </a:pPr>
            <a:r>
              <a:rPr lang="en-GB" sz="1400" b="1" dirty="0">
                <a:solidFill>
                  <a:srgbClr val="00005C"/>
                </a:solidFill>
                <a:ea typeface="ヒラギノ角ゴ Pro W3" pitchFamily="-64" charset="-128"/>
              </a:rPr>
              <a:t> (Operational System)</a:t>
            </a:r>
          </a:p>
        </p:txBody>
      </p:sp>
      <p:sp>
        <p:nvSpPr>
          <p:cNvPr id="7" name="Rectangle 6"/>
          <p:cNvSpPr/>
          <p:nvPr/>
        </p:nvSpPr>
        <p:spPr bwMode="auto">
          <a:xfrm>
            <a:off x="3059832" y="2097144"/>
            <a:ext cx="576000" cy="2628000"/>
          </a:xfrm>
          <a:prstGeom prst="rect">
            <a:avLst/>
          </a:prstGeom>
          <a:solidFill>
            <a:schemeClr val="accent2">
              <a:lumMod val="60000"/>
              <a:lumOff val="40000"/>
            </a:schemeClr>
          </a:solidFill>
          <a:ln>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vert270" wrap="none" anchor="ctr"/>
          <a:lstStyle/>
          <a:p>
            <a:pPr algn="ctr" eaLnBrk="0" fontAlgn="auto" hangingPunct="0">
              <a:spcBef>
                <a:spcPct val="50000"/>
              </a:spcBef>
              <a:spcAft>
                <a:spcPts val="0"/>
              </a:spcAft>
              <a:defRPr/>
            </a:pPr>
            <a:r>
              <a:rPr lang="en-GB" sz="1400" b="1" dirty="0">
                <a:solidFill>
                  <a:srgbClr val="00005C"/>
                </a:solidFill>
                <a:ea typeface="ヒラギノ角ゴ Pro W3" pitchFamily="-64" charset="-128"/>
              </a:rPr>
              <a:t>Reporting data warehouse</a:t>
            </a:r>
          </a:p>
        </p:txBody>
      </p:sp>
      <p:sp>
        <p:nvSpPr>
          <p:cNvPr id="8" name="Rectangle 7"/>
          <p:cNvSpPr/>
          <p:nvPr/>
        </p:nvSpPr>
        <p:spPr bwMode="auto">
          <a:xfrm>
            <a:off x="5364088" y="2097144"/>
            <a:ext cx="576000" cy="2628000"/>
          </a:xfrm>
          <a:prstGeom prst="rect">
            <a:avLst/>
          </a:prstGeom>
          <a:solidFill>
            <a:schemeClr val="accent4">
              <a:lumMod val="20000"/>
              <a:lumOff val="80000"/>
            </a:schemeClr>
          </a:solidFill>
          <a:ln>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vert270" wrap="none" anchor="ctr"/>
          <a:lstStyle/>
          <a:p>
            <a:pPr algn="ctr" eaLnBrk="0" fontAlgn="auto" hangingPunct="0">
              <a:spcBef>
                <a:spcPct val="50000"/>
              </a:spcBef>
              <a:spcAft>
                <a:spcPts val="0"/>
              </a:spcAft>
              <a:defRPr/>
            </a:pPr>
            <a:r>
              <a:rPr lang="en-GB" sz="1400" b="1" dirty="0">
                <a:solidFill>
                  <a:srgbClr val="00005C"/>
                </a:solidFill>
                <a:ea typeface="ヒラギノ角ゴ Pro W3" pitchFamily="-64" charset="-128"/>
              </a:rPr>
              <a:t>Primary Reports (ERF)</a:t>
            </a:r>
          </a:p>
        </p:txBody>
      </p:sp>
      <p:sp>
        <p:nvSpPr>
          <p:cNvPr id="10" name="Rectangle 9"/>
          <p:cNvSpPr/>
          <p:nvPr/>
        </p:nvSpPr>
        <p:spPr bwMode="auto">
          <a:xfrm>
            <a:off x="7664574" y="2097144"/>
            <a:ext cx="576000" cy="2628000"/>
          </a:xfrm>
          <a:prstGeom prst="rect">
            <a:avLst/>
          </a:prstGeom>
          <a:solidFill>
            <a:schemeClr val="accent6">
              <a:lumMod val="10000"/>
              <a:lumOff val="90000"/>
            </a:schemeClr>
          </a:solidFill>
          <a:ln>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vert270" wrap="none" anchor="ctr"/>
          <a:lstStyle/>
          <a:p>
            <a:pPr algn="ctr" eaLnBrk="0" fontAlgn="auto" hangingPunct="0">
              <a:spcBef>
                <a:spcPct val="50000"/>
              </a:spcBef>
              <a:spcAft>
                <a:spcPts val="0"/>
              </a:spcAft>
              <a:defRPr/>
            </a:pPr>
            <a:r>
              <a:rPr lang="en-GB" sz="1400" b="1" dirty="0">
                <a:solidFill>
                  <a:srgbClr val="00005C"/>
                </a:solidFill>
                <a:ea typeface="ヒラギノ角ゴ Pro W3" pitchFamily="-64" charset="-128"/>
              </a:rPr>
              <a:t>Secondary Reports</a:t>
            </a:r>
          </a:p>
        </p:txBody>
      </p:sp>
      <p:sp>
        <p:nvSpPr>
          <p:cNvPr id="11" name="Rectangle 10"/>
          <p:cNvSpPr/>
          <p:nvPr/>
        </p:nvSpPr>
        <p:spPr bwMode="auto">
          <a:xfrm>
            <a:off x="539750" y="1473200"/>
            <a:ext cx="3311525" cy="400050"/>
          </a:xfrm>
          <a:prstGeom prst="rect">
            <a:avLst/>
          </a:prstGeom>
          <a:ln/>
          <a:extLst/>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n-GB" sz="2000" b="1" dirty="0">
                <a:solidFill>
                  <a:srgbClr val="00005C"/>
                </a:solidFill>
                <a:latin typeface="Calibri" pitchFamily="34" charset="0"/>
              </a:rPr>
              <a:t>Banks</a:t>
            </a:r>
          </a:p>
        </p:txBody>
      </p:sp>
      <p:sp>
        <p:nvSpPr>
          <p:cNvPr id="12" name="Rectangle 11"/>
          <p:cNvSpPr/>
          <p:nvPr/>
        </p:nvSpPr>
        <p:spPr bwMode="auto">
          <a:xfrm>
            <a:off x="4911725" y="1479550"/>
            <a:ext cx="1389063" cy="400050"/>
          </a:xfrm>
          <a:prstGeom prst="rect">
            <a:avLst/>
          </a:prstGeom>
          <a:ln/>
          <a:extLst/>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n-GB" sz="2000" b="1" dirty="0">
                <a:solidFill>
                  <a:srgbClr val="00005C"/>
                </a:solidFill>
                <a:latin typeface="Calibri" pitchFamily="34" charset="0"/>
              </a:rPr>
              <a:t>NCB/NSAs</a:t>
            </a:r>
          </a:p>
        </p:txBody>
      </p:sp>
      <p:sp>
        <p:nvSpPr>
          <p:cNvPr id="13" name="Rectangle 12"/>
          <p:cNvSpPr/>
          <p:nvPr/>
        </p:nvSpPr>
        <p:spPr bwMode="auto">
          <a:xfrm>
            <a:off x="7304088" y="1479550"/>
            <a:ext cx="1300162" cy="400050"/>
          </a:xfrm>
          <a:prstGeom prst="rect">
            <a:avLst/>
          </a:prstGeom>
          <a:ln/>
          <a:extLst/>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n-GB" sz="2000" b="1" dirty="0">
                <a:solidFill>
                  <a:srgbClr val="00005C"/>
                </a:solidFill>
                <a:latin typeface="Calibri" pitchFamily="34" charset="0"/>
              </a:rPr>
              <a:t>ECB</a:t>
            </a:r>
          </a:p>
        </p:txBody>
      </p:sp>
      <p:sp>
        <p:nvSpPr>
          <p:cNvPr id="121867" name="Curved Down Arrow 13"/>
          <p:cNvSpPr>
            <a:spLocks noChangeArrowheads="1"/>
          </p:cNvSpPr>
          <p:nvPr/>
        </p:nvSpPr>
        <p:spPr bwMode="auto">
          <a:xfrm>
            <a:off x="1647825" y="2133600"/>
            <a:ext cx="1223963" cy="358775"/>
          </a:xfrm>
          <a:prstGeom prst="curvedDownArrow">
            <a:avLst>
              <a:gd name="adj1" fmla="val 25081"/>
              <a:gd name="adj2" fmla="val 50162"/>
              <a:gd name="adj3" fmla="val 25000"/>
            </a:avLst>
          </a:prstGeom>
          <a:solidFill>
            <a:schemeClr val="tx2"/>
          </a:solidFill>
          <a:ln w="9525" algn="ctr">
            <a:solidFill>
              <a:schemeClr val="tx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spcBef>
                <a:spcPct val="50000"/>
              </a:spcBef>
              <a:buClrTx/>
              <a:buFontTx/>
              <a:buNone/>
            </a:pPr>
            <a:endParaRPr lang="en-GB" altLang="en-US" sz="1800">
              <a:solidFill>
                <a:srgbClr val="585858"/>
              </a:solidFill>
              <a:ea typeface="ヒラギノ角ゴ Pro W3"/>
              <a:cs typeface="ヒラギノ角ゴ Pro W3"/>
            </a:endParaRPr>
          </a:p>
        </p:txBody>
      </p:sp>
      <p:sp>
        <p:nvSpPr>
          <p:cNvPr id="121868" name="Curved Down Arrow 16"/>
          <p:cNvSpPr>
            <a:spLocks noChangeArrowheads="1"/>
          </p:cNvSpPr>
          <p:nvPr/>
        </p:nvSpPr>
        <p:spPr bwMode="auto">
          <a:xfrm>
            <a:off x="6180138" y="2205038"/>
            <a:ext cx="1223962" cy="358775"/>
          </a:xfrm>
          <a:prstGeom prst="curvedDownArrow">
            <a:avLst>
              <a:gd name="adj1" fmla="val 25081"/>
              <a:gd name="adj2" fmla="val 50162"/>
              <a:gd name="adj3" fmla="val 25000"/>
            </a:avLst>
          </a:prstGeom>
          <a:solidFill>
            <a:schemeClr val="tx2"/>
          </a:solidFill>
          <a:ln w="9525" algn="ctr">
            <a:solidFill>
              <a:schemeClr val="tx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spcBef>
                <a:spcPct val="50000"/>
              </a:spcBef>
              <a:buClrTx/>
              <a:buFontTx/>
              <a:buNone/>
            </a:pPr>
            <a:endParaRPr lang="en-GB" altLang="en-US" sz="1800">
              <a:solidFill>
                <a:srgbClr val="585858"/>
              </a:solidFill>
              <a:ea typeface="ヒラギノ角ゴ Pro W3"/>
              <a:cs typeface="ヒラギノ角ゴ Pro W3"/>
            </a:endParaRPr>
          </a:p>
        </p:txBody>
      </p:sp>
      <p:sp>
        <p:nvSpPr>
          <p:cNvPr id="121869" name="Curved Down Arrow 17"/>
          <p:cNvSpPr>
            <a:spLocks noChangeArrowheads="1"/>
          </p:cNvSpPr>
          <p:nvPr/>
        </p:nvSpPr>
        <p:spPr bwMode="auto">
          <a:xfrm>
            <a:off x="3822700" y="2133600"/>
            <a:ext cx="1223963" cy="358775"/>
          </a:xfrm>
          <a:prstGeom prst="curvedDownArrow">
            <a:avLst>
              <a:gd name="adj1" fmla="val 25081"/>
              <a:gd name="adj2" fmla="val 50162"/>
              <a:gd name="adj3" fmla="val 25000"/>
            </a:avLst>
          </a:prstGeom>
          <a:solidFill>
            <a:schemeClr val="tx2"/>
          </a:solidFill>
          <a:ln w="9525" algn="ctr">
            <a:solidFill>
              <a:schemeClr val="tx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spcBef>
                <a:spcPct val="50000"/>
              </a:spcBef>
              <a:buClrTx/>
              <a:buFontTx/>
              <a:buNone/>
            </a:pPr>
            <a:endParaRPr lang="en-GB" altLang="en-US" sz="1800">
              <a:solidFill>
                <a:srgbClr val="585858"/>
              </a:solidFill>
              <a:ea typeface="ヒラギノ角ゴ Pro W3"/>
              <a:cs typeface="ヒラギノ角ゴ Pro W3"/>
            </a:endParaRPr>
          </a:p>
        </p:txBody>
      </p:sp>
      <p:sp>
        <p:nvSpPr>
          <p:cNvPr id="121870" name="TextBox 18"/>
          <p:cNvSpPr txBox="1">
            <a:spLocks noChangeArrowheads="1"/>
          </p:cNvSpPr>
          <p:nvPr/>
        </p:nvSpPr>
        <p:spPr bwMode="auto">
          <a:xfrm>
            <a:off x="1619250" y="2708275"/>
            <a:ext cx="13684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lgn="ctr" eaLnBrk="1" hangingPunct="1">
              <a:spcBef>
                <a:spcPct val="0"/>
              </a:spcBef>
              <a:buClrTx/>
              <a:buFontTx/>
              <a:buNone/>
            </a:pPr>
            <a:r>
              <a:rPr lang="en-GB" altLang="en-US" sz="1200">
                <a:solidFill>
                  <a:srgbClr val="00005C"/>
                </a:solidFill>
              </a:rPr>
              <a:t>Transformations by </a:t>
            </a:r>
            <a:r>
              <a:rPr lang="en-GB" altLang="en-US" sz="1200" u="sng">
                <a:solidFill>
                  <a:srgbClr val="00005C"/>
                </a:solidFill>
              </a:rPr>
              <a:t>banks</a:t>
            </a:r>
          </a:p>
        </p:txBody>
      </p:sp>
      <p:sp>
        <p:nvSpPr>
          <p:cNvPr id="121871" name="TextBox 19"/>
          <p:cNvSpPr txBox="1">
            <a:spLocks noChangeArrowheads="1"/>
          </p:cNvSpPr>
          <p:nvPr/>
        </p:nvSpPr>
        <p:spPr bwMode="auto">
          <a:xfrm>
            <a:off x="3811588" y="2711450"/>
            <a:ext cx="13684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lgn="ctr" eaLnBrk="1" hangingPunct="1">
              <a:spcBef>
                <a:spcPct val="0"/>
              </a:spcBef>
              <a:buClrTx/>
              <a:buFontTx/>
              <a:buNone/>
            </a:pPr>
            <a:r>
              <a:rPr lang="en-GB" altLang="en-US" sz="1200">
                <a:solidFill>
                  <a:srgbClr val="00005C"/>
                </a:solidFill>
              </a:rPr>
              <a:t>Transformations by </a:t>
            </a:r>
            <a:r>
              <a:rPr lang="en-GB" altLang="en-US" sz="1200" u="sng">
                <a:solidFill>
                  <a:srgbClr val="00005C"/>
                </a:solidFill>
              </a:rPr>
              <a:t>banks</a:t>
            </a:r>
          </a:p>
        </p:txBody>
      </p:sp>
      <p:sp>
        <p:nvSpPr>
          <p:cNvPr id="121872" name="TextBox 20"/>
          <p:cNvSpPr txBox="1">
            <a:spLocks noChangeArrowheads="1"/>
          </p:cNvSpPr>
          <p:nvPr/>
        </p:nvSpPr>
        <p:spPr bwMode="auto">
          <a:xfrm>
            <a:off x="6135688" y="2781300"/>
            <a:ext cx="13684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lgn="ctr" eaLnBrk="1" hangingPunct="1">
              <a:spcBef>
                <a:spcPct val="0"/>
              </a:spcBef>
              <a:buClrTx/>
              <a:buFontTx/>
              <a:buNone/>
            </a:pPr>
            <a:r>
              <a:rPr lang="en-GB" altLang="en-US" sz="1200">
                <a:solidFill>
                  <a:srgbClr val="00005C"/>
                </a:solidFill>
              </a:rPr>
              <a:t>Transformations by </a:t>
            </a:r>
            <a:r>
              <a:rPr lang="en-GB" altLang="en-US" sz="1200" u="sng">
                <a:solidFill>
                  <a:srgbClr val="00005C"/>
                </a:solidFill>
              </a:rPr>
              <a:t>NCBs/ NSAs</a:t>
            </a:r>
          </a:p>
        </p:txBody>
      </p:sp>
      <p:sp>
        <p:nvSpPr>
          <p:cNvPr id="23" name="Right Arrow 22"/>
          <p:cNvSpPr/>
          <p:nvPr/>
        </p:nvSpPr>
        <p:spPr bwMode="auto">
          <a:xfrm>
            <a:off x="4067175" y="1511300"/>
            <a:ext cx="652463" cy="322263"/>
          </a:xfrm>
          <a:prstGeom prst="rightArrow">
            <a:avLst/>
          </a:prstGeom>
          <a:ln>
            <a:headEnd type="none" w="med" len="med"/>
            <a:tailEnd type="none" w="med" len="med"/>
          </a:ln>
          <a:extLst/>
        </p:spPr>
        <p:style>
          <a:lnRef idx="2">
            <a:schemeClr val="dk1"/>
          </a:lnRef>
          <a:fillRef idx="1">
            <a:schemeClr val="lt1"/>
          </a:fillRef>
          <a:effectRef idx="0">
            <a:schemeClr val="dk1"/>
          </a:effectRef>
          <a:fontRef idx="minor">
            <a:schemeClr val="dk1"/>
          </a:fontRef>
        </p:style>
        <p:txBody>
          <a:bodyPr wrap="none" anchor="ctr">
            <a:spAutoFit/>
          </a:bodyPr>
          <a:lstStyle/>
          <a:p>
            <a:pPr eaLnBrk="0" fontAlgn="auto" hangingPunct="0">
              <a:spcBef>
                <a:spcPct val="50000"/>
              </a:spcBef>
              <a:spcAft>
                <a:spcPts val="0"/>
              </a:spcAft>
              <a:defRPr/>
            </a:pPr>
            <a:endParaRPr lang="en-GB">
              <a:solidFill>
                <a:srgbClr val="585858"/>
              </a:solidFill>
              <a:ea typeface="ヒラギノ角ゴ Pro W3" pitchFamily="-64" charset="-128"/>
            </a:endParaRPr>
          </a:p>
        </p:txBody>
      </p:sp>
      <p:sp>
        <p:nvSpPr>
          <p:cNvPr id="24" name="Right Arrow 23"/>
          <p:cNvSpPr/>
          <p:nvPr/>
        </p:nvSpPr>
        <p:spPr bwMode="auto">
          <a:xfrm>
            <a:off x="6494463" y="1511300"/>
            <a:ext cx="650875" cy="322263"/>
          </a:xfrm>
          <a:prstGeom prst="rightArrow">
            <a:avLst/>
          </a:prstGeom>
          <a:ln>
            <a:headEnd type="none" w="med" len="med"/>
            <a:tailEnd type="none" w="med" len="med"/>
          </a:ln>
          <a:extLst/>
        </p:spPr>
        <p:style>
          <a:lnRef idx="2">
            <a:schemeClr val="dk1"/>
          </a:lnRef>
          <a:fillRef idx="1">
            <a:schemeClr val="lt1"/>
          </a:fillRef>
          <a:effectRef idx="0">
            <a:schemeClr val="dk1"/>
          </a:effectRef>
          <a:fontRef idx="minor">
            <a:schemeClr val="dk1"/>
          </a:fontRef>
        </p:style>
        <p:txBody>
          <a:bodyPr wrap="none" anchor="ctr">
            <a:spAutoFit/>
          </a:bodyPr>
          <a:lstStyle/>
          <a:p>
            <a:pPr eaLnBrk="0" fontAlgn="auto" hangingPunct="0">
              <a:spcBef>
                <a:spcPct val="50000"/>
              </a:spcBef>
              <a:spcAft>
                <a:spcPts val="0"/>
              </a:spcAft>
              <a:defRPr/>
            </a:pPr>
            <a:endParaRPr lang="en-GB">
              <a:solidFill>
                <a:srgbClr val="585858"/>
              </a:solidFill>
              <a:ea typeface="ヒラギノ角ゴ Pro W3" pitchFamily="-64" charset="-128"/>
            </a:endParaRPr>
          </a:p>
        </p:txBody>
      </p:sp>
      <p:sp>
        <p:nvSpPr>
          <p:cNvPr id="27" name="Rectangle 26"/>
          <p:cNvSpPr/>
          <p:nvPr/>
        </p:nvSpPr>
        <p:spPr bwMode="auto">
          <a:xfrm>
            <a:off x="3059832" y="4832349"/>
            <a:ext cx="2835225" cy="324843"/>
          </a:xfrm>
          <a:prstGeom prst="rect">
            <a:avLst/>
          </a:prstGeom>
          <a:ln/>
          <a:extLst/>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n-GB" sz="1400" b="1" dirty="0" smtClean="0">
                <a:solidFill>
                  <a:srgbClr val="00005C"/>
                </a:solidFill>
                <a:latin typeface="Calibri" pitchFamily="34" charset="0"/>
              </a:rPr>
              <a:t>BIRD </a:t>
            </a:r>
            <a:endParaRPr lang="en-GB" sz="1400" b="1" dirty="0">
              <a:solidFill>
                <a:srgbClr val="00005C"/>
              </a:solidFill>
              <a:latin typeface="Calibri" pitchFamily="34" charset="0"/>
            </a:endParaRPr>
          </a:p>
        </p:txBody>
      </p:sp>
      <p:sp>
        <p:nvSpPr>
          <p:cNvPr id="121877" name="TextBox 45"/>
          <p:cNvSpPr txBox="1">
            <a:spLocks noChangeArrowheads="1"/>
          </p:cNvSpPr>
          <p:nvPr/>
        </p:nvSpPr>
        <p:spPr bwMode="auto">
          <a:xfrm>
            <a:off x="1574800" y="4149725"/>
            <a:ext cx="13684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lgn="ctr" eaLnBrk="1" hangingPunct="1">
              <a:spcBef>
                <a:spcPct val="0"/>
              </a:spcBef>
              <a:buClrTx/>
              <a:buFontTx/>
              <a:buNone/>
            </a:pPr>
            <a:r>
              <a:rPr lang="en-GB" altLang="en-US" sz="1200">
                <a:solidFill>
                  <a:srgbClr val="00005C"/>
                </a:solidFill>
              </a:rPr>
              <a:t>Transformations defined by banks</a:t>
            </a:r>
            <a:endParaRPr lang="en-GB" altLang="en-US" sz="1200" u="sng">
              <a:solidFill>
                <a:srgbClr val="00005C"/>
              </a:solidFill>
            </a:endParaRPr>
          </a:p>
        </p:txBody>
      </p:sp>
      <p:sp>
        <p:nvSpPr>
          <p:cNvPr id="121878" name="TextBox 46"/>
          <p:cNvSpPr txBox="1">
            <a:spLocks noChangeArrowheads="1"/>
          </p:cNvSpPr>
          <p:nvPr/>
        </p:nvSpPr>
        <p:spPr bwMode="auto">
          <a:xfrm>
            <a:off x="3730625" y="3894138"/>
            <a:ext cx="153035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algn="ctr" eaLnBrk="1" hangingPunct="1">
              <a:spcBef>
                <a:spcPct val="0"/>
              </a:spcBef>
              <a:buClrTx/>
              <a:buFontTx/>
              <a:buNone/>
            </a:pPr>
            <a:r>
              <a:rPr lang="en-GB" altLang="en-US" sz="1200">
                <a:solidFill>
                  <a:srgbClr val="00005C"/>
                </a:solidFill>
              </a:rPr>
              <a:t>Transformations defined by banks and authorities in close collaboration</a:t>
            </a:r>
            <a:endParaRPr lang="en-GB" altLang="en-US" sz="1200" u="sng">
              <a:solidFill>
                <a:srgbClr val="00005C"/>
              </a:solidFill>
            </a:endParaRPr>
          </a:p>
        </p:txBody>
      </p:sp>
      <p:sp>
        <p:nvSpPr>
          <p:cNvPr id="121880" name="Rechteck 19"/>
          <p:cNvSpPr>
            <a:spLocks noChangeArrowheads="1"/>
          </p:cNvSpPr>
          <p:nvPr/>
        </p:nvSpPr>
        <p:spPr bwMode="auto">
          <a:xfrm>
            <a:off x="565150" y="692150"/>
            <a:ext cx="7796213" cy="442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spcBef>
                <a:spcPct val="0"/>
              </a:spcBef>
              <a:buClrTx/>
              <a:buFontTx/>
              <a:buNone/>
            </a:pPr>
            <a:r>
              <a:rPr lang="en-GB" altLang="en-US" sz="2400" dirty="0" smtClean="0">
                <a:solidFill>
                  <a:srgbClr val="003399"/>
                </a:solidFill>
                <a:latin typeface="Arial Black" pitchFamily="34" charset="0"/>
              </a:rPr>
              <a:t>The </a:t>
            </a:r>
            <a:r>
              <a:rPr lang="en-GB" altLang="en-US" sz="2400" dirty="0">
                <a:solidFill>
                  <a:srgbClr val="003399"/>
                </a:solidFill>
                <a:latin typeface="Arial Black" pitchFamily="34" charset="0"/>
              </a:rPr>
              <a:t>Role of </a:t>
            </a:r>
            <a:r>
              <a:rPr lang="en-GB" altLang="en-US" sz="2400" dirty="0" smtClean="0">
                <a:solidFill>
                  <a:srgbClr val="003399"/>
                </a:solidFill>
                <a:latin typeface="Arial Black" pitchFamily="34" charset="0"/>
              </a:rPr>
              <a:t>BIRD</a:t>
            </a:r>
            <a:r>
              <a:rPr lang="en-GB" altLang="en-US" sz="2400" b="1" dirty="0" smtClean="0">
                <a:solidFill>
                  <a:srgbClr val="003399"/>
                </a:solidFill>
                <a:latin typeface="GillAlternateOne"/>
              </a:rPr>
              <a:t> </a:t>
            </a:r>
            <a:endParaRPr lang="en-GB" altLang="en-US" sz="2400" b="1" dirty="0">
              <a:solidFill>
                <a:srgbClr val="003399"/>
              </a:solidFill>
              <a:latin typeface="GillAlternateOne"/>
            </a:endParaRPr>
          </a:p>
        </p:txBody>
      </p:sp>
      <p:sp>
        <p:nvSpPr>
          <p:cNvPr id="2" name="Footer Placeholder 1"/>
          <p:cNvSpPr>
            <a:spLocks noGrp="1"/>
          </p:cNvSpPr>
          <p:nvPr>
            <p:ph type="ftr" sz="quarter" idx="10"/>
          </p:nvPr>
        </p:nvSpPr>
        <p:spPr/>
        <p:txBody>
          <a:bodyPr/>
          <a:lstStyle/>
          <a:p>
            <a:r>
              <a:rPr lang="it-IT" smtClean="0"/>
              <a:t>Microdata in ESCB banking statistics</a:t>
            </a:r>
            <a:endParaRPr lang="en-GB"/>
          </a:p>
        </p:txBody>
      </p:sp>
      <p:sp>
        <p:nvSpPr>
          <p:cNvPr id="21" name="Text Placeholder 20"/>
          <p:cNvSpPr>
            <a:spLocks noGrp="1"/>
          </p:cNvSpPr>
          <p:nvPr>
            <p:ph type="body" sz="quarter" idx="12"/>
          </p:nvPr>
        </p:nvSpPr>
        <p:spPr/>
        <p:txBody>
          <a:bodyPr/>
          <a:lstStyle/>
          <a:p>
            <a:r>
              <a:rPr lang="en-GB" dirty="0" smtClean="0"/>
              <a:t>Innovation on the inputs side</a:t>
            </a:r>
            <a:endParaRPr lang="en-GB" dirty="0"/>
          </a:p>
        </p:txBody>
      </p:sp>
    </p:spTree>
    <p:extLst>
      <p:ext uri="{BB962C8B-B14F-4D97-AF65-F5344CB8AC3E}">
        <p14:creationId xmlns:p14="http://schemas.microsoft.com/office/powerpoint/2010/main" val="110154583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altLang="en-US" dirty="0" smtClean="0"/>
              <a:t>Discussion points</a:t>
            </a:r>
            <a:endParaRPr lang="en-GB" altLang="en-US" noProof="0" dirty="0" smtClean="0"/>
          </a:p>
        </p:txBody>
      </p:sp>
      <p:sp>
        <p:nvSpPr>
          <p:cNvPr id="20483" name="Rectangle 3"/>
          <p:cNvSpPr>
            <a:spLocks noGrp="1" noChangeArrowheads="1"/>
          </p:cNvSpPr>
          <p:nvPr>
            <p:ph idx="1"/>
          </p:nvPr>
        </p:nvSpPr>
        <p:spPr>
          <a:xfrm>
            <a:off x="269875" y="1428750"/>
            <a:ext cx="8594725" cy="5024586"/>
          </a:xfrm>
        </p:spPr>
        <p:txBody>
          <a:bodyPr/>
          <a:lstStyle/>
          <a:p>
            <a:r>
              <a:rPr lang="en-US" altLang="en-US" dirty="0" smtClean="0"/>
              <a:t>The move towards more granular data brings potentially benefits for reporting agents, producers and users, but also significant challenges</a:t>
            </a:r>
          </a:p>
          <a:p>
            <a:endParaRPr lang="en-US" altLang="en-US" dirty="0" smtClean="0"/>
          </a:p>
          <a:p>
            <a:r>
              <a:rPr lang="en-US" altLang="en-US" dirty="0" smtClean="0"/>
              <a:t>Are Central Banks (and Statistical Institutes) ready to move to the industrial scale production that is needed?</a:t>
            </a:r>
          </a:p>
          <a:p>
            <a:endParaRPr lang="en-US" altLang="en-US" dirty="0" smtClean="0"/>
          </a:p>
          <a:p>
            <a:r>
              <a:rPr lang="en-US" altLang="en-US" dirty="0" smtClean="0"/>
              <a:t>What kind of competences, IT infrastructure, international standards and legal framework will be needed in the future to deal with large scale, detailed information that the move to granular data is bringing?</a:t>
            </a:r>
          </a:p>
        </p:txBody>
      </p:sp>
      <p:sp>
        <p:nvSpPr>
          <p:cNvPr id="20484" name="Footer Placeholder 3"/>
          <p:cNvSpPr>
            <a:spLocks noGrp="1"/>
          </p:cNvSpPr>
          <p:nvPr>
            <p:ph type="ftr" sz="quarter" idx="13"/>
          </p:nvPr>
        </p:nvSpPr>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r>
              <a:rPr lang="it-IT" altLang="en-US" smtClean="0"/>
              <a:t>Microdata in ESCB banking statistics</a:t>
            </a:r>
            <a:endParaRPr lang="en-GB" altLang="en-US" smtClean="0"/>
          </a:p>
        </p:txBody>
      </p:sp>
      <p:sp>
        <p:nvSpPr>
          <p:cNvPr id="2" name="Text Placeholder 1"/>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6020190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51520" y="3573016"/>
            <a:ext cx="8594725" cy="628650"/>
          </a:xfrm>
        </p:spPr>
        <p:txBody>
          <a:bodyPr/>
          <a:lstStyle/>
          <a:p>
            <a:pPr algn="ctr"/>
            <a:r>
              <a:rPr lang="en-GB" altLang="en-US" noProof="0" dirty="0" smtClean="0"/>
              <a:t>Background</a:t>
            </a:r>
          </a:p>
        </p:txBody>
      </p:sp>
      <p:sp>
        <p:nvSpPr>
          <p:cNvPr id="20484" name="Footer Placeholder 3"/>
          <p:cNvSpPr>
            <a:spLocks noGrp="1"/>
          </p:cNvSpPr>
          <p:nvPr>
            <p:ph type="ftr" sz="quarter" idx="13"/>
          </p:nvPr>
        </p:nvSpPr>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r>
              <a:rPr lang="it-IT" altLang="en-US" smtClean="0"/>
              <a:t>Microdata in ESCB banking statistics</a:t>
            </a:r>
            <a:endParaRPr lang="en-GB" altLang="en-US" smtClean="0"/>
          </a:p>
        </p:txBody>
      </p:sp>
      <p:sp>
        <p:nvSpPr>
          <p:cNvPr id="2" name="Text Placeholder 1"/>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8045606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Centralised</a:t>
            </a:r>
            <a:r>
              <a:rPr lang="en-US" dirty="0" smtClean="0"/>
              <a:t> Securities Database (CSDB)</a:t>
            </a:r>
            <a:endParaRPr lang="en-GB" dirty="0"/>
          </a:p>
        </p:txBody>
      </p:sp>
      <p:sp>
        <p:nvSpPr>
          <p:cNvPr id="5" name="Content Placeholder 4"/>
          <p:cNvSpPr>
            <a:spLocks noGrp="1"/>
          </p:cNvSpPr>
          <p:nvPr>
            <p:ph idx="1"/>
          </p:nvPr>
        </p:nvSpPr>
        <p:spPr>
          <a:xfrm>
            <a:off x="269875" y="1428750"/>
            <a:ext cx="8594725" cy="4664546"/>
          </a:xfrm>
        </p:spPr>
        <p:txBody>
          <a:bodyPr/>
          <a:lstStyle/>
          <a:p>
            <a:pPr marL="0" indent="0">
              <a:buNone/>
            </a:pPr>
            <a:r>
              <a:rPr lang="en-US" dirty="0" smtClean="0">
                <a:solidFill>
                  <a:schemeClr val="tx2"/>
                </a:solidFill>
              </a:rPr>
              <a:t>Reference information </a:t>
            </a:r>
            <a:r>
              <a:rPr lang="en-US" dirty="0">
                <a:solidFill>
                  <a:schemeClr val="tx2"/>
                </a:solidFill>
              </a:rPr>
              <a:t>on </a:t>
            </a:r>
            <a:r>
              <a:rPr lang="en-US" dirty="0" smtClean="0">
                <a:solidFill>
                  <a:schemeClr val="tx2"/>
                </a:solidFill>
              </a:rPr>
              <a:t>individual </a:t>
            </a:r>
            <a:r>
              <a:rPr lang="en-US" dirty="0">
                <a:solidFill>
                  <a:schemeClr val="tx2"/>
                </a:solidFill>
              </a:rPr>
              <a:t>securities </a:t>
            </a:r>
            <a:r>
              <a:rPr lang="en-US" dirty="0"/>
              <a:t>relevant for </a:t>
            </a:r>
            <a:r>
              <a:rPr lang="en-US" dirty="0" smtClean="0"/>
              <a:t>ESCB purposes</a:t>
            </a:r>
          </a:p>
          <a:p>
            <a:r>
              <a:rPr lang="en-US" dirty="0" smtClean="0"/>
              <a:t>Up-to-date, complete</a:t>
            </a:r>
            <a:r>
              <a:rPr lang="en-US" dirty="0"/>
              <a:t>, accurate, consistent </a:t>
            </a:r>
            <a:r>
              <a:rPr lang="en-US" dirty="0" smtClean="0">
                <a:solidFill>
                  <a:schemeClr val="tx2"/>
                </a:solidFill>
              </a:rPr>
              <a:t>security-by-security</a:t>
            </a:r>
            <a:r>
              <a:rPr lang="en-US" dirty="0" smtClean="0"/>
              <a:t> information</a:t>
            </a:r>
          </a:p>
          <a:p>
            <a:r>
              <a:rPr lang="en-US" dirty="0" smtClean="0"/>
              <a:t>Allows </a:t>
            </a:r>
            <a:r>
              <a:rPr lang="en-US" dirty="0"/>
              <a:t>compilers </a:t>
            </a:r>
            <a:r>
              <a:rPr lang="en-US" dirty="0" smtClean="0"/>
              <a:t>to </a:t>
            </a:r>
            <a:r>
              <a:rPr lang="en-US" dirty="0"/>
              <a:t>base their </a:t>
            </a:r>
            <a:r>
              <a:rPr lang="en-US" dirty="0">
                <a:solidFill>
                  <a:schemeClr val="tx2"/>
                </a:solidFill>
              </a:rPr>
              <a:t>interactions with reporting agents on the most granular </a:t>
            </a:r>
            <a:r>
              <a:rPr lang="en-US" dirty="0" smtClean="0">
                <a:solidFill>
                  <a:schemeClr val="tx2"/>
                </a:solidFill>
              </a:rPr>
              <a:t>level</a:t>
            </a:r>
            <a:r>
              <a:rPr lang="en-US" dirty="0"/>
              <a:t> in the field of securities statistics </a:t>
            </a:r>
          </a:p>
          <a:p>
            <a:r>
              <a:rPr lang="en-US" dirty="0">
                <a:solidFill>
                  <a:schemeClr val="tx2"/>
                </a:solidFill>
              </a:rPr>
              <a:t>Multi-purpose</a:t>
            </a:r>
            <a:r>
              <a:rPr lang="en-US" dirty="0"/>
              <a:t> system </a:t>
            </a:r>
            <a:r>
              <a:rPr lang="en-US" dirty="0" smtClean="0"/>
              <a:t>supporting the production of various central banking </a:t>
            </a:r>
            <a:r>
              <a:rPr lang="en-US" dirty="0"/>
              <a:t>statistics (insurance companies, investment </a:t>
            </a:r>
            <a:r>
              <a:rPr lang="en-US" dirty="0" smtClean="0"/>
              <a:t>funds, financial </a:t>
            </a:r>
            <a:r>
              <a:rPr lang="en-US" dirty="0"/>
              <a:t>vehicle </a:t>
            </a:r>
            <a:r>
              <a:rPr lang="en-US" dirty="0" smtClean="0"/>
              <a:t>corporations, securities issuance)</a:t>
            </a:r>
            <a:endParaRPr lang="en-US" dirty="0"/>
          </a:p>
          <a:p>
            <a:endParaRPr lang="en-US" dirty="0" smtClean="0"/>
          </a:p>
          <a:p>
            <a:pPr marL="0" indent="0">
              <a:buNone/>
            </a:pPr>
            <a:r>
              <a:rPr lang="en-US" dirty="0" smtClean="0"/>
              <a:t>The ECB is preparing the CSDB to handle the </a:t>
            </a:r>
            <a:r>
              <a:rPr lang="en-US" dirty="0" smtClean="0">
                <a:solidFill>
                  <a:schemeClr val="tx2"/>
                </a:solidFill>
              </a:rPr>
              <a:t>Legal Entity Identifier</a:t>
            </a:r>
            <a:r>
              <a:rPr lang="en-US" dirty="0" smtClean="0"/>
              <a:t> (LEI).</a:t>
            </a:r>
            <a:endParaRPr lang="en-US" dirty="0"/>
          </a:p>
        </p:txBody>
      </p:sp>
      <p:sp>
        <p:nvSpPr>
          <p:cNvPr id="3" name="Footer Placeholder 2"/>
          <p:cNvSpPr>
            <a:spLocks noGrp="1"/>
          </p:cNvSpPr>
          <p:nvPr>
            <p:ph type="ftr" sz="quarter" idx="10"/>
          </p:nvPr>
        </p:nvSpPr>
        <p:spPr/>
        <p:txBody>
          <a:bodyPr/>
          <a:lstStyle/>
          <a:p>
            <a:r>
              <a:rPr lang="it-IT" smtClean="0"/>
              <a:t>Microdata in ESCB banking statistics</a:t>
            </a:r>
            <a:endParaRPr lang="en-GB"/>
          </a:p>
        </p:txBody>
      </p:sp>
      <p:sp>
        <p:nvSpPr>
          <p:cNvPr id="6" name="Classification"/>
          <p:cNvSpPr txBox="1"/>
          <p:nvPr/>
        </p:nvSpPr>
        <p:spPr>
          <a:xfrm>
            <a:off x="7019925" y="127000"/>
            <a:ext cx="1908175" cy="200055"/>
          </a:xfrm>
          <a:prstGeom prst="rect">
            <a:avLst/>
          </a:prstGeom>
          <a:noFill/>
        </p:spPr>
        <p:txBody>
          <a:bodyPr vert="horz" rtlCol="0">
            <a:spAutoFit/>
          </a:bodyPr>
          <a:lstStyle/>
          <a:p>
            <a:pPr algn="r"/>
            <a:r>
              <a:rPr lang="en-GB" sz="700" b="1" smtClean="0">
                <a:solidFill>
                  <a:srgbClr val="FFFFFF"/>
                </a:solidFill>
                <a:latin typeface="Arial"/>
              </a:rPr>
              <a:t>ECB-UNRESTRICTED</a:t>
            </a:r>
            <a:endParaRPr lang="en-GB" sz="700" b="1">
              <a:solidFill>
                <a:srgbClr val="FFFFFF"/>
              </a:solidFill>
              <a:latin typeface="Arial"/>
            </a:endParaRPr>
          </a:p>
        </p:txBody>
      </p:sp>
      <p:sp>
        <p:nvSpPr>
          <p:cNvPr id="4" name="Text Placeholder 3"/>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12036728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Securities Holdings Statistics (SHS)</a:t>
            </a:r>
            <a:endParaRPr lang="en-GB" dirty="0"/>
          </a:p>
        </p:txBody>
      </p:sp>
      <p:sp>
        <p:nvSpPr>
          <p:cNvPr id="5" name="Content Placeholder 4"/>
          <p:cNvSpPr>
            <a:spLocks noGrp="1"/>
          </p:cNvSpPr>
          <p:nvPr>
            <p:ph idx="1"/>
          </p:nvPr>
        </p:nvSpPr>
        <p:spPr>
          <a:xfrm>
            <a:off x="269875" y="1428750"/>
            <a:ext cx="8594725" cy="4520530"/>
          </a:xfrm>
        </p:spPr>
        <p:txBody>
          <a:bodyPr/>
          <a:lstStyle/>
          <a:p>
            <a:pPr marL="0" indent="0">
              <a:buNone/>
            </a:pPr>
            <a:r>
              <a:rPr lang="en-US" dirty="0" smtClean="0"/>
              <a:t>Statistical </a:t>
            </a:r>
            <a:r>
              <a:rPr lang="en-US" dirty="0"/>
              <a:t>dataset on </a:t>
            </a:r>
            <a:r>
              <a:rPr lang="en-US" dirty="0">
                <a:solidFill>
                  <a:schemeClr val="tx2"/>
                </a:solidFill>
              </a:rPr>
              <a:t>securities </a:t>
            </a:r>
            <a:r>
              <a:rPr lang="en-US" dirty="0" smtClean="0">
                <a:solidFill>
                  <a:schemeClr val="tx2"/>
                </a:solidFill>
              </a:rPr>
              <a:t>holdings</a:t>
            </a:r>
            <a:r>
              <a:rPr lang="en-US" dirty="0" smtClean="0"/>
              <a:t>, developed since 2009</a:t>
            </a:r>
          </a:p>
          <a:p>
            <a:r>
              <a:rPr lang="en-US" dirty="0" smtClean="0"/>
              <a:t>Collection </a:t>
            </a:r>
            <a:r>
              <a:rPr lang="en-US" dirty="0"/>
              <a:t>of </a:t>
            </a:r>
            <a:r>
              <a:rPr lang="en-US" dirty="0">
                <a:solidFill>
                  <a:schemeClr val="tx2"/>
                </a:solidFill>
              </a:rPr>
              <a:t>security-by-security</a:t>
            </a:r>
            <a:r>
              <a:rPr lang="en-US" dirty="0"/>
              <a:t> data </a:t>
            </a:r>
            <a:r>
              <a:rPr lang="en-US" dirty="0" smtClean="0"/>
              <a:t>either directly or via custodian reporting</a:t>
            </a:r>
          </a:p>
          <a:p>
            <a:r>
              <a:rPr lang="en-US" dirty="0" smtClean="0"/>
              <a:t>Interoperability with the </a:t>
            </a:r>
            <a:r>
              <a:rPr lang="en-US" dirty="0" smtClean="0">
                <a:solidFill>
                  <a:schemeClr val="tx2"/>
                </a:solidFill>
              </a:rPr>
              <a:t>CSDB</a:t>
            </a:r>
          </a:p>
          <a:p>
            <a:pPr marL="0" indent="0">
              <a:buNone/>
            </a:pPr>
            <a:endParaRPr lang="en-US" dirty="0" smtClean="0"/>
          </a:p>
          <a:p>
            <a:pPr marL="0" indent="0">
              <a:buNone/>
            </a:pPr>
            <a:r>
              <a:rPr lang="en-US" dirty="0" smtClean="0"/>
              <a:t>Two </a:t>
            </a:r>
            <a:r>
              <a:rPr lang="en-US" dirty="0" smtClean="0">
                <a:solidFill>
                  <a:schemeClr val="tx2"/>
                </a:solidFill>
              </a:rPr>
              <a:t>main components </a:t>
            </a:r>
            <a:r>
              <a:rPr lang="en-US" dirty="0" smtClean="0"/>
              <a:t>for different analytical purposes</a:t>
            </a:r>
          </a:p>
          <a:p>
            <a:r>
              <a:rPr lang="en-US" dirty="0" err="1" smtClean="0">
                <a:solidFill>
                  <a:schemeClr val="tx2"/>
                </a:solidFill>
              </a:rPr>
              <a:t>Sectoral</a:t>
            </a:r>
            <a:r>
              <a:rPr lang="en-US" dirty="0" smtClean="0">
                <a:solidFill>
                  <a:schemeClr val="tx2"/>
                </a:solidFill>
              </a:rPr>
              <a:t> </a:t>
            </a:r>
            <a:r>
              <a:rPr lang="en-US" dirty="0">
                <a:solidFill>
                  <a:schemeClr val="tx2"/>
                </a:solidFill>
              </a:rPr>
              <a:t>data</a:t>
            </a:r>
          </a:p>
          <a:p>
            <a:pPr lvl="1"/>
            <a:r>
              <a:rPr lang="en-US" dirty="0" smtClean="0"/>
              <a:t>Holdings </a:t>
            </a:r>
            <a:r>
              <a:rPr lang="en-US" dirty="0"/>
              <a:t>of euro area residents broken down by the country and sector of the holder (collected via direct reporting)</a:t>
            </a:r>
          </a:p>
          <a:p>
            <a:pPr lvl="1"/>
            <a:r>
              <a:rPr lang="en-US" dirty="0" smtClean="0"/>
              <a:t>Securities </a:t>
            </a:r>
            <a:r>
              <a:rPr lang="en-US" dirty="0"/>
              <a:t>issued by euro area residents held by non-euro area residents (collected with the help of custodians)</a:t>
            </a:r>
          </a:p>
          <a:p>
            <a:r>
              <a:rPr lang="en-US" dirty="0" smtClean="0">
                <a:solidFill>
                  <a:schemeClr val="tx2"/>
                </a:solidFill>
              </a:rPr>
              <a:t>Reporting </a:t>
            </a:r>
            <a:r>
              <a:rPr lang="en-US" dirty="0">
                <a:solidFill>
                  <a:schemeClr val="tx2"/>
                </a:solidFill>
              </a:rPr>
              <a:t>Banking Groups </a:t>
            </a:r>
            <a:r>
              <a:rPr lang="en-US" dirty="0"/>
              <a:t>(RBGs) data (direct reporting</a:t>
            </a:r>
            <a:r>
              <a:rPr lang="en-US" dirty="0" smtClean="0"/>
              <a:t>)</a:t>
            </a:r>
            <a:endParaRPr lang="en-US" dirty="0"/>
          </a:p>
        </p:txBody>
      </p:sp>
      <p:sp>
        <p:nvSpPr>
          <p:cNvPr id="3" name="Footer Placeholder 2"/>
          <p:cNvSpPr>
            <a:spLocks noGrp="1"/>
          </p:cNvSpPr>
          <p:nvPr>
            <p:ph type="ftr" sz="quarter" idx="10"/>
          </p:nvPr>
        </p:nvSpPr>
        <p:spPr/>
        <p:txBody>
          <a:bodyPr/>
          <a:lstStyle/>
          <a:p>
            <a:r>
              <a:rPr lang="it-IT" smtClean="0"/>
              <a:t>Microdata in ESCB banking statistics</a:t>
            </a:r>
            <a:endParaRPr lang="en-GB"/>
          </a:p>
        </p:txBody>
      </p:sp>
      <p:sp>
        <p:nvSpPr>
          <p:cNvPr id="6" name="Classification"/>
          <p:cNvSpPr txBox="1"/>
          <p:nvPr/>
        </p:nvSpPr>
        <p:spPr>
          <a:xfrm>
            <a:off x="7019925" y="127000"/>
            <a:ext cx="1908175" cy="200055"/>
          </a:xfrm>
          <a:prstGeom prst="rect">
            <a:avLst/>
          </a:prstGeom>
          <a:noFill/>
        </p:spPr>
        <p:txBody>
          <a:bodyPr vert="horz" rtlCol="0">
            <a:spAutoFit/>
          </a:bodyPr>
          <a:lstStyle/>
          <a:p>
            <a:pPr algn="r"/>
            <a:r>
              <a:rPr lang="en-GB" sz="700" b="1" smtClean="0">
                <a:solidFill>
                  <a:srgbClr val="FFFFFF"/>
                </a:solidFill>
                <a:latin typeface="Arial"/>
              </a:rPr>
              <a:t>ECB-UNRESTRICTED</a:t>
            </a:r>
            <a:endParaRPr lang="en-GB" sz="700" b="1">
              <a:solidFill>
                <a:srgbClr val="FFFFFF"/>
              </a:solidFill>
              <a:latin typeface="Arial"/>
            </a:endParaRPr>
          </a:p>
        </p:txBody>
      </p:sp>
      <p:sp>
        <p:nvSpPr>
          <p:cNvPr id="7" name="Text Placeholder 6"/>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3802367318"/>
      </p:ext>
    </p:extLst>
  </p:cSld>
  <p:clrMapOvr>
    <a:masterClrMapping/>
  </p:clrMapOvr>
  <p:timing>
    <p:tnLst>
      <p:par>
        <p:cTn id="1" dur="indefinite" restart="never" nodeType="tmRoot"/>
      </p:par>
    </p:tnLst>
  </p:timing>
</p:sld>
</file>

<file path=ppt/theme/theme1.xml><?xml version="1.0" encoding="utf-8"?>
<a:theme xmlns:a="http://schemas.openxmlformats.org/drawingml/2006/main" name="ECB default">
  <a:themeElements>
    <a:clrScheme name="ECB default presentation">
      <a:dk1>
        <a:srgbClr val="585858"/>
      </a:dk1>
      <a:lt1>
        <a:srgbClr val="FFFFFF"/>
      </a:lt1>
      <a:dk2>
        <a:srgbClr val="003399"/>
      </a:dk2>
      <a:lt2>
        <a:srgbClr val="BEBEBE"/>
      </a:lt2>
      <a:accent1>
        <a:srgbClr val="003399"/>
      </a:accent1>
      <a:accent2>
        <a:srgbClr val="4078B8"/>
      </a:accent2>
      <a:accent3>
        <a:srgbClr val="000066"/>
      </a:accent3>
      <a:accent4>
        <a:srgbClr val="008080"/>
      </a:accent4>
      <a:accent5>
        <a:srgbClr val="A50021"/>
      </a:accent5>
      <a:accent6>
        <a:srgbClr val="00005C"/>
      </a:accent6>
      <a:hlink>
        <a:srgbClr val="008080"/>
      </a:hlink>
      <a:folHlink>
        <a:srgbClr val="A50021"/>
      </a:folHlink>
    </a:clrScheme>
    <a:fontScheme name="5_Leere Präsentation">
      <a:majorFont>
        <a:latin typeface="Arial Black"/>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de-DE" sz="1800" b="0" i="0" u="none" strike="noStrike" cap="none" normalizeH="0" baseline="0" smtClean="0">
            <a:ln>
              <a:noFill/>
            </a:ln>
            <a:solidFill>
              <a:schemeClr val="tx1"/>
            </a:solidFill>
            <a:effectLst/>
            <a:latin typeface="Arial" charset="0"/>
            <a:ea typeface="ヒラギノ角ゴ Pro W3" pitchFamily="-64" charset="-128"/>
          </a:defRPr>
        </a:defPPr>
      </a:lstStyle>
    </a:spDef>
    <a:lnDef>
      <a:spPr bwMode="auto">
        <a:xfrm>
          <a:off x="0" y="0"/>
          <a:ext cx="1" cy="1"/>
        </a:xfrm>
        <a:custGeom>
          <a:avLst/>
          <a:gdLst/>
          <a:ahLst/>
          <a:cxnLst/>
          <a:rect l="0" t="0" r="0" b="0"/>
          <a:pathLst/>
        </a:custGeom>
        <a:solidFill>
          <a:schemeClr val="tx2"/>
        </a:solidFill>
        <a:ln w="952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de-DE" sz="1800" b="0" i="0" u="none" strike="noStrike" cap="none" normalizeH="0" baseline="0" smtClean="0">
            <a:ln>
              <a:noFill/>
            </a:ln>
            <a:solidFill>
              <a:schemeClr val="tx1"/>
            </a:solidFill>
            <a:effectLst/>
            <a:latin typeface="Arial" charset="0"/>
            <a:ea typeface="ヒラギノ角ゴ Pro W3" pitchFamily="-64" charset="-128"/>
          </a:defRPr>
        </a:defPPr>
      </a:lstStyle>
    </a:lnDef>
  </a:objectDefaults>
  <a:extraClrSchemeLst>
    <a:extraClrScheme>
      <a:clrScheme name="5_Leere Präsentation 1">
        <a:dk1>
          <a:srgbClr val="585858"/>
        </a:dk1>
        <a:lt1>
          <a:srgbClr val="FFFFFF"/>
        </a:lt1>
        <a:dk2>
          <a:srgbClr val="003399"/>
        </a:dk2>
        <a:lt2>
          <a:srgbClr val="BEBEBE"/>
        </a:lt2>
        <a:accent1>
          <a:srgbClr val="4078B8"/>
        </a:accent1>
        <a:accent2>
          <a:srgbClr val="000066"/>
        </a:accent2>
        <a:accent3>
          <a:srgbClr val="FFFFFF"/>
        </a:accent3>
        <a:accent4>
          <a:srgbClr val="4A4A4A"/>
        </a:accent4>
        <a:accent5>
          <a:srgbClr val="AFBED8"/>
        </a:accent5>
        <a:accent6>
          <a:srgbClr val="00005C"/>
        </a:accent6>
        <a:hlink>
          <a:srgbClr val="008080"/>
        </a:hlink>
        <a:folHlink>
          <a:srgbClr val="A5002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ECB%20default</Template>
  <TotalTime>9261</TotalTime>
  <Words>910</Words>
  <Application>Microsoft Office PowerPoint</Application>
  <PresentationFormat>On-screen Show (4:3)</PresentationFormat>
  <Paragraphs>156</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ECB default</vt:lpstr>
      <vt:lpstr>Microdata in ESCB banking statistics</vt:lpstr>
      <vt:lpstr>Micro- or granular data?</vt:lpstr>
      <vt:lpstr>Pros and cons of granular data (and for whom)</vt:lpstr>
      <vt:lpstr>Examples of ESCB Projects relating to granular data</vt:lpstr>
      <vt:lpstr>PowerPoint Presentation</vt:lpstr>
      <vt:lpstr>Discussion points</vt:lpstr>
      <vt:lpstr>Background</vt:lpstr>
      <vt:lpstr>Centralised Securities Database (CSDB)</vt:lpstr>
      <vt:lpstr>Securities Holdings Statistics (SHS)</vt:lpstr>
      <vt:lpstr>Analytical credit datasets (AnaCredit) as an important building block of an integrated approach</vt:lpstr>
      <vt:lpstr>Banks’ Integrated Reporting Dictionary (BIRD)</vt:lpstr>
    </vt:vector>
  </TitlesOfParts>
  <Company>European Central bank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Bertram, Britta</dc:creator>
  <cp:lastModifiedBy>apineag</cp:lastModifiedBy>
  <cp:revision>297</cp:revision>
  <cp:lastPrinted>2015-10-14T15:06:18Z</cp:lastPrinted>
  <dcterms:created xsi:type="dcterms:W3CDTF">2013-04-23T12:27:02Z</dcterms:created>
  <dcterms:modified xsi:type="dcterms:W3CDTF">2015-10-19T07:09:24Z</dcterms:modified>
</cp:coreProperties>
</file>