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sldIdLst>
    <p:sldId id="256" r:id="rId2"/>
    <p:sldId id="266" r:id="rId3"/>
    <p:sldId id="265" r:id="rId4"/>
    <p:sldId id="261" r:id="rId5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78693"/>
    <a:srgbClr val="9AB23B"/>
    <a:srgbClr val="0493AC"/>
    <a:srgbClr val="FAA50F"/>
    <a:srgbClr val="F0F0F0"/>
    <a:srgbClr val="9A9A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7730" autoAdjust="0"/>
  </p:normalViewPr>
  <p:slideViewPr>
    <p:cSldViewPr>
      <p:cViewPr>
        <p:scale>
          <a:sx n="60" d="100"/>
          <a:sy n="60" d="100"/>
        </p:scale>
        <p:origin x="-3132" y="-1260"/>
      </p:cViewPr>
      <p:guideLst>
        <p:guide orient="horz" pos="4202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258888" y="2130425"/>
            <a:ext cx="6626225" cy="1470025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4448" y="3539143"/>
            <a:ext cx="548595" cy="2986793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51" y="1066097"/>
            <a:ext cx="554385" cy="4543888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7062" y="6371540"/>
            <a:ext cx="283341" cy="280436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1279" y="6359673"/>
            <a:ext cx="359968" cy="292303"/>
          </a:xfrm>
          <a:prstGeom prst="rect">
            <a:avLst/>
          </a:prstGeom>
        </p:spPr>
      </p:pic>
      <p:sp>
        <p:nvSpPr>
          <p:cNvPr id="11" name="textruta 10"/>
          <p:cNvSpPr txBox="1"/>
          <p:nvPr userDrawn="1"/>
        </p:nvSpPr>
        <p:spPr>
          <a:xfrm>
            <a:off x="1510341" y="6451921"/>
            <a:ext cx="22326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b="0" i="0" u="none" strike="noStrike" kern="1200" baseline="300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facebook.com/</a:t>
            </a:r>
            <a:r>
              <a:rPr lang="sv-SE" sz="1200" b="0" i="0" u="none" strike="noStrike" kern="1200" baseline="30000" dirty="0" err="1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statisticssweden</a:t>
            </a:r>
            <a:endParaRPr lang="sv-SE" sz="1200" b="0" i="0" u="none" strike="noStrike" kern="1200" baseline="30000" dirty="0" smtClean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sv-SE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ruta 11"/>
          <p:cNvSpPr txBox="1"/>
          <p:nvPr userDrawn="1"/>
        </p:nvSpPr>
        <p:spPr>
          <a:xfrm>
            <a:off x="3489311" y="6446320"/>
            <a:ext cx="13681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b="0" i="0" u="none" strike="noStrike" kern="1200" baseline="300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@</a:t>
            </a:r>
            <a:r>
              <a:rPr lang="sv-SE" sz="1200" b="0" i="0" u="none" strike="noStrike" kern="1200" baseline="30000" dirty="0" err="1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SCB_nyheter</a:t>
            </a:r>
            <a:endParaRPr lang="sv-SE" sz="1200" b="0" i="0" u="none" strike="noStrike" kern="1200" baseline="30000" dirty="0" smtClean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13" name="Bildobjekt 12" descr="INSTAicon-BLUE.pn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6381328"/>
            <a:ext cx="288032" cy="288032"/>
          </a:xfrm>
          <a:prstGeom prst="rect">
            <a:avLst/>
          </a:prstGeom>
        </p:spPr>
      </p:pic>
      <p:sp>
        <p:nvSpPr>
          <p:cNvPr id="14" name="textruta 13"/>
          <p:cNvSpPr txBox="1"/>
          <p:nvPr userDrawn="1"/>
        </p:nvSpPr>
        <p:spPr>
          <a:xfrm>
            <a:off x="4788024" y="6446320"/>
            <a:ext cx="151216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b="0" i="0" u="none" strike="noStrike" kern="1200" baseline="30000" dirty="0" err="1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statistiska_centralbyran_scb</a:t>
            </a:r>
            <a:endParaRPr lang="sv-SE" sz="1200" b="0" i="0" u="none" strike="noStrike" kern="1200" baseline="30000" dirty="0" smtClean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256371" y="274638"/>
            <a:ext cx="6639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258888" y="1535113"/>
            <a:ext cx="3238500" cy="639762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1258888" y="2174875"/>
            <a:ext cx="32385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3236231" cy="639762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323623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F4D1-35E4-46BA-AF81-4FD86FB65BBB}" type="datetimeFigureOut">
              <a:rPr lang="sv-SE" smtClean="0"/>
              <a:pPr/>
              <a:t>2015-10-19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F4D1-35E4-46BA-AF81-4FD86FB65BBB}" type="datetimeFigureOut">
              <a:rPr lang="sv-SE" smtClean="0"/>
              <a:pPr/>
              <a:t>2015-10-19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F4D1-35E4-46BA-AF81-4FD86FB65BBB}" type="datetimeFigureOut">
              <a:rPr lang="sv-SE" smtClean="0"/>
              <a:pPr/>
              <a:t>2015-10-19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248907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0" y="273050"/>
            <a:ext cx="4114800" cy="585311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250699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F4D1-35E4-46BA-AF81-4FD86FB65BBB}" type="datetimeFigureOut">
              <a:rPr lang="sv-SE" smtClean="0"/>
              <a:pPr/>
              <a:t>2015-10-19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F4D1-35E4-46BA-AF81-4FD86FB65BBB}" type="datetimeFigureOut">
              <a:rPr lang="sv-SE" smtClean="0"/>
              <a:pPr/>
              <a:t>2015-10-19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F4D1-35E4-46BA-AF81-4FD86FB65BBB}" type="datetimeFigureOut">
              <a:rPr lang="sv-SE" smtClean="0"/>
              <a:pPr/>
              <a:t>2015-10-19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F4D1-35E4-46BA-AF81-4FD86FB65BBB}" type="datetimeFigureOut">
              <a:rPr lang="sv-SE" smtClean="0"/>
              <a:pPr/>
              <a:t>2015-10-19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F4D1-35E4-46BA-AF81-4FD86FB65BBB}" type="datetimeFigureOut">
              <a:rPr lang="sv-SE" smtClean="0"/>
              <a:pPr/>
              <a:t>2015-10-19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83390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F4D1-35E4-46BA-AF81-4FD86FB65BBB}" type="datetimeFigureOut">
              <a:rPr lang="sv-SE" smtClean="0"/>
              <a:pPr/>
              <a:t>2015-10-19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 utan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F4D1-35E4-46BA-AF81-4FD86FB65BBB}" type="datetimeFigureOut">
              <a:rPr lang="sv-SE" smtClean="0"/>
              <a:pPr/>
              <a:t>2015-10-19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Rubrikbil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258888" y="2130425"/>
            <a:ext cx="6626225" cy="1470025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F4D1-35E4-46BA-AF81-4FD86FB65BBB}" type="datetimeFigureOut">
              <a:rPr lang="sv-SE" smtClean="0"/>
              <a:pPr/>
              <a:t>2015-10-19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9" name="Bildobjekt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4448" y="3539143"/>
            <a:ext cx="548595" cy="2986793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51" y="1066097"/>
            <a:ext cx="554385" cy="4543888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7062" y="6371540"/>
            <a:ext cx="283341" cy="280436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1279" y="6359673"/>
            <a:ext cx="359968" cy="292303"/>
          </a:xfrm>
          <a:prstGeom prst="rect">
            <a:avLst/>
          </a:prstGeom>
        </p:spPr>
      </p:pic>
      <p:sp>
        <p:nvSpPr>
          <p:cNvPr id="13" name="textruta 12"/>
          <p:cNvSpPr txBox="1"/>
          <p:nvPr userDrawn="1"/>
        </p:nvSpPr>
        <p:spPr>
          <a:xfrm>
            <a:off x="1510341" y="6451921"/>
            <a:ext cx="22326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b="0" i="0" u="none" strike="noStrike" kern="1200" baseline="300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facebook.com/</a:t>
            </a:r>
            <a:r>
              <a:rPr lang="sv-SE" sz="1200" b="0" i="0" u="none" strike="noStrike" kern="1200" baseline="30000" dirty="0" err="1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statisticssweden</a:t>
            </a:r>
            <a:endParaRPr lang="sv-SE" sz="1200" b="0" i="0" u="none" strike="noStrike" kern="1200" baseline="30000" dirty="0" smtClean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sv-SE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ruta 13"/>
          <p:cNvSpPr txBox="1"/>
          <p:nvPr userDrawn="1"/>
        </p:nvSpPr>
        <p:spPr>
          <a:xfrm>
            <a:off x="3489311" y="6446320"/>
            <a:ext cx="13681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b="0" i="0" u="none" strike="noStrike" kern="1200" baseline="300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@</a:t>
            </a:r>
            <a:r>
              <a:rPr lang="sv-SE" sz="1200" b="0" i="0" u="none" strike="noStrike" kern="1200" baseline="30000" dirty="0" err="1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SCB_nyheter</a:t>
            </a:r>
            <a:endParaRPr lang="sv-SE" sz="1200" b="0" i="0" u="none" strike="noStrike" kern="1200" baseline="30000" dirty="0" smtClean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Rubrikbild">
    <p:bg>
      <p:bgPr>
        <a:solidFill>
          <a:srgbClr val="07869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258888" y="2130425"/>
            <a:ext cx="6626225" cy="147002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F4D1-35E4-46BA-AF81-4FD86FB65BBB}" type="datetimeFigureOut">
              <a:rPr lang="sv-SE" smtClean="0"/>
              <a:pPr/>
              <a:t>2015-10-19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9" name="Bildobjekt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4448" y="3539143"/>
            <a:ext cx="548595" cy="2986793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86" y="1066097"/>
            <a:ext cx="546515" cy="4543888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7062" y="6371540"/>
            <a:ext cx="283341" cy="280436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1279" y="6359673"/>
            <a:ext cx="359968" cy="292303"/>
          </a:xfrm>
          <a:prstGeom prst="rect">
            <a:avLst/>
          </a:prstGeom>
        </p:spPr>
      </p:pic>
      <p:sp>
        <p:nvSpPr>
          <p:cNvPr id="13" name="textruta 12"/>
          <p:cNvSpPr txBox="1"/>
          <p:nvPr userDrawn="1"/>
        </p:nvSpPr>
        <p:spPr>
          <a:xfrm>
            <a:off x="1510341" y="6451921"/>
            <a:ext cx="22326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b="0" i="0" u="none" strike="noStrike" kern="1200" baseline="300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facebook.com/</a:t>
            </a:r>
            <a:r>
              <a:rPr lang="sv-SE" sz="1200" b="0" i="0" u="none" strike="noStrike" kern="1200" baseline="30000" dirty="0" err="1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statisticssweden</a:t>
            </a:r>
            <a:endParaRPr lang="sv-SE" sz="1200" b="0" i="0" u="none" strike="noStrike" kern="1200" baseline="30000" dirty="0" smtClean="0">
              <a:solidFill>
                <a:schemeClr val="bg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sv-SE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ruta 13"/>
          <p:cNvSpPr txBox="1"/>
          <p:nvPr userDrawn="1"/>
        </p:nvSpPr>
        <p:spPr>
          <a:xfrm>
            <a:off x="3489311" y="6446320"/>
            <a:ext cx="13681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b="0" i="0" u="none" strike="noStrike" kern="1200" baseline="300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@</a:t>
            </a:r>
            <a:r>
              <a:rPr lang="sv-SE" sz="1200" b="0" i="0" u="none" strike="noStrike" kern="1200" baseline="30000" dirty="0" err="1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SCB_nyheter</a:t>
            </a:r>
            <a:endParaRPr lang="sv-SE" sz="1200" b="0" i="0" u="none" strike="noStrike" kern="1200" baseline="30000" dirty="0" smtClean="0">
              <a:solidFill>
                <a:schemeClr val="bg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3_Rubrikbild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258888" y="2130425"/>
            <a:ext cx="6626225" cy="1470025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F4D1-35E4-46BA-AF81-4FD86FB65BBB}" type="datetimeFigureOut">
              <a:rPr lang="sv-SE" smtClean="0"/>
              <a:pPr/>
              <a:t>2015-10-19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17" name="Bildobjekt 1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4448" y="3539143"/>
            <a:ext cx="548595" cy="2986793"/>
          </a:xfrm>
          <a:prstGeom prst="rect">
            <a:avLst/>
          </a:prstGeom>
        </p:spPr>
      </p:pic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51" y="1066097"/>
            <a:ext cx="554385" cy="4543888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7062" y="6371540"/>
            <a:ext cx="283341" cy="280436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1279" y="6359673"/>
            <a:ext cx="359968" cy="292303"/>
          </a:xfrm>
          <a:prstGeom prst="rect">
            <a:avLst/>
          </a:prstGeom>
        </p:spPr>
      </p:pic>
      <p:sp>
        <p:nvSpPr>
          <p:cNvPr id="11" name="textruta 10"/>
          <p:cNvSpPr txBox="1"/>
          <p:nvPr userDrawn="1"/>
        </p:nvSpPr>
        <p:spPr>
          <a:xfrm>
            <a:off x="1510341" y="6451921"/>
            <a:ext cx="22326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b="0" i="0" u="none" strike="noStrike" kern="1200" baseline="300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facebook.com/</a:t>
            </a:r>
            <a:r>
              <a:rPr lang="sv-SE" sz="1200" b="0" i="0" u="none" strike="noStrike" kern="1200" baseline="30000" dirty="0" err="1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statisticssweden</a:t>
            </a:r>
            <a:endParaRPr lang="sv-SE" sz="1200" b="0" i="0" u="none" strike="noStrike" kern="1200" baseline="30000" dirty="0" smtClean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sv-SE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ruta 11"/>
          <p:cNvSpPr txBox="1"/>
          <p:nvPr userDrawn="1"/>
        </p:nvSpPr>
        <p:spPr>
          <a:xfrm>
            <a:off x="3489311" y="6446320"/>
            <a:ext cx="13681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b="0" i="0" u="none" strike="noStrike" kern="1200" baseline="300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@</a:t>
            </a:r>
            <a:r>
              <a:rPr lang="sv-SE" sz="1200" b="0" i="0" u="none" strike="noStrike" kern="1200" baseline="30000" dirty="0" err="1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SCB_nyheter</a:t>
            </a:r>
            <a:endParaRPr lang="sv-SE" sz="1200" b="0" i="0" u="none" strike="noStrike" kern="1200" baseline="30000" dirty="0" smtClean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4_Rubrikbild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258888" y="2130425"/>
            <a:ext cx="6626225" cy="147002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F4D1-35E4-46BA-AF81-4FD86FB65BBB}" type="datetimeFigureOut">
              <a:rPr lang="sv-SE" smtClean="0"/>
              <a:pPr/>
              <a:t>2015-10-19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9" name="Bildobjekt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4448" y="3539143"/>
            <a:ext cx="548595" cy="2986793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86" y="1066097"/>
            <a:ext cx="546515" cy="4543888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7062" y="6371540"/>
            <a:ext cx="283341" cy="280436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1279" y="6359673"/>
            <a:ext cx="359968" cy="292303"/>
          </a:xfrm>
          <a:prstGeom prst="rect">
            <a:avLst/>
          </a:prstGeom>
        </p:spPr>
      </p:pic>
      <p:sp>
        <p:nvSpPr>
          <p:cNvPr id="13" name="textruta 12"/>
          <p:cNvSpPr txBox="1"/>
          <p:nvPr userDrawn="1"/>
        </p:nvSpPr>
        <p:spPr>
          <a:xfrm>
            <a:off x="1510341" y="6451921"/>
            <a:ext cx="22326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b="0" i="0" u="none" strike="noStrike" kern="1200" baseline="300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facebook.com/</a:t>
            </a:r>
            <a:r>
              <a:rPr lang="sv-SE" sz="1200" b="0" i="0" u="none" strike="noStrike" kern="1200" baseline="30000" dirty="0" err="1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statisticssweden</a:t>
            </a:r>
            <a:endParaRPr lang="sv-SE" sz="1200" b="0" i="0" u="none" strike="noStrike" kern="1200" baseline="30000" dirty="0" smtClean="0">
              <a:solidFill>
                <a:schemeClr val="bg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sv-SE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ruta 13"/>
          <p:cNvSpPr txBox="1"/>
          <p:nvPr userDrawn="1"/>
        </p:nvSpPr>
        <p:spPr>
          <a:xfrm>
            <a:off x="3489311" y="6446320"/>
            <a:ext cx="13681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b="0" i="0" u="none" strike="noStrike" kern="1200" baseline="300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@</a:t>
            </a:r>
            <a:r>
              <a:rPr lang="sv-SE" sz="1200" b="0" i="0" u="none" strike="noStrike" kern="1200" baseline="30000" dirty="0" err="1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SCB_nyheter</a:t>
            </a:r>
            <a:endParaRPr lang="sv-SE" sz="1200" b="0" i="0" u="none" strike="noStrike" kern="1200" baseline="30000" dirty="0" smtClean="0">
              <a:solidFill>
                <a:schemeClr val="bg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258887" y="4406900"/>
            <a:ext cx="7235825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258887" y="2906713"/>
            <a:ext cx="7235825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F4D1-35E4-46BA-AF81-4FD86FB65BBB}" type="datetimeFigureOut">
              <a:rPr lang="sv-SE" smtClean="0"/>
              <a:pPr/>
              <a:t>2015-10-19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256370" y="274638"/>
            <a:ext cx="6628743" cy="11430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1258888" y="1600200"/>
            <a:ext cx="3236912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247571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F4D1-35E4-46BA-AF81-4FD86FB65BBB}" type="datetimeFigureOut">
              <a:rPr lang="sv-SE" smtClean="0"/>
              <a:pPr/>
              <a:t>2015-10-19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1256370" y="378212"/>
            <a:ext cx="7430429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256370" y="1600200"/>
            <a:ext cx="7430429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263804" y="6492899"/>
            <a:ext cx="13269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E2F1F4D1-35E4-46BA-AF81-4FD86FB65BBB}" type="datetimeFigureOut">
              <a:rPr lang="sv-SE" smtClean="0"/>
              <a:pPr/>
              <a:t>2015-10-19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7010432" y="64928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10" name="Bildobjekt 9" descr="kvadrater_100_rgb.png"/>
          <p:cNvPicPr>
            <a:picLocks noChangeAspect="1"/>
          </p:cNvPicPr>
          <p:nvPr/>
        </p:nvPicPr>
        <p:blipFill>
          <a:blip r:embed="rId19" cstate="print"/>
          <a:stretch>
            <a:fillRect/>
          </a:stretch>
        </p:blipFill>
        <p:spPr>
          <a:xfrm>
            <a:off x="8856757" y="4357553"/>
            <a:ext cx="286488" cy="1785980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51" y="1066097"/>
            <a:ext cx="554385" cy="454388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70" r:id="rId2"/>
    <p:sldLayoutId id="2147483680" r:id="rId3"/>
    <p:sldLayoutId id="2147483666" r:id="rId4"/>
    <p:sldLayoutId id="2147483667" r:id="rId5"/>
    <p:sldLayoutId id="2147483668" r:id="rId6"/>
    <p:sldLayoutId id="2147483669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  <p:sldLayoutId id="2147483677" r:id="rId14"/>
    <p:sldLayoutId id="2147483678" r:id="rId15"/>
    <p:sldLayoutId id="2147483679" r:id="rId16"/>
    <p:sldLayoutId id="2147483681" r:id="rId17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200" kern="1200">
          <a:solidFill>
            <a:schemeClr val="accent2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71277A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71277A"/>
        </a:buClr>
        <a:buFont typeface="Wingdings" panose="05000000000000000000" pitchFamily="2" charset="2"/>
        <a:buChar char="§"/>
        <a:defRPr sz="2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71277A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71277A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71277A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ubrik 34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Micro data exchange in international trade, migration and banking statistics</a:t>
            </a:r>
            <a:endParaRPr lang="en-US" dirty="0"/>
          </a:p>
        </p:txBody>
      </p:sp>
      <p:sp>
        <p:nvSpPr>
          <p:cNvPr id="36" name="Underrubrik 3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smtClean="0"/>
              <a:t>Jens Olin, </a:t>
            </a:r>
          </a:p>
          <a:p>
            <a:r>
              <a:rPr lang="sv-SE" dirty="0" err="1" smtClean="0"/>
              <a:t>Economic</a:t>
            </a:r>
            <a:r>
              <a:rPr lang="sv-SE" dirty="0" smtClean="0"/>
              <a:t> </a:t>
            </a:r>
            <a:r>
              <a:rPr lang="sv-SE" dirty="0" err="1" smtClean="0"/>
              <a:t>Statistics</a:t>
            </a:r>
            <a:r>
              <a:rPr lang="sv-SE" dirty="0" smtClean="0"/>
              <a:t> </a:t>
            </a:r>
            <a:r>
              <a:rPr lang="sv-SE" smtClean="0"/>
              <a:t>Department</a:t>
            </a:r>
            <a:endParaRPr lang="sv-SE" dirty="0" smtClean="0"/>
          </a:p>
          <a:p>
            <a:r>
              <a:rPr lang="sv-SE" dirty="0" err="1" smtClean="0"/>
              <a:t>Statistics</a:t>
            </a:r>
            <a:r>
              <a:rPr lang="sv-SE" dirty="0" smtClean="0"/>
              <a:t> Sweden</a:t>
            </a: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Increased importance of micro data in general</a:t>
            </a:r>
            <a:endParaRPr lang="en-US" sz="32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256371" y="1600200"/>
            <a:ext cx="7348078" cy="4525963"/>
          </a:xfrm>
        </p:spPr>
        <p:txBody>
          <a:bodyPr/>
          <a:lstStyle/>
          <a:p>
            <a:r>
              <a:rPr lang="en-US" dirty="0"/>
              <a:t>Improved ability to meet user needs regarding consistent statistics and to analyze complex phenomena</a:t>
            </a:r>
          </a:p>
          <a:p>
            <a:endParaRPr lang="en-US" dirty="0"/>
          </a:p>
          <a:p>
            <a:r>
              <a:rPr lang="en-US" dirty="0"/>
              <a:t>More efficient production of business statistics</a:t>
            </a:r>
          </a:p>
          <a:p>
            <a:endParaRPr lang="en-US" dirty="0"/>
          </a:p>
          <a:p>
            <a:r>
              <a:rPr lang="en-US" dirty="0"/>
              <a:t>Reduced response burden</a:t>
            </a:r>
          </a:p>
          <a:p>
            <a:endParaRPr lang="sv-SE" dirty="0" smtClean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61218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dirty="0"/>
              <a:t>Relationship between exchange of micro data and official business statistics</a:t>
            </a:r>
            <a:endParaRPr lang="sv-SE" sz="3200" dirty="0"/>
          </a:p>
        </p:txBody>
      </p:sp>
      <p:sp>
        <p:nvSpPr>
          <p:cNvPr id="5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200" dirty="0"/>
              <a:t>Development within the area of Business </a:t>
            </a:r>
            <a:r>
              <a:rPr lang="en-US" sz="2200" dirty="0" smtClean="0"/>
              <a:t>Statistics </a:t>
            </a:r>
            <a:r>
              <a:rPr lang="en-US" sz="2200" dirty="0"/>
              <a:t>regarding improved utilization of micro data </a:t>
            </a:r>
            <a:r>
              <a:rPr lang="en-US" sz="2200" dirty="0" smtClean="0"/>
              <a:t>raise </a:t>
            </a:r>
            <a:r>
              <a:rPr lang="en-US" sz="2200" dirty="0"/>
              <a:t>issues on confidentiality, integrity and data security </a:t>
            </a:r>
            <a:endParaRPr lang="en-US" sz="2200" dirty="0" smtClean="0"/>
          </a:p>
          <a:p>
            <a:pPr marL="0" indent="0">
              <a:buNone/>
            </a:pPr>
            <a:endParaRPr lang="en-US" sz="2200" dirty="0" smtClean="0"/>
          </a:p>
          <a:p>
            <a:r>
              <a:rPr lang="en-US" sz="2200" dirty="0" smtClean="0"/>
              <a:t>Dependencies and complexity from increased utilization of micro data will increase sensitivity to different form of disturbances.</a:t>
            </a:r>
          </a:p>
          <a:p>
            <a:pPr marL="0" indent="0">
              <a:buNone/>
            </a:pPr>
            <a:endParaRPr lang="en-US" sz="2200" dirty="0" smtClean="0"/>
          </a:p>
          <a:p>
            <a:r>
              <a:rPr lang="en-US" sz="2200" dirty="0" smtClean="0"/>
              <a:t>Trust, in official statistics and how it is produced, from </a:t>
            </a:r>
            <a:r>
              <a:rPr lang="en-US" sz="2200" dirty="0"/>
              <a:t>providers of micro data and respondents are imperative </a:t>
            </a:r>
            <a:endParaRPr lang="en-US" sz="2200" dirty="0" smtClean="0"/>
          </a:p>
          <a:p>
            <a:endParaRPr lang="sv-SE" sz="2200" dirty="0"/>
          </a:p>
          <a:p>
            <a:r>
              <a:rPr lang="en-US" sz="2200" dirty="0"/>
              <a:t>Knowledge about the micro data is a key for success – Meta data and quality </a:t>
            </a:r>
            <a:r>
              <a:rPr lang="en-US" sz="2200" dirty="0" smtClean="0"/>
              <a:t>information – common standards</a:t>
            </a:r>
            <a:endParaRPr lang="sv-SE" sz="2200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74414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dirty="0"/>
              <a:t>Relationship between exchange of micro data and official business statistics</a:t>
            </a:r>
          </a:p>
        </p:txBody>
      </p:sp>
      <p:sp>
        <p:nvSpPr>
          <p:cNvPr id="4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600" dirty="0" smtClean="0"/>
              <a:t>SIMSTAT/REDESIGN of INTRASTAT</a:t>
            </a:r>
          </a:p>
          <a:p>
            <a:r>
              <a:rPr lang="en-US" sz="2600" dirty="0" smtClean="0"/>
              <a:t>Assessment</a:t>
            </a:r>
          </a:p>
          <a:p>
            <a:pPr lvl="1"/>
            <a:r>
              <a:rPr lang="en-US" sz="2000" dirty="0" smtClean="0"/>
              <a:t>Impact on national as well as European level</a:t>
            </a:r>
          </a:p>
          <a:p>
            <a:pPr lvl="1"/>
            <a:r>
              <a:rPr lang="en-US" sz="2000" dirty="0" smtClean="0"/>
              <a:t>how </a:t>
            </a:r>
            <a:r>
              <a:rPr lang="en-US" sz="2000" dirty="0"/>
              <a:t>we preserve trust from providers of information through confidentiality and secure data </a:t>
            </a:r>
            <a:r>
              <a:rPr lang="en-US" sz="2000" dirty="0" smtClean="0"/>
              <a:t>systems</a:t>
            </a:r>
          </a:p>
          <a:p>
            <a:pPr lvl="1"/>
            <a:r>
              <a:rPr lang="en-US" sz="2000" dirty="0"/>
              <a:t>impact on </a:t>
            </a:r>
            <a:r>
              <a:rPr lang="en-US" sz="2000" dirty="0" smtClean="0"/>
              <a:t>costs </a:t>
            </a:r>
            <a:r>
              <a:rPr lang="en-US" sz="2000" dirty="0"/>
              <a:t>for production of statistics</a:t>
            </a:r>
            <a:r>
              <a:rPr lang="en-US" sz="2000" dirty="0" smtClean="0"/>
              <a:t>.</a:t>
            </a:r>
            <a:r>
              <a:rPr lang="en-US" sz="2000" dirty="0"/>
              <a:t> </a:t>
            </a:r>
            <a:endParaRPr lang="en-US" sz="2000" dirty="0" smtClean="0"/>
          </a:p>
          <a:p>
            <a:pPr lvl="1"/>
            <a:r>
              <a:rPr lang="en-US" sz="2000" dirty="0" smtClean="0"/>
              <a:t>the </a:t>
            </a:r>
            <a:r>
              <a:rPr lang="en-US" sz="2000" dirty="0"/>
              <a:t>possibility to provide researchers with data for scientific purposes</a:t>
            </a:r>
            <a:r>
              <a:rPr lang="en-US" sz="2000" dirty="0" smtClean="0"/>
              <a:t>,</a:t>
            </a:r>
          </a:p>
          <a:p>
            <a:r>
              <a:rPr lang="en-US" sz="2600" dirty="0" smtClean="0"/>
              <a:t>Overarching principles</a:t>
            </a:r>
          </a:p>
          <a:p>
            <a:pPr marL="0" indent="0">
              <a:buNone/>
            </a:pPr>
            <a:endParaRPr lang="en-US" sz="2600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0469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CB-Mall 2015">
  <a:themeElements>
    <a:clrScheme name="SCB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EC9210"/>
      </a:accent1>
      <a:accent2>
        <a:srgbClr val="828282"/>
      </a:accent2>
      <a:accent3>
        <a:srgbClr val="F0F0F0"/>
      </a:accent3>
      <a:accent4>
        <a:srgbClr val="078693"/>
      </a:accent4>
      <a:accent5>
        <a:srgbClr val="7F942C"/>
      </a:accent5>
      <a:accent6>
        <a:srgbClr val="71277A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1200" dirty="0">
            <a:latin typeface="Arial" pitchFamily="34" charset="0"/>
            <a:cs typeface="Arial" pitchFamily="34" charset="0"/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SCB-Mall 2015</Template>
  <TotalTime>830</TotalTime>
  <Words>195</Words>
  <Application>Microsoft Office PowerPoint</Application>
  <PresentationFormat>On-screen Show (4:3)</PresentationFormat>
  <Paragraphs>26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SCB-Mall 2015</vt:lpstr>
      <vt:lpstr>Micro data exchange in international trade, migration and banking statistics</vt:lpstr>
      <vt:lpstr>Increased importance of micro data in general</vt:lpstr>
      <vt:lpstr>Relationship between exchange of micro data and official business statistics</vt:lpstr>
      <vt:lpstr>Relationship between exchange of micro data and official business statistics</vt:lpstr>
    </vt:vector>
  </TitlesOfParts>
  <Company>SCB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Olin Jens ES/LEDN-Ö</dc:creator>
  <cp:lastModifiedBy>Gerendás János</cp:lastModifiedBy>
  <cp:revision>35</cp:revision>
  <dcterms:created xsi:type="dcterms:W3CDTF">2015-10-15T10:58:32Z</dcterms:created>
  <dcterms:modified xsi:type="dcterms:W3CDTF">2015-10-19T14:57:14Z</dcterms:modified>
</cp:coreProperties>
</file>