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7" r:id="rId2"/>
    <p:sldId id="268" r:id="rId3"/>
    <p:sldId id="269" r:id="rId4"/>
    <p:sldId id="270" r:id="rId5"/>
    <p:sldId id="271" r:id="rId6"/>
    <p:sldId id="272" r:id="rId7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árpáti József" initials="KJ" lastIdx="1" clrIdx="0">
    <p:extLst>
      <p:ext uri="{19B8F6BF-5375-455C-9EA6-DF929625EA0E}">
        <p15:presenceInfo xmlns:p15="http://schemas.microsoft.com/office/powerpoint/2012/main" xmlns="" userId="S-1-5-21-1757981266-1220945662-682003330-204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91" autoAdjust="0"/>
  </p:normalViewPr>
  <p:slideViewPr>
    <p:cSldViewPr>
      <p:cViewPr varScale="1">
        <p:scale>
          <a:sx n="73" d="100"/>
          <a:sy n="73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Munka1!$A$2:$A$4</c:f>
              <c:strCache>
                <c:ptCount val="3"/>
                <c:pt idx="0">
                  <c:v>helyesli</c:v>
                </c:pt>
                <c:pt idx="1">
                  <c:v>talán</c:v>
                </c:pt>
                <c:pt idx="2">
                  <c:v>nem tartja jónak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56</c:v>
                </c:pt>
                <c:pt idx="1">
                  <c:v>51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9444608"/>
        <c:axId val="40399360"/>
        <c:axId val="0"/>
      </c:bar3DChart>
      <c:catAx>
        <c:axId val="18944460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40399360"/>
        <c:crosses val="autoZero"/>
        <c:auto val="1"/>
        <c:lblAlgn val="ctr"/>
        <c:lblOffset val="100"/>
        <c:noMultiLvlLbl val="0"/>
      </c:catAx>
      <c:valAx>
        <c:axId val="40399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89444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04FAA-A913-405A-ABBF-FF72E7F1E682}" type="datetimeFigureOut">
              <a:rPr lang="sv-SE" smtClean="0"/>
              <a:t>2015-10-21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5E3A6-8DD4-4755-96FA-4971204595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196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F5104-56D7-49A6-9C6C-59894ACFD493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473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F5104-56D7-49A6-9C6C-59894ACFD493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1160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F5104-56D7-49A6-9C6C-59894ACFD493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5835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F5104-56D7-49A6-9C6C-59894ACFD493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1133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F5104-56D7-49A6-9C6C-59894ACFD493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3674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83D9-6F5C-4EE9-A235-6229310EFAA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2015-10-21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0CE9-D55E-4EA6-B76B-E3D468EBDF1B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84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83D9-6F5C-4EE9-A235-6229310EFAA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2015-10-21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0CE9-D55E-4EA6-B76B-E3D468EBDF1B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09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83D9-6F5C-4EE9-A235-6229310EFAA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2015-10-21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0CE9-D55E-4EA6-B76B-E3D468EBDF1B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20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83D9-6F5C-4EE9-A235-6229310EFAA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2015-10-21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0CE9-D55E-4EA6-B76B-E3D468EBDF1B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37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83D9-6F5C-4EE9-A235-6229310EFAA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2015-10-21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0CE9-D55E-4EA6-B76B-E3D468EBDF1B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6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83D9-6F5C-4EE9-A235-6229310EFAA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2015-10-21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0CE9-D55E-4EA6-B76B-E3D468EBDF1B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74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83D9-6F5C-4EE9-A235-6229310EFAA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2015-10-21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0CE9-D55E-4EA6-B76B-E3D468EBDF1B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33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83D9-6F5C-4EE9-A235-6229310EFAA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2015-10-21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0CE9-D55E-4EA6-B76B-E3D468EBDF1B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76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83D9-6F5C-4EE9-A235-6229310EFAA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2015-10-21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0CE9-D55E-4EA6-B76B-E3D468EBDF1B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4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83D9-6F5C-4EE9-A235-6229310EFAA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2015-10-21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0CE9-D55E-4EA6-B76B-E3D468EBDF1B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71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83D9-6F5C-4EE9-A235-6229310EFAA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2015-10-21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0CE9-D55E-4EA6-B76B-E3D468EBDF1B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96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083D9-6F5C-4EE9-A235-6229310EFAA3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2015-10-21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90CE9-D55E-4EA6-B76B-E3D468EBDF1B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4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Round</a:t>
            </a:r>
            <a:r>
              <a:rPr lang="hu-HU" dirty="0" smtClean="0"/>
              <a:t> </a:t>
            </a:r>
            <a:r>
              <a:rPr lang="hu-HU" dirty="0" err="1" smtClean="0"/>
              <a:t>table</a:t>
            </a:r>
            <a:r>
              <a:rPr lang="hu-HU" dirty="0" smtClean="0"/>
              <a:t> </a:t>
            </a:r>
            <a:r>
              <a:rPr lang="hu-HU" dirty="0" err="1" smtClean="0"/>
              <a:t>discussion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err="1" smtClean="0"/>
              <a:t>My</a:t>
            </a:r>
            <a:r>
              <a:rPr lang="hu-HU" dirty="0" smtClean="0"/>
              <a:t> </a:t>
            </a:r>
            <a:r>
              <a:rPr lang="hu-HU" dirty="0" err="1" smtClean="0"/>
              <a:t>three</a:t>
            </a:r>
            <a:r>
              <a:rPr lang="hu-HU" dirty="0" smtClean="0"/>
              <a:t> main </a:t>
            </a:r>
            <a:r>
              <a:rPr lang="hu-HU" dirty="0" err="1" smtClean="0"/>
              <a:t>aspects</a:t>
            </a:r>
            <a:r>
              <a:rPr lang="hu-HU" dirty="0" smtClean="0"/>
              <a:t> </a:t>
            </a:r>
            <a:r>
              <a:rPr lang="hu-HU" dirty="0" err="1" smtClean="0"/>
              <a:t>proposed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discussion</a:t>
            </a:r>
            <a:r>
              <a:rPr lang="hu-HU" dirty="0" smtClean="0"/>
              <a:t>: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22344" y="2276872"/>
            <a:ext cx="2664296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mpd="thickThin"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endParaRPr lang="hu-HU" b="1" dirty="0" smtClean="0"/>
          </a:p>
          <a:p>
            <a:pPr algn="ctr"/>
            <a:r>
              <a:rPr lang="hu-HU" b="1" dirty="0" smtClean="0"/>
              <a:t>1. „</a:t>
            </a:r>
            <a:r>
              <a:rPr lang="hu-HU" b="1" dirty="0" err="1" smtClean="0"/>
              <a:t>Environment</a:t>
            </a:r>
            <a:r>
              <a:rPr lang="hu-HU" b="1" dirty="0" smtClean="0"/>
              <a:t>” of HR </a:t>
            </a:r>
            <a:r>
              <a:rPr lang="hu-HU" b="1" dirty="0" err="1" smtClean="0"/>
              <a:t>strategic</a:t>
            </a:r>
            <a:r>
              <a:rPr lang="hu-HU" b="1" dirty="0" smtClean="0"/>
              <a:t> </a:t>
            </a:r>
            <a:r>
              <a:rPr lang="hu-HU" b="1" dirty="0" err="1" smtClean="0"/>
              <a:t>planning</a:t>
            </a:r>
            <a:endParaRPr lang="hu-HU" b="1" dirty="0" smtClean="0"/>
          </a:p>
          <a:p>
            <a:endParaRPr lang="hu-HU" dirty="0" smtClean="0"/>
          </a:p>
          <a:p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International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National (</a:t>
            </a:r>
            <a:r>
              <a:rPr lang="hu-HU" dirty="0" err="1" smtClean="0"/>
              <a:t>mostly</a:t>
            </a:r>
            <a:r>
              <a:rPr lang="hu-HU" dirty="0" smtClean="0"/>
              <a:t>  =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administration</a:t>
            </a:r>
            <a:r>
              <a:rPr lang="hu-HU" dirty="0" smtClean="0"/>
              <a:t> </a:t>
            </a:r>
            <a:r>
              <a:rPr lang="hu-HU" dirty="0" err="1" smtClean="0"/>
              <a:t>policies</a:t>
            </a:r>
            <a:r>
              <a:rPr lang="hu-HU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err="1" smtClean="0"/>
              <a:t>Institutional</a:t>
            </a:r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3153268" y="2282734"/>
            <a:ext cx="2664296" cy="39703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mpd="thickThin"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endParaRPr lang="hu-HU" b="1" dirty="0" smtClean="0"/>
          </a:p>
          <a:p>
            <a:pPr algn="ctr"/>
            <a:r>
              <a:rPr lang="hu-HU" b="1" dirty="0" smtClean="0"/>
              <a:t>2. „</a:t>
            </a:r>
            <a:r>
              <a:rPr lang="hu-HU" b="1" dirty="0" err="1" smtClean="0"/>
              <a:t>People</a:t>
            </a:r>
            <a:r>
              <a:rPr lang="hu-HU" b="1" dirty="0" smtClean="0"/>
              <a:t>”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„</a:t>
            </a:r>
            <a:r>
              <a:rPr lang="hu-HU" dirty="0" err="1"/>
              <a:t>Generation</a:t>
            </a:r>
            <a:r>
              <a:rPr lang="hu-HU" dirty="0"/>
              <a:t> Y</a:t>
            </a:r>
            <a:r>
              <a:rPr lang="hu-HU" dirty="0" smtClean="0"/>
              <a:t>”: </a:t>
            </a:r>
            <a:r>
              <a:rPr lang="hu-HU" dirty="0" err="1" smtClean="0"/>
              <a:t>Challenges</a:t>
            </a:r>
            <a:r>
              <a:rPr lang="hu-HU" dirty="0" smtClean="0"/>
              <a:t> and </a:t>
            </a:r>
            <a:r>
              <a:rPr lang="hu-HU" dirty="0" err="1" smtClean="0"/>
              <a:t>opportunities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HR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Is </a:t>
            </a:r>
            <a:r>
              <a:rPr lang="hu-HU" dirty="0" err="1" smtClean="0"/>
              <a:t>staff</a:t>
            </a:r>
            <a:r>
              <a:rPr lang="hu-HU" dirty="0" smtClean="0"/>
              <a:t> </a:t>
            </a:r>
            <a:r>
              <a:rPr lang="hu-HU" dirty="0" err="1" smtClean="0"/>
              <a:t>rotation</a:t>
            </a:r>
            <a:r>
              <a:rPr lang="hu-HU" dirty="0" smtClean="0"/>
              <a:t> a </a:t>
            </a:r>
            <a:r>
              <a:rPr lang="hu-HU" dirty="0" err="1" smtClean="0"/>
              <a:t>successful</a:t>
            </a:r>
            <a:r>
              <a:rPr lang="hu-HU" dirty="0" smtClean="0"/>
              <a:t> </a:t>
            </a:r>
            <a:r>
              <a:rPr lang="hu-HU" dirty="0" err="1" smtClean="0"/>
              <a:t>tool</a:t>
            </a:r>
            <a:r>
              <a:rPr lang="hu-HU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5878353" y="2276872"/>
            <a:ext cx="2664296" cy="39703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mpd="thickThin"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endParaRPr lang="hu-HU" b="1" dirty="0" smtClean="0"/>
          </a:p>
          <a:p>
            <a:pPr algn="ctr"/>
            <a:r>
              <a:rPr lang="hu-HU" b="1" dirty="0" smtClean="0"/>
              <a:t>3. „</a:t>
            </a:r>
            <a:r>
              <a:rPr lang="hu-HU" b="1" dirty="0" err="1" smtClean="0"/>
              <a:t>Procedures</a:t>
            </a:r>
            <a:r>
              <a:rPr lang="hu-HU" b="1" dirty="0" smtClean="0"/>
              <a:t>”</a:t>
            </a:r>
          </a:p>
          <a:p>
            <a:endParaRPr lang="hu-HU" dirty="0"/>
          </a:p>
          <a:p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err="1" smtClean="0"/>
              <a:t>Assessment</a:t>
            </a:r>
            <a:r>
              <a:rPr lang="hu-HU" dirty="0" smtClean="0"/>
              <a:t> </a:t>
            </a:r>
            <a:r>
              <a:rPr lang="hu-HU" dirty="0" err="1" smtClean="0"/>
              <a:t>activities</a:t>
            </a:r>
            <a:r>
              <a:rPr lang="hu-HU" dirty="0" smtClean="0"/>
              <a:t>: </a:t>
            </a:r>
            <a:r>
              <a:rPr lang="hu-HU" dirty="0" err="1" smtClean="0"/>
              <a:t>how</a:t>
            </a:r>
            <a:r>
              <a:rPr lang="hu-HU" dirty="0" smtClean="0"/>
              <a:t> is </a:t>
            </a:r>
            <a:r>
              <a:rPr lang="hu-HU" dirty="0" err="1" smtClean="0"/>
              <a:t>staff</a:t>
            </a:r>
            <a:r>
              <a:rPr lang="hu-HU" dirty="0" smtClean="0"/>
              <a:t> </a:t>
            </a:r>
            <a:r>
              <a:rPr lang="hu-HU" dirty="0" err="1" smtClean="0"/>
              <a:t>evaluation</a:t>
            </a:r>
            <a:r>
              <a:rPr lang="hu-HU" dirty="0" smtClean="0"/>
              <a:t> </a:t>
            </a:r>
            <a:r>
              <a:rPr lang="hu-HU" dirty="0" err="1" smtClean="0"/>
              <a:t>working</a:t>
            </a:r>
            <a:r>
              <a:rPr lang="hu-HU" dirty="0" smtClean="0"/>
              <a:t>? (General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assessment</a:t>
            </a:r>
            <a:r>
              <a:rPr lang="hu-HU" dirty="0" smtClean="0"/>
              <a:t> vs. </a:t>
            </a:r>
            <a:r>
              <a:rPr lang="hu-HU" dirty="0" err="1" smtClean="0"/>
              <a:t>ideas</a:t>
            </a:r>
            <a:r>
              <a:rPr lang="hu-HU" dirty="0" smtClean="0"/>
              <a:t> of HR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Statistics</a:t>
            </a:r>
            <a:r>
              <a:rPr lang="hu-HU" dirty="0" smtClean="0"/>
              <a:t> </a:t>
            </a:r>
            <a:r>
              <a:rPr lang="hu-HU" dirty="0" err="1" smtClean="0"/>
              <a:t>Offices</a:t>
            </a:r>
            <a:r>
              <a:rPr lang="hu-HU" dirty="0" smtClean="0"/>
              <a:t>?)   </a:t>
            </a:r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1393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-180528" y="-171400"/>
            <a:ext cx="6120680" cy="936104"/>
          </a:xfrm>
        </p:spPr>
        <p:txBody>
          <a:bodyPr>
            <a:normAutofit/>
          </a:bodyPr>
          <a:lstStyle/>
          <a:p>
            <a:r>
              <a:rPr lang="hu-HU" sz="2400" b="1" dirty="0"/>
              <a:t>1. „</a:t>
            </a:r>
            <a:r>
              <a:rPr lang="hu-HU" sz="2400" b="1" dirty="0" err="1"/>
              <a:t>Environment</a:t>
            </a:r>
            <a:r>
              <a:rPr lang="hu-HU" sz="2400" b="1" dirty="0"/>
              <a:t>” of HR </a:t>
            </a:r>
            <a:r>
              <a:rPr lang="hu-HU" sz="2400" b="1" dirty="0" err="1"/>
              <a:t>strategic</a:t>
            </a:r>
            <a:r>
              <a:rPr lang="hu-HU" sz="2400" b="1" dirty="0"/>
              <a:t> </a:t>
            </a:r>
            <a:r>
              <a:rPr lang="hu-HU" sz="2400" b="1" dirty="0" err="1"/>
              <a:t>planning</a:t>
            </a:r>
            <a:endParaRPr lang="hu-HU" sz="24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476672"/>
            <a:ext cx="8236768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u-HU" sz="1000" dirty="0"/>
          </a:p>
          <a:p>
            <a:pPr marL="0" indent="0">
              <a:buNone/>
            </a:pP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International</a:t>
            </a: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400" dirty="0" err="1" smtClean="0"/>
              <a:t>Importance</a:t>
            </a:r>
            <a:r>
              <a:rPr lang="hu-HU" sz="1400" dirty="0" smtClean="0"/>
              <a:t> of HR management is an </a:t>
            </a:r>
            <a:r>
              <a:rPr lang="hu-HU" sz="1400" dirty="0" err="1" smtClean="0"/>
              <a:t>emerging</a:t>
            </a:r>
            <a:r>
              <a:rPr lang="hu-HU" sz="1400" dirty="0" smtClean="0"/>
              <a:t> </a:t>
            </a:r>
            <a:r>
              <a:rPr lang="hu-HU" sz="1400" dirty="0" err="1" smtClean="0"/>
              <a:t>issue</a:t>
            </a:r>
            <a:r>
              <a:rPr lang="hu-HU" sz="1400" dirty="0" smtClean="0"/>
              <a:t> (</a:t>
            </a:r>
            <a:r>
              <a:rPr lang="hu-HU" sz="1400" dirty="0" err="1" smtClean="0"/>
              <a:t>perform</a:t>
            </a:r>
            <a:r>
              <a:rPr lang="hu-HU" sz="1400" dirty="0" smtClean="0"/>
              <a:t> </a:t>
            </a:r>
            <a:r>
              <a:rPr lang="hu-HU" sz="1400" dirty="0" err="1" smtClean="0"/>
              <a:t>better</a:t>
            </a:r>
            <a:r>
              <a:rPr lang="hu-HU" sz="1400" dirty="0" smtClean="0"/>
              <a:t>, be more </a:t>
            </a:r>
            <a:r>
              <a:rPr lang="hu-HU" sz="1400" dirty="0" err="1" smtClean="0"/>
              <a:t>up-to-date</a:t>
            </a:r>
            <a:r>
              <a:rPr lang="hu-HU" sz="1400" dirty="0" smtClean="0"/>
              <a:t>, </a:t>
            </a:r>
            <a:r>
              <a:rPr lang="hu-HU" sz="1400" dirty="0" err="1" smtClean="0"/>
              <a:t>align</a:t>
            </a:r>
            <a:r>
              <a:rPr lang="hu-HU" sz="1400" dirty="0" smtClean="0"/>
              <a:t> </a:t>
            </a:r>
            <a:r>
              <a:rPr lang="hu-HU" sz="1400" dirty="0" err="1" smtClean="0"/>
              <a:t>competencies</a:t>
            </a:r>
            <a:r>
              <a:rPr lang="hu-HU" sz="1400" dirty="0" smtClean="0"/>
              <a:t> </a:t>
            </a:r>
            <a:r>
              <a:rPr lang="hu-HU" sz="1400" dirty="0" err="1" smtClean="0"/>
              <a:t>to</a:t>
            </a:r>
            <a:r>
              <a:rPr lang="hu-HU" sz="1400" dirty="0" smtClean="0"/>
              <a:t> </a:t>
            </a:r>
            <a:r>
              <a:rPr lang="hu-HU" sz="1400" dirty="0" err="1" smtClean="0"/>
              <a:t>demands</a:t>
            </a:r>
            <a:r>
              <a:rPr lang="hu-HU" sz="1400" dirty="0" smtClean="0"/>
              <a:t> </a:t>
            </a:r>
            <a:r>
              <a:rPr lang="hu-HU" sz="1400" dirty="0" err="1" smtClean="0"/>
              <a:t>while</a:t>
            </a:r>
            <a:r>
              <a:rPr lang="hu-HU" sz="1400" dirty="0" smtClean="0"/>
              <a:t> </a:t>
            </a:r>
            <a:r>
              <a:rPr lang="hu-HU" sz="1400" dirty="0" err="1" smtClean="0"/>
              <a:t>the</a:t>
            </a:r>
            <a:r>
              <a:rPr lang="hu-HU" sz="1400" dirty="0" smtClean="0"/>
              <a:t> </a:t>
            </a:r>
            <a:r>
              <a:rPr lang="hu-HU" sz="1400" dirty="0" err="1" smtClean="0"/>
              <a:t>organisation</a:t>
            </a:r>
            <a:r>
              <a:rPr lang="hu-HU" sz="1400" dirty="0" smtClean="0"/>
              <a:t> </a:t>
            </a:r>
            <a:r>
              <a:rPr lang="hu-HU" sz="1400" dirty="0" err="1" smtClean="0"/>
              <a:t>shall</a:t>
            </a:r>
            <a:r>
              <a:rPr lang="hu-HU" sz="1400" dirty="0" smtClean="0"/>
              <a:t> </a:t>
            </a:r>
            <a:r>
              <a:rPr lang="hu-HU" sz="1400" dirty="0" err="1" smtClean="0"/>
              <a:t>consume</a:t>
            </a:r>
            <a:r>
              <a:rPr lang="hu-HU" sz="1400" dirty="0" smtClean="0"/>
              <a:t> less </a:t>
            </a:r>
            <a:r>
              <a:rPr lang="hu-HU" sz="1400" dirty="0" err="1" smtClean="0"/>
              <a:t>resources</a:t>
            </a:r>
            <a:r>
              <a:rPr lang="hu-HU" sz="1400" dirty="0" smtClean="0"/>
              <a:t>).</a:t>
            </a:r>
          </a:p>
          <a:p>
            <a:r>
              <a:rPr lang="hu-HU" sz="1400" dirty="0" smtClean="0"/>
              <a:t>IT </a:t>
            </a:r>
            <a:r>
              <a:rPr lang="hu-HU" sz="1400" dirty="0" err="1" smtClean="0"/>
              <a:t>development</a:t>
            </a:r>
            <a:r>
              <a:rPr lang="hu-HU" sz="1400" dirty="0" smtClean="0"/>
              <a:t> is </a:t>
            </a:r>
            <a:r>
              <a:rPr lang="hu-HU" sz="1400" dirty="0" err="1" smtClean="0"/>
              <a:t>opening</a:t>
            </a:r>
            <a:r>
              <a:rPr lang="hu-HU" sz="1400" dirty="0" smtClean="0"/>
              <a:t> </a:t>
            </a:r>
            <a:r>
              <a:rPr lang="hu-HU" sz="1400" dirty="0" err="1" smtClean="0"/>
              <a:t>new</a:t>
            </a:r>
            <a:r>
              <a:rPr lang="hu-HU" sz="1400" dirty="0" smtClean="0"/>
              <a:t> </a:t>
            </a:r>
            <a:r>
              <a:rPr lang="hu-HU" sz="1400" dirty="0" err="1" smtClean="0"/>
              <a:t>doors</a:t>
            </a:r>
            <a:r>
              <a:rPr lang="hu-HU" sz="1400" dirty="0" smtClean="0"/>
              <a:t> </a:t>
            </a:r>
            <a:r>
              <a:rPr lang="hu-HU" sz="1400" dirty="0" err="1" smtClean="0"/>
              <a:t>for</a:t>
            </a:r>
            <a:r>
              <a:rPr lang="hu-HU" sz="1400" dirty="0" smtClean="0"/>
              <a:t> </a:t>
            </a:r>
            <a:r>
              <a:rPr lang="hu-HU" sz="1400" dirty="0" err="1" smtClean="0"/>
              <a:t>supporting</a:t>
            </a:r>
            <a:r>
              <a:rPr lang="hu-HU" sz="1400" dirty="0" smtClean="0"/>
              <a:t> </a:t>
            </a:r>
            <a:r>
              <a:rPr lang="hu-HU" sz="1400" dirty="0" err="1" smtClean="0"/>
              <a:t>the</a:t>
            </a:r>
            <a:r>
              <a:rPr lang="hu-HU" sz="1400" dirty="0" smtClean="0"/>
              <a:t> HR </a:t>
            </a:r>
            <a:r>
              <a:rPr lang="hu-HU" sz="1400" dirty="0" err="1" smtClean="0"/>
              <a:t>activity</a:t>
            </a:r>
            <a:r>
              <a:rPr lang="hu-HU" sz="1400" dirty="0" smtClean="0"/>
              <a:t>.</a:t>
            </a:r>
          </a:p>
          <a:p>
            <a:r>
              <a:rPr lang="hu-HU" sz="1400" dirty="0" err="1" smtClean="0"/>
              <a:t>Process</a:t>
            </a:r>
            <a:r>
              <a:rPr lang="hu-HU" sz="1400" dirty="0" smtClean="0"/>
              <a:t> </a:t>
            </a:r>
            <a:r>
              <a:rPr lang="hu-HU" sz="1400" dirty="0" err="1" smtClean="0"/>
              <a:t>based</a:t>
            </a:r>
            <a:r>
              <a:rPr lang="hu-HU" sz="1400" dirty="0" smtClean="0"/>
              <a:t> </a:t>
            </a:r>
            <a:r>
              <a:rPr lang="hu-HU" sz="1400" dirty="0" err="1" smtClean="0"/>
              <a:t>approach</a:t>
            </a:r>
            <a:r>
              <a:rPr lang="hu-HU" sz="1400" dirty="0" smtClean="0"/>
              <a:t>, </a:t>
            </a:r>
            <a:r>
              <a:rPr lang="hu-HU" sz="1400" dirty="0" err="1" smtClean="0"/>
              <a:t>need</a:t>
            </a:r>
            <a:r>
              <a:rPr lang="hu-HU" sz="1400" dirty="0" smtClean="0"/>
              <a:t> </a:t>
            </a:r>
            <a:r>
              <a:rPr lang="hu-HU" sz="1400" dirty="0" err="1" smtClean="0"/>
              <a:t>to</a:t>
            </a:r>
            <a:r>
              <a:rPr lang="hu-HU" sz="1400" dirty="0" smtClean="0"/>
              <a:t> </a:t>
            </a:r>
            <a:r>
              <a:rPr lang="en-US" sz="1400" dirty="0" smtClean="0"/>
              <a:t>facilitate </a:t>
            </a:r>
            <a:r>
              <a:rPr lang="en-US" sz="1400" dirty="0"/>
              <a:t>the reuse and sharing of methods, components, processes and data </a:t>
            </a:r>
            <a:r>
              <a:rPr lang="en-US" sz="1400" dirty="0" smtClean="0"/>
              <a:t>repositories</a:t>
            </a:r>
            <a:r>
              <a:rPr lang="hu-HU" sz="1400" dirty="0" smtClean="0"/>
              <a:t>, </a:t>
            </a:r>
            <a:r>
              <a:rPr lang="hu-HU" sz="1400" dirty="0" err="1" smtClean="0"/>
              <a:t>standardise</a:t>
            </a:r>
            <a:endParaRPr lang="hu-HU" sz="1400" dirty="0" smtClean="0"/>
          </a:p>
          <a:p>
            <a:r>
              <a:rPr lang="hu-HU" sz="1400" dirty="0" smtClean="0"/>
              <a:t>F</a:t>
            </a:r>
            <a:r>
              <a:rPr lang="en-US" sz="1400" dirty="0" err="1" smtClean="0"/>
              <a:t>ree</a:t>
            </a:r>
            <a:r>
              <a:rPr lang="en-US" sz="1400" dirty="0" smtClean="0"/>
              <a:t> </a:t>
            </a:r>
            <a:r>
              <a:rPr lang="en-US" sz="1400" dirty="0"/>
              <a:t>up resources for </a:t>
            </a:r>
            <a:r>
              <a:rPr lang="en-US" sz="1400" dirty="0" smtClean="0"/>
              <a:t>new developments </a:t>
            </a:r>
            <a:r>
              <a:rPr lang="en-US" sz="1400" dirty="0"/>
              <a:t>by </a:t>
            </a:r>
            <a:r>
              <a:rPr lang="en-US" sz="1400" dirty="0" err="1"/>
              <a:t>harmonising</a:t>
            </a:r>
            <a:r>
              <a:rPr lang="en-US" sz="1400" dirty="0"/>
              <a:t> our knowledge based on international </a:t>
            </a:r>
            <a:r>
              <a:rPr lang="en-US" sz="1400" dirty="0" smtClean="0"/>
              <a:t>standards</a:t>
            </a:r>
            <a:r>
              <a:rPr lang="hu-HU" sz="1400" dirty="0" smtClean="0"/>
              <a:t> and </a:t>
            </a:r>
            <a:r>
              <a:rPr lang="hu-HU" sz="1400" dirty="0" err="1" smtClean="0"/>
              <a:t>aligning</a:t>
            </a:r>
            <a:r>
              <a:rPr lang="hu-HU" sz="1400" dirty="0" smtClean="0"/>
              <a:t> </a:t>
            </a:r>
            <a:r>
              <a:rPr lang="hu-HU" sz="1400" dirty="0" err="1" smtClean="0"/>
              <a:t>technologies</a:t>
            </a:r>
            <a:r>
              <a:rPr lang="hu-HU" sz="1400" dirty="0" smtClean="0"/>
              <a:t> and </a:t>
            </a:r>
            <a:r>
              <a:rPr lang="hu-HU" sz="1400" dirty="0" err="1" smtClean="0"/>
              <a:t>methods</a:t>
            </a:r>
            <a:r>
              <a:rPr lang="hu-HU" sz="1400" dirty="0" smtClean="0"/>
              <a:t>. </a:t>
            </a:r>
          </a:p>
          <a:p>
            <a:endParaRPr lang="hu-HU" sz="1400" dirty="0"/>
          </a:p>
          <a:p>
            <a:pPr marL="0" indent="0">
              <a:buNone/>
            </a:pP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National</a:t>
            </a: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400" dirty="0" err="1" smtClean="0"/>
              <a:t>Opportunities</a:t>
            </a:r>
            <a:r>
              <a:rPr lang="hu-HU" sz="1400" dirty="0" smtClean="0"/>
              <a:t> </a:t>
            </a:r>
            <a:r>
              <a:rPr lang="hu-HU" sz="1400" dirty="0" err="1" smtClean="0"/>
              <a:t>for</a:t>
            </a:r>
            <a:r>
              <a:rPr lang="hu-HU" sz="1400" dirty="0" smtClean="0"/>
              <a:t> </a:t>
            </a:r>
            <a:r>
              <a:rPr lang="hu-HU" sz="1400" dirty="0" err="1" smtClean="0"/>
              <a:t>individual</a:t>
            </a:r>
            <a:r>
              <a:rPr lang="hu-HU" sz="1400" dirty="0" smtClean="0"/>
              <a:t> </a:t>
            </a:r>
            <a:r>
              <a:rPr lang="hu-HU" sz="1400" dirty="0" err="1" smtClean="0"/>
              <a:t>actions</a:t>
            </a:r>
            <a:r>
              <a:rPr lang="hu-HU" sz="1400" dirty="0" smtClean="0"/>
              <a:t> </a:t>
            </a:r>
            <a:r>
              <a:rPr lang="hu-HU" sz="1400" dirty="0" err="1" smtClean="0"/>
              <a:t>are</a:t>
            </a:r>
            <a:r>
              <a:rPr lang="hu-HU" sz="1400" dirty="0" smtClean="0"/>
              <a:t> </a:t>
            </a:r>
            <a:r>
              <a:rPr lang="hu-HU" sz="1400" dirty="0" err="1" smtClean="0"/>
              <a:t>rather</a:t>
            </a:r>
            <a:r>
              <a:rPr lang="hu-HU" sz="1400" dirty="0" smtClean="0"/>
              <a:t> limited </a:t>
            </a:r>
            <a:r>
              <a:rPr lang="hu-HU" sz="1400" dirty="0" err="1" smtClean="0"/>
              <a:t>in</a:t>
            </a:r>
            <a:r>
              <a:rPr lang="hu-HU" sz="1400" dirty="0" smtClean="0"/>
              <a:t> a </a:t>
            </a:r>
            <a:r>
              <a:rPr lang="hu-HU" sz="1400" dirty="0" err="1" smtClean="0"/>
              <a:t>very</a:t>
            </a:r>
            <a:r>
              <a:rPr lang="hu-HU" sz="1400" dirty="0" smtClean="0"/>
              <a:t> centrally </a:t>
            </a:r>
            <a:r>
              <a:rPr lang="hu-HU" sz="1400" dirty="0" err="1" smtClean="0"/>
              <a:t>managed</a:t>
            </a:r>
            <a:r>
              <a:rPr lang="hu-HU" sz="1400" dirty="0" smtClean="0"/>
              <a:t> (and </a:t>
            </a:r>
            <a:r>
              <a:rPr lang="hu-HU" sz="1400" dirty="0" err="1" smtClean="0"/>
              <a:t>financed</a:t>
            </a:r>
            <a:r>
              <a:rPr lang="hu-HU" sz="1400" dirty="0" smtClean="0"/>
              <a:t>) </a:t>
            </a:r>
            <a:r>
              <a:rPr lang="hu-HU" sz="1400" dirty="0" err="1" smtClean="0"/>
              <a:t>public</a:t>
            </a:r>
            <a:r>
              <a:rPr lang="hu-HU" sz="1400" dirty="0" smtClean="0"/>
              <a:t> </a:t>
            </a:r>
            <a:r>
              <a:rPr lang="hu-HU" sz="1400" dirty="0" err="1" smtClean="0"/>
              <a:t>administration</a:t>
            </a:r>
            <a:r>
              <a:rPr lang="hu-HU" sz="1400" dirty="0" smtClean="0"/>
              <a:t>.  The </a:t>
            </a:r>
            <a:r>
              <a:rPr lang="hu-HU" sz="1400" dirty="0" err="1" smtClean="0"/>
              <a:t>level</a:t>
            </a:r>
            <a:r>
              <a:rPr lang="hu-HU" sz="1400" dirty="0" smtClean="0"/>
              <a:t> of policy </a:t>
            </a:r>
            <a:r>
              <a:rPr lang="hu-HU" sz="1400" dirty="0" err="1" smtClean="0"/>
              <a:t>centralisation</a:t>
            </a:r>
            <a:r>
              <a:rPr lang="hu-HU" sz="1400" dirty="0" smtClean="0"/>
              <a:t> </a:t>
            </a:r>
            <a:r>
              <a:rPr lang="hu-HU" sz="1400" dirty="0" err="1" smtClean="0"/>
              <a:t>determines</a:t>
            </a:r>
            <a:r>
              <a:rPr lang="hu-HU" sz="1400" dirty="0" smtClean="0"/>
              <a:t> </a:t>
            </a:r>
            <a:r>
              <a:rPr lang="hu-HU" sz="1400" dirty="0" err="1" smtClean="0"/>
              <a:t>the</a:t>
            </a:r>
            <a:r>
              <a:rPr lang="hu-HU" sz="1400" dirty="0" smtClean="0"/>
              <a:t> </a:t>
            </a:r>
            <a:r>
              <a:rPr lang="hu-HU" sz="1400" dirty="0" err="1" smtClean="0"/>
              <a:t>majority</a:t>
            </a:r>
            <a:r>
              <a:rPr lang="hu-HU" sz="1400" dirty="0" smtClean="0"/>
              <a:t> of </a:t>
            </a:r>
            <a:r>
              <a:rPr lang="hu-HU" sz="1400" dirty="0" err="1" smtClean="0"/>
              <a:t>tools</a:t>
            </a:r>
            <a:r>
              <a:rPr lang="hu-HU" sz="1400" dirty="0" smtClean="0"/>
              <a:t> and </a:t>
            </a:r>
            <a:r>
              <a:rPr lang="hu-HU" sz="1400" dirty="0" err="1" smtClean="0"/>
              <a:t>possible</a:t>
            </a:r>
            <a:r>
              <a:rPr lang="hu-HU" sz="1400" dirty="0" smtClean="0"/>
              <a:t> </a:t>
            </a:r>
            <a:r>
              <a:rPr lang="hu-HU" sz="1400" dirty="0" err="1" smtClean="0"/>
              <a:t>actions</a:t>
            </a:r>
            <a:r>
              <a:rPr lang="hu-HU" sz="1400" dirty="0" smtClean="0"/>
              <a:t>. </a:t>
            </a:r>
          </a:p>
          <a:p>
            <a:r>
              <a:rPr lang="hu-HU" sz="1400" dirty="0" smtClean="0"/>
              <a:t>Public </a:t>
            </a:r>
            <a:r>
              <a:rPr lang="hu-HU" sz="1400" dirty="0" err="1" smtClean="0"/>
              <a:t>administration</a:t>
            </a:r>
            <a:r>
              <a:rPr lang="hu-HU" sz="1400" dirty="0" smtClean="0"/>
              <a:t> </a:t>
            </a:r>
            <a:r>
              <a:rPr lang="hu-HU" sz="1400" dirty="0" err="1" smtClean="0"/>
              <a:t>development</a:t>
            </a:r>
            <a:r>
              <a:rPr lang="hu-HU" sz="1400" dirty="0" smtClean="0"/>
              <a:t> </a:t>
            </a:r>
            <a:r>
              <a:rPr lang="hu-HU" sz="1400" dirty="0" err="1" smtClean="0"/>
              <a:t>programs</a:t>
            </a:r>
            <a:r>
              <a:rPr lang="hu-HU" sz="1400" dirty="0" smtClean="0"/>
              <a:t> (</a:t>
            </a:r>
            <a:r>
              <a:rPr lang="hu-HU" sz="1400" dirty="0" err="1" smtClean="0"/>
              <a:t>like</a:t>
            </a:r>
            <a:r>
              <a:rPr lang="hu-HU" sz="1400" dirty="0" smtClean="0"/>
              <a:t> </a:t>
            </a:r>
            <a:r>
              <a:rPr lang="hu-HU" sz="1400" dirty="0" err="1" smtClean="0"/>
              <a:t>the</a:t>
            </a:r>
            <a:r>
              <a:rPr lang="hu-HU" sz="1400" dirty="0" smtClean="0"/>
              <a:t> „</a:t>
            </a:r>
            <a:r>
              <a:rPr lang="hu-HU" sz="1400" dirty="0" err="1" smtClean="0"/>
              <a:t>Magyary-Program</a:t>
            </a:r>
            <a:r>
              <a:rPr lang="hu-HU" sz="1400" dirty="0" smtClean="0"/>
              <a:t>” </a:t>
            </a:r>
            <a:r>
              <a:rPr lang="hu-HU" sz="1400" dirty="0" err="1" smtClean="0"/>
              <a:t>in</a:t>
            </a:r>
            <a:r>
              <a:rPr lang="hu-HU" sz="1400" dirty="0" smtClean="0"/>
              <a:t> Hungary) </a:t>
            </a:r>
            <a:r>
              <a:rPr lang="hu-HU" sz="1400" dirty="0" err="1" smtClean="0"/>
              <a:t>influence</a:t>
            </a:r>
            <a:r>
              <a:rPr lang="hu-HU" sz="1400" dirty="0" smtClean="0"/>
              <a:t> </a:t>
            </a:r>
            <a:r>
              <a:rPr lang="hu-HU" sz="1400" dirty="0" err="1" smtClean="0"/>
              <a:t>all</a:t>
            </a:r>
            <a:r>
              <a:rPr lang="hu-HU" sz="1400" dirty="0" smtClean="0"/>
              <a:t> </a:t>
            </a:r>
            <a:r>
              <a:rPr lang="hu-HU" sz="1400" dirty="0" err="1" smtClean="0"/>
              <a:t>bodies</a:t>
            </a:r>
            <a:r>
              <a:rPr lang="hu-HU" sz="1400" dirty="0" smtClean="0"/>
              <a:t> </a:t>
            </a:r>
            <a:r>
              <a:rPr lang="hu-HU" sz="1400" dirty="0" err="1" smtClean="0"/>
              <a:t>while</a:t>
            </a:r>
            <a:r>
              <a:rPr lang="hu-HU" sz="1400" dirty="0" smtClean="0"/>
              <a:t> </a:t>
            </a:r>
            <a:r>
              <a:rPr lang="hu-HU" sz="1400" dirty="0" err="1" smtClean="0"/>
              <a:t>statistics</a:t>
            </a:r>
            <a:r>
              <a:rPr lang="hu-HU" sz="1400" dirty="0" smtClean="0"/>
              <a:t> </a:t>
            </a:r>
            <a:r>
              <a:rPr lang="hu-HU" sz="1400" dirty="0" err="1" smtClean="0"/>
              <a:t>office’s</a:t>
            </a:r>
            <a:r>
              <a:rPr lang="hu-HU" sz="1400" dirty="0" smtClean="0"/>
              <a:t> </a:t>
            </a:r>
            <a:r>
              <a:rPr lang="hu-HU" sz="1400" dirty="0" err="1" smtClean="0"/>
              <a:t>needs</a:t>
            </a:r>
            <a:r>
              <a:rPr lang="hu-HU" sz="1400" dirty="0"/>
              <a:t> </a:t>
            </a:r>
            <a:r>
              <a:rPr lang="hu-HU" sz="1400" dirty="0" err="1" smtClean="0"/>
              <a:t>may</a:t>
            </a:r>
            <a:r>
              <a:rPr lang="hu-HU" sz="1400" dirty="0" smtClean="0"/>
              <a:t> be </a:t>
            </a:r>
            <a:r>
              <a:rPr lang="hu-HU" sz="1400" dirty="0" err="1" smtClean="0"/>
              <a:t>sometimes</a:t>
            </a:r>
            <a:r>
              <a:rPr lang="hu-HU" sz="1400" dirty="0" smtClean="0"/>
              <a:t> </a:t>
            </a:r>
            <a:r>
              <a:rPr lang="hu-HU" sz="1400" dirty="0" err="1" smtClean="0"/>
              <a:t>different</a:t>
            </a:r>
            <a:r>
              <a:rPr lang="hu-HU" sz="1400" dirty="0" smtClean="0"/>
              <a:t> (</a:t>
            </a:r>
            <a:r>
              <a:rPr lang="hu-HU" sz="1400" dirty="0" err="1" smtClean="0"/>
              <a:t>institution’s</a:t>
            </a:r>
            <a:r>
              <a:rPr lang="hu-HU" sz="1400" dirty="0" smtClean="0"/>
              <a:t> </a:t>
            </a:r>
            <a:r>
              <a:rPr lang="hu-HU" sz="1400" dirty="0" err="1" smtClean="0"/>
              <a:t>professional</a:t>
            </a:r>
            <a:r>
              <a:rPr lang="hu-HU" sz="1400" dirty="0" smtClean="0"/>
              <a:t> </a:t>
            </a:r>
            <a:r>
              <a:rPr lang="hu-HU" sz="1400" dirty="0" err="1" smtClean="0"/>
              <a:t>independence</a:t>
            </a:r>
            <a:r>
              <a:rPr lang="hu-HU" sz="1400" dirty="0" smtClean="0"/>
              <a:t>)</a:t>
            </a:r>
          </a:p>
          <a:p>
            <a:r>
              <a:rPr lang="hu-HU" sz="1400" dirty="0" smtClean="0"/>
              <a:t>Less </a:t>
            </a:r>
            <a:r>
              <a:rPr lang="hu-HU" sz="1400" dirty="0" err="1" smtClean="0"/>
              <a:t>space</a:t>
            </a:r>
            <a:r>
              <a:rPr lang="hu-HU" sz="1400" dirty="0" smtClean="0"/>
              <a:t> </a:t>
            </a:r>
            <a:r>
              <a:rPr lang="hu-HU" sz="1400" dirty="0" err="1" smtClean="0"/>
              <a:t>for</a:t>
            </a:r>
            <a:r>
              <a:rPr lang="hu-HU" sz="1400" dirty="0" smtClean="0"/>
              <a:t> </a:t>
            </a:r>
            <a:r>
              <a:rPr lang="hu-HU" sz="1400" dirty="0" err="1" smtClean="0"/>
              <a:t>differentiating</a:t>
            </a:r>
            <a:r>
              <a:rPr lang="hu-HU" sz="1400" dirty="0" smtClean="0"/>
              <a:t> </a:t>
            </a:r>
            <a:r>
              <a:rPr lang="hu-HU" sz="1400" dirty="0" err="1" smtClean="0"/>
              <a:t>in</a:t>
            </a:r>
            <a:r>
              <a:rPr lang="hu-HU" sz="1400" dirty="0" smtClean="0"/>
              <a:t> </a:t>
            </a:r>
            <a:r>
              <a:rPr lang="hu-HU" sz="1400" dirty="0" err="1" smtClean="0"/>
              <a:t>promotion</a:t>
            </a:r>
            <a:r>
              <a:rPr lang="hu-HU" sz="1400" dirty="0" smtClean="0"/>
              <a:t>, </a:t>
            </a:r>
            <a:r>
              <a:rPr lang="hu-HU" sz="1400" dirty="0" err="1" smtClean="0"/>
              <a:t>remuneration</a:t>
            </a:r>
            <a:r>
              <a:rPr lang="hu-HU" sz="1400" dirty="0" smtClean="0"/>
              <a:t> </a:t>
            </a:r>
            <a:r>
              <a:rPr lang="hu-HU" sz="1400" dirty="0" err="1" smtClean="0"/>
              <a:t>or</a:t>
            </a:r>
            <a:r>
              <a:rPr lang="hu-HU" sz="1400" dirty="0" smtClean="0"/>
              <a:t> </a:t>
            </a:r>
            <a:r>
              <a:rPr lang="hu-HU" sz="1400" dirty="0" err="1" smtClean="0"/>
              <a:t>other</a:t>
            </a:r>
            <a:r>
              <a:rPr lang="hu-HU" sz="1400" dirty="0" smtClean="0"/>
              <a:t> </a:t>
            </a:r>
            <a:r>
              <a:rPr lang="hu-HU" sz="1400" dirty="0" err="1" smtClean="0"/>
              <a:t>motivation</a:t>
            </a:r>
            <a:r>
              <a:rPr lang="hu-HU" sz="1400" dirty="0" smtClean="0"/>
              <a:t> </a:t>
            </a:r>
            <a:r>
              <a:rPr lang="hu-HU" sz="1400" dirty="0" err="1" smtClean="0"/>
              <a:t>tools</a:t>
            </a:r>
            <a:r>
              <a:rPr lang="hu-HU" sz="1400" dirty="0" smtClean="0"/>
              <a:t>.  </a:t>
            </a:r>
          </a:p>
          <a:p>
            <a:pPr marL="0" indent="0">
              <a:buNone/>
            </a:pPr>
            <a:endParaRPr lang="hu-H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Institutional</a:t>
            </a: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400" dirty="0" err="1" smtClean="0"/>
              <a:t>Internal</a:t>
            </a:r>
            <a:r>
              <a:rPr lang="hu-HU" sz="1400" dirty="0" smtClean="0"/>
              <a:t> </a:t>
            </a:r>
            <a:r>
              <a:rPr lang="hu-HU" sz="1400" dirty="0" err="1" smtClean="0"/>
              <a:t>expectations</a:t>
            </a:r>
            <a:r>
              <a:rPr lang="hu-HU" sz="1400" dirty="0" smtClean="0"/>
              <a:t> </a:t>
            </a:r>
            <a:r>
              <a:rPr lang="hu-HU" sz="1400" dirty="0" err="1" smtClean="0"/>
              <a:t>are</a:t>
            </a:r>
            <a:r>
              <a:rPr lang="hu-HU" sz="1400" dirty="0" smtClean="0"/>
              <a:t> </a:t>
            </a:r>
            <a:r>
              <a:rPr lang="hu-HU" sz="1400" dirty="0" err="1" smtClean="0"/>
              <a:t>usually</a:t>
            </a:r>
            <a:r>
              <a:rPr lang="hu-HU" sz="1400" dirty="0" smtClean="0"/>
              <a:t> </a:t>
            </a:r>
            <a:r>
              <a:rPr lang="hu-HU" sz="1400" dirty="0" err="1" smtClean="0"/>
              <a:t>aligned</a:t>
            </a:r>
            <a:r>
              <a:rPr lang="hu-HU" sz="1400" dirty="0" smtClean="0"/>
              <a:t> </a:t>
            </a:r>
            <a:r>
              <a:rPr lang="hu-HU" sz="1400" dirty="0" err="1" smtClean="0"/>
              <a:t>to</a:t>
            </a:r>
            <a:r>
              <a:rPr lang="hu-HU" sz="1400" dirty="0" smtClean="0"/>
              <a:t> an </a:t>
            </a:r>
            <a:r>
              <a:rPr lang="hu-HU" sz="1400" dirty="0" err="1" smtClean="0"/>
              <a:t>office-wide</a:t>
            </a:r>
            <a:r>
              <a:rPr lang="hu-HU" sz="1400" dirty="0" smtClean="0"/>
              <a:t> </a:t>
            </a:r>
            <a:r>
              <a:rPr lang="hu-HU" sz="1400" dirty="0" err="1" smtClean="0"/>
              <a:t>strategy</a:t>
            </a:r>
            <a:r>
              <a:rPr lang="hu-HU" sz="1400" dirty="0" smtClean="0"/>
              <a:t>, HR </a:t>
            </a:r>
            <a:r>
              <a:rPr lang="hu-HU" sz="1400" dirty="0" err="1" smtClean="0"/>
              <a:t>needs</a:t>
            </a:r>
            <a:r>
              <a:rPr lang="hu-HU" sz="1400" dirty="0" smtClean="0"/>
              <a:t> </a:t>
            </a:r>
            <a:r>
              <a:rPr lang="hu-HU" sz="1400" dirty="0" err="1" smtClean="0"/>
              <a:t>to</a:t>
            </a:r>
            <a:r>
              <a:rPr lang="hu-HU" sz="1400" dirty="0" smtClean="0"/>
              <a:t> </a:t>
            </a:r>
            <a:r>
              <a:rPr lang="hu-HU" sz="1400" dirty="0" err="1" smtClean="0"/>
              <a:t>serve</a:t>
            </a:r>
            <a:r>
              <a:rPr lang="hu-HU" sz="1400" dirty="0" smtClean="0"/>
              <a:t> </a:t>
            </a:r>
            <a:r>
              <a:rPr lang="hu-HU" sz="1400" dirty="0" err="1" smtClean="0"/>
              <a:t>the</a:t>
            </a:r>
            <a:r>
              <a:rPr lang="hu-HU" sz="1400" dirty="0" smtClean="0"/>
              <a:t> </a:t>
            </a:r>
            <a:r>
              <a:rPr lang="hu-HU" sz="1400" dirty="0" err="1" smtClean="0"/>
              <a:t>goals</a:t>
            </a:r>
            <a:r>
              <a:rPr lang="hu-HU" sz="1400" dirty="0" smtClean="0"/>
              <a:t>.</a:t>
            </a:r>
          </a:p>
          <a:p>
            <a:r>
              <a:rPr lang="hu-HU" sz="1400" dirty="0" err="1" smtClean="0"/>
              <a:t>Committed</a:t>
            </a:r>
            <a:r>
              <a:rPr lang="hu-HU" sz="1400" dirty="0" smtClean="0"/>
              <a:t> </a:t>
            </a:r>
            <a:r>
              <a:rPr lang="hu-HU" sz="1400" dirty="0" err="1" smtClean="0"/>
              <a:t>leadership</a:t>
            </a:r>
            <a:r>
              <a:rPr lang="hu-HU" sz="1400" dirty="0" smtClean="0"/>
              <a:t> is a </a:t>
            </a:r>
            <a:r>
              <a:rPr lang="hu-HU" sz="1400" dirty="0" err="1" smtClean="0"/>
              <a:t>key</a:t>
            </a:r>
            <a:endParaRPr lang="hu-HU" sz="1400" dirty="0" smtClean="0"/>
          </a:p>
          <a:p>
            <a:r>
              <a:rPr lang="hu-HU" sz="1400" dirty="0" err="1" smtClean="0"/>
              <a:t>Usually</a:t>
            </a:r>
            <a:r>
              <a:rPr lang="hu-HU" sz="1400" dirty="0" smtClean="0"/>
              <a:t> </a:t>
            </a:r>
            <a:r>
              <a:rPr lang="hu-HU" sz="1400" dirty="0" err="1" smtClean="0"/>
              <a:t>the</a:t>
            </a:r>
            <a:r>
              <a:rPr lang="hu-HU" sz="1400" dirty="0" smtClean="0"/>
              <a:t> </a:t>
            </a:r>
            <a:r>
              <a:rPr lang="hu-HU" sz="1400" dirty="0" err="1" smtClean="0"/>
              <a:t>resource</a:t>
            </a:r>
            <a:r>
              <a:rPr lang="hu-HU" sz="1400" dirty="0" smtClean="0"/>
              <a:t> </a:t>
            </a:r>
            <a:r>
              <a:rPr lang="hu-HU" sz="1400" dirty="0" err="1" smtClean="0"/>
              <a:t>limitations</a:t>
            </a:r>
            <a:r>
              <a:rPr lang="hu-HU" sz="1400" dirty="0" smtClean="0"/>
              <a:t> </a:t>
            </a:r>
            <a:r>
              <a:rPr lang="hu-HU" sz="1400" dirty="0" err="1" smtClean="0"/>
              <a:t>are</a:t>
            </a:r>
            <a:r>
              <a:rPr lang="hu-HU" sz="1400" dirty="0" smtClean="0"/>
              <a:t> </a:t>
            </a:r>
            <a:r>
              <a:rPr lang="hu-HU" sz="1400" dirty="0" err="1" smtClean="0"/>
              <a:t>strong</a:t>
            </a:r>
            <a:r>
              <a:rPr lang="hu-HU" sz="1400" dirty="0" smtClean="0"/>
              <a:t>, </a:t>
            </a:r>
            <a:r>
              <a:rPr lang="hu-HU" sz="1400" dirty="0" err="1" smtClean="0"/>
              <a:t>there</a:t>
            </a:r>
            <a:r>
              <a:rPr lang="hu-HU" sz="1400" dirty="0" smtClean="0"/>
              <a:t> </a:t>
            </a:r>
            <a:r>
              <a:rPr lang="hu-HU" sz="1400" dirty="0" err="1" smtClean="0"/>
              <a:t>are</a:t>
            </a:r>
            <a:r>
              <a:rPr lang="hu-HU" sz="1400" dirty="0" smtClean="0"/>
              <a:t> no „</a:t>
            </a:r>
            <a:r>
              <a:rPr lang="hu-HU" sz="1400" dirty="0" err="1" smtClean="0"/>
              <a:t>soft</a:t>
            </a:r>
            <a:r>
              <a:rPr lang="hu-HU" sz="1400" dirty="0" smtClean="0"/>
              <a:t>” </a:t>
            </a:r>
            <a:r>
              <a:rPr lang="hu-HU" sz="1400" dirty="0" err="1" smtClean="0"/>
              <a:t>boundaries</a:t>
            </a:r>
            <a:r>
              <a:rPr lang="hu-HU" sz="1400" dirty="0" smtClean="0"/>
              <a:t>, </a:t>
            </a:r>
            <a:r>
              <a:rPr lang="hu-HU" sz="1400" dirty="0" err="1" smtClean="0"/>
              <a:t>real</a:t>
            </a:r>
            <a:r>
              <a:rPr lang="hu-HU" sz="1400" dirty="0" smtClean="0"/>
              <a:t> </a:t>
            </a:r>
            <a:r>
              <a:rPr lang="hu-HU" sz="1400" dirty="0" err="1" smtClean="0"/>
              <a:t>chances</a:t>
            </a:r>
            <a:r>
              <a:rPr lang="hu-HU" sz="1400" dirty="0" smtClean="0"/>
              <a:t> </a:t>
            </a:r>
            <a:r>
              <a:rPr lang="hu-HU" sz="1400" dirty="0" err="1" smtClean="0"/>
              <a:t>for</a:t>
            </a:r>
            <a:r>
              <a:rPr lang="hu-HU" sz="1400" dirty="0" smtClean="0"/>
              <a:t> </a:t>
            </a:r>
            <a:r>
              <a:rPr lang="hu-HU" sz="1400" dirty="0" err="1" smtClean="0"/>
              <a:t>negotiation</a:t>
            </a:r>
            <a:r>
              <a:rPr lang="hu-HU" sz="1400" dirty="0" smtClean="0"/>
              <a:t> </a:t>
            </a:r>
            <a:r>
              <a:rPr lang="hu-HU" sz="1400" dirty="0" err="1" smtClean="0"/>
              <a:t>on</a:t>
            </a:r>
            <a:r>
              <a:rPr lang="hu-HU" sz="1400" dirty="0" smtClean="0"/>
              <a:t> </a:t>
            </a:r>
            <a:r>
              <a:rPr lang="hu-HU" sz="1400" dirty="0" err="1" smtClean="0"/>
              <a:t>numbers</a:t>
            </a:r>
            <a:r>
              <a:rPr lang="hu-HU" sz="1400" dirty="0" smtClean="0"/>
              <a:t> </a:t>
            </a:r>
            <a:r>
              <a:rPr lang="hu-HU" sz="1400" dirty="0" err="1" smtClean="0"/>
              <a:t>are</a:t>
            </a:r>
            <a:r>
              <a:rPr lang="hu-HU" sz="1400" dirty="0" smtClean="0"/>
              <a:t> </a:t>
            </a:r>
            <a:r>
              <a:rPr lang="hu-HU" sz="1400" dirty="0" err="1" smtClean="0"/>
              <a:t>low</a:t>
            </a:r>
            <a:r>
              <a:rPr lang="hu-HU" sz="1400" dirty="0" smtClean="0"/>
              <a:t>. </a:t>
            </a:r>
          </a:p>
          <a:p>
            <a:r>
              <a:rPr lang="hu-HU" sz="1400" dirty="0" err="1" smtClean="0"/>
              <a:t>Age</a:t>
            </a:r>
            <a:r>
              <a:rPr lang="hu-HU" sz="1400" dirty="0" smtClean="0"/>
              <a:t> (and </a:t>
            </a:r>
            <a:r>
              <a:rPr lang="hu-HU" sz="1400" dirty="0" err="1" smtClean="0"/>
              <a:t>educational</a:t>
            </a:r>
            <a:r>
              <a:rPr lang="hu-HU" sz="1400" dirty="0" smtClean="0"/>
              <a:t>) </a:t>
            </a:r>
            <a:r>
              <a:rPr lang="hu-HU" sz="1400" dirty="0" err="1" smtClean="0"/>
              <a:t>composition</a:t>
            </a:r>
            <a:r>
              <a:rPr lang="hu-HU" sz="1400" dirty="0" smtClean="0"/>
              <a:t> of </a:t>
            </a:r>
            <a:r>
              <a:rPr lang="hu-HU" sz="1400" dirty="0" err="1" smtClean="0"/>
              <a:t>staff</a:t>
            </a:r>
            <a:r>
              <a:rPr lang="hu-HU" sz="1400" dirty="0" smtClean="0"/>
              <a:t> is an </a:t>
            </a:r>
            <a:r>
              <a:rPr lang="hu-HU" sz="1400" dirty="0" err="1" smtClean="0"/>
              <a:t>essential</a:t>
            </a:r>
            <a:r>
              <a:rPr lang="hu-HU" sz="1400" dirty="0" smtClean="0"/>
              <a:t> </a:t>
            </a:r>
            <a:r>
              <a:rPr lang="hu-HU" sz="1400" dirty="0" err="1" smtClean="0"/>
              <a:t>point</a:t>
            </a:r>
            <a:r>
              <a:rPr lang="hu-HU" sz="1400" dirty="0" smtClean="0"/>
              <a:t> of </a:t>
            </a:r>
            <a:r>
              <a:rPr lang="hu-HU" sz="1400" dirty="0" err="1" smtClean="0"/>
              <a:t>further</a:t>
            </a:r>
            <a:r>
              <a:rPr lang="hu-HU" sz="1400" dirty="0" smtClean="0"/>
              <a:t> </a:t>
            </a:r>
            <a:r>
              <a:rPr lang="hu-HU" sz="1400" dirty="0" err="1" smtClean="0"/>
              <a:t>planning</a:t>
            </a:r>
            <a:endParaRPr lang="hu-HU" sz="1400" dirty="0" smtClean="0"/>
          </a:p>
          <a:p>
            <a:r>
              <a:rPr lang="hu-HU" sz="1400" dirty="0" smtClean="0"/>
              <a:t>Is </a:t>
            </a:r>
            <a:r>
              <a:rPr lang="hu-HU" sz="1400" dirty="0" err="1" smtClean="0"/>
              <a:t>there</a:t>
            </a:r>
            <a:r>
              <a:rPr lang="hu-HU" sz="1400" dirty="0" smtClean="0"/>
              <a:t> a </a:t>
            </a:r>
            <a:r>
              <a:rPr lang="hu-HU" sz="1400" dirty="0" err="1" smtClean="0"/>
              <a:t>special</a:t>
            </a:r>
            <a:r>
              <a:rPr lang="hu-HU" sz="1400" dirty="0" smtClean="0"/>
              <a:t> </a:t>
            </a:r>
            <a:r>
              <a:rPr lang="hu-HU" sz="1400" dirty="0" err="1" smtClean="0"/>
              <a:t>committment</a:t>
            </a:r>
            <a:r>
              <a:rPr lang="hu-HU" sz="1400" dirty="0" smtClean="0"/>
              <a:t>, </a:t>
            </a:r>
            <a:r>
              <a:rPr lang="hu-HU" sz="1400" dirty="0" err="1" smtClean="0"/>
              <a:t>culture</a:t>
            </a:r>
            <a:r>
              <a:rPr lang="hu-HU" sz="1400" dirty="0" smtClean="0"/>
              <a:t> </a:t>
            </a:r>
            <a:r>
              <a:rPr lang="hu-HU" sz="1400" dirty="0" err="1" smtClean="0"/>
              <a:t>or</a:t>
            </a:r>
            <a:r>
              <a:rPr lang="hu-HU" sz="1400" dirty="0" smtClean="0"/>
              <a:t> „</a:t>
            </a:r>
            <a:r>
              <a:rPr lang="hu-HU" sz="1400" dirty="0" err="1" smtClean="0"/>
              <a:t>folklore</a:t>
            </a:r>
            <a:r>
              <a:rPr lang="hu-HU" sz="1400" dirty="0" smtClean="0"/>
              <a:t>” </a:t>
            </a:r>
            <a:r>
              <a:rPr lang="hu-HU" sz="1400" dirty="0" err="1" smtClean="0"/>
              <a:t>among</a:t>
            </a:r>
            <a:r>
              <a:rPr lang="hu-HU" sz="1400" dirty="0" smtClean="0"/>
              <a:t> </a:t>
            </a:r>
            <a:r>
              <a:rPr lang="hu-HU" sz="1400" dirty="0" err="1" smtClean="0"/>
              <a:t>staff</a:t>
            </a:r>
            <a:r>
              <a:rPr lang="hu-HU" sz="1400" dirty="0" smtClean="0"/>
              <a:t> </a:t>
            </a:r>
            <a:r>
              <a:rPr lang="hu-HU" sz="1400" dirty="0" err="1" smtClean="0"/>
              <a:t>that</a:t>
            </a:r>
            <a:r>
              <a:rPr lang="hu-HU" sz="1400" dirty="0" smtClean="0"/>
              <a:t> has an </a:t>
            </a:r>
            <a:r>
              <a:rPr lang="hu-HU" sz="1400" dirty="0" err="1" smtClean="0"/>
              <a:t>effect</a:t>
            </a:r>
            <a:r>
              <a:rPr lang="hu-HU" sz="1400" dirty="0" smtClean="0"/>
              <a:t> </a:t>
            </a:r>
            <a:r>
              <a:rPr lang="hu-HU" sz="1400" dirty="0" err="1" smtClean="0"/>
              <a:t>throughout</a:t>
            </a:r>
            <a:r>
              <a:rPr lang="hu-HU" sz="1400" dirty="0" smtClean="0"/>
              <a:t> </a:t>
            </a:r>
            <a:r>
              <a:rPr lang="hu-HU" sz="1400" dirty="0" err="1" smtClean="0"/>
              <a:t>the</a:t>
            </a:r>
            <a:r>
              <a:rPr lang="hu-HU" sz="1400" dirty="0" smtClean="0"/>
              <a:t> </a:t>
            </a:r>
            <a:r>
              <a:rPr lang="hu-HU" sz="1400" dirty="0" err="1" smtClean="0"/>
              <a:t>organisation</a:t>
            </a:r>
            <a:r>
              <a:rPr lang="hu-HU" sz="1400" dirty="0" smtClean="0"/>
              <a:t>? (Is </a:t>
            </a:r>
            <a:r>
              <a:rPr lang="hu-HU" sz="1400" dirty="0" err="1" smtClean="0"/>
              <a:t>it</a:t>
            </a:r>
            <a:r>
              <a:rPr lang="hu-HU" sz="1400" dirty="0" smtClean="0"/>
              <a:t> </a:t>
            </a:r>
            <a:r>
              <a:rPr lang="hu-HU" sz="1400" dirty="0" err="1" smtClean="0"/>
              <a:t>hip</a:t>
            </a:r>
            <a:r>
              <a:rPr lang="hu-HU" sz="1400" dirty="0" smtClean="0"/>
              <a:t> </a:t>
            </a:r>
            <a:r>
              <a:rPr lang="hu-HU" sz="1400" dirty="0" err="1" smtClean="0"/>
              <a:t>to</a:t>
            </a:r>
            <a:r>
              <a:rPr lang="hu-HU" sz="1400" dirty="0" smtClean="0"/>
              <a:t> be </a:t>
            </a:r>
            <a:r>
              <a:rPr lang="hu-HU" sz="1400" dirty="0" err="1" smtClean="0"/>
              <a:t>statistician</a:t>
            </a:r>
            <a:r>
              <a:rPr lang="hu-HU" sz="1400" dirty="0" smtClean="0"/>
              <a:t>?)</a:t>
            </a:r>
            <a:endParaRPr lang="hu-HU" sz="1400" dirty="0"/>
          </a:p>
          <a:p>
            <a:endParaRPr lang="hu-HU" sz="1400" dirty="0"/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41869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97595" y="-99392"/>
            <a:ext cx="6120680" cy="936104"/>
          </a:xfrm>
        </p:spPr>
        <p:txBody>
          <a:bodyPr>
            <a:normAutofit/>
          </a:bodyPr>
          <a:lstStyle/>
          <a:p>
            <a:pPr algn="l"/>
            <a:r>
              <a:rPr lang="hu-HU" sz="2400" b="1" dirty="0" smtClean="0"/>
              <a:t>2. „</a:t>
            </a:r>
            <a:r>
              <a:rPr lang="hu-HU" sz="2400" b="1" dirty="0" err="1" smtClean="0"/>
              <a:t>People</a:t>
            </a:r>
            <a:r>
              <a:rPr lang="hu-HU" sz="2400" b="1" dirty="0" smtClean="0"/>
              <a:t>” – The „</a:t>
            </a:r>
            <a:r>
              <a:rPr lang="hu-HU" sz="2400" b="1" dirty="0" err="1" smtClean="0"/>
              <a:t>Generation</a:t>
            </a:r>
            <a:r>
              <a:rPr lang="hu-HU" sz="2400" b="1" dirty="0" smtClean="0"/>
              <a:t> Y” </a:t>
            </a:r>
            <a:r>
              <a:rPr lang="hu-HU" sz="2400" b="1" dirty="0" err="1" smtClean="0"/>
              <a:t>issue</a:t>
            </a:r>
            <a:endParaRPr lang="hu-HU" sz="24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620688"/>
            <a:ext cx="8236768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u-HU" sz="1000" dirty="0"/>
          </a:p>
          <a:p>
            <a:pPr marL="0" indent="0">
              <a:buNone/>
            </a:pP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I am a „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Generation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X”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member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born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1975.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0" indent="0">
              <a:buNone/>
            </a:pP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today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21st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October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2015…</a:t>
            </a:r>
          </a:p>
          <a:p>
            <a:pPr marL="0" indent="0">
              <a:buNone/>
            </a:pPr>
            <a:endParaRPr lang="hu-H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Marty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McFly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goes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Back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– Hill Valley, CA</a:t>
            </a:r>
          </a:p>
          <a:p>
            <a:pPr marL="0" indent="0">
              <a:buNone/>
            </a:pP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877" y="2208536"/>
            <a:ext cx="1911988" cy="1433991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00" y="2485572"/>
            <a:ext cx="2591197" cy="160136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113" y="3720136"/>
            <a:ext cx="2555776" cy="1437624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040" y="263348"/>
            <a:ext cx="2561431" cy="3489688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2" y="4372004"/>
            <a:ext cx="3718428" cy="2091616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984582"/>
            <a:ext cx="2375173" cy="158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15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97595" y="-99392"/>
            <a:ext cx="6120680" cy="936104"/>
          </a:xfrm>
        </p:spPr>
        <p:txBody>
          <a:bodyPr>
            <a:normAutofit/>
          </a:bodyPr>
          <a:lstStyle/>
          <a:p>
            <a:pPr algn="l"/>
            <a:r>
              <a:rPr lang="hu-HU" sz="2400" b="1" dirty="0" smtClean="0"/>
              <a:t>2. „</a:t>
            </a:r>
            <a:r>
              <a:rPr lang="hu-HU" sz="2400" b="1" dirty="0" err="1" smtClean="0"/>
              <a:t>People</a:t>
            </a:r>
            <a:r>
              <a:rPr lang="hu-HU" sz="2400" b="1" dirty="0" smtClean="0"/>
              <a:t>” – The „</a:t>
            </a:r>
            <a:r>
              <a:rPr lang="hu-HU" sz="2400" b="1" dirty="0" err="1" smtClean="0"/>
              <a:t>Generation</a:t>
            </a:r>
            <a:r>
              <a:rPr lang="hu-HU" sz="2400" b="1" dirty="0" smtClean="0"/>
              <a:t> Y” </a:t>
            </a:r>
            <a:r>
              <a:rPr lang="hu-HU" sz="2400" b="1" dirty="0" err="1" smtClean="0"/>
              <a:t>issue</a:t>
            </a:r>
            <a:endParaRPr lang="hu-HU" sz="24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620688"/>
            <a:ext cx="8236768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u-HU" sz="1000" dirty="0"/>
          </a:p>
          <a:p>
            <a:pPr marL="0" indent="0">
              <a:buNone/>
            </a:pP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…and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a „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Generation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Y”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member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today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? *</a:t>
            </a:r>
          </a:p>
          <a:p>
            <a:pPr marL="0" indent="0">
              <a:buNone/>
            </a:pP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0" indent="0">
              <a:buNone/>
            </a:pP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Born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~1980-1999,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generation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heavily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computers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groving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discovering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internet,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media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etc.</a:t>
            </a:r>
          </a:p>
          <a:p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usual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Mobility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IT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experience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respecting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motivation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demand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feedback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direct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relation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performance and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rewards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straight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feel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place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ready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switch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easily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better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offers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balance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private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life is a 	must,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often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stamped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carreerists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”…and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boss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look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!   </a:t>
            </a:r>
          </a:p>
          <a:p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HCSO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annual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turnover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increasing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generations</a:t>
            </a: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staff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stabile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e-questionnaire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sent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out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employees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under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35 (124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answers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exit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interviews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Generation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leaving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HCSO.</a:t>
            </a:r>
          </a:p>
          <a:p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The main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/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balance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private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life</a:t>
            </a:r>
          </a:p>
          <a:p>
            <a:pPr lvl="1"/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2.-3.-4.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relations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staff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boss</a:t>
            </a:r>
            <a:endParaRPr lang="hu-H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Challenging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tasks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opportunity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training</a:t>
            </a:r>
            <a:endParaRPr lang="hu-H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7. Good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  (BUT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better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salary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is a main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reason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leaving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better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place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lvl="1" indent="0">
              <a:buNone/>
            </a:pP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be most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receive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additional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remuneration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additional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achievements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acknowledgement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boss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most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wanted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be:</a:t>
            </a:r>
          </a:p>
          <a:p>
            <a:pPr lvl="1"/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Flexible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working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hours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working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home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, a more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ergonomic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workplace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place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relax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sports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000" b="1" dirty="0" err="1" smtClean="0">
                <a:latin typeface="Times New Roman" pitchFamily="18" charset="0"/>
                <a:cs typeface="Times New Roman" pitchFamily="18" charset="0"/>
              </a:rPr>
              <a:t>office</a:t>
            </a:r>
            <a:endParaRPr lang="hu-HU" sz="1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8276" y="6488668"/>
            <a:ext cx="91357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*a </a:t>
            </a:r>
            <a:r>
              <a:rPr lang="hu-HU" sz="1400" b="1" i="1" dirty="0" err="1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i="1" dirty="0" err="1">
                <a:latin typeface="Times New Roman" pitchFamily="18" charset="0"/>
                <a:cs typeface="Times New Roman" pitchFamily="18" charset="0"/>
              </a:rPr>
              <a:t>carried</a:t>
            </a:r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 out </a:t>
            </a:r>
            <a:r>
              <a:rPr lang="hu-HU" sz="1400" b="1" i="1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 HCSO </a:t>
            </a:r>
            <a:r>
              <a:rPr lang="hu-HU" sz="1400" b="1" i="1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 Gábor Csutorás, </a:t>
            </a:r>
            <a:r>
              <a:rPr lang="hu-HU" sz="1400" b="1" i="1" dirty="0" smtClean="0">
                <a:latin typeface="Times New Roman" pitchFamily="18" charset="0"/>
                <a:cs typeface="Times New Roman" pitchFamily="18" charset="0"/>
              </a:rPr>
              <a:t>Head </a:t>
            </a:r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hu-HU" sz="1400" b="1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 HR </a:t>
            </a:r>
            <a:r>
              <a:rPr lang="hu-HU" sz="1400" b="1" i="1" dirty="0" err="1">
                <a:latin typeface="Times New Roman" pitchFamily="18" charset="0"/>
                <a:cs typeface="Times New Roman" pitchFamily="18" charset="0"/>
              </a:rPr>
              <a:t>section</a:t>
            </a:r>
            <a:endParaRPr lang="hu-HU" sz="1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112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97595" y="-99392"/>
            <a:ext cx="6120680" cy="936104"/>
          </a:xfrm>
        </p:spPr>
        <p:txBody>
          <a:bodyPr>
            <a:normAutofit/>
          </a:bodyPr>
          <a:lstStyle/>
          <a:p>
            <a:pPr algn="l"/>
            <a:r>
              <a:rPr lang="hu-HU" sz="2400" b="1" dirty="0" smtClean="0"/>
              <a:t>2. „</a:t>
            </a:r>
            <a:r>
              <a:rPr lang="hu-HU" sz="2400" b="1" dirty="0" err="1" smtClean="0"/>
              <a:t>People</a:t>
            </a:r>
            <a:r>
              <a:rPr lang="hu-HU" sz="2400" b="1" dirty="0" smtClean="0"/>
              <a:t>” – The </a:t>
            </a:r>
            <a:r>
              <a:rPr lang="hu-HU" sz="2400" b="1" dirty="0" err="1" smtClean="0"/>
              <a:t>staff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rotation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issue</a:t>
            </a:r>
            <a:endParaRPr lang="hu-HU" sz="24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620688"/>
            <a:ext cx="8236768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u-HU" sz="1000" dirty="0"/>
          </a:p>
          <a:p>
            <a:pPr marL="0" indent="0">
              <a:buNone/>
            </a:pP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most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flexible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employees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say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is:</a:t>
            </a:r>
          </a:p>
          <a:p>
            <a:pPr marL="0" indent="0">
              <a:buNone/>
            </a:pP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… and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satisfying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rotation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plays</a:t>
            </a:r>
            <a:endParaRPr lang="hu-H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less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role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expectations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hu-H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Staff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rotation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has a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ambivalent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judgement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employee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and management </a:t>
            </a:r>
            <a:r>
              <a:rPr lang="hu-HU" sz="1400" b="1" dirty="0" err="1" smtClean="0">
                <a:latin typeface="Times New Roman" pitchFamily="18" charset="0"/>
                <a:cs typeface="Times New Roman" pitchFamily="18" charset="0"/>
              </a:rPr>
              <a:t>side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8276" y="6488668"/>
            <a:ext cx="91357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*a </a:t>
            </a:r>
            <a:r>
              <a:rPr lang="hu-HU" sz="1400" b="1" i="1" dirty="0" err="1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b="1" i="1" dirty="0" err="1">
                <a:latin typeface="Times New Roman" pitchFamily="18" charset="0"/>
                <a:cs typeface="Times New Roman" pitchFamily="18" charset="0"/>
              </a:rPr>
              <a:t>carried</a:t>
            </a:r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 out </a:t>
            </a:r>
            <a:r>
              <a:rPr lang="hu-HU" sz="1400" b="1" i="1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 HCSO </a:t>
            </a:r>
            <a:r>
              <a:rPr lang="hu-HU" sz="1400" b="1" i="1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 Gábor Csutorás, </a:t>
            </a:r>
            <a:r>
              <a:rPr lang="hu-HU" sz="1400" b="1" i="1" dirty="0" smtClean="0">
                <a:latin typeface="Times New Roman" pitchFamily="18" charset="0"/>
                <a:cs typeface="Times New Roman" pitchFamily="18" charset="0"/>
              </a:rPr>
              <a:t>Head </a:t>
            </a:r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hu-HU" sz="1400" b="1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1400" b="1" i="1" dirty="0">
                <a:latin typeface="Times New Roman" pitchFamily="18" charset="0"/>
                <a:cs typeface="Times New Roman" pitchFamily="18" charset="0"/>
              </a:rPr>
              <a:t> HR </a:t>
            </a:r>
            <a:r>
              <a:rPr lang="hu-HU" sz="1400" b="1" i="1" dirty="0" err="1">
                <a:latin typeface="Times New Roman" pitchFamily="18" charset="0"/>
                <a:cs typeface="Times New Roman" pitchFamily="18" charset="0"/>
              </a:rPr>
              <a:t>section</a:t>
            </a:r>
            <a:endParaRPr lang="hu-H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1103480"/>
              </p:ext>
            </p:extLst>
          </p:nvPr>
        </p:nvGraphicFramePr>
        <p:xfrm>
          <a:off x="5319936" y="601180"/>
          <a:ext cx="3240360" cy="2323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zövegdoboz 3"/>
          <p:cNvSpPr txBox="1"/>
          <p:nvPr/>
        </p:nvSpPr>
        <p:spPr>
          <a:xfrm>
            <a:off x="5652120" y="47667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Good      Maybe       No </a:t>
            </a:r>
            <a:r>
              <a:rPr lang="hu-HU" dirty="0" err="1" smtClean="0"/>
              <a:t>way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5611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97595" y="-99392"/>
            <a:ext cx="6120680" cy="936104"/>
          </a:xfrm>
        </p:spPr>
        <p:txBody>
          <a:bodyPr>
            <a:normAutofit/>
          </a:bodyPr>
          <a:lstStyle/>
          <a:p>
            <a:pPr algn="l"/>
            <a:r>
              <a:rPr lang="hu-HU" sz="2400" b="1" dirty="0" smtClean="0"/>
              <a:t>3. „</a:t>
            </a:r>
            <a:r>
              <a:rPr lang="hu-HU" sz="2400" b="1" dirty="0" err="1" smtClean="0"/>
              <a:t>Procedures</a:t>
            </a:r>
            <a:r>
              <a:rPr lang="hu-HU" sz="2400" b="1" dirty="0" smtClean="0"/>
              <a:t>” </a:t>
            </a:r>
            <a:endParaRPr lang="hu-HU" sz="24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620688"/>
            <a:ext cx="8236768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800" b="1" dirty="0" err="1">
                <a:latin typeface="Times New Roman" pitchFamily="18" charset="0"/>
                <a:cs typeface="Times New Roman" pitchFamily="18" charset="0"/>
              </a:rPr>
              <a:t>Concerning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 HR </a:t>
            </a:r>
            <a:r>
              <a:rPr lang="hu-HU" sz="1800" b="1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b="1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 centrally </a:t>
            </a:r>
            <a:r>
              <a:rPr lang="hu-HU" sz="1800" b="1" dirty="0" err="1">
                <a:latin typeface="Times New Roman" pitchFamily="18" charset="0"/>
                <a:cs typeface="Times New Roman" pitchFamily="18" charset="0"/>
              </a:rPr>
              <a:t>managed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b="1" dirty="0" err="1"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b="1" dirty="0" err="1"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b="1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b="1" dirty="0" err="1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b="1" dirty="0" err="1" smtClean="0">
                <a:latin typeface="Times New Roman" pitchFamily="18" charset="0"/>
                <a:cs typeface="Times New Roman" pitchFamily="18" charset="0"/>
              </a:rPr>
              <a:t>administration</a:t>
            </a:r>
            <a:endParaRPr lang="hu-H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able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define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specifically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assess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performance? </a:t>
            </a:r>
          </a:p>
          <a:p>
            <a:pPr>
              <a:buFontTx/>
              <a:buChar char="-"/>
            </a:pP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statistics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offices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HR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managament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offer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live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?  </a:t>
            </a:r>
          </a:p>
          <a:p>
            <a:pPr lvl="1">
              <a:buFontTx/>
              <a:buChar char="-"/>
            </a:pP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managers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interested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1">
              <a:buFontTx/>
              <a:buChar char="-"/>
            </a:pP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employees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interested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1">
              <a:buFontTx/>
              <a:buChar char="-"/>
            </a:pP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managers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feedback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(180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degree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) ?</a:t>
            </a:r>
          </a:p>
          <a:p>
            <a:pPr marL="457200" lvl="1" indent="0">
              <a:buNone/>
            </a:pPr>
            <a:endParaRPr lang="hu-H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hu-HU" sz="1000" b="1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hu-H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hu-H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Char char="-"/>
            </a:pPr>
            <a:endParaRPr lang="hu-H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Char char="-"/>
            </a:pPr>
            <a:endParaRPr lang="hu-H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Char char="-"/>
            </a:pPr>
            <a:endParaRPr lang="hu-HU" sz="1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70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nillaTrägårdh201304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9263</TotalTime>
  <Words>601</Words>
  <Application>Microsoft Office PowerPoint</Application>
  <PresentationFormat>Diavetítés a képernyőre (4:3 oldalarány)</PresentationFormat>
  <Paragraphs>109</Paragraphs>
  <Slides>6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PernillaTrägårdh20130416</vt:lpstr>
      <vt:lpstr>Round table discussion</vt:lpstr>
      <vt:lpstr>1. „Environment” of HR strategic planning</vt:lpstr>
      <vt:lpstr>2. „People” – The „Generation Y” issue</vt:lpstr>
      <vt:lpstr>2. „People” – The „Generation Y” issue</vt:lpstr>
      <vt:lpstr>2. „People” – The staff rotation issue</vt:lpstr>
      <vt:lpstr>3. „Procedures” </vt:lpstr>
    </vt:vector>
  </TitlesOfParts>
  <Company>KSH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organizational modernization</dc:title>
  <dc:creator>Jozsef.Karpati@ksh.hu</dc:creator>
  <cp:lastModifiedBy>magyar</cp:lastModifiedBy>
  <cp:revision>64</cp:revision>
  <cp:lastPrinted>2015-09-17T12:43:20Z</cp:lastPrinted>
  <dcterms:created xsi:type="dcterms:W3CDTF">2015-09-15T07:40:21Z</dcterms:created>
  <dcterms:modified xsi:type="dcterms:W3CDTF">2015-10-21T10:16:27Z</dcterms:modified>
</cp:coreProperties>
</file>