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99"/>
    <a:srgbClr val="FFFF66"/>
    <a:srgbClr val="CCCC00"/>
    <a:srgbClr val="99CC00"/>
    <a:srgbClr val="53D559"/>
    <a:srgbClr val="66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31785-4990-4DDF-AED7-979708839333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09D114B-BBC8-448F-829D-73E190A113E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 w="165100" prst="coolSlant"/>
        </a:sp3d>
      </dgm:spPr>
      <dgm:t>
        <a:bodyPr/>
        <a:lstStyle/>
        <a:p>
          <a:pPr rtl="0"/>
          <a:r>
            <a:rPr lang="it-IT" sz="2800" dirty="0" smtClean="0">
              <a:latin typeface="Arial Narrow" panose="020B0606020202030204" pitchFamily="34" charset="0"/>
            </a:rPr>
            <a:t>JOB MARKET</a:t>
          </a:r>
          <a:endParaRPr lang="it-IT" sz="2800" dirty="0">
            <a:latin typeface="Arial Narrow" panose="020B0606020202030204" pitchFamily="34" charset="0"/>
          </a:endParaRPr>
        </a:p>
      </dgm:t>
    </dgm:pt>
    <dgm:pt modelId="{328295A8-9719-4635-B84A-585B67C66CB4}" type="parTrans" cxnId="{022FE515-DDB6-489F-B43C-7D2DC94CCA40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916FE181-E4E6-4920-8E41-E53ED5CBA9A7}" type="sibTrans" cxnId="{022FE515-DDB6-489F-B43C-7D2DC94CCA40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5B057521-3174-4515-9386-A83319422191}">
      <dgm:prSet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>
            <a:spcAft>
              <a:spcPts val="0"/>
            </a:spcAft>
          </a:pPr>
          <a:r>
            <a:rPr lang="it-IT" sz="1600" b="1" smtClean="0">
              <a:latin typeface="Arial Narrow" panose="020B0606020202030204" pitchFamily="34" charset="0"/>
            </a:rPr>
            <a:t>DEMOGRAPHER</a:t>
          </a:r>
        </a:p>
        <a:p>
          <a:pPr rtl="0">
            <a:spcAft>
              <a:spcPts val="0"/>
            </a:spcAft>
          </a:pPr>
          <a:r>
            <a:rPr lang="it-IT" sz="1600" b="1" smtClean="0">
              <a:latin typeface="Arial Narrow" panose="020B0606020202030204" pitchFamily="34" charset="0"/>
            </a:rPr>
            <a:t>SOCIAL STATISTICIAN</a:t>
          </a:r>
        </a:p>
        <a:p>
          <a:pPr rtl="0">
            <a:spcAft>
              <a:spcPts val="0"/>
            </a:spcAft>
          </a:pPr>
          <a:r>
            <a:rPr lang="it-IT" sz="1600" b="1" smtClean="0">
              <a:latin typeface="Arial Narrow" panose="020B0606020202030204" pitchFamily="34" charset="0"/>
            </a:rPr>
            <a:t>DATA JOURNALIST 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23D83C1B-017E-4C3B-B501-0AFBCAFD76A9}" type="parTrans" cxnId="{A39A0FD7-8BE3-4A27-85B8-CC3B219F322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C9DB4FD9-A2EE-4885-9115-3207E3B8F630}" type="sibTrans" cxnId="{A39A0FD7-8BE3-4A27-85B8-CC3B219F322A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88A7D129-16C9-4923-8EF2-9C73318CA701}">
      <dgm:prSet custT="1"/>
      <dgm:spPr>
        <a:solidFill>
          <a:srgbClr val="66FF99"/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smtClean="0">
              <a:latin typeface="Arial Narrow" panose="020B0606020202030204" pitchFamily="34" charset="0"/>
            </a:rPr>
            <a:t>ACTUARY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11FEDAE8-C05A-44E5-8DF3-B166A933A482}" type="parTrans" cxnId="{9F039E81-07C1-4D8F-9E3E-723320E029AC}">
      <dgm:prSet/>
      <dgm:spPr>
        <a:solidFill>
          <a:srgbClr val="66FF99"/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05019B86-06FB-4967-9165-7BEF85166462}" type="sibTrans" cxnId="{9F039E81-07C1-4D8F-9E3E-723320E029AC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1934BA91-EC5D-4CF3-8195-A184BB34C844}">
      <dgm:prSet custT="1"/>
      <dgm:spPr>
        <a:solidFill>
          <a:srgbClr val="66FF99"/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dirty="0" smtClean="0">
              <a:latin typeface="Arial Narrow" panose="020B0606020202030204" pitchFamily="34" charset="0"/>
            </a:rPr>
            <a:t>ENTERPRISE ANALYST</a:t>
          </a:r>
        </a:p>
        <a:p>
          <a:pPr rtl="0"/>
          <a:r>
            <a:rPr lang="it-IT" sz="1600" b="1" dirty="0" smtClean="0">
              <a:latin typeface="Arial Narrow" panose="020B0606020202030204" pitchFamily="34" charset="0"/>
            </a:rPr>
            <a:t>STATISTICAL MARKETER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17A931F5-FDB9-4C7D-803D-B53B652FC653}" type="parTrans" cxnId="{555B7151-70E7-4A3E-A3A6-2FBF6AF62E9B}">
      <dgm:prSet/>
      <dgm:spPr>
        <a:solidFill>
          <a:srgbClr val="66FF99"/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1EB56EEB-2DDE-470E-ADFD-A9240AC64E48}" type="sibTrans" cxnId="{555B7151-70E7-4A3E-A3A6-2FBF6AF62E9B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A4764CF0-555B-455D-8DA0-85A8862D1ED8}">
      <dgm:prSet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dirty="0" smtClean="0">
              <a:latin typeface="Arial Narrow" panose="020B0606020202030204" pitchFamily="34" charset="0"/>
            </a:rPr>
            <a:t>OFFICIAL STATISTICIAN</a:t>
          </a:r>
        </a:p>
      </dgm:t>
    </dgm:pt>
    <dgm:pt modelId="{B8AB2D43-8597-480B-85C4-E8A0D37FC2FC}" type="parTrans" cxnId="{BEE2F038-56B8-4226-9954-C9658865C548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4C9C12FD-0C77-420D-91EF-D01DCB0AC036}" type="sibTrans" cxnId="{BEE2F038-56B8-4226-9954-C9658865C548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7913AAB9-0787-45C6-981E-A770BE17C6BD}">
      <dgm:prSet custT="1"/>
      <dgm:spPr>
        <a:solidFill>
          <a:schemeClr val="bg1">
            <a:lumMod val="95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dirty="0" smtClean="0">
              <a:latin typeface="Arial Narrow" panose="020B0606020202030204" pitchFamily="34" charset="0"/>
            </a:rPr>
            <a:t>COMPUTATIONAL STATISTICIAN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E020FCD4-B2C0-4707-BAEE-C4FD46773D4C}" type="parTrans" cxnId="{824B0629-B20B-4E43-90D7-5BE0EF780A0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9CF33D4F-AD6D-4002-BA3B-6C910DBCA57C}" type="sibTrans" cxnId="{824B0629-B20B-4E43-90D7-5BE0EF780A04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A4D1AD2C-BC67-4201-A11F-C8F4C2556D4E}">
      <dgm:prSet custT="1"/>
      <dgm:spPr>
        <a:solidFill>
          <a:srgbClr val="FFFF99"/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smtClean="0">
              <a:latin typeface="Arial Narrow" panose="020B0606020202030204" pitchFamily="34" charset="0"/>
            </a:rPr>
            <a:t>EXPERIMENTAL DESIGNER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794F0ED9-5250-47CA-BF36-4E7560FD317A}" type="parTrans" cxnId="{D603D21D-0A54-4113-A17D-99EBD491E43C}">
      <dgm:prSet/>
      <dgm:spPr>
        <a:solidFill>
          <a:srgbClr val="FFFF99"/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6604274D-B6ED-4DBD-B565-50BF66F4CD2E}" type="sibTrans" cxnId="{D603D21D-0A54-4113-A17D-99EBD491E43C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20356C1E-B548-4532-8949-E694BA925B3A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dirty="0" smtClean="0">
              <a:latin typeface="Arial Narrow" panose="020B0606020202030204" pitchFamily="34" charset="0"/>
            </a:rPr>
            <a:t>ENVIRONMENTAL ANALYST. 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218D7095-3A47-489A-B4E9-C89275DF64AF}" type="parTrans" cxnId="{341FB067-578C-4985-ADD8-F11D61569AF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E5A6912D-B0C6-47C6-A821-8D171893710E}" type="sibTrans" cxnId="{341FB067-578C-4985-ADD8-F11D61569AFB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5E990068-DD7E-4C04-BF0D-405C5CF1456B}">
      <dgm:prSet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>
            <a:spcAft>
              <a:spcPts val="0"/>
            </a:spcAft>
          </a:pPr>
          <a:r>
            <a:rPr lang="en-GB" sz="1600" b="1" noProof="0" dirty="0" smtClean="0">
              <a:latin typeface="Arial Narrow" panose="020B0606020202030204" pitchFamily="34" charset="0"/>
            </a:rPr>
            <a:t>ECONOMETRICIAN</a:t>
          </a:r>
        </a:p>
        <a:p>
          <a:pPr rtl="0">
            <a:spcAft>
              <a:spcPts val="0"/>
            </a:spcAft>
          </a:pPr>
          <a:r>
            <a:rPr lang="en-GB" sz="1600" b="1" noProof="0" dirty="0" smtClean="0">
              <a:latin typeface="Arial Narrow" panose="020B0606020202030204" pitchFamily="34" charset="0"/>
            </a:rPr>
            <a:t> QUANTITATIVE </a:t>
          </a:r>
          <a:r>
            <a:rPr lang="en-GB" sz="1600" b="1" noProof="0" dirty="0" smtClean="0">
              <a:latin typeface="Arial Narrow" panose="020B0606020202030204" pitchFamily="34" charset="0"/>
            </a:rPr>
            <a:t>ECONOMIST</a:t>
          </a:r>
        </a:p>
        <a:p>
          <a:pPr rtl="0">
            <a:spcAft>
              <a:spcPts val="0"/>
            </a:spcAft>
          </a:pPr>
          <a:r>
            <a:rPr lang="en-GB" sz="1600" b="1" noProof="0" dirty="0" smtClean="0">
              <a:latin typeface="Arial Narrow" panose="020B0606020202030204" pitchFamily="34" charset="0"/>
            </a:rPr>
            <a:t>FINANCIAL ECONOMIST</a:t>
          </a:r>
          <a:endParaRPr lang="en-GB" sz="1600" b="1" noProof="0" dirty="0">
            <a:latin typeface="Arial Narrow" panose="020B0606020202030204" pitchFamily="34" charset="0"/>
          </a:endParaRPr>
        </a:p>
      </dgm:t>
    </dgm:pt>
    <dgm:pt modelId="{769F68D5-10BF-4475-A3FF-2F5BFCF36805}" type="parTrans" cxnId="{7F0B5C00-EF83-4BDA-BC86-2E50FB262B0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564D6FCB-64B4-40A3-8F99-A8201E89933C}" type="sibTrans" cxnId="{7F0B5C00-EF83-4BDA-BC86-2E50FB262B04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1668605D-6069-41C5-8E22-AE34CF6B3720}">
      <dgm:prSet custT="1"/>
      <dgm:spPr>
        <a:solidFill>
          <a:srgbClr val="FFFF99"/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dirty="0" smtClean="0">
              <a:latin typeface="Arial Narrow" panose="020B0606020202030204" pitchFamily="34" charset="0"/>
            </a:rPr>
            <a:t>BIOSTATISTICIAN</a:t>
          </a:r>
        </a:p>
        <a:p>
          <a:pPr rtl="0"/>
          <a:r>
            <a:rPr lang="it-IT" sz="1600" b="1" dirty="0" smtClean="0">
              <a:latin typeface="Arial Narrow" panose="020B0606020202030204" pitchFamily="34" charset="0"/>
            </a:rPr>
            <a:t>EPIDEMIOLOGIST</a:t>
          </a:r>
        </a:p>
        <a:p>
          <a:pPr rtl="0"/>
          <a:r>
            <a:rPr lang="it-IT" sz="1600" b="1" dirty="0" smtClean="0">
              <a:latin typeface="Arial Narrow" panose="020B0606020202030204" pitchFamily="34" charset="0"/>
            </a:rPr>
            <a:t>MEDICAL STATISTICIAN</a:t>
          </a:r>
        </a:p>
        <a:p>
          <a:pPr rtl="0"/>
          <a:r>
            <a:rPr lang="it-IT" sz="1600" b="1" dirty="0" smtClean="0">
              <a:latin typeface="Arial Narrow" panose="020B0606020202030204" pitchFamily="34" charset="0"/>
            </a:rPr>
            <a:t>PSYCHOMETRICIAN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4DD65288-2F7D-482D-A810-379FBA63A088}" type="parTrans" cxnId="{6810607F-5A98-4465-AA48-6997E523AF8D}">
      <dgm:prSet/>
      <dgm:spPr>
        <a:solidFill>
          <a:srgbClr val="FFFF99"/>
        </a:solidFill>
      </dgm:spPr>
      <dgm:t>
        <a:bodyPr/>
        <a:lstStyle/>
        <a:p>
          <a:endParaRPr lang="it-IT" sz="1600">
            <a:solidFill>
              <a:srgbClr val="FFFF99"/>
            </a:solidFill>
            <a:latin typeface="Arial Narrow" panose="020B0606020202030204" pitchFamily="34" charset="0"/>
          </a:endParaRPr>
        </a:p>
      </dgm:t>
    </dgm:pt>
    <dgm:pt modelId="{02BBDAE5-9C97-4045-82EB-4A7BD6DB9189}" type="sibTrans" cxnId="{6810607F-5A98-4465-AA48-6997E523AF8D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A8360E18-53E4-4C43-97ED-99641F21FB3A}">
      <dgm:prSet custT="1"/>
      <dgm:spPr>
        <a:solidFill>
          <a:srgbClr val="66FF99"/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pPr rtl="0"/>
          <a:r>
            <a:rPr lang="it-IT" sz="1600" b="1" dirty="0" smtClean="0">
              <a:latin typeface="Arial Narrow" panose="020B0606020202030204" pitchFamily="34" charset="0"/>
            </a:rPr>
            <a:t>FINANCIAL ANALYST</a:t>
          </a:r>
        </a:p>
        <a:p>
          <a:pPr rtl="0"/>
          <a:r>
            <a:rPr lang="it-IT" sz="1600" b="1" dirty="0" smtClean="0">
              <a:latin typeface="Arial Narrow" panose="020B0606020202030204" pitchFamily="34" charset="0"/>
            </a:rPr>
            <a:t>RISK MANAGER 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B3EDA4F6-3BA9-40C7-A347-B19F4557ECEA}" type="parTrans" cxnId="{72F4B560-7856-46E9-ABCF-15BC511192E8}">
      <dgm:prSet/>
      <dgm:spPr>
        <a:solidFill>
          <a:srgbClr val="66FF99"/>
        </a:solidFill>
      </dgm:spPr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FD4F9022-7B71-4DA8-8CC9-2662EF1C12D9}" type="sibTrans" cxnId="{72F4B560-7856-46E9-ABCF-15BC511192E8}">
      <dgm:prSet/>
      <dgm:spPr/>
      <dgm:t>
        <a:bodyPr/>
        <a:lstStyle/>
        <a:p>
          <a:endParaRPr lang="it-IT" sz="1600">
            <a:latin typeface="Arial Narrow" panose="020B0606020202030204" pitchFamily="34" charset="0"/>
          </a:endParaRPr>
        </a:p>
      </dgm:t>
    </dgm:pt>
    <dgm:pt modelId="{B07AD453-0241-4D97-B9A1-2587AB25F635}">
      <dgm:prSet custT="1"/>
      <dgm:spPr>
        <a:solidFill>
          <a:schemeClr val="bg1">
            <a:lumMod val="95000"/>
          </a:schemeClr>
        </a:solidFill>
        <a:scene3d>
          <a:camera prst="orthographicFront"/>
          <a:lightRig rig="flat" dir="t"/>
        </a:scene3d>
        <a:sp3d prstMaterial="dkEdge">
          <a:bevelT w="8200" h="38100" prst="coolSlant"/>
        </a:sp3d>
      </dgm:spPr>
      <dgm:t>
        <a:bodyPr/>
        <a:lstStyle/>
        <a:p>
          <a:r>
            <a:rPr lang="it-IT" sz="1600" b="1" dirty="0" smtClean="0">
              <a:latin typeface="Arial Narrow" panose="020B0606020202030204" pitchFamily="34" charset="0"/>
            </a:rPr>
            <a:t>DATA SCIENTIST</a:t>
          </a:r>
        </a:p>
        <a:p>
          <a:r>
            <a:rPr lang="it-IT" sz="1600" b="1" dirty="0" smtClean="0">
              <a:latin typeface="Arial Narrow" panose="020B0606020202030204" pitchFamily="34" charset="0"/>
            </a:rPr>
            <a:t>DATA ANALYST</a:t>
          </a:r>
          <a:endParaRPr lang="it-IT" sz="1600" b="1" dirty="0">
            <a:latin typeface="Arial Narrow" panose="020B0606020202030204" pitchFamily="34" charset="0"/>
          </a:endParaRPr>
        </a:p>
      </dgm:t>
    </dgm:pt>
    <dgm:pt modelId="{919B4280-C198-461D-8448-546933F27FEF}" type="parTrans" cxnId="{2FFB322F-075A-44C1-AA70-7C9664C6FC3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it-IT">
            <a:latin typeface="Arial Narrow" panose="020B0606020202030204" pitchFamily="34" charset="0"/>
          </a:endParaRPr>
        </a:p>
      </dgm:t>
    </dgm:pt>
    <dgm:pt modelId="{6A3FCD03-BAF7-45DD-9911-8E1660F1CBD5}" type="sibTrans" cxnId="{2FFB322F-075A-44C1-AA70-7C9664C6FC36}">
      <dgm:prSet/>
      <dgm:spPr/>
      <dgm:t>
        <a:bodyPr/>
        <a:lstStyle/>
        <a:p>
          <a:endParaRPr lang="it-IT">
            <a:latin typeface="Arial Narrow" panose="020B0606020202030204" pitchFamily="34" charset="0"/>
          </a:endParaRPr>
        </a:p>
      </dgm:t>
    </dgm:pt>
    <dgm:pt modelId="{A371BEC5-1CA0-486A-911B-F9ED71569D33}" type="pres">
      <dgm:prSet presAssocID="{A2731785-4990-4DDF-AED7-97970883933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627E0A-8181-4A28-919F-9F954E030ECE}" type="pres">
      <dgm:prSet presAssocID="{409D114B-BBC8-448F-829D-73E190A113E2}" presName="centerShape" presStyleLbl="node0" presStyleIdx="0" presStyleCnt="1" custScaleX="130198" custScaleY="87422" custLinFactNeighborY="-7790"/>
      <dgm:spPr/>
      <dgm:t>
        <a:bodyPr/>
        <a:lstStyle/>
        <a:p>
          <a:endParaRPr lang="it-IT"/>
        </a:p>
      </dgm:t>
    </dgm:pt>
    <dgm:pt modelId="{A672737D-8F19-431D-BD19-D8159D262FBA}" type="pres">
      <dgm:prSet presAssocID="{769F68D5-10BF-4475-A3FF-2F5BFCF36805}" presName="parTrans" presStyleLbl="bgSibTrans2D1" presStyleIdx="0" presStyleCnt="11" custAng="21191491" custScaleX="57994" custScaleY="73942" custLinFactNeighborX="35326" custLinFactNeighborY="51709"/>
      <dgm:spPr/>
      <dgm:t>
        <a:bodyPr/>
        <a:lstStyle/>
        <a:p>
          <a:endParaRPr lang="it-IT"/>
        </a:p>
      </dgm:t>
    </dgm:pt>
    <dgm:pt modelId="{BFA662E0-8650-43CF-89F9-E967652C77CC}" type="pres">
      <dgm:prSet presAssocID="{5E990068-DD7E-4C04-BF0D-405C5CF1456B}" presName="node" presStyleLbl="node1" presStyleIdx="0" presStyleCnt="11" custScaleX="259655" custScaleY="77707" custRadScaleRad="69860" custRadScaleInc="-758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955051-0DDE-4724-B72C-A78B428709C2}" type="pres">
      <dgm:prSet presAssocID="{23D83C1B-017E-4C3B-B501-0AFBCAFD76A9}" presName="parTrans" presStyleLbl="bgSibTrans2D1" presStyleIdx="1" presStyleCnt="11" custScaleY="73942"/>
      <dgm:spPr/>
      <dgm:t>
        <a:bodyPr/>
        <a:lstStyle/>
        <a:p>
          <a:endParaRPr lang="it-IT"/>
        </a:p>
      </dgm:t>
    </dgm:pt>
    <dgm:pt modelId="{A344302D-0A99-4D24-942B-FAFCC45B0E66}" type="pres">
      <dgm:prSet presAssocID="{5B057521-3174-4515-9386-A83319422191}" presName="node" presStyleLbl="node1" presStyleIdx="1" presStyleCnt="11" custScaleX="199445" custScaleY="92277" custRadScaleRad="59528" custRadScaleInc="-896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222F2-E34B-4014-A879-FC13B05EB977}" type="pres">
      <dgm:prSet presAssocID="{11FEDAE8-C05A-44E5-8DF3-B166A933A482}" presName="parTrans" presStyleLbl="bgSibTrans2D1" presStyleIdx="2" presStyleCnt="11" custScaleX="81012" custScaleY="73942" custLinFactNeighborX="-7824" custLinFactNeighborY="10275"/>
      <dgm:spPr/>
      <dgm:t>
        <a:bodyPr/>
        <a:lstStyle/>
        <a:p>
          <a:endParaRPr lang="it-IT"/>
        </a:p>
      </dgm:t>
    </dgm:pt>
    <dgm:pt modelId="{BE379EA8-90BE-471D-B5D5-4F7D877B21CE}" type="pres">
      <dgm:prSet presAssocID="{88A7D129-16C9-4923-8EF2-9C73318CA701}" presName="node" presStyleLbl="node1" presStyleIdx="2" presStyleCnt="11" custScaleX="142999" custScaleY="57469" custRadScaleRad="52889" custRadScaleInc="847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E5717F-16A6-48BE-A61C-0C8157197CAE}" type="pres">
      <dgm:prSet presAssocID="{B3EDA4F6-3BA9-40C7-A347-B19F4557ECEA}" presName="parTrans" presStyleLbl="bgSibTrans2D1" presStyleIdx="3" presStyleCnt="11" custAng="21376147" custScaleY="73942" custLinFactNeighborX="-17100" custLinFactNeighborY="61840"/>
      <dgm:spPr/>
      <dgm:t>
        <a:bodyPr/>
        <a:lstStyle/>
        <a:p>
          <a:endParaRPr lang="it-IT"/>
        </a:p>
      </dgm:t>
    </dgm:pt>
    <dgm:pt modelId="{EACEAA46-F1BE-460B-8D1B-C0B8791914AE}" type="pres">
      <dgm:prSet presAssocID="{A8360E18-53E4-4C43-97ED-99641F21FB3A}" presName="node" presStyleLbl="node1" presStyleIdx="3" presStyleCnt="11" custScaleX="222024" custScaleY="70558" custRadScaleRad="54278" custRadScaleInc="8795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20DAD2-0DF6-4084-9467-5A63F229E404}" type="pres">
      <dgm:prSet presAssocID="{17A931F5-FDB9-4C7D-803D-B53B652FC653}" presName="parTrans" presStyleLbl="bgSibTrans2D1" presStyleIdx="4" presStyleCnt="11" custAng="20835416" custScaleX="90243" custScaleY="73942" custLinFactNeighborX="-5952" custLinFactNeighborY="-6129" custRadScaleRad="174806"/>
      <dgm:spPr/>
      <dgm:t>
        <a:bodyPr/>
        <a:lstStyle/>
        <a:p>
          <a:endParaRPr lang="it-IT"/>
        </a:p>
      </dgm:t>
    </dgm:pt>
    <dgm:pt modelId="{A7B93E26-96E4-4C1E-823F-DD6E11A1DDED}" type="pres">
      <dgm:prSet presAssocID="{1934BA91-EC5D-4CF3-8195-A184BB34C844}" presName="node" presStyleLbl="node1" presStyleIdx="4" presStyleCnt="11" custScaleX="237007" custScaleY="82564" custRadScaleRad="73287" custRadScaleInc="4979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DA6666-35D5-435C-AF28-B9AAC9B0A362}" type="pres">
      <dgm:prSet presAssocID="{B8AB2D43-8597-480B-85C4-E8A0D37FC2FC}" presName="parTrans" presStyleLbl="bgSibTrans2D1" presStyleIdx="5" presStyleCnt="11" custAng="322598" custScaleX="87534" custScaleY="73942" custLinFactNeighborX="7701" custLinFactNeighborY="-12857"/>
      <dgm:spPr/>
      <dgm:t>
        <a:bodyPr/>
        <a:lstStyle/>
        <a:p>
          <a:endParaRPr lang="it-IT"/>
        </a:p>
      </dgm:t>
    </dgm:pt>
    <dgm:pt modelId="{87D9DDBA-47D8-4511-ADF9-5AA03E796CF7}" type="pres">
      <dgm:prSet presAssocID="{A4764CF0-555B-455D-8DA0-85A8862D1ED8}" presName="node" presStyleLbl="node1" presStyleIdx="5" presStyleCnt="11" custScaleX="214347" custScaleY="65855" custRadScaleRad="89468" custRadScaleInc="-3614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D5AC82-0788-48A1-B2EC-590874C06436}" type="pres">
      <dgm:prSet presAssocID="{E020FCD4-B2C0-4707-BAEE-C4FD46773D4C}" presName="parTrans" presStyleLbl="bgSibTrans2D1" presStyleIdx="6" presStyleCnt="11" custAng="300630" custScaleX="89524" custScaleY="73942" custLinFactNeighborX="9459" custLinFactNeighborY="-32413"/>
      <dgm:spPr/>
      <dgm:t>
        <a:bodyPr/>
        <a:lstStyle/>
        <a:p>
          <a:endParaRPr lang="it-IT"/>
        </a:p>
      </dgm:t>
    </dgm:pt>
    <dgm:pt modelId="{404F776F-CFF4-4D03-BE12-1E6A22AAB870}" type="pres">
      <dgm:prSet presAssocID="{7913AAB9-0787-45C6-981E-A770BE17C6BD}" presName="node" presStyleLbl="node1" presStyleIdx="6" presStyleCnt="11" custScaleX="178727" custScaleY="61151" custRadScaleRad="98620" custRadScaleInc="-4081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052C4-848A-4BBB-ACC4-21CED4D4DAB9}" type="pres">
      <dgm:prSet presAssocID="{794F0ED9-5250-47CA-BF36-4E7560FD317A}" presName="parTrans" presStyleLbl="bgSibTrans2D1" presStyleIdx="7" presStyleCnt="11" custScaleY="73942"/>
      <dgm:spPr/>
      <dgm:t>
        <a:bodyPr/>
        <a:lstStyle/>
        <a:p>
          <a:endParaRPr lang="it-IT"/>
        </a:p>
      </dgm:t>
    </dgm:pt>
    <dgm:pt modelId="{32C8DF98-B218-4F6C-BCDB-74FF5F44548D}" type="pres">
      <dgm:prSet presAssocID="{A4D1AD2C-BC67-4201-A11F-C8F4C2556D4E}" presName="node" presStyleLbl="node1" presStyleIdx="7" presStyleCnt="11" custScaleX="146762" custScaleY="65855" custRadScaleRad="90265" custRadScaleInc="-1122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9632FF-B629-4D07-8E9C-8C35B6D502DB}" type="pres">
      <dgm:prSet presAssocID="{4DD65288-2F7D-482D-A810-379FBA63A088}" presName="parTrans" presStyleLbl="bgSibTrans2D1" presStyleIdx="8" presStyleCnt="11" custAng="21372085" custScaleX="114016" custScaleY="73942" custLinFactNeighborY="-52458"/>
      <dgm:spPr/>
      <dgm:t>
        <a:bodyPr/>
        <a:lstStyle/>
        <a:p>
          <a:endParaRPr lang="it-IT"/>
        </a:p>
      </dgm:t>
    </dgm:pt>
    <dgm:pt modelId="{B2DE1E60-525B-42D5-B3DD-D5657FBB94C5}" type="pres">
      <dgm:prSet presAssocID="{1668605D-6069-41C5-8E22-AE34CF6B3720}" presName="node" presStyleLbl="node1" presStyleIdx="8" presStyleCnt="11" custScaleX="228198" custScaleY="150167" custRadScaleRad="104900" custRadScaleInc="-432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DE06B5-42EB-45D5-8C1B-83E6FF3F91F4}" type="pres">
      <dgm:prSet presAssocID="{218D7095-3A47-489A-B4E9-C89275DF64AF}" presName="parTrans" presStyleLbl="bgSibTrans2D1" presStyleIdx="9" presStyleCnt="11" custAng="141187" custScaleY="73942" custLinFactNeighborX="5669" custLinFactNeighborY="-12239"/>
      <dgm:spPr/>
      <dgm:t>
        <a:bodyPr/>
        <a:lstStyle/>
        <a:p>
          <a:endParaRPr lang="it-IT"/>
        </a:p>
      </dgm:t>
    </dgm:pt>
    <dgm:pt modelId="{F4D32717-40B6-4AC4-9B06-4CA1577F0A97}" type="pres">
      <dgm:prSet presAssocID="{20356C1E-B548-4532-8949-E694BA925B3A}" presName="node" presStyleLbl="node1" presStyleIdx="9" presStyleCnt="11" custScaleX="174842" custScaleY="63137" custRadScaleRad="97039" custRadScaleInc="-5063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A3B9A0-8F6A-4864-B048-E2DEDA1872A0}" type="pres">
      <dgm:prSet presAssocID="{919B4280-C198-461D-8448-546933F27FEF}" presName="parTrans" presStyleLbl="bgSibTrans2D1" presStyleIdx="10" presStyleCnt="11" custAng="338710" custScaleY="73942" custLinFactNeighborX="10408" custLinFactNeighborY="-28629"/>
      <dgm:spPr/>
      <dgm:t>
        <a:bodyPr/>
        <a:lstStyle/>
        <a:p>
          <a:endParaRPr lang="it-IT"/>
        </a:p>
      </dgm:t>
    </dgm:pt>
    <dgm:pt modelId="{1837E177-F177-455E-8DE0-92485FA32E7C}" type="pres">
      <dgm:prSet presAssocID="{B07AD453-0241-4D97-B9A1-2587AB25F635}" presName="node" presStyleLbl="node1" presStyleIdx="10" presStyleCnt="11" custScaleX="170956" custScaleY="72851" custRadScaleRad="95562" custRadScaleInc="-7579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B6AD8DC-CA71-4D02-B6AC-0AE0B3BA944C}" type="presOf" srcId="{218D7095-3A47-489A-B4E9-C89275DF64AF}" destId="{FCDE06B5-42EB-45D5-8C1B-83E6FF3F91F4}" srcOrd="0" destOrd="0" presId="urn:microsoft.com/office/officeart/2005/8/layout/radial4"/>
    <dgm:cxn modelId="{2323BC50-97B7-4116-9E35-7E44C9D070DB}" type="presOf" srcId="{919B4280-C198-461D-8448-546933F27FEF}" destId="{E1A3B9A0-8F6A-4864-B048-E2DEDA1872A0}" srcOrd="0" destOrd="0" presId="urn:microsoft.com/office/officeart/2005/8/layout/radial4"/>
    <dgm:cxn modelId="{FC5B3DFC-BCAE-476C-9307-D69B6C09588A}" type="presOf" srcId="{4DD65288-2F7D-482D-A810-379FBA63A088}" destId="{309632FF-B629-4D07-8E9C-8C35B6D502DB}" srcOrd="0" destOrd="0" presId="urn:microsoft.com/office/officeart/2005/8/layout/radial4"/>
    <dgm:cxn modelId="{2A4ECA5D-A60D-40F5-B8A2-0A1BD205803A}" type="presOf" srcId="{B3EDA4F6-3BA9-40C7-A347-B19F4557ECEA}" destId="{ECE5717F-16A6-48BE-A61C-0C8157197CAE}" srcOrd="0" destOrd="0" presId="urn:microsoft.com/office/officeart/2005/8/layout/radial4"/>
    <dgm:cxn modelId="{3E64208E-A411-4509-ACF7-03306A9F6A48}" type="presOf" srcId="{1668605D-6069-41C5-8E22-AE34CF6B3720}" destId="{B2DE1E60-525B-42D5-B3DD-D5657FBB94C5}" srcOrd="0" destOrd="0" presId="urn:microsoft.com/office/officeart/2005/8/layout/radial4"/>
    <dgm:cxn modelId="{130C043A-E707-4D64-85CF-7873DD55EF9F}" type="presOf" srcId="{769F68D5-10BF-4475-A3FF-2F5BFCF36805}" destId="{A672737D-8F19-431D-BD19-D8159D262FBA}" srcOrd="0" destOrd="0" presId="urn:microsoft.com/office/officeart/2005/8/layout/radial4"/>
    <dgm:cxn modelId="{F62E1D83-7A0B-44D6-A00D-EB655C2597B3}" type="presOf" srcId="{5E990068-DD7E-4C04-BF0D-405C5CF1456B}" destId="{BFA662E0-8650-43CF-89F9-E967652C77CC}" srcOrd="0" destOrd="0" presId="urn:microsoft.com/office/officeart/2005/8/layout/radial4"/>
    <dgm:cxn modelId="{89F75B88-2D17-4AFB-8163-3F4AE74C28EC}" type="presOf" srcId="{794F0ED9-5250-47CA-BF36-4E7560FD317A}" destId="{A0A052C4-848A-4BBB-ACC4-21CED4D4DAB9}" srcOrd="0" destOrd="0" presId="urn:microsoft.com/office/officeart/2005/8/layout/radial4"/>
    <dgm:cxn modelId="{E619DE8D-20F1-42FA-9BE5-457686B5585C}" type="presOf" srcId="{A4D1AD2C-BC67-4201-A11F-C8F4C2556D4E}" destId="{32C8DF98-B218-4F6C-BCDB-74FF5F44548D}" srcOrd="0" destOrd="0" presId="urn:microsoft.com/office/officeart/2005/8/layout/radial4"/>
    <dgm:cxn modelId="{72F4B560-7856-46E9-ABCF-15BC511192E8}" srcId="{409D114B-BBC8-448F-829D-73E190A113E2}" destId="{A8360E18-53E4-4C43-97ED-99641F21FB3A}" srcOrd="3" destOrd="0" parTransId="{B3EDA4F6-3BA9-40C7-A347-B19F4557ECEA}" sibTransId="{FD4F9022-7B71-4DA8-8CC9-2662EF1C12D9}"/>
    <dgm:cxn modelId="{A44E8762-5E5A-468E-964F-AA9399619A8F}" type="presOf" srcId="{A8360E18-53E4-4C43-97ED-99641F21FB3A}" destId="{EACEAA46-F1BE-460B-8D1B-C0B8791914AE}" srcOrd="0" destOrd="0" presId="urn:microsoft.com/office/officeart/2005/8/layout/radial4"/>
    <dgm:cxn modelId="{527A5C27-18A7-4B70-981B-5A4D337C694B}" type="presOf" srcId="{A4764CF0-555B-455D-8DA0-85A8862D1ED8}" destId="{87D9DDBA-47D8-4511-ADF9-5AA03E796CF7}" srcOrd="0" destOrd="0" presId="urn:microsoft.com/office/officeart/2005/8/layout/radial4"/>
    <dgm:cxn modelId="{E14BCF07-9AA4-4049-A62F-1EBA9A4901B7}" type="presOf" srcId="{B07AD453-0241-4D97-B9A1-2587AB25F635}" destId="{1837E177-F177-455E-8DE0-92485FA32E7C}" srcOrd="0" destOrd="0" presId="urn:microsoft.com/office/officeart/2005/8/layout/radial4"/>
    <dgm:cxn modelId="{E3BC9DD3-587E-4CF4-948B-328D651C6048}" type="presOf" srcId="{7913AAB9-0787-45C6-981E-A770BE17C6BD}" destId="{404F776F-CFF4-4D03-BE12-1E6A22AAB870}" srcOrd="0" destOrd="0" presId="urn:microsoft.com/office/officeart/2005/8/layout/radial4"/>
    <dgm:cxn modelId="{9F039E81-07C1-4D8F-9E3E-723320E029AC}" srcId="{409D114B-BBC8-448F-829D-73E190A113E2}" destId="{88A7D129-16C9-4923-8EF2-9C73318CA701}" srcOrd="2" destOrd="0" parTransId="{11FEDAE8-C05A-44E5-8DF3-B166A933A482}" sibTransId="{05019B86-06FB-4967-9165-7BEF85166462}"/>
    <dgm:cxn modelId="{D603D21D-0A54-4113-A17D-99EBD491E43C}" srcId="{409D114B-BBC8-448F-829D-73E190A113E2}" destId="{A4D1AD2C-BC67-4201-A11F-C8F4C2556D4E}" srcOrd="7" destOrd="0" parTransId="{794F0ED9-5250-47CA-BF36-4E7560FD317A}" sibTransId="{6604274D-B6ED-4DBD-B565-50BF66F4CD2E}"/>
    <dgm:cxn modelId="{0E2B4496-11E6-492A-B2FA-E1EE532908B1}" type="presOf" srcId="{20356C1E-B548-4532-8949-E694BA925B3A}" destId="{F4D32717-40B6-4AC4-9B06-4CA1577F0A97}" srcOrd="0" destOrd="0" presId="urn:microsoft.com/office/officeart/2005/8/layout/radial4"/>
    <dgm:cxn modelId="{6810607F-5A98-4465-AA48-6997E523AF8D}" srcId="{409D114B-BBC8-448F-829D-73E190A113E2}" destId="{1668605D-6069-41C5-8E22-AE34CF6B3720}" srcOrd="8" destOrd="0" parTransId="{4DD65288-2F7D-482D-A810-379FBA63A088}" sibTransId="{02BBDAE5-9C97-4045-82EB-4A7BD6DB9189}"/>
    <dgm:cxn modelId="{9CD1F350-2617-494B-846F-9E781B449A8F}" type="presOf" srcId="{88A7D129-16C9-4923-8EF2-9C73318CA701}" destId="{BE379EA8-90BE-471D-B5D5-4F7D877B21CE}" srcOrd="0" destOrd="0" presId="urn:microsoft.com/office/officeart/2005/8/layout/radial4"/>
    <dgm:cxn modelId="{824B0629-B20B-4E43-90D7-5BE0EF780A04}" srcId="{409D114B-BBC8-448F-829D-73E190A113E2}" destId="{7913AAB9-0787-45C6-981E-A770BE17C6BD}" srcOrd="6" destOrd="0" parTransId="{E020FCD4-B2C0-4707-BAEE-C4FD46773D4C}" sibTransId="{9CF33D4F-AD6D-4002-BA3B-6C910DBCA57C}"/>
    <dgm:cxn modelId="{022FE515-DDB6-489F-B43C-7D2DC94CCA40}" srcId="{A2731785-4990-4DDF-AED7-979708839333}" destId="{409D114B-BBC8-448F-829D-73E190A113E2}" srcOrd="0" destOrd="0" parTransId="{328295A8-9719-4635-B84A-585B67C66CB4}" sibTransId="{916FE181-E4E6-4920-8E41-E53ED5CBA9A7}"/>
    <dgm:cxn modelId="{81CE7196-DF46-4B6E-AB45-9E9432707AF0}" type="presOf" srcId="{A2731785-4990-4DDF-AED7-979708839333}" destId="{A371BEC5-1CA0-486A-911B-F9ED71569D33}" srcOrd="0" destOrd="0" presId="urn:microsoft.com/office/officeart/2005/8/layout/radial4"/>
    <dgm:cxn modelId="{1E6B7F79-3442-4956-98B3-8A29573B3D7E}" type="presOf" srcId="{B8AB2D43-8597-480B-85C4-E8A0D37FC2FC}" destId="{F4DA6666-35D5-435C-AF28-B9AAC9B0A362}" srcOrd="0" destOrd="0" presId="urn:microsoft.com/office/officeart/2005/8/layout/radial4"/>
    <dgm:cxn modelId="{F0020FB1-D852-4688-BE64-5EF4D031BD39}" type="presOf" srcId="{409D114B-BBC8-448F-829D-73E190A113E2}" destId="{63627E0A-8181-4A28-919F-9F954E030ECE}" srcOrd="0" destOrd="0" presId="urn:microsoft.com/office/officeart/2005/8/layout/radial4"/>
    <dgm:cxn modelId="{10F899B5-7505-46EF-8905-58C638A8D754}" type="presOf" srcId="{17A931F5-FDB9-4C7D-803D-B53B652FC653}" destId="{1D20DAD2-0DF6-4084-9467-5A63F229E404}" srcOrd="0" destOrd="0" presId="urn:microsoft.com/office/officeart/2005/8/layout/radial4"/>
    <dgm:cxn modelId="{A39A0FD7-8BE3-4A27-85B8-CC3B219F322A}" srcId="{409D114B-BBC8-448F-829D-73E190A113E2}" destId="{5B057521-3174-4515-9386-A83319422191}" srcOrd="1" destOrd="0" parTransId="{23D83C1B-017E-4C3B-B501-0AFBCAFD76A9}" sibTransId="{C9DB4FD9-A2EE-4885-9115-3207E3B8F630}"/>
    <dgm:cxn modelId="{A01ACFBA-AD1F-41E0-B75D-FFDDA0B352B3}" type="presOf" srcId="{5B057521-3174-4515-9386-A83319422191}" destId="{A344302D-0A99-4D24-942B-FAFCC45B0E66}" srcOrd="0" destOrd="0" presId="urn:microsoft.com/office/officeart/2005/8/layout/radial4"/>
    <dgm:cxn modelId="{05D3E6FA-4CA2-4C28-B00D-61D812B2A1B4}" type="presOf" srcId="{1934BA91-EC5D-4CF3-8195-A184BB34C844}" destId="{A7B93E26-96E4-4C1E-823F-DD6E11A1DDED}" srcOrd="0" destOrd="0" presId="urn:microsoft.com/office/officeart/2005/8/layout/radial4"/>
    <dgm:cxn modelId="{341FB067-578C-4985-ADD8-F11D61569AFB}" srcId="{409D114B-BBC8-448F-829D-73E190A113E2}" destId="{20356C1E-B548-4532-8949-E694BA925B3A}" srcOrd="9" destOrd="0" parTransId="{218D7095-3A47-489A-B4E9-C89275DF64AF}" sibTransId="{E5A6912D-B0C6-47C6-A821-8D171893710E}"/>
    <dgm:cxn modelId="{555B7151-70E7-4A3E-A3A6-2FBF6AF62E9B}" srcId="{409D114B-BBC8-448F-829D-73E190A113E2}" destId="{1934BA91-EC5D-4CF3-8195-A184BB34C844}" srcOrd="4" destOrd="0" parTransId="{17A931F5-FDB9-4C7D-803D-B53B652FC653}" sibTransId="{1EB56EEB-2DDE-470E-ADFD-A9240AC64E48}"/>
    <dgm:cxn modelId="{47458870-3F5B-43AD-B13E-5326A15DF051}" type="presOf" srcId="{23D83C1B-017E-4C3B-B501-0AFBCAFD76A9}" destId="{48955051-0DDE-4724-B72C-A78B428709C2}" srcOrd="0" destOrd="0" presId="urn:microsoft.com/office/officeart/2005/8/layout/radial4"/>
    <dgm:cxn modelId="{A5F3E051-1369-4871-AD71-3E0DDF09F310}" type="presOf" srcId="{11FEDAE8-C05A-44E5-8DF3-B166A933A482}" destId="{403222F2-E34B-4014-A879-FC13B05EB977}" srcOrd="0" destOrd="0" presId="urn:microsoft.com/office/officeart/2005/8/layout/radial4"/>
    <dgm:cxn modelId="{EC87D13B-481F-4620-AC56-E860A0349797}" type="presOf" srcId="{E020FCD4-B2C0-4707-BAEE-C4FD46773D4C}" destId="{19D5AC82-0788-48A1-B2EC-590874C06436}" srcOrd="0" destOrd="0" presId="urn:microsoft.com/office/officeart/2005/8/layout/radial4"/>
    <dgm:cxn modelId="{BEE2F038-56B8-4226-9954-C9658865C548}" srcId="{409D114B-BBC8-448F-829D-73E190A113E2}" destId="{A4764CF0-555B-455D-8DA0-85A8862D1ED8}" srcOrd="5" destOrd="0" parTransId="{B8AB2D43-8597-480B-85C4-E8A0D37FC2FC}" sibTransId="{4C9C12FD-0C77-420D-91EF-D01DCB0AC036}"/>
    <dgm:cxn modelId="{7F0B5C00-EF83-4BDA-BC86-2E50FB262B04}" srcId="{409D114B-BBC8-448F-829D-73E190A113E2}" destId="{5E990068-DD7E-4C04-BF0D-405C5CF1456B}" srcOrd="0" destOrd="0" parTransId="{769F68D5-10BF-4475-A3FF-2F5BFCF36805}" sibTransId="{564D6FCB-64B4-40A3-8F99-A8201E89933C}"/>
    <dgm:cxn modelId="{2FFB322F-075A-44C1-AA70-7C9664C6FC36}" srcId="{409D114B-BBC8-448F-829D-73E190A113E2}" destId="{B07AD453-0241-4D97-B9A1-2587AB25F635}" srcOrd="10" destOrd="0" parTransId="{919B4280-C198-461D-8448-546933F27FEF}" sibTransId="{6A3FCD03-BAF7-45DD-9911-8E1660F1CBD5}"/>
    <dgm:cxn modelId="{F6F0253B-7D20-424B-B9CA-C77E9BC9387A}" type="presParOf" srcId="{A371BEC5-1CA0-486A-911B-F9ED71569D33}" destId="{63627E0A-8181-4A28-919F-9F954E030ECE}" srcOrd="0" destOrd="0" presId="urn:microsoft.com/office/officeart/2005/8/layout/radial4"/>
    <dgm:cxn modelId="{7ACBC2F7-BDB3-4FEE-A3B6-62E84FB76FF1}" type="presParOf" srcId="{A371BEC5-1CA0-486A-911B-F9ED71569D33}" destId="{A672737D-8F19-431D-BD19-D8159D262FBA}" srcOrd="1" destOrd="0" presId="urn:microsoft.com/office/officeart/2005/8/layout/radial4"/>
    <dgm:cxn modelId="{7E1BE98B-4178-4E54-A89C-F4B2640B4E75}" type="presParOf" srcId="{A371BEC5-1CA0-486A-911B-F9ED71569D33}" destId="{BFA662E0-8650-43CF-89F9-E967652C77CC}" srcOrd="2" destOrd="0" presId="urn:microsoft.com/office/officeart/2005/8/layout/radial4"/>
    <dgm:cxn modelId="{783AF150-17C6-486A-86BB-ED7F993C92E6}" type="presParOf" srcId="{A371BEC5-1CA0-486A-911B-F9ED71569D33}" destId="{48955051-0DDE-4724-B72C-A78B428709C2}" srcOrd="3" destOrd="0" presId="urn:microsoft.com/office/officeart/2005/8/layout/radial4"/>
    <dgm:cxn modelId="{5191B0DB-8F5B-4D80-B3E0-9F46EB252EE9}" type="presParOf" srcId="{A371BEC5-1CA0-486A-911B-F9ED71569D33}" destId="{A344302D-0A99-4D24-942B-FAFCC45B0E66}" srcOrd="4" destOrd="0" presId="urn:microsoft.com/office/officeart/2005/8/layout/radial4"/>
    <dgm:cxn modelId="{C887EB3E-65DF-4E11-A471-6B5810E8C93E}" type="presParOf" srcId="{A371BEC5-1CA0-486A-911B-F9ED71569D33}" destId="{403222F2-E34B-4014-A879-FC13B05EB977}" srcOrd="5" destOrd="0" presId="urn:microsoft.com/office/officeart/2005/8/layout/radial4"/>
    <dgm:cxn modelId="{9EA3DA77-11C5-4F65-A6A6-A60B8C40C479}" type="presParOf" srcId="{A371BEC5-1CA0-486A-911B-F9ED71569D33}" destId="{BE379EA8-90BE-471D-B5D5-4F7D877B21CE}" srcOrd="6" destOrd="0" presId="urn:microsoft.com/office/officeart/2005/8/layout/radial4"/>
    <dgm:cxn modelId="{CA51BDD3-8BE5-473B-B796-622316F790E0}" type="presParOf" srcId="{A371BEC5-1CA0-486A-911B-F9ED71569D33}" destId="{ECE5717F-16A6-48BE-A61C-0C8157197CAE}" srcOrd="7" destOrd="0" presId="urn:microsoft.com/office/officeart/2005/8/layout/radial4"/>
    <dgm:cxn modelId="{AB791633-9085-4556-B052-1C1A899389F7}" type="presParOf" srcId="{A371BEC5-1CA0-486A-911B-F9ED71569D33}" destId="{EACEAA46-F1BE-460B-8D1B-C0B8791914AE}" srcOrd="8" destOrd="0" presId="urn:microsoft.com/office/officeart/2005/8/layout/radial4"/>
    <dgm:cxn modelId="{509037E4-E1BE-4D47-BF27-F26D364D99D2}" type="presParOf" srcId="{A371BEC5-1CA0-486A-911B-F9ED71569D33}" destId="{1D20DAD2-0DF6-4084-9467-5A63F229E404}" srcOrd="9" destOrd="0" presId="urn:microsoft.com/office/officeart/2005/8/layout/radial4"/>
    <dgm:cxn modelId="{8DF38F5A-AAF9-475E-830D-983050E35F94}" type="presParOf" srcId="{A371BEC5-1CA0-486A-911B-F9ED71569D33}" destId="{A7B93E26-96E4-4C1E-823F-DD6E11A1DDED}" srcOrd="10" destOrd="0" presId="urn:microsoft.com/office/officeart/2005/8/layout/radial4"/>
    <dgm:cxn modelId="{A451BA3A-388C-4FA4-925D-D23E86D373CE}" type="presParOf" srcId="{A371BEC5-1CA0-486A-911B-F9ED71569D33}" destId="{F4DA6666-35D5-435C-AF28-B9AAC9B0A362}" srcOrd="11" destOrd="0" presId="urn:microsoft.com/office/officeart/2005/8/layout/radial4"/>
    <dgm:cxn modelId="{123C163F-73AC-42E8-870D-0872D5175570}" type="presParOf" srcId="{A371BEC5-1CA0-486A-911B-F9ED71569D33}" destId="{87D9DDBA-47D8-4511-ADF9-5AA03E796CF7}" srcOrd="12" destOrd="0" presId="urn:microsoft.com/office/officeart/2005/8/layout/radial4"/>
    <dgm:cxn modelId="{F9E2F1CE-0A38-4095-95D4-B790A11D534E}" type="presParOf" srcId="{A371BEC5-1CA0-486A-911B-F9ED71569D33}" destId="{19D5AC82-0788-48A1-B2EC-590874C06436}" srcOrd="13" destOrd="0" presId="urn:microsoft.com/office/officeart/2005/8/layout/radial4"/>
    <dgm:cxn modelId="{5BCE295E-3387-4686-9F96-ADF3D760E6B1}" type="presParOf" srcId="{A371BEC5-1CA0-486A-911B-F9ED71569D33}" destId="{404F776F-CFF4-4D03-BE12-1E6A22AAB870}" srcOrd="14" destOrd="0" presId="urn:microsoft.com/office/officeart/2005/8/layout/radial4"/>
    <dgm:cxn modelId="{913CE54A-4361-4B2C-98DC-CB03F3B26BC6}" type="presParOf" srcId="{A371BEC5-1CA0-486A-911B-F9ED71569D33}" destId="{A0A052C4-848A-4BBB-ACC4-21CED4D4DAB9}" srcOrd="15" destOrd="0" presId="urn:microsoft.com/office/officeart/2005/8/layout/radial4"/>
    <dgm:cxn modelId="{E5A7867F-469A-4550-BC64-5077345D4B8E}" type="presParOf" srcId="{A371BEC5-1CA0-486A-911B-F9ED71569D33}" destId="{32C8DF98-B218-4F6C-BCDB-74FF5F44548D}" srcOrd="16" destOrd="0" presId="urn:microsoft.com/office/officeart/2005/8/layout/radial4"/>
    <dgm:cxn modelId="{947C75B7-DAC5-42A2-A797-0521870AFF7A}" type="presParOf" srcId="{A371BEC5-1CA0-486A-911B-F9ED71569D33}" destId="{309632FF-B629-4D07-8E9C-8C35B6D502DB}" srcOrd="17" destOrd="0" presId="urn:microsoft.com/office/officeart/2005/8/layout/radial4"/>
    <dgm:cxn modelId="{F85A611D-9F08-4F42-9B8E-D29DFD7EA688}" type="presParOf" srcId="{A371BEC5-1CA0-486A-911B-F9ED71569D33}" destId="{B2DE1E60-525B-42D5-B3DD-D5657FBB94C5}" srcOrd="18" destOrd="0" presId="urn:microsoft.com/office/officeart/2005/8/layout/radial4"/>
    <dgm:cxn modelId="{CEAB7604-89EC-4117-A292-3CB098CE7A93}" type="presParOf" srcId="{A371BEC5-1CA0-486A-911B-F9ED71569D33}" destId="{FCDE06B5-42EB-45D5-8C1B-83E6FF3F91F4}" srcOrd="19" destOrd="0" presId="urn:microsoft.com/office/officeart/2005/8/layout/radial4"/>
    <dgm:cxn modelId="{14C73423-3AC5-432C-89F1-7C9BF389E05E}" type="presParOf" srcId="{A371BEC5-1CA0-486A-911B-F9ED71569D33}" destId="{F4D32717-40B6-4AC4-9B06-4CA1577F0A97}" srcOrd="20" destOrd="0" presId="urn:microsoft.com/office/officeart/2005/8/layout/radial4"/>
    <dgm:cxn modelId="{889CC040-9550-4A74-8DD8-43FD7B09AC47}" type="presParOf" srcId="{A371BEC5-1CA0-486A-911B-F9ED71569D33}" destId="{E1A3B9A0-8F6A-4864-B048-E2DEDA1872A0}" srcOrd="21" destOrd="0" presId="urn:microsoft.com/office/officeart/2005/8/layout/radial4"/>
    <dgm:cxn modelId="{81170BE7-F478-4A8D-B9C1-20501B41ED36}" type="presParOf" srcId="{A371BEC5-1CA0-486A-911B-F9ED71569D33}" destId="{1837E177-F177-455E-8DE0-92485FA32E7C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27E0A-8181-4A28-919F-9F954E030ECE}">
      <dsp:nvSpPr>
        <dsp:cNvPr id="0" name=""/>
        <dsp:cNvSpPr/>
      </dsp:nvSpPr>
      <dsp:spPr>
        <a:xfrm>
          <a:off x="3570933" y="3100724"/>
          <a:ext cx="1779347" cy="119475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>
          <a:bevelT w="165100" prst="coolSlant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Arial Narrow" panose="020B0606020202030204" pitchFamily="34" charset="0"/>
            </a:rPr>
            <a:t>JOB MARKET</a:t>
          </a:r>
          <a:endParaRPr lang="it-IT" sz="2800" kern="1200" dirty="0">
            <a:latin typeface="Arial Narrow" panose="020B0606020202030204" pitchFamily="34" charset="0"/>
          </a:endParaRPr>
        </a:p>
      </dsp:txBody>
      <dsp:txXfrm>
        <a:off x="3831512" y="3275691"/>
        <a:ext cx="1258189" cy="844816"/>
      </dsp:txXfrm>
    </dsp:sp>
    <dsp:sp modelId="{A672737D-8F19-431D-BD19-D8159D262FBA}">
      <dsp:nvSpPr>
        <dsp:cNvPr id="0" name=""/>
        <dsp:cNvSpPr/>
      </dsp:nvSpPr>
      <dsp:spPr>
        <a:xfrm rot="8942491">
          <a:off x="2875055" y="4520215"/>
          <a:ext cx="1099500" cy="287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A662E0-8650-43CF-89F9-E967652C77CC}">
      <dsp:nvSpPr>
        <dsp:cNvPr id="0" name=""/>
        <dsp:cNvSpPr/>
      </dsp:nvSpPr>
      <dsp:spPr>
        <a:xfrm>
          <a:off x="648089" y="4553286"/>
          <a:ext cx="2483997" cy="5947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noProof="0" dirty="0" smtClean="0">
              <a:latin typeface="Arial Narrow" panose="020B0606020202030204" pitchFamily="34" charset="0"/>
            </a:rPr>
            <a:t>ECONOMETRICIAN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noProof="0" dirty="0" smtClean="0">
              <a:latin typeface="Arial Narrow" panose="020B0606020202030204" pitchFamily="34" charset="0"/>
            </a:rPr>
            <a:t> QUANTITATIVE </a:t>
          </a:r>
          <a:r>
            <a:rPr lang="en-GB" sz="1600" b="1" kern="1200" noProof="0" dirty="0" smtClean="0">
              <a:latin typeface="Arial Narrow" panose="020B0606020202030204" pitchFamily="34" charset="0"/>
            </a:rPr>
            <a:t>ECONOMIST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noProof="0" dirty="0" smtClean="0">
              <a:latin typeface="Arial Narrow" panose="020B0606020202030204" pitchFamily="34" charset="0"/>
            </a:rPr>
            <a:t>FINANCIAL ECONOMIST</a:t>
          </a:r>
          <a:endParaRPr lang="en-GB" sz="1600" b="1" kern="1200" noProof="0" dirty="0">
            <a:latin typeface="Arial Narrow" panose="020B0606020202030204" pitchFamily="34" charset="0"/>
          </a:endParaRPr>
        </a:p>
      </dsp:txBody>
      <dsp:txXfrm>
        <a:off x="665507" y="4570704"/>
        <a:ext cx="2449161" cy="559873"/>
      </dsp:txXfrm>
    </dsp:sp>
    <dsp:sp modelId="{48955051-0DDE-4724-B72C-A78B428709C2}">
      <dsp:nvSpPr>
        <dsp:cNvPr id="0" name=""/>
        <dsp:cNvSpPr/>
      </dsp:nvSpPr>
      <dsp:spPr>
        <a:xfrm rot="10108229">
          <a:off x="2208151" y="3877068"/>
          <a:ext cx="1338378" cy="287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44302D-0A99-4D24-942B-FAFCC45B0E66}">
      <dsp:nvSpPr>
        <dsp:cNvPr id="0" name=""/>
        <dsp:cNvSpPr/>
      </dsp:nvSpPr>
      <dsp:spPr>
        <a:xfrm>
          <a:off x="1267656" y="3801712"/>
          <a:ext cx="1907996" cy="7062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smtClean="0">
              <a:latin typeface="Arial Narrow" panose="020B0606020202030204" pitchFamily="34" charset="0"/>
            </a:rPr>
            <a:t>DEMOGRAPHER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smtClean="0">
              <a:latin typeface="Arial Narrow" panose="020B0606020202030204" pitchFamily="34" charset="0"/>
            </a:rPr>
            <a:t>SOCIAL STATISTICIAN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smtClean="0">
              <a:latin typeface="Arial Narrow" panose="020B0606020202030204" pitchFamily="34" charset="0"/>
            </a:rPr>
            <a:t>DATA JOURNALIST 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1288340" y="3822396"/>
        <a:ext cx="1866628" cy="664848"/>
      </dsp:txXfrm>
    </dsp:sp>
    <dsp:sp modelId="{403222F2-E34B-4014-A879-FC13B05EB977}">
      <dsp:nvSpPr>
        <dsp:cNvPr id="0" name=""/>
        <dsp:cNvSpPr/>
      </dsp:nvSpPr>
      <dsp:spPr>
        <a:xfrm rot="688010">
          <a:off x="5381884" y="3888047"/>
          <a:ext cx="884574" cy="287999"/>
        </a:xfrm>
        <a:prstGeom prst="leftArrow">
          <a:avLst>
            <a:gd name="adj1" fmla="val 60000"/>
            <a:gd name="adj2" fmla="val 5000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379EA8-90BE-471D-B5D5-4F7D877B21CE}">
      <dsp:nvSpPr>
        <dsp:cNvPr id="0" name=""/>
        <dsp:cNvSpPr/>
      </dsp:nvSpPr>
      <dsp:spPr>
        <a:xfrm>
          <a:off x="5760655" y="3880651"/>
          <a:ext cx="1368004" cy="439823"/>
        </a:xfrm>
        <a:prstGeom prst="roundRect">
          <a:avLst>
            <a:gd name="adj" fmla="val 1000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latin typeface="Arial Narrow" panose="020B0606020202030204" pitchFamily="34" charset="0"/>
            </a:rPr>
            <a:t>ACTUARY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5773537" y="3893533"/>
        <a:ext cx="1342240" cy="414059"/>
      </dsp:txXfrm>
    </dsp:sp>
    <dsp:sp modelId="{ECE5717F-16A6-48BE-A61C-0C8157197CAE}">
      <dsp:nvSpPr>
        <dsp:cNvPr id="0" name=""/>
        <dsp:cNvSpPr/>
      </dsp:nvSpPr>
      <dsp:spPr>
        <a:xfrm rot="1650189">
          <a:off x="4845676" y="4606549"/>
          <a:ext cx="1420603" cy="287999"/>
        </a:xfrm>
        <a:prstGeom prst="leftArrow">
          <a:avLst>
            <a:gd name="adj1" fmla="val 60000"/>
            <a:gd name="adj2" fmla="val 5000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CEAA46-F1BE-460B-8D1B-C0B8791914AE}">
      <dsp:nvSpPr>
        <dsp:cNvPr id="0" name=""/>
        <dsp:cNvSpPr/>
      </dsp:nvSpPr>
      <dsp:spPr>
        <a:xfrm>
          <a:off x="5344249" y="4608003"/>
          <a:ext cx="2123999" cy="539996"/>
        </a:xfrm>
        <a:prstGeom prst="roundRect">
          <a:avLst>
            <a:gd name="adj" fmla="val 1000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FINANCIAL ANALYST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RISK MANAGER 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5360065" y="4623819"/>
        <a:ext cx="2092367" cy="508364"/>
      </dsp:txXfrm>
    </dsp:sp>
    <dsp:sp modelId="{1D20DAD2-0DF6-4084-9467-5A63F229E404}">
      <dsp:nvSpPr>
        <dsp:cNvPr id="0" name=""/>
        <dsp:cNvSpPr/>
      </dsp:nvSpPr>
      <dsp:spPr>
        <a:xfrm rot="19956411">
          <a:off x="5336673" y="3087137"/>
          <a:ext cx="1446945" cy="287999"/>
        </a:xfrm>
        <a:prstGeom prst="leftArrow">
          <a:avLst>
            <a:gd name="adj1" fmla="val 60000"/>
            <a:gd name="adj2" fmla="val 5000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B93E26-96E4-4C1E-823F-DD6E11A1DDED}">
      <dsp:nvSpPr>
        <dsp:cNvPr id="0" name=""/>
        <dsp:cNvSpPr/>
      </dsp:nvSpPr>
      <dsp:spPr>
        <a:xfrm>
          <a:off x="5797542" y="2736308"/>
          <a:ext cx="2267334" cy="631880"/>
        </a:xfrm>
        <a:prstGeom prst="roundRect">
          <a:avLst>
            <a:gd name="adj" fmla="val 1000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ENTERPRISE ANALYST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STATISTICAL MARKETER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5816049" y="2754815"/>
        <a:ext cx="2230320" cy="594866"/>
      </dsp:txXfrm>
    </dsp:sp>
    <dsp:sp modelId="{F4DA6666-35D5-435C-AF28-B9AAC9B0A362}">
      <dsp:nvSpPr>
        <dsp:cNvPr id="0" name=""/>
        <dsp:cNvSpPr/>
      </dsp:nvSpPr>
      <dsp:spPr>
        <a:xfrm rot="12414665">
          <a:off x="1792616" y="2758689"/>
          <a:ext cx="1891121" cy="287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D9DDBA-47D8-4511-ADF9-5AA03E796CF7}">
      <dsp:nvSpPr>
        <dsp:cNvPr id="0" name=""/>
        <dsp:cNvSpPr/>
      </dsp:nvSpPr>
      <dsp:spPr>
        <a:xfrm>
          <a:off x="541704" y="2304258"/>
          <a:ext cx="2050557" cy="5040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OFFICIAL STATISTICIAN</a:t>
          </a:r>
        </a:p>
      </dsp:txBody>
      <dsp:txXfrm>
        <a:off x="556466" y="2319020"/>
        <a:ext cx="2021033" cy="474479"/>
      </dsp:txXfrm>
    </dsp:sp>
    <dsp:sp modelId="{19D5AC82-0788-48A1-B2EC-590874C06436}">
      <dsp:nvSpPr>
        <dsp:cNvPr id="0" name=""/>
        <dsp:cNvSpPr/>
      </dsp:nvSpPr>
      <dsp:spPr>
        <a:xfrm rot="13119800">
          <a:off x="1820539" y="2247515"/>
          <a:ext cx="2198772" cy="28799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4F776F-CFF4-4D03-BE12-1E6A22AAB870}">
      <dsp:nvSpPr>
        <dsp:cNvPr id="0" name=""/>
        <dsp:cNvSpPr/>
      </dsp:nvSpPr>
      <dsp:spPr>
        <a:xfrm>
          <a:off x="810477" y="1603233"/>
          <a:ext cx="1709797" cy="46800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COMPUTATIONAL STATISTICIAN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824184" y="1616940"/>
        <a:ext cx="1682383" cy="440588"/>
      </dsp:txXfrm>
    </dsp:sp>
    <dsp:sp modelId="{A0A052C4-848A-4BBB-ACC4-21CED4D4DAB9}">
      <dsp:nvSpPr>
        <dsp:cNvPr id="0" name=""/>
        <dsp:cNvSpPr/>
      </dsp:nvSpPr>
      <dsp:spPr>
        <a:xfrm rot="17472732">
          <a:off x="4057804" y="1880962"/>
          <a:ext cx="2104359" cy="287999"/>
        </a:xfrm>
        <a:prstGeom prst="lef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C8DF98-B218-4F6C-BCDB-74FF5F44548D}">
      <dsp:nvSpPr>
        <dsp:cNvPr id="0" name=""/>
        <dsp:cNvSpPr/>
      </dsp:nvSpPr>
      <dsp:spPr>
        <a:xfrm>
          <a:off x="4788686" y="792069"/>
          <a:ext cx="1404003" cy="504003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>
              <a:latin typeface="Arial Narrow" panose="020B0606020202030204" pitchFamily="34" charset="0"/>
            </a:rPr>
            <a:t>EXPERIMENTAL DESIGNER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4803448" y="806831"/>
        <a:ext cx="1374479" cy="474479"/>
      </dsp:txXfrm>
    </dsp:sp>
    <dsp:sp modelId="{309632FF-B629-4D07-8E9C-8C35B6D502DB}">
      <dsp:nvSpPr>
        <dsp:cNvPr id="0" name=""/>
        <dsp:cNvSpPr/>
      </dsp:nvSpPr>
      <dsp:spPr>
        <a:xfrm rot="19200218">
          <a:off x="4741981" y="2027459"/>
          <a:ext cx="3050982" cy="287999"/>
        </a:xfrm>
        <a:prstGeom prst="leftArrow">
          <a:avLst>
            <a:gd name="adj1" fmla="val 60000"/>
            <a:gd name="adj2" fmla="val 5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DE1E60-525B-42D5-B3DD-D5657FBB94C5}">
      <dsp:nvSpPr>
        <dsp:cNvPr id="0" name=""/>
        <dsp:cNvSpPr/>
      </dsp:nvSpPr>
      <dsp:spPr>
        <a:xfrm>
          <a:off x="6255654" y="1010983"/>
          <a:ext cx="2183063" cy="1149261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BIOSTATISTICIAN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EPIDEMIOLOGIST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MEDICAL STATISTICIAN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PSYCHOMETRICIAN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6289315" y="1044644"/>
        <a:ext cx="2115741" cy="1081939"/>
      </dsp:txXfrm>
    </dsp:sp>
    <dsp:sp modelId="{FCDE06B5-42EB-45D5-8C1B-83E6FF3F91F4}">
      <dsp:nvSpPr>
        <dsp:cNvPr id="0" name=""/>
        <dsp:cNvSpPr/>
      </dsp:nvSpPr>
      <dsp:spPr>
        <a:xfrm rot="15566655">
          <a:off x="2996374" y="1643054"/>
          <a:ext cx="2339580" cy="287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32717-40B6-4AC4-9B06-4CA1577F0A97}">
      <dsp:nvSpPr>
        <dsp:cNvPr id="0" name=""/>
        <dsp:cNvSpPr/>
      </dsp:nvSpPr>
      <dsp:spPr>
        <a:xfrm>
          <a:off x="2935886" y="452897"/>
          <a:ext cx="1672631" cy="48320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ENVIRONMENTAL ANALYST. 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2950038" y="467049"/>
        <a:ext cx="1644327" cy="454897"/>
      </dsp:txXfrm>
    </dsp:sp>
    <dsp:sp modelId="{E1A3B9A0-8F6A-4864-B048-E2DEDA1872A0}">
      <dsp:nvSpPr>
        <dsp:cNvPr id="0" name=""/>
        <dsp:cNvSpPr/>
      </dsp:nvSpPr>
      <dsp:spPr>
        <a:xfrm rot="14135736">
          <a:off x="2273988" y="1932442"/>
          <a:ext cx="2316695" cy="28799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37E177-F177-455E-8DE0-92485FA32E7C}">
      <dsp:nvSpPr>
        <dsp:cNvPr id="0" name=""/>
        <dsp:cNvSpPr/>
      </dsp:nvSpPr>
      <dsp:spPr>
        <a:xfrm>
          <a:off x="1628147" y="1022476"/>
          <a:ext cx="1635455" cy="55754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coolSlan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DATA SCIENTIST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latin typeface="Arial Narrow" panose="020B0606020202030204" pitchFamily="34" charset="0"/>
            </a:rPr>
            <a:t>DATA ANALYST</a:t>
          </a:r>
          <a:endParaRPr lang="it-IT" sz="1600" b="1" kern="1200" dirty="0">
            <a:latin typeface="Arial Narrow" panose="020B0606020202030204" pitchFamily="34" charset="0"/>
          </a:endParaRPr>
        </a:p>
      </dsp:txBody>
      <dsp:txXfrm>
        <a:off x="1644477" y="1038806"/>
        <a:ext cx="1602795" cy="52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0F9E1-232F-40CE-9741-03B140CF137E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1411A-7C8C-4BF0-BAB5-A0EEB917D7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7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1411A-7C8C-4BF0-BAB5-A0EEB917D7C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96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1411A-7C8C-4BF0-BAB5-A0EEB917D7C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57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4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10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37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29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66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83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10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75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4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5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16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FF3F-8D67-448A-9E36-8F3C1E34E524}" type="datetimeFigureOut">
              <a:rPr lang="it-IT" smtClean="0"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CB2D-3E95-4BA6-BCB7-9C9E38A9A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7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google.it/url?sa=i&amp;rct=j&amp;q=&amp;esrc=s&amp;source=images&amp;cd=&amp;ved=0CAcQjRxqFQoTCK7XsM7p68YCFYSh2wodkYELrQ&amp;url=https://www.etsy.com/listing/167200845/wood-puzzle-my-first-univariate&amp;ei=ZAWuVa6VLITD7gaRg67oCg&amp;bvm=bv.98197061,d.bGQ&amp;psig=AFQjCNHN7Wx31xgKlofX4OSfVrfAb68D2g&amp;ust=1437554265905465" TargetMode="External"/><Relationship Id="rId18" Type="http://schemas.openxmlformats.org/officeDocument/2006/relationships/image" Target="../media/image13.gif"/><Relationship Id="rId3" Type="http://schemas.openxmlformats.org/officeDocument/2006/relationships/hyperlink" Target="http://www.google.it/url?sa=i&amp;rct=j&amp;q=&amp;esrc=s&amp;source=images&amp;cd=&amp;ved=0CAcQjRxqFQoTCK72nNTm68YCFcSn2wodZeQISg&amp;url=http://www.biochemia-medica.com/content/comparing-groups-statistical-differences-how-choose-right-statistical-test&amp;ei=SwKuVe6kKcTP7gblyKPQBA&amp;bvm=bv.98197061,d.bGQ&amp;psig=AFQjCNFjmY5CHDgDOhMN0PcY11jXBCXoXA&amp;ust=1437552958544173" TargetMode="External"/><Relationship Id="rId21" Type="http://schemas.openxmlformats.org/officeDocument/2006/relationships/hyperlink" Target="http://www.google.it/url?sa=i&amp;rct=j&amp;q=&amp;esrc=s&amp;source=images&amp;cd=&amp;cad=rja&amp;uact=8&amp;ved=0CAcQjRxqFQoTCMzT1rjWxsgCFcbVFAodIKcF8w&amp;url=http://www.bbc.co.uk/bitesize/ks3/maths/handling_data/representing_data/revision/5/&amp;psig=AFQjCNEq73tDb3rJhpaZ7G1LqIUV0J5YYg&amp;ust=1445074028980456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17" Type="http://schemas.openxmlformats.org/officeDocument/2006/relationships/hyperlink" Target="http://documents.software.dell.com/Statistics/Textbook/Graphical-Analytic-Technique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jpeg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emf"/><Relationship Id="rId5" Type="http://schemas.openxmlformats.org/officeDocument/2006/relationships/image" Target="../media/image5.jpg"/><Relationship Id="rId15" Type="http://schemas.openxmlformats.org/officeDocument/2006/relationships/hyperlink" Target="http://www.google.it/url?sa=i&amp;rct=j&amp;q=&amp;esrc=s&amp;source=images&amp;cd=&amp;cad=rja&amp;uact=8&amp;ved=0CAcQjRxqFQoTCJ3ltKvTxsgCFcJtFAodlOEM5A&amp;url=http://www.pnas.org/content/102/44/15785.figures-only&amp;bvm=bv.105039540,d.d24&amp;psig=AFQjCNGXwdW7myfrDkl2A7PCJaWHUZ-zmw&amp;ust=1445073182146221" TargetMode="External"/><Relationship Id="rId10" Type="http://schemas.openxmlformats.org/officeDocument/2006/relationships/package" Target="../embeddings/Microsoft_Word_Document1.docx"/><Relationship Id="rId19" Type="http://schemas.openxmlformats.org/officeDocument/2006/relationships/hyperlink" Target="https://www.google.it/url?sa=i&amp;rct=j&amp;q=&amp;esrc=s&amp;source=images&amp;cd=&amp;cad=rja&amp;uact=8&amp;ved=0CAcQjRxqFQoTCJiimp_WxsgCFUdYFAodPSMEfQ&amp;url=https://en.wikipedia.org/wiki/File:Bar_chart_EP_election_2004.png&amp;psig=AFQjCNF5qysX3G3SJNCcIdauKl_sBzTtQw&amp;ust=1445073970606784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1.jpeg"/><Relationship Id="rId22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4056" y="1340768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Round Table:</a:t>
            </a:r>
            <a:br>
              <a:rPr lang="en-GB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GB" sz="4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Training the new generations and rejuvenating the older generations</a:t>
            </a:r>
            <a:br>
              <a:rPr lang="en-GB" sz="4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GB" sz="40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of Statisticians</a:t>
            </a:r>
            <a:endParaRPr lang="en-GB" sz="4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640960" cy="25922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2800" dirty="0" smtClean="0">
                <a:latin typeface="Arial Narrow" panose="020B0606020202030204" pitchFamily="34" charset="0"/>
              </a:rPr>
              <a:t>Maurizio Vichi, </a:t>
            </a:r>
            <a:r>
              <a:rPr lang="it-IT" sz="2300" dirty="0" err="1" smtClean="0">
                <a:latin typeface="Arial Narrow" panose="020B0606020202030204" pitchFamily="34" charset="0"/>
              </a:rPr>
              <a:t>President</a:t>
            </a:r>
            <a:r>
              <a:rPr lang="it-IT" sz="2300" dirty="0" smtClean="0">
                <a:latin typeface="Arial Narrow" panose="020B0606020202030204" pitchFamily="34" charset="0"/>
              </a:rPr>
              <a:t> </a:t>
            </a:r>
            <a:r>
              <a:rPr lang="it-IT" sz="2300" dirty="0" err="1" smtClean="0">
                <a:latin typeface="Arial Narrow" panose="020B0606020202030204" pitchFamily="34" charset="0"/>
              </a:rPr>
              <a:t>FENStatS</a:t>
            </a:r>
            <a:r>
              <a:rPr lang="it-IT" sz="2300" dirty="0" smtClean="0">
                <a:latin typeface="Arial Narrow" panose="020B0606020202030204" pitchFamily="34" charset="0"/>
              </a:rPr>
              <a:t>, </a:t>
            </a:r>
            <a:r>
              <a:rPr lang="it-IT" sz="2300" dirty="0" err="1" smtClean="0">
                <a:latin typeface="Arial Narrow" panose="020B0606020202030204" pitchFamily="34" charset="0"/>
              </a:rPr>
              <a:t>University</a:t>
            </a:r>
            <a:r>
              <a:rPr lang="it-IT" sz="2300" dirty="0" smtClean="0">
                <a:latin typeface="Arial Narrow" panose="020B0606020202030204" pitchFamily="34" charset="0"/>
              </a:rPr>
              <a:t> la Sapienza</a:t>
            </a:r>
          </a:p>
          <a:p>
            <a:pPr algn="l"/>
            <a:endParaRPr lang="it-IT" sz="2300" dirty="0" smtClean="0">
              <a:latin typeface="Arial Narrow" panose="020B0606020202030204" pitchFamily="34" charset="0"/>
            </a:endParaRPr>
          </a:p>
          <a:p>
            <a:pPr algn="l"/>
            <a:r>
              <a:rPr lang="en-GB" sz="2800" dirty="0">
                <a:latin typeface="Arial Narrow" panose="020B0606020202030204" pitchFamily="34" charset="0"/>
              </a:rPr>
              <a:t>Dr </a:t>
            </a:r>
            <a:r>
              <a:rPr lang="en-GB" sz="2800" dirty="0" err="1">
                <a:latin typeface="Arial Narrow" panose="020B0606020202030204" pitchFamily="34" charset="0"/>
              </a:rPr>
              <a:t>Péter</a:t>
            </a:r>
            <a:r>
              <a:rPr lang="en-GB" sz="2800" dirty="0">
                <a:latin typeface="Arial Narrow" panose="020B0606020202030204" pitchFamily="34" charset="0"/>
              </a:rPr>
              <a:t> </a:t>
            </a:r>
            <a:r>
              <a:rPr lang="en-GB" sz="2800" dirty="0" err="1" smtClean="0">
                <a:latin typeface="Arial Narrow" panose="020B0606020202030204" pitchFamily="34" charset="0"/>
              </a:rPr>
              <a:t>Kovács</a:t>
            </a:r>
            <a:r>
              <a:rPr lang="en-GB" sz="2800" dirty="0" smtClean="0">
                <a:latin typeface="Arial Narrow" panose="020B0606020202030204" pitchFamily="34" charset="0"/>
              </a:rPr>
              <a:t>, </a:t>
            </a:r>
            <a:r>
              <a:rPr lang="en-GB" sz="2300" dirty="0" smtClean="0">
                <a:latin typeface="Arial Narrow" panose="020B0606020202030204" pitchFamily="34" charset="0"/>
              </a:rPr>
              <a:t>Head</a:t>
            </a:r>
            <a:r>
              <a:rPr lang="en-GB" sz="2300" dirty="0">
                <a:latin typeface="Arial Narrow" panose="020B0606020202030204" pitchFamily="34" charset="0"/>
              </a:rPr>
              <a:t>, </a:t>
            </a:r>
            <a:r>
              <a:rPr lang="en-GB" sz="2400" dirty="0">
                <a:latin typeface="Arial Narrow" panose="020B0606020202030204" pitchFamily="34" charset="0"/>
              </a:rPr>
              <a:t>Department of Statistics and Demography, University of </a:t>
            </a:r>
            <a:r>
              <a:rPr lang="en-GB" sz="2400" dirty="0" smtClean="0">
                <a:latin typeface="Arial Narrow" panose="020B0606020202030204" pitchFamily="34" charset="0"/>
              </a:rPr>
              <a:t>Szeged</a:t>
            </a:r>
            <a:endParaRPr lang="en-GB" sz="2400" dirty="0">
              <a:latin typeface="Arial Narrow" panose="020B0606020202030204" pitchFamily="34" charset="0"/>
            </a:endParaRPr>
          </a:p>
          <a:p>
            <a:pPr algn="l"/>
            <a:r>
              <a:rPr lang="en-GB" sz="2800" dirty="0" err="1" smtClean="0">
                <a:latin typeface="Arial Narrow" panose="020B0606020202030204" pitchFamily="34" charset="0"/>
              </a:rPr>
              <a:t>Éva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dirty="0" err="1">
                <a:latin typeface="Arial Narrow" panose="020B0606020202030204" pitchFamily="34" charset="0"/>
              </a:rPr>
              <a:t>Kriszt</a:t>
            </a:r>
            <a:r>
              <a:rPr lang="en-GB" sz="2800" dirty="0">
                <a:latin typeface="Arial Narrow" panose="020B0606020202030204" pitchFamily="34" charset="0"/>
              </a:rPr>
              <a:t> </a:t>
            </a:r>
            <a:r>
              <a:rPr lang="en-GB" sz="2400" dirty="0" smtClean="0">
                <a:latin typeface="Arial Narrow" panose="020B0606020202030204" pitchFamily="34" charset="0"/>
              </a:rPr>
              <a:t>Rector</a:t>
            </a:r>
            <a:r>
              <a:rPr lang="en-GB" sz="2400" dirty="0">
                <a:latin typeface="Arial Narrow" panose="020B0606020202030204" pitchFamily="34" charset="0"/>
              </a:rPr>
              <a:t>, Budapest Business </a:t>
            </a:r>
            <a:r>
              <a:rPr lang="en-GB" sz="2400" dirty="0" smtClean="0">
                <a:latin typeface="Arial Narrow" panose="020B0606020202030204" pitchFamily="34" charset="0"/>
              </a:rPr>
              <a:t>School</a:t>
            </a:r>
          </a:p>
          <a:p>
            <a:pPr algn="l"/>
            <a:r>
              <a:rPr lang="en-US" sz="2800" dirty="0" smtClean="0">
                <a:latin typeface="Arial Narrow" panose="020B0606020202030204" pitchFamily="34" charset="0"/>
              </a:rPr>
              <a:t>Antonio </a:t>
            </a:r>
            <a:r>
              <a:rPr lang="en-US" sz="2800" dirty="0" err="1" smtClean="0">
                <a:latin typeface="Arial Narrow" panose="020B0606020202030204" pitchFamily="34" charset="0"/>
              </a:rPr>
              <a:t>Ottaiano</a:t>
            </a:r>
            <a:r>
              <a:rPr lang="en-US" sz="28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smtClean="0">
                <a:latin typeface="Arial Narrow" panose="020B0606020202030204" pitchFamily="34" charset="0"/>
              </a:rPr>
              <a:t>Chief of the Unit of Technical coordination, ISTAT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</a:p>
          <a:p>
            <a:pPr algn="l"/>
            <a:r>
              <a:rPr lang="en-US" sz="2800" dirty="0" err="1" smtClean="0">
                <a:latin typeface="Arial Narrow" panose="020B0606020202030204" pitchFamily="34" charset="0"/>
              </a:rPr>
              <a:t>Tamás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Rudas</a:t>
            </a:r>
            <a:r>
              <a:rPr lang="en-US" sz="28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smtClean="0">
                <a:latin typeface="Arial Narrow" panose="020B0606020202030204" pitchFamily="34" charset="0"/>
              </a:rPr>
              <a:t>Head, Department of Statistics, </a:t>
            </a:r>
            <a:r>
              <a:rPr lang="en-US" sz="2400" dirty="0" err="1" smtClean="0">
                <a:latin typeface="Arial Narrow" panose="020B0606020202030204" pitchFamily="34" charset="0"/>
              </a:rPr>
              <a:t>Eötvös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Loránd</a:t>
            </a:r>
            <a:r>
              <a:rPr lang="en-US" sz="2400" dirty="0" smtClean="0">
                <a:latin typeface="Arial Narrow" panose="020B0606020202030204" pitchFamily="34" charset="0"/>
              </a:rPr>
              <a:t> University, Budapest</a:t>
            </a:r>
            <a:endParaRPr lang="it-IT" sz="2400" dirty="0" smtClean="0">
              <a:latin typeface="Arial Narrow" panose="020B0606020202030204" pitchFamily="34" charset="0"/>
            </a:endParaRPr>
          </a:p>
          <a:p>
            <a:r>
              <a:rPr lang="it-IT" sz="2800" dirty="0" smtClean="0">
                <a:latin typeface="Arial Narrow" panose="020B0606020202030204" pitchFamily="34" charset="0"/>
              </a:rPr>
              <a:t>Budapest, 20-21 </a:t>
            </a:r>
            <a:r>
              <a:rPr lang="it-IT" sz="2800" dirty="0" err="1" smtClean="0">
                <a:latin typeface="Arial Narrow" panose="020B0606020202030204" pitchFamily="34" charset="0"/>
              </a:rPr>
              <a:t>October</a:t>
            </a:r>
            <a:r>
              <a:rPr lang="it-IT" sz="2800" dirty="0" smtClean="0">
                <a:latin typeface="Arial Narrow" panose="020B0606020202030204" pitchFamily="34" charset="0"/>
              </a:rPr>
              <a:t> 2015</a:t>
            </a:r>
            <a:endParaRPr lang="it-IT" sz="2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t="5317" r="33108" b="2359"/>
          <a:stretch/>
        </p:blipFill>
        <p:spPr bwMode="auto">
          <a:xfrm>
            <a:off x="7551762" y="26318"/>
            <a:ext cx="1563241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S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1" y="188640"/>
            <a:ext cx="1957507" cy="8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Training the new generations and rejuvenating the older generations of Statisticians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104256"/>
            <a:ext cx="8856984" cy="406104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 Narrow" panose="020B0606020202030204" pitchFamily="34" charset="0"/>
              </a:rPr>
              <a:t>Position of the discussion</a:t>
            </a:r>
          </a:p>
          <a:p>
            <a:endParaRPr lang="en-GB" dirty="0" smtClean="0">
              <a:latin typeface="Arial Narrow" panose="020B0606020202030204" pitchFamily="34" charset="0"/>
            </a:endParaRPr>
          </a:p>
          <a:p>
            <a:r>
              <a:rPr lang="en-GB" sz="2400" dirty="0" smtClean="0">
                <a:latin typeface="Arial Narrow" panose="020B0606020202030204" pitchFamily="34" charset="0"/>
              </a:rPr>
              <a:t>There is an </a:t>
            </a:r>
            <a:r>
              <a:rPr lang="en-GB" sz="2400" b="1" dirty="0">
                <a:latin typeface="Arial Narrow" panose="020B0606020202030204" pitchFamily="34" charset="0"/>
              </a:rPr>
              <a:t>i</a:t>
            </a:r>
            <a:r>
              <a:rPr lang="en-GB" sz="2400" b="1" dirty="0" smtClean="0">
                <a:latin typeface="Arial Narrow" panose="020B0606020202030204" pitchFamily="34" charset="0"/>
              </a:rPr>
              <a:t>ncreasing</a:t>
            </a:r>
            <a:r>
              <a:rPr lang="en-GB" sz="2400" dirty="0" smtClean="0">
                <a:latin typeface="Arial Narrow" panose="020B0606020202030204" pitchFamily="34" charset="0"/>
              </a:rPr>
              <a:t> </a:t>
            </a:r>
            <a:r>
              <a:rPr lang="en-GB" sz="2400" b="1" dirty="0" smtClean="0">
                <a:latin typeface="Arial Narrow" panose="020B0606020202030204" pitchFamily="34" charset="0"/>
              </a:rPr>
              <a:t>interest </a:t>
            </a:r>
            <a:r>
              <a:rPr lang="en-GB" sz="2400" dirty="0" smtClean="0">
                <a:latin typeface="Arial Narrow" panose="020B0606020202030204" pitchFamily="34" charset="0"/>
              </a:rPr>
              <a:t>on </a:t>
            </a:r>
            <a:r>
              <a:rPr lang="en-GB" sz="2400" b="1" dirty="0" smtClean="0">
                <a:latin typeface="Arial Narrow" panose="020B0606020202030204" pitchFamily="34" charset="0"/>
              </a:rPr>
              <a:t>Statistics</a:t>
            </a:r>
            <a:r>
              <a:rPr lang="en-GB" sz="2400" dirty="0" smtClean="0">
                <a:latin typeface="Arial Narrow" panose="020B0606020202030204" pitchFamily="34" charset="0"/>
              </a:rPr>
              <a:t> in Information Society (global </a:t>
            </a:r>
            <a:r>
              <a:rPr lang="en-GB" sz="2400" dirty="0">
                <a:latin typeface="Arial Narrow" panose="020B0606020202030204" pitchFamily="34" charset="0"/>
              </a:rPr>
              <a:t>data </a:t>
            </a:r>
            <a:r>
              <a:rPr lang="en-GB" sz="2400" dirty="0" smtClean="0">
                <a:latin typeface="Arial Narrow" panose="020B0606020202030204" pitchFamily="34" charset="0"/>
              </a:rPr>
              <a:t>diffusion; use of interactive technologies connecting people and things)</a:t>
            </a:r>
          </a:p>
          <a:p>
            <a:r>
              <a:rPr lang="en-GB" sz="2400" dirty="0" smtClean="0">
                <a:latin typeface="Arial Narrow" panose="020B0606020202030204" pitchFamily="34" charset="0"/>
              </a:rPr>
              <a:t>The </a:t>
            </a:r>
            <a:r>
              <a:rPr lang="en-GB" sz="2400" b="1" dirty="0">
                <a:latin typeface="Arial Narrow" panose="020B0606020202030204" pitchFamily="34" charset="0"/>
              </a:rPr>
              <a:t>next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b="1" dirty="0">
                <a:latin typeface="Arial Narrow" panose="020B0606020202030204" pitchFamily="34" charset="0"/>
              </a:rPr>
              <a:t>challenges</a:t>
            </a:r>
            <a:r>
              <a:rPr lang="en-GB" sz="2400" dirty="0">
                <a:latin typeface="Arial Narrow" panose="020B0606020202030204" pitchFamily="34" charset="0"/>
              </a:rPr>
              <a:t> for innovation, </a:t>
            </a:r>
            <a:r>
              <a:rPr lang="en-GB" sz="2400" dirty="0" smtClean="0">
                <a:latin typeface="Arial Narrow" panose="020B0606020202030204" pitchFamily="34" charset="0"/>
              </a:rPr>
              <a:t>competition </a:t>
            </a:r>
            <a:r>
              <a:rPr lang="en-GB" sz="2400" dirty="0">
                <a:latin typeface="Arial Narrow" panose="020B0606020202030204" pitchFamily="34" charset="0"/>
              </a:rPr>
              <a:t>and productivity </a:t>
            </a:r>
            <a:r>
              <a:rPr lang="en-GB" sz="2400" b="1" dirty="0">
                <a:latin typeface="Arial Narrow" panose="020B0606020202030204" pitchFamily="34" charset="0"/>
              </a:rPr>
              <a:t>require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b="1" dirty="0">
                <a:latin typeface="Arial Narrow" panose="020B0606020202030204" pitchFamily="34" charset="0"/>
              </a:rPr>
              <a:t>people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b="1" dirty="0">
                <a:latin typeface="Arial Narrow" panose="020B0606020202030204" pitchFamily="34" charset="0"/>
              </a:rPr>
              <a:t>with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b="1" dirty="0">
                <a:latin typeface="Arial Narrow" panose="020B0606020202030204" pitchFamily="34" charset="0"/>
              </a:rPr>
              <a:t>deep data analytic skills</a:t>
            </a:r>
            <a:r>
              <a:rPr lang="en-GB" sz="2400" b="1" dirty="0" smtClean="0">
                <a:latin typeface="Arial Narrow" panose="020B0606020202030204" pitchFamily="34" charset="0"/>
              </a:rPr>
              <a:t>  </a:t>
            </a:r>
            <a:r>
              <a:rPr lang="en-GB" sz="2400" dirty="0" smtClean="0">
                <a:latin typeface="Arial Narrow" panose="020B0606020202030204" pitchFamily="34" charset="0"/>
              </a:rPr>
              <a:t>(</a:t>
            </a:r>
            <a:r>
              <a:rPr lang="en-GB" sz="2400" dirty="0">
                <a:latin typeface="Arial Narrow" panose="020B0606020202030204" pitchFamily="34" charset="0"/>
              </a:rPr>
              <a:t>McKinsey report of 2011</a:t>
            </a:r>
            <a:r>
              <a:rPr lang="en-GB" sz="2400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Workers</a:t>
            </a:r>
            <a:r>
              <a:rPr lang="en-US" sz="2400" dirty="0">
                <a:latin typeface="Arial Narrow" panose="020B0606020202030204" pitchFamily="34" charset="0"/>
              </a:rPr>
              <a:t> in the 21st century </a:t>
            </a:r>
            <a:r>
              <a:rPr lang="en-US" sz="2400" b="1" dirty="0">
                <a:latin typeface="Arial Narrow" panose="020B0606020202030204" pitchFamily="34" charset="0"/>
              </a:rPr>
              <a:t>must have a stock of information-processing skills </a:t>
            </a:r>
            <a:r>
              <a:rPr lang="en-US" sz="2400" dirty="0" smtClean="0">
                <a:latin typeface="Arial Narrow" panose="020B0606020202030204" pitchFamily="34" charset="0"/>
              </a:rPr>
              <a:t>(PIACC </a:t>
            </a:r>
            <a:r>
              <a:rPr lang="en-US" sz="2400" dirty="0">
                <a:latin typeface="Arial Narrow" panose="020B0606020202030204" pitchFamily="34" charset="0"/>
              </a:rPr>
              <a:t>OECD survey of Adults Skills of </a:t>
            </a:r>
            <a:r>
              <a:rPr lang="en-US" sz="2400" dirty="0" smtClean="0">
                <a:latin typeface="Arial Narrow" panose="020B0606020202030204" pitchFamily="34" charset="0"/>
              </a:rPr>
              <a:t>2013)</a:t>
            </a:r>
            <a:endParaRPr lang="en-GB" sz="2400" dirty="0" smtClean="0">
              <a:latin typeface="Arial Narrow" panose="020B0606020202030204" pitchFamily="34" charset="0"/>
            </a:endParaRPr>
          </a:p>
          <a:p>
            <a:endParaRPr lang="en-GB" sz="2400" dirty="0" smtClean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76"/>
          <p:cNvSpPr>
            <a:spLocks noChangeArrowheads="1"/>
          </p:cNvSpPr>
          <p:nvPr/>
        </p:nvSpPr>
        <p:spPr bwMode="auto">
          <a:xfrm>
            <a:off x="107504" y="1556792"/>
            <a:ext cx="2222748" cy="18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Physical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 Narrow" panose="020B0606020202030204" pitchFamily="34" charset="0"/>
              </a:rPr>
              <a:t>Sciences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 Narrow" panose="020B0606020202030204" pitchFamily="34" charset="0"/>
              </a:rPr>
              <a:t>Astronomy</a:t>
            </a:r>
            <a:r>
              <a:rPr lang="en-US" altLang="en-US" sz="1400" dirty="0">
                <a:latin typeface="Arial Narrow" panose="020B0606020202030204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Chemistry, 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Physics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 Narrow" panose="020B0606020202030204" pitchFamily="34" charset="0"/>
              </a:rPr>
              <a:t>Informatics</a:t>
            </a:r>
            <a:endParaRPr lang="en-US" altLang="en-US" sz="1600" dirty="0">
              <a:latin typeface="Arial Narrow" panose="020B0606020202030204" pitchFamily="34" charset="0"/>
            </a:endParaRPr>
          </a:p>
        </p:txBody>
      </p:sp>
      <p:sp>
        <p:nvSpPr>
          <p:cNvPr id="8" name="Oval 79"/>
          <p:cNvSpPr>
            <a:spLocks noChangeArrowheads="1"/>
          </p:cNvSpPr>
          <p:nvPr/>
        </p:nvSpPr>
        <p:spPr bwMode="auto">
          <a:xfrm>
            <a:off x="7308304" y="4581128"/>
            <a:ext cx="1728192" cy="2232248"/>
          </a:xfrm>
          <a:prstGeom prst="ellipse">
            <a:avLst/>
          </a:prstGeom>
          <a:solidFill>
            <a:srgbClr val="66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 Narrow" panose="020B0606020202030204" pitchFamily="34" charset="0"/>
              </a:rPr>
              <a:t>Business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 Narrow" panose="020B0606020202030204" pitchFamily="34" charset="0"/>
              </a:rPr>
              <a:t>&amp; Industry</a:t>
            </a:r>
            <a:endParaRPr lang="en-US" altLang="en-US" sz="1400" dirty="0">
              <a:latin typeface="Arial Narrow" panose="020B0606020202030204" pitchFamily="34" charset="0"/>
            </a:endParaRPr>
          </a:p>
          <a:p>
            <a:pPr algn="ctr"/>
            <a:r>
              <a:rPr lang="en-US" altLang="en-US" sz="1400" dirty="0">
                <a:latin typeface="Arial Narrow" panose="020B0606020202030204" pitchFamily="34" charset="0"/>
              </a:rPr>
              <a:t>Economics, Marketing </a:t>
            </a:r>
            <a:endParaRPr lang="en-US" altLang="en-US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altLang="en-US" sz="1400" dirty="0" smtClean="0">
                <a:latin typeface="Arial Narrow" panose="020B0606020202030204" pitchFamily="34" charset="0"/>
              </a:rPr>
              <a:t>Finance, Banking,</a:t>
            </a:r>
            <a:r>
              <a:rPr lang="en-US" altLang="en-US" sz="1400" dirty="0">
                <a:latin typeface="Arial Narrow" panose="020B0606020202030204" pitchFamily="34" charset="0"/>
              </a:rPr>
              <a:t> </a:t>
            </a:r>
            <a:endParaRPr lang="en-US" altLang="en-US" sz="1400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 Narrow" panose="020B0606020202030204" pitchFamily="34" charset="0"/>
              </a:rPr>
              <a:t>Insurance</a:t>
            </a:r>
            <a:endParaRPr lang="en-US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6" name="Oval 74"/>
          <p:cNvSpPr>
            <a:spLocks noChangeArrowheads="1"/>
          </p:cNvSpPr>
          <p:nvPr/>
        </p:nvSpPr>
        <p:spPr bwMode="auto">
          <a:xfrm>
            <a:off x="2843808" y="865287"/>
            <a:ext cx="2215133" cy="14115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Environment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Agriculture,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Ecology, Forestry,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Animal Populations</a:t>
            </a:r>
          </a:p>
        </p:txBody>
      </p:sp>
      <p:sp>
        <p:nvSpPr>
          <p:cNvPr id="7" name="Oval 75"/>
          <p:cNvSpPr>
            <a:spLocks noChangeArrowheads="1"/>
          </p:cNvSpPr>
          <p:nvPr/>
        </p:nvSpPr>
        <p:spPr bwMode="auto">
          <a:xfrm>
            <a:off x="10146" y="3914006"/>
            <a:ext cx="1825550" cy="24482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Government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 Narrow" panose="020B0606020202030204" pitchFamily="34" charset="0"/>
              </a:rPr>
              <a:t>Economics</a:t>
            </a:r>
            <a:r>
              <a:rPr lang="en-US" altLang="en-US" sz="1400" dirty="0" smtClean="0">
                <a:latin typeface="Arial Narrow" panose="020B0606020202030204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 Narrow" panose="020B0606020202030204" pitchFamily="34" charset="0"/>
              </a:rPr>
              <a:t>Social Science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 Narrow" panose="020B0606020202030204" pitchFamily="34" charset="0"/>
              </a:rPr>
              <a:t>Population, </a:t>
            </a:r>
            <a:r>
              <a:rPr lang="en-US" altLang="en-US" sz="1400" dirty="0">
                <a:latin typeface="Arial Narrow" panose="020B0606020202030204" pitchFamily="34" charset="0"/>
              </a:rPr>
              <a:t>Law,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Arial Narrow" panose="020B0606020202030204" pitchFamily="34" charset="0"/>
              </a:rPr>
              <a:t>Society</a:t>
            </a:r>
            <a:endParaRPr lang="en-US" altLang="en-US" sz="1400" dirty="0">
              <a:latin typeface="Arial Narrow" panose="020B060602020203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6" y="-32717"/>
            <a:ext cx="8229600" cy="85496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Statisticians have </a:t>
            </a:r>
            <a:r>
              <a:rPr lang="en-GB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d</a:t>
            </a:r>
            <a:r>
              <a:rPr lang="en-GB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ifferent </a:t>
            </a:r>
            <a:r>
              <a:rPr lang="en-GB" sz="3200" b="1" dirty="0">
                <a:solidFill>
                  <a:srgbClr val="0070C0"/>
                </a:solidFill>
                <a:latin typeface="Arial Narrow" panose="020B0606020202030204" pitchFamily="34" charset="0"/>
              </a:rPr>
              <a:t>p</a:t>
            </a:r>
            <a:r>
              <a:rPr lang="en-GB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rofessions according to</a:t>
            </a:r>
            <a:br>
              <a:rPr lang="en-GB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GB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areas where statistics is applied with specific methods  </a:t>
            </a:r>
            <a:endParaRPr lang="en-GB" sz="3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78"/>
          <p:cNvSpPr>
            <a:spLocks noChangeArrowheads="1"/>
          </p:cNvSpPr>
          <p:nvPr/>
        </p:nvSpPr>
        <p:spPr bwMode="auto">
          <a:xfrm>
            <a:off x="5868144" y="1164332"/>
            <a:ext cx="2304256" cy="1760612"/>
          </a:xfrm>
          <a:prstGeom prst="ellips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Health &amp;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Medicine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Genetics, Clinical Trials,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Epidemiology,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 Narrow" panose="020B0606020202030204" pitchFamily="34" charset="0"/>
              </a:rPr>
              <a:t>Pharmacology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875373"/>
              </p:ext>
            </p:extLst>
          </p:nvPr>
        </p:nvGraphicFramePr>
        <p:xfrm>
          <a:off x="251520" y="1628800"/>
          <a:ext cx="8496944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5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6768752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Arial Narrow" panose="020B0606020202030204" pitchFamily="34" charset="0"/>
              </a:rPr>
              <a:t>First Question</a:t>
            </a:r>
            <a:br>
              <a:rPr lang="en-GB" b="1" dirty="0" smtClean="0">
                <a:latin typeface="Arial Narrow" panose="020B0606020202030204" pitchFamily="34" charset="0"/>
              </a:rPr>
            </a:b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370100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Which</a:t>
            </a:r>
            <a:r>
              <a:rPr lang="en-GB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skills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are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needed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for a modern statistician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and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which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combination of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innovative learning 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and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teaching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techniques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Universities 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should offer to train a final competent worker? </a:t>
            </a:r>
            <a:endParaRPr lang="en-GB" sz="28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GB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How</a:t>
            </a:r>
            <a:r>
              <a:rPr lang="en-GB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does this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evolution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of the society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influence the production of official statistics 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and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what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skills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are </a:t>
            </a:r>
            <a:r>
              <a:rPr lang="en-GB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needed</a:t>
            </a:r>
            <a:r>
              <a:rPr lang="en-GB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?</a:t>
            </a:r>
            <a:endParaRPr lang="it-IT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iochemia-medica.com/system/files/Marusteri_M._Statistical_test_selection_when_comparing_groups_Fig._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-518" r="10117" b="70976"/>
          <a:stretch/>
        </p:blipFill>
        <p:spPr bwMode="auto">
          <a:xfrm>
            <a:off x="35496" y="1480791"/>
            <a:ext cx="2808312" cy="72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60" y="1663090"/>
            <a:ext cx="589156" cy="5845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3" r="12548"/>
          <a:stretch/>
        </p:blipFill>
        <p:spPr>
          <a:xfrm rot="20147703">
            <a:off x="2853864" y="1415150"/>
            <a:ext cx="557187" cy="51978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23728" y="1207785"/>
            <a:ext cx="1845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 Narrow" panose="020B0606020202030204" pitchFamily="34" charset="0"/>
              </a:rPr>
              <a:t>Manual data collection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pic>
        <p:nvPicPr>
          <p:cNvPr id="9" name="Picture 2" descr="http://www.biochemia-medica.com/system/files/Marusteri_M._Statistical_test_selection_when_comparing_groups_Fig.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-518" r="-325" b="70976"/>
          <a:stretch/>
        </p:blipFill>
        <p:spPr bwMode="auto">
          <a:xfrm>
            <a:off x="4104328" y="1412776"/>
            <a:ext cx="3203976" cy="7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biochemia-medica.com/system/files/Marusteri_M._Statistical_test_selection_when_comparing_groups_Fig.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3" t="-518" r="-325" b="70976"/>
          <a:stretch/>
        </p:blipFill>
        <p:spPr bwMode="auto">
          <a:xfrm>
            <a:off x="6444208" y="1373307"/>
            <a:ext cx="1368152" cy="8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152628"/>
            <a:ext cx="932452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32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STATISTICS IS QUICKLY CHANGING</a:t>
            </a:r>
          </a:p>
          <a:p>
            <a:pPr lvl="0">
              <a:defRPr/>
            </a:pPr>
            <a:endParaRPr lang="en-GB" sz="700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Small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samples		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	</a:t>
            </a:r>
            <a:r>
              <a:rPr lang="en-GB" sz="28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vs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    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Large samples    </a:t>
            </a:r>
            <a:endParaRPr lang="en-GB" sz="2000" b="1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sz="2000" b="1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Classical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statistical Inference 	</a:t>
            </a:r>
            <a:r>
              <a:rPr lang="en-GB" sz="28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vs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   Computer-age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statistical inference </a:t>
            </a:r>
            <a:r>
              <a:rPr lang="en-GB" sz="12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(resampling, </a:t>
            </a:r>
            <a:r>
              <a:rPr lang="en-GB" sz="1200" b="1" kern="0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mcmc</a:t>
            </a:r>
            <a:r>
              <a:rPr lang="en-GB" sz="12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, 									bagging)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lvl="0">
              <a:defRPr/>
            </a:pP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Univariate &amp; bivariate statistics	         </a:t>
            </a:r>
            <a:r>
              <a:rPr lang="en-GB" sz="19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multivariate statistics, computer intensive methods</a:t>
            </a:r>
            <a:endParaRPr lang="en-GB" sz="1900" b="1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GB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Phenomena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Univariate 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&amp; bivariate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	</a:t>
            </a:r>
            <a:r>
              <a:rPr lang="en-GB" sz="24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vs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   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Multivariate </a:t>
            </a:r>
            <a:r>
              <a:rPr lang="en-GB" sz="2000" b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Phenomena in space </a:t>
            </a:r>
            <a:r>
              <a:rPr lang="en-GB" sz="2000" b="1" kern="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Narrow" panose="020B0606020202030204" pitchFamily="34" charset="0"/>
              </a:rPr>
              <a:t>&amp; time domains</a:t>
            </a:r>
          </a:p>
          <a:p>
            <a:pPr lvl="0">
              <a:defRPr/>
            </a:pPr>
            <a:endParaRPr lang="en-GB" kern="0" dirty="0">
              <a:solidFill>
                <a:srgbClr val="1F497D">
                  <a:lumMod val="60000"/>
                  <a:lumOff val="40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7"/>
          <a:stretch/>
        </p:blipFill>
        <p:spPr>
          <a:xfrm>
            <a:off x="7633233" y="1273820"/>
            <a:ext cx="1510767" cy="144630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298109" y="996821"/>
            <a:ext cx="1845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 Narrow" panose="020B0606020202030204" pitchFamily="34" charset="0"/>
              </a:rPr>
              <a:t>Automatic data collection</a:t>
            </a:r>
            <a:endParaRPr lang="en-GB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232496"/>
              </p:ext>
            </p:extLst>
          </p:nvPr>
        </p:nvGraphicFramePr>
        <p:xfrm>
          <a:off x="6588224" y="5705301"/>
          <a:ext cx="1900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o" r:id="rId10" imgW="5751343" imgH="3369649" progId="Word.Document.12">
                  <p:embed/>
                </p:oleObj>
              </mc:Choice>
              <mc:Fallback>
                <p:oleObj name="Documento" r:id="rId10" imgW="5751343" imgH="3369649" progId="Word.Document.12">
                  <p:embed/>
                  <p:pic>
                    <p:nvPicPr>
                      <p:cNvPr id="0" name="Oggetto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705301"/>
                        <a:ext cx="19002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/>
          <p:cNvPicPr/>
          <p:nvPr/>
        </p:nvPicPr>
        <p:blipFill rotWithShape="1">
          <a:blip r:embed="rId12"/>
          <a:srcRect l="21354" t="13691" r="18652" b="4498"/>
          <a:stretch/>
        </p:blipFill>
        <p:spPr bwMode="auto">
          <a:xfrm>
            <a:off x="4788024" y="5805344"/>
            <a:ext cx="1105562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 descr="https://img0.etsystatic.com/042/0/5516807/il_570xN.518172810_7qbg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7025" r="9291" b="15223"/>
          <a:stretch/>
        </p:blipFill>
        <p:spPr bwMode="auto">
          <a:xfrm>
            <a:off x="540169" y="4077072"/>
            <a:ext cx="25922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1.gstatic.com/images?q=tbn:ANd9GcQHr8tuivOi-EiX_YzyOJ8goO3bUO2bFAEazYgi5rOOL27qtEbqh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17" y="3949149"/>
            <a:ext cx="1619895" cy="12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ocuments.software.dell.com/Statistics/Textbook/snippets/image.ashx?id=1504e8f1-9f9a-43f5-8acc-44f1da855585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b="23837"/>
          <a:stretch/>
        </p:blipFill>
        <p:spPr bwMode="auto">
          <a:xfrm>
            <a:off x="5706316" y="4149080"/>
            <a:ext cx="1512168" cy="9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upload.wikimedia.org/wikipedia/en/c/cc/Bar_chart_EP_election_2004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3646"/>
            <a:ext cx="1582238" cy="9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bbc.co.uk/staticarchive/d00d6ca860bc06b66d5dd54f774144b2484623cc.gif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91" y="5729999"/>
            <a:ext cx="871996" cy="9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3960440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latin typeface="Arial Narrow" panose="020B0606020202030204" pitchFamily="34" charset="0"/>
              </a:rPr>
              <a:t>Statistics</a:t>
            </a:r>
            <a:r>
              <a:rPr lang="en-GB" sz="2800" dirty="0" smtClean="0">
                <a:latin typeface="Arial Narrow" panose="020B0606020202030204" pitchFamily="34" charset="0"/>
              </a:rPr>
              <a:t> is </a:t>
            </a:r>
            <a:r>
              <a:rPr lang="en-GB" sz="2800" b="1" dirty="0" smtClean="0">
                <a:latin typeface="Arial Narrow" panose="020B0606020202030204" pitchFamily="34" charset="0"/>
              </a:rPr>
              <a:t>rapidly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b="1" dirty="0" smtClean="0">
                <a:latin typeface="Arial Narrow" panose="020B0606020202030204" pitchFamily="34" charset="0"/>
              </a:rPr>
              <a:t>changing</a:t>
            </a:r>
            <a:r>
              <a:rPr lang="en-GB" sz="2800" dirty="0" smtClean="0">
                <a:latin typeface="Arial Narrow" panose="020B0606020202030204" pitchFamily="34" charset="0"/>
              </a:rPr>
              <a:t> for the fast technological innovations and </a:t>
            </a:r>
            <a:r>
              <a:rPr lang="en-GB" sz="2800" b="1" dirty="0" smtClean="0">
                <a:latin typeface="Arial Narrow" panose="020B0606020202030204" pitchFamily="34" charset="0"/>
              </a:rPr>
              <a:t>methodologies</a:t>
            </a:r>
            <a:r>
              <a:rPr lang="en-GB" sz="2800" dirty="0" smtClean="0">
                <a:latin typeface="Arial Narrow" panose="020B0606020202030204" pitchFamily="34" charset="0"/>
              </a:rPr>
              <a:t>  </a:t>
            </a:r>
            <a:r>
              <a:rPr lang="en-GB" sz="2800" b="1" dirty="0" smtClean="0">
                <a:latin typeface="Arial Narrow" panose="020B0606020202030204" pitchFamily="34" charset="0"/>
              </a:rPr>
              <a:t>need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b="1" dirty="0" smtClean="0">
                <a:latin typeface="Arial Narrow" panose="020B0606020202030204" pitchFamily="34" charset="0"/>
              </a:rPr>
              <a:t>to take advantage  </a:t>
            </a:r>
            <a:r>
              <a:rPr lang="en-GB" sz="2800" dirty="0" smtClean="0">
                <a:latin typeface="Arial Narrow" panose="020B0606020202030204" pitchFamily="34" charset="0"/>
              </a:rPr>
              <a:t>of </a:t>
            </a:r>
            <a:r>
              <a:rPr lang="en-GB" sz="2800" b="1" dirty="0" smtClean="0">
                <a:latin typeface="Arial Narrow" panose="020B0606020202030204" pitchFamily="34" charset="0"/>
              </a:rPr>
              <a:t>such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b="1" dirty="0" smtClean="0">
                <a:latin typeface="Arial Narrow" panose="020B0606020202030204" pitchFamily="34" charset="0"/>
              </a:rPr>
              <a:t>progresses</a:t>
            </a:r>
            <a:r>
              <a:rPr lang="en-GB" sz="2800" dirty="0" smtClean="0">
                <a:latin typeface="Arial Narrow" panose="020B0606020202030204" pitchFamily="34" charset="0"/>
              </a:rPr>
              <a:t>. </a:t>
            </a:r>
          </a:p>
          <a:p>
            <a:endParaRPr lang="en-GB" sz="2800" dirty="0" smtClean="0">
              <a:latin typeface="Arial Narrow" panose="020B0606020202030204" pitchFamily="34" charset="0"/>
            </a:endParaRPr>
          </a:p>
          <a:p>
            <a:r>
              <a:rPr lang="en-GB" sz="2800" b="1" dirty="0" smtClean="0">
                <a:latin typeface="Arial Narrow" panose="020B0606020202030204" pitchFamily="34" charset="0"/>
              </a:rPr>
              <a:t>Statistics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b="1" dirty="0" smtClean="0">
                <a:latin typeface="Arial Narrow" panose="020B0606020202030204" pitchFamily="34" charset="0"/>
              </a:rPr>
              <a:t>learning</a:t>
            </a:r>
            <a:r>
              <a:rPr lang="en-GB" sz="2800" dirty="0" smtClean="0">
                <a:latin typeface="Arial Narrow" panose="020B0606020202030204" pitchFamily="34" charset="0"/>
              </a:rPr>
              <a:t> </a:t>
            </a:r>
            <a:r>
              <a:rPr lang="en-GB" sz="2800" b="1" dirty="0" smtClean="0">
                <a:latin typeface="Arial Narrow" panose="020B0606020202030204" pitchFamily="34" charset="0"/>
              </a:rPr>
              <a:t>outcomes</a:t>
            </a:r>
            <a:r>
              <a:rPr lang="en-GB" sz="2800" dirty="0" smtClean="0">
                <a:latin typeface="Arial Narrow" panose="020B0606020202030204" pitchFamily="34" charset="0"/>
              </a:rPr>
              <a:t> of Bachelors and Masters </a:t>
            </a:r>
            <a:r>
              <a:rPr lang="en-GB" sz="2800" b="1" dirty="0" smtClean="0">
                <a:latin typeface="Arial Narrow" panose="020B0606020202030204" pitchFamily="34" charset="0"/>
              </a:rPr>
              <a:t>become</a:t>
            </a:r>
            <a:r>
              <a:rPr lang="en-GB" sz="2800" dirty="0" smtClean="0">
                <a:latin typeface="Arial Narrow" panose="020B0606020202030204" pitchFamily="34" charset="0"/>
              </a:rPr>
              <a:t> quickly </a:t>
            </a:r>
            <a:r>
              <a:rPr lang="en-GB" sz="2800" b="1" dirty="0" smtClean="0">
                <a:latin typeface="Arial Narrow" panose="020B0606020202030204" pitchFamily="34" charset="0"/>
              </a:rPr>
              <a:t>obsolete</a:t>
            </a:r>
          </a:p>
          <a:p>
            <a:endParaRPr lang="en-GB" sz="2800" dirty="0" smtClean="0">
              <a:latin typeface="Arial Narrow" panose="020B0606020202030204" pitchFamily="34" charset="0"/>
            </a:endParaRPr>
          </a:p>
          <a:p>
            <a:r>
              <a:rPr lang="en-GB" sz="2800" dirty="0" smtClean="0"/>
              <a:t>a </a:t>
            </a:r>
            <a:r>
              <a:rPr lang="en-GB" sz="2800" b="1" dirty="0" smtClean="0"/>
              <a:t>lifelong-learning</a:t>
            </a:r>
            <a:r>
              <a:rPr lang="en-GB" sz="2800" dirty="0" smtClean="0"/>
              <a:t> approach </a:t>
            </a:r>
            <a:r>
              <a:rPr lang="en-GB" sz="2800" b="1" dirty="0" smtClean="0"/>
              <a:t>in</a:t>
            </a:r>
            <a:r>
              <a:rPr lang="en-GB" sz="2800" dirty="0" smtClean="0"/>
              <a:t> </a:t>
            </a:r>
            <a:r>
              <a:rPr lang="en-GB" sz="2800" b="1" dirty="0" smtClean="0"/>
              <a:t>Education</a:t>
            </a:r>
            <a:r>
              <a:rPr lang="en-GB" sz="2800" dirty="0" smtClean="0"/>
              <a:t> is </a:t>
            </a:r>
            <a:r>
              <a:rPr lang="en-GB" sz="2800" b="1" dirty="0" smtClean="0"/>
              <a:t>needed</a:t>
            </a:r>
            <a:r>
              <a:rPr lang="en-GB" sz="2800" dirty="0" smtClean="0"/>
              <a:t> (continuous retraining along the life). </a:t>
            </a:r>
            <a:endParaRPr lang="en-GB" sz="2800" dirty="0" smtClean="0">
              <a:latin typeface="Arial Narrow" panose="020B0606020202030204" pitchFamily="34" charset="0"/>
            </a:endParaRPr>
          </a:p>
          <a:p>
            <a:endParaRPr lang="en-GB" sz="2800" dirty="0" smtClean="0">
              <a:latin typeface="Arial Narrow" panose="020B0606020202030204" pitchFamily="34" charset="0"/>
            </a:endParaRPr>
          </a:p>
          <a:p>
            <a:endParaRPr lang="en-GB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What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kind of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retraining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and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requalification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can be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thought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for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revamping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the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older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generation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of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statisticians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? </a:t>
            </a:r>
            <a:b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How can be organized a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statistical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training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with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a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lifelong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learning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approach</a:t>
            </a:r>
            <a:r>
              <a:rPr lang="en-US" sz="28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that can be added to the education degree attained? Is the online and distance learning the solution?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latin typeface="Arial Narrow" panose="020B0606020202030204" pitchFamily="34" charset="0"/>
              </a:rPr>
              <a:t>Second Question</a:t>
            </a:r>
            <a:br>
              <a:rPr lang="en-GB" b="1" dirty="0" smtClean="0">
                <a:latin typeface="Arial Narrow" panose="020B0606020202030204" pitchFamily="34" charset="0"/>
              </a:rPr>
            </a:br>
            <a:endParaRPr lang="en-GB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367</Words>
  <Application>Microsoft Office PowerPoint</Application>
  <PresentationFormat>Presentazione su schermo (4:3)</PresentationFormat>
  <Paragraphs>92</Paragraphs>
  <Slides>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Documento</vt:lpstr>
      <vt:lpstr>Round Table: Training the new generations and rejuvenating the older generations of Statisticians</vt:lpstr>
      <vt:lpstr>Training the new generations and rejuvenating the older generations of Statisticians</vt:lpstr>
      <vt:lpstr>Statisticians have different professions according to areas where statistics is applied with specific methods  </vt:lpstr>
      <vt:lpstr>First Question </vt:lpstr>
      <vt:lpstr>Presentazione standard di PowerPoint</vt:lpstr>
      <vt:lpstr>Presentazione standard di PowerPoint</vt:lpstr>
      <vt:lpstr>Second Question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 Table: Training the new generations and rejuvenating the older generations of Statisticians</dc:title>
  <dc:creator>Maurizio Vichi</dc:creator>
  <cp:lastModifiedBy>Maurizio Vichi</cp:lastModifiedBy>
  <cp:revision>48</cp:revision>
  <dcterms:created xsi:type="dcterms:W3CDTF">2015-10-12T07:29:56Z</dcterms:created>
  <dcterms:modified xsi:type="dcterms:W3CDTF">2015-10-21T08:29:27Z</dcterms:modified>
</cp:coreProperties>
</file>