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9" r:id="rId2"/>
    <p:sldId id="274" r:id="rId3"/>
    <p:sldId id="275" r:id="rId4"/>
    <p:sldId id="262" r:id="rId5"/>
    <p:sldId id="281" r:id="rId6"/>
    <p:sldId id="267" r:id="rId7"/>
    <p:sldId id="277" r:id="rId8"/>
    <p:sldId id="278" r:id="rId9"/>
    <p:sldId id="268" r:id="rId10"/>
    <p:sldId id="279" r:id="rId11"/>
    <p:sldId id="280" r:id="rId12"/>
    <p:sldId id="270" r:id="rId13"/>
    <p:sldId id="273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DFFBF-9A5A-4C7C-B67F-E8491DA5F438}" type="doc">
      <dgm:prSet loTypeId="urn:microsoft.com/office/officeart/2005/8/layout/venn3" loCatId="relationship" qsTypeId="urn:microsoft.com/office/officeart/2005/8/quickstyle/3d9" qsCatId="3D" csTypeId="urn:microsoft.com/office/officeart/2005/8/colors/accent1_2" csCatId="accent1" phldr="1"/>
      <dgm:spPr/>
    </dgm:pt>
    <dgm:pt modelId="{16FDD5BB-DDB0-4027-8E7E-366C32858124}">
      <dgm:prSet phldrT="[Text]" custT="1"/>
      <dgm:spPr/>
      <dgm:t>
        <a:bodyPr/>
        <a:lstStyle/>
        <a:p>
          <a:r>
            <a:rPr lang="hu-HU" sz="2400" dirty="0" err="1" smtClean="0"/>
            <a:t>Statistical</a:t>
          </a:r>
          <a:r>
            <a:rPr lang="hu-HU" sz="2400" dirty="0" smtClean="0"/>
            <a:t> </a:t>
          </a:r>
          <a:r>
            <a:rPr lang="hu-HU" sz="2400" dirty="0" err="1" smtClean="0"/>
            <a:t>literacy</a:t>
          </a:r>
          <a:endParaRPr lang="hu-HU" sz="2400" dirty="0"/>
        </a:p>
      </dgm:t>
    </dgm:pt>
    <dgm:pt modelId="{1008149D-9C1F-42AC-B64D-0E944C9DCE18}" type="parTrans" cxnId="{F43CDF81-0B92-4040-B26A-1713EF29BD2B}">
      <dgm:prSet/>
      <dgm:spPr/>
      <dgm:t>
        <a:bodyPr/>
        <a:lstStyle/>
        <a:p>
          <a:endParaRPr lang="hu-HU"/>
        </a:p>
      </dgm:t>
    </dgm:pt>
    <dgm:pt modelId="{5048FA30-599A-4DA4-9D76-9366C7F8ED1C}" type="sibTrans" cxnId="{F43CDF81-0B92-4040-B26A-1713EF29BD2B}">
      <dgm:prSet/>
      <dgm:spPr/>
      <dgm:t>
        <a:bodyPr/>
        <a:lstStyle/>
        <a:p>
          <a:endParaRPr lang="hu-HU"/>
        </a:p>
      </dgm:t>
    </dgm:pt>
    <dgm:pt modelId="{35174C89-C281-47D4-9D1D-FD4AEC13C481}">
      <dgm:prSet phldrT="[Text]" custT="1"/>
      <dgm:spPr/>
      <dgm:t>
        <a:bodyPr/>
        <a:lstStyle/>
        <a:p>
          <a:r>
            <a:rPr lang="hu-HU" sz="2400" dirty="0" err="1" smtClean="0"/>
            <a:t>Statistical</a:t>
          </a:r>
          <a:r>
            <a:rPr lang="hu-HU" sz="2400" dirty="0" smtClean="0"/>
            <a:t> </a:t>
          </a:r>
          <a:r>
            <a:rPr lang="hu-HU" sz="2400" dirty="0" err="1" smtClean="0"/>
            <a:t>reasoning</a:t>
          </a:r>
          <a:endParaRPr lang="hu-HU" sz="2400" dirty="0"/>
        </a:p>
      </dgm:t>
    </dgm:pt>
    <dgm:pt modelId="{C880152D-A0AF-4C19-A874-DE2AC9FB81F9}" type="parTrans" cxnId="{CDAEA6B6-6A85-4074-94A3-19790AD9CDCA}">
      <dgm:prSet/>
      <dgm:spPr/>
      <dgm:t>
        <a:bodyPr/>
        <a:lstStyle/>
        <a:p>
          <a:endParaRPr lang="hu-HU"/>
        </a:p>
      </dgm:t>
    </dgm:pt>
    <dgm:pt modelId="{1D3BCD7E-6248-4846-A289-643C84FA693B}" type="sibTrans" cxnId="{CDAEA6B6-6A85-4074-94A3-19790AD9CDCA}">
      <dgm:prSet/>
      <dgm:spPr/>
      <dgm:t>
        <a:bodyPr/>
        <a:lstStyle/>
        <a:p>
          <a:endParaRPr lang="hu-HU"/>
        </a:p>
      </dgm:t>
    </dgm:pt>
    <dgm:pt modelId="{B7FE8C14-7759-4636-B14F-2FE900B35AEE}">
      <dgm:prSet phldrT="[Text]" custT="1"/>
      <dgm:spPr/>
      <dgm:t>
        <a:bodyPr/>
        <a:lstStyle/>
        <a:p>
          <a:r>
            <a:rPr lang="hu-HU" sz="2400" smtClean="0"/>
            <a:t>Statistical thinking</a:t>
          </a:r>
          <a:endParaRPr lang="hu-HU" sz="2400" dirty="0"/>
        </a:p>
      </dgm:t>
    </dgm:pt>
    <dgm:pt modelId="{FD08477E-19B2-4452-A645-40C633BBF9D7}" type="parTrans" cxnId="{80A17E53-1184-41A1-B086-813F4AC63584}">
      <dgm:prSet/>
      <dgm:spPr/>
      <dgm:t>
        <a:bodyPr/>
        <a:lstStyle/>
        <a:p>
          <a:endParaRPr lang="hu-HU"/>
        </a:p>
      </dgm:t>
    </dgm:pt>
    <dgm:pt modelId="{64B50D0B-17AA-4034-811C-E39AA1E06704}" type="sibTrans" cxnId="{80A17E53-1184-41A1-B086-813F4AC63584}">
      <dgm:prSet/>
      <dgm:spPr/>
      <dgm:t>
        <a:bodyPr/>
        <a:lstStyle/>
        <a:p>
          <a:endParaRPr lang="hu-HU"/>
        </a:p>
      </dgm:t>
    </dgm:pt>
    <dgm:pt modelId="{2D65ED1B-781E-442A-814E-D0EF78C00A5D}" type="pres">
      <dgm:prSet presAssocID="{E5EDFFBF-9A5A-4C7C-B67F-E8491DA5F438}" presName="Name0" presStyleCnt="0">
        <dgm:presLayoutVars>
          <dgm:dir/>
          <dgm:resizeHandles val="exact"/>
        </dgm:presLayoutVars>
      </dgm:prSet>
      <dgm:spPr/>
    </dgm:pt>
    <dgm:pt modelId="{0B802324-25DC-45A8-8611-20D7A8FC3F5F}" type="pres">
      <dgm:prSet presAssocID="{16FDD5BB-DDB0-4027-8E7E-366C32858124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01EBE27-E8B1-4CBA-A96C-C4942D1195C6}" type="pres">
      <dgm:prSet presAssocID="{5048FA30-599A-4DA4-9D76-9366C7F8ED1C}" presName="space" presStyleCnt="0"/>
      <dgm:spPr/>
    </dgm:pt>
    <dgm:pt modelId="{FBBE9D3D-FF3C-44FF-8D4A-5DE7B9B99EA9}" type="pres">
      <dgm:prSet presAssocID="{35174C89-C281-47D4-9D1D-FD4AEC13C481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31B7138-A2B2-4493-AA11-5C12304DF4E1}" type="pres">
      <dgm:prSet presAssocID="{1D3BCD7E-6248-4846-A289-643C84FA693B}" presName="space" presStyleCnt="0"/>
      <dgm:spPr/>
    </dgm:pt>
    <dgm:pt modelId="{229A3C2D-7EA8-4B54-B683-EF9D1BDC03EF}" type="pres">
      <dgm:prSet presAssocID="{B7FE8C14-7759-4636-B14F-2FE900B35AEE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43CDF81-0B92-4040-B26A-1713EF29BD2B}" srcId="{E5EDFFBF-9A5A-4C7C-B67F-E8491DA5F438}" destId="{16FDD5BB-DDB0-4027-8E7E-366C32858124}" srcOrd="0" destOrd="0" parTransId="{1008149D-9C1F-42AC-B64D-0E944C9DCE18}" sibTransId="{5048FA30-599A-4DA4-9D76-9366C7F8ED1C}"/>
    <dgm:cxn modelId="{CDAEA6B6-6A85-4074-94A3-19790AD9CDCA}" srcId="{E5EDFFBF-9A5A-4C7C-B67F-E8491DA5F438}" destId="{35174C89-C281-47D4-9D1D-FD4AEC13C481}" srcOrd="1" destOrd="0" parTransId="{C880152D-A0AF-4C19-A874-DE2AC9FB81F9}" sibTransId="{1D3BCD7E-6248-4846-A289-643C84FA693B}"/>
    <dgm:cxn modelId="{475D53EF-8A82-422E-8A75-8832157ED3CC}" type="presOf" srcId="{16FDD5BB-DDB0-4027-8E7E-366C32858124}" destId="{0B802324-25DC-45A8-8611-20D7A8FC3F5F}" srcOrd="0" destOrd="0" presId="urn:microsoft.com/office/officeart/2005/8/layout/venn3"/>
    <dgm:cxn modelId="{80A17E53-1184-41A1-B086-813F4AC63584}" srcId="{E5EDFFBF-9A5A-4C7C-B67F-E8491DA5F438}" destId="{B7FE8C14-7759-4636-B14F-2FE900B35AEE}" srcOrd="2" destOrd="0" parTransId="{FD08477E-19B2-4452-A645-40C633BBF9D7}" sibTransId="{64B50D0B-17AA-4034-811C-E39AA1E06704}"/>
    <dgm:cxn modelId="{F46365BF-220F-4439-8497-C7AB1BBD8CD8}" type="presOf" srcId="{E5EDFFBF-9A5A-4C7C-B67F-E8491DA5F438}" destId="{2D65ED1B-781E-442A-814E-D0EF78C00A5D}" srcOrd="0" destOrd="0" presId="urn:microsoft.com/office/officeart/2005/8/layout/venn3"/>
    <dgm:cxn modelId="{72593F44-ED41-4030-9072-066617935CF2}" type="presOf" srcId="{B7FE8C14-7759-4636-B14F-2FE900B35AEE}" destId="{229A3C2D-7EA8-4B54-B683-EF9D1BDC03EF}" srcOrd="0" destOrd="0" presId="urn:microsoft.com/office/officeart/2005/8/layout/venn3"/>
    <dgm:cxn modelId="{9A0FB1F1-7CFC-49FF-A3D1-87D276B10872}" type="presOf" srcId="{35174C89-C281-47D4-9D1D-FD4AEC13C481}" destId="{FBBE9D3D-FF3C-44FF-8D4A-5DE7B9B99EA9}" srcOrd="0" destOrd="0" presId="urn:microsoft.com/office/officeart/2005/8/layout/venn3"/>
    <dgm:cxn modelId="{1526EA9B-24F8-4326-B644-4F8BA4519DC6}" type="presParOf" srcId="{2D65ED1B-781E-442A-814E-D0EF78C00A5D}" destId="{0B802324-25DC-45A8-8611-20D7A8FC3F5F}" srcOrd="0" destOrd="0" presId="urn:microsoft.com/office/officeart/2005/8/layout/venn3"/>
    <dgm:cxn modelId="{CC9969B1-AB67-4869-9C3B-F9EA5646B9C8}" type="presParOf" srcId="{2D65ED1B-781E-442A-814E-D0EF78C00A5D}" destId="{301EBE27-E8B1-4CBA-A96C-C4942D1195C6}" srcOrd="1" destOrd="0" presId="urn:microsoft.com/office/officeart/2005/8/layout/venn3"/>
    <dgm:cxn modelId="{44247336-D895-4D2E-9E4A-01D77C14125E}" type="presParOf" srcId="{2D65ED1B-781E-442A-814E-D0EF78C00A5D}" destId="{FBBE9D3D-FF3C-44FF-8D4A-5DE7B9B99EA9}" srcOrd="2" destOrd="0" presId="urn:microsoft.com/office/officeart/2005/8/layout/venn3"/>
    <dgm:cxn modelId="{75A8634E-D125-4987-8C67-FB59BE13562E}" type="presParOf" srcId="{2D65ED1B-781E-442A-814E-D0EF78C00A5D}" destId="{E31B7138-A2B2-4493-AA11-5C12304DF4E1}" srcOrd="3" destOrd="0" presId="urn:microsoft.com/office/officeart/2005/8/layout/venn3"/>
    <dgm:cxn modelId="{50F0E1A4-98D0-4681-B551-6A1F81C8B28F}" type="presParOf" srcId="{2D65ED1B-781E-442A-814E-D0EF78C00A5D}" destId="{229A3C2D-7EA8-4B54-B683-EF9D1BDC03EF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02324-25DC-45A8-8611-20D7A8FC3F5F}">
      <dsp:nvSpPr>
        <dsp:cNvPr id="0" name=""/>
        <dsp:cNvSpPr/>
      </dsp:nvSpPr>
      <dsp:spPr>
        <a:xfrm>
          <a:off x="3512" y="396315"/>
          <a:ext cx="3071485" cy="30714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69034" tIns="30480" rIns="169034" bIns="3048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Statistical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literacy</a:t>
          </a:r>
          <a:endParaRPr lang="hu-HU" sz="2400" kern="1200" dirty="0"/>
        </a:p>
      </dsp:txBody>
      <dsp:txXfrm>
        <a:off x="453321" y="846124"/>
        <a:ext cx="2171867" cy="2171867"/>
      </dsp:txXfrm>
    </dsp:sp>
    <dsp:sp modelId="{FBBE9D3D-FF3C-44FF-8D4A-5DE7B9B99EA9}">
      <dsp:nvSpPr>
        <dsp:cNvPr id="0" name=""/>
        <dsp:cNvSpPr/>
      </dsp:nvSpPr>
      <dsp:spPr>
        <a:xfrm>
          <a:off x="2460701" y="396315"/>
          <a:ext cx="3071485" cy="30714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69034" tIns="30480" rIns="169034" bIns="3048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Statistical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reasoning</a:t>
          </a:r>
          <a:endParaRPr lang="hu-HU" sz="2400" kern="1200" dirty="0"/>
        </a:p>
      </dsp:txBody>
      <dsp:txXfrm>
        <a:off x="2910510" y="846124"/>
        <a:ext cx="2171867" cy="2171867"/>
      </dsp:txXfrm>
    </dsp:sp>
    <dsp:sp modelId="{229A3C2D-7EA8-4B54-B683-EF9D1BDC03EF}">
      <dsp:nvSpPr>
        <dsp:cNvPr id="0" name=""/>
        <dsp:cNvSpPr/>
      </dsp:nvSpPr>
      <dsp:spPr>
        <a:xfrm>
          <a:off x="4917889" y="396315"/>
          <a:ext cx="3071485" cy="30714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69034" tIns="30480" rIns="169034" bIns="3048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smtClean="0"/>
            <a:t>Statistical thinking</a:t>
          </a:r>
          <a:endParaRPr lang="hu-HU" sz="2400" kern="1200" dirty="0"/>
        </a:p>
      </dsp:txBody>
      <dsp:txXfrm>
        <a:off x="5367698" y="846124"/>
        <a:ext cx="2171867" cy="2171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E726D-E159-4EE2-B045-81941ABB784B}" type="datetimeFigureOut">
              <a:rPr lang="hu-HU" smtClean="0"/>
              <a:t>2015.10.21.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C57C1-5060-489B-8B05-675F536C52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233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251520" y="6381328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1840" y="6381328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16216" y="6381328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41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476C4-0906-4B55-AB9C-6C027DFCE137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B64A-9C2F-46D6-AD94-BC50A4F13947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0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954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7504" y="6324600"/>
            <a:ext cx="3600400" cy="381000"/>
          </a:xfrm>
          <a:ln/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707904" y="6309320"/>
            <a:ext cx="3312368" cy="381000"/>
          </a:xfrm>
          <a:ln/>
        </p:spPr>
        <p:txBody>
          <a:bodyPr/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u-HU" smtClean="0"/>
              <a:t>A világ statisztikája - a statisztika világa,  Statisztikai Világnap Ünnepi Konferencia Esztergom, 2010. 10. 15.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u-HU" dirty="0" smtClean="0"/>
              <a:t>Esztergom, 2010.10.15.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527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959" y="548680"/>
            <a:ext cx="7696200" cy="914400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345" y="1772816"/>
            <a:ext cx="7696200" cy="3962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545" y="0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94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05382-585D-42A3-BA6D-16A2CB189D81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3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72B1E-F255-4615-8633-1CB3EC5D9A3A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50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3B9BE-8D07-4036-BB5F-A0ED1DE7E415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0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9AF14-C0DF-4DCE-A529-8C6897A208FD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2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77BFB-670B-4FB5-A673-3E5A26B27C2F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3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EF39-8A26-4ADC-A478-CDA4B0D49DFF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7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A4D7-7641-43F5-9405-EE6BC57458ED}" type="slidenum">
              <a:rPr 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5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u-HU" smtClean="0">
                <a:solidFill>
                  <a:srgbClr val="000000"/>
                </a:solidFill>
              </a:rPr>
              <a:t>A világ statisztikája - a statisztika világa,  Statisztikai Világnap Ünnepi Konferencia Esztergom, 2010. 10. 15.</a:t>
            </a:r>
            <a:endParaRPr lang="hu-HU">
              <a:solidFill>
                <a:srgbClr val="000000"/>
              </a:solidFill>
            </a:endParaRP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9FE9AA-CDB6-4EF4-B94A-440B57E66DBB}" type="slidenum">
              <a:rPr 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>
              <a:solidFill>
                <a:srgbClr val="000000"/>
              </a:solidFill>
            </a:endParaRPr>
          </a:p>
        </p:txBody>
      </p:sp>
      <p:pic>
        <p:nvPicPr>
          <p:cNvPr id="8199" name="Picture 7" descr="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273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71628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Issues and challenges of statistical </a:t>
            </a:r>
            <a:r>
              <a:rPr lang="hu-HU" b="1" dirty="0" err="1" smtClean="0">
                <a:solidFill>
                  <a:schemeClr val="accent2"/>
                </a:solidFill>
              </a:rPr>
              <a:t>education</a:t>
            </a:r>
            <a:r>
              <a:rPr lang="hu-HU" b="1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</a:rPr>
              <a:t>in </a:t>
            </a:r>
            <a:r>
              <a:rPr lang="en-US" b="1" dirty="0">
                <a:solidFill>
                  <a:schemeClr val="accent2"/>
                </a:solidFill>
              </a:rPr>
              <a:t>higher </a:t>
            </a:r>
            <a:r>
              <a:rPr lang="en-US" b="1" dirty="0" smtClean="0">
                <a:solidFill>
                  <a:schemeClr val="accent2"/>
                </a:solidFill>
              </a:rPr>
              <a:t>education</a:t>
            </a:r>
            <a:endParaRPr lang="hu-HU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720408" cy="1940024"/>
          </a:xfrm>
        </p:spPr>
        <p:txBody>
          <a:bodyPr>
            <a:normAutofit fontScale="40000" lnSpcReduction="20000"/>
          </a:bodyPr>
          <a:lstStyle/>
          <a:p>
            <a:r>
              <a:rPr lang="hu-HU" sz="5500" b="0" dirty="0" smtClean="0"/>
              <a:t>Peter Kovacs</a:t>
            </a:r>
          </a:p>
          <a:p>
            <a:r>
              <a:rPr lang="en-US" sz="5500" b="0" dirty="0" smtClean="0"/>
              <a:t>Associate</a:t>
            </a:r>
            <a:r>
              <a:rPr lang="hu-HU" sz="5500" b="0" dirty="0" smtClean="0"/>
              <a:t> professor</a:t>
            </a:r>
          </a:p>
          <a:p>
            <a:r>
              <a:rPr lang="hu-HU" sz="5500" b="0" dirty="0"/>
              <a:t> </a:t>
            </a:r>
            <a:r>
              <a:rPr lang="en-US" sz="5500" b="0" dirty="0"/>
              <a:t>Department of Statistics and Demography</a:t>
            </a:r>
            <a:r>
              <a:rPr lang="en-US" sz="5500" b="0" dirty="0" smtClean="0"/>
              <a:t>,</a:t>
            </a:r>
            <a:endParaRPr lang="hu-HU" sz="5500" b="0" dirty="0" smtClean="0"/>
          </a:p>
          <a:p>
            <a:r>
              <a:rPr lang="en-US" sz="5500" b="0" dirty="0" smtClean="0"/>
              <a:t> </a:t>
            </a:r>
            <a:r>
              <a:rPr lang="en-US" sz="5500" b="0" dirty="0"/>
              <a:t>Faculty of Economics and Business Administration, </a:t>
            </a:r>
            <a:endParaRPr lang="hu-HU" sz="5500" b="0" dirty="0" smtClean="0"/>
          </a:p>
          <a:p>
            <a:r>
              <a:rPr lang="en-US" sz="5500" b="0" dirty="0" smtClean="0"/>
              <a:t>University </a:t>
            </a:r>
            <a:r>
              <a:rPr lang="en-US" sz="5500" b="0" dirty="0"/>
              <a:t>of Szeged, </a:t>
            </a:r>
            <a:r>
              <a:rPr lang="en-US" sz="5500" b="0" dirty="0" smtClean="0"/>
              <a:t>HUNGARY</a:t>
            </a:r>
            <a:endParaRPr lang="hu-HU" sz="5500" b="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24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Issues</a:t>
            </a:r>
            <a:r>
              <a:rPr lang="hu-HU" dirty="0" smtClean="0"/>
              <a:t> (3): Big </a:t>
            </a:r>
            <a:r>
              <a:rPr lang="hu-HU" dirty="0" err="1" smtClean="0"/>
              <a:t>data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dirty="0" err="1" smtClean="0"/>
              <a:t>Trendy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…..</a:t>
            </a:r>
          </a:p>
          <a:p>
            <a:r>
              <a:rPr lang="hu-HU" dirty="0" err="1" smtClean="0"/>
              <a:t>Course</a:t>
            </a:r>
            <a:r>
              <a:rPr lang="hu-HU" dirty="0" smtClean="0"/>
              <a:t> </a:t>
            </a:r>
            <a:r>
              <a:rPr lang="hu-HU" dirty="0" err="1" smtClean="0"/>
              <a:t>contents</a:t>
            </a:r>
            <a:endParaRPr lang="hu-HU" dirty="0" smtClean="0"/>
          </a:p>
          <a:p>
            <a:r>
              <a:rPr lang="hu-HU" dirty="0" smtClean="0"/>
              <a:t>Is </a:t>
            </a:r>
            <a:r>
              <a:rPr lang="hu-HU" dirty="0" err="1" smtClean="0"/>
              <a:t>it</a:t>
            </a:r>
            <a:r>
              <a:rPr lang="hu-HU" dirty="0" smtClean="0"/>
              <a:t> a </a:t>
            </a:r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problem</a:t>
            </a:r>
            <a:r>
              <a:rPr lang="hu-HU" dirty="0" smtClean="0"/>
              <a:t>?</a:t>
            </a:r>
          </a:p>
          <a:p>
            <a:r>
              <a:rPr lang="hu-HU" dirty="0" err="1" smtClean="0"/>
              <a:t>high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of </a:t>
            </a:r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literacy</a:t>
            </a:r>
            <a:r>
              <a:rPr lang="hu-HU" dirty="0" smtClean="0"/>
              <a:t>+</a:t>
            </a:r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reasoning</a:t>
            </a:r>
            <a:r>
              <a:rPr lang="hu-HU" dirty="0" smtClean="0"/>
              <a:t> &amp; </a:t>
            </a:r>
            <a:r>
              <a:rPr lang="hu-HU" smtClean="0"/>
              <a:t>thinking= </a:t>
            </a:r>
            <a:r>
              <a:rPr lang="hu-HU" dirty="0" smtClean="0"/>
              <a:t>Data </a:t>
            </a:r>
            <a:r>
              <a:rPr lang="hu-HU" dirty="0" err="1" smtClean="0"/>
              <a:t>scientist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98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 err="1" smtClean="0"/>
              <a:t>Recommendation</a:t>
            </a:r>
            <a:r>
              <a:rPr lang="hu-HU" sz="3600" dirty="0" smtClean="0"/>
              <a:t> </a:t>
            </a:r>
            <a:r>
              <a:rPr lang="hu-HU" sz="3600" dirty="0" err="1" smtClean="0"/>
              <a:t>to</a:t>
            </a:r>
            <a:r>
              <a:rPr lang="hu-HU" sz="3600" dirty="0" smtClean="0"/>
              <a:t> </a:t>
            </a:r>
            <a:r>
              <a:rPr lang="hu-HU" sz="3600" dirty="0" err="1" smtClean="0"/>
              <a:t>revising</a:t>
            </a:r>
            <a:r>
              <a:rPr lang="hu-HU" sz="3600" dirty="0" smtClean="0"/>
              <a:t> </a:t>
            </a:r>
            <a:r>
              <a:rPr lang="hu-HU" sz="3600" dirty="0" err="1" smtClean="0"/>
              <a:t>statistical</a:t>
            </a:r>
            <a:r>
              <a:rPr lang="hu-HU" sz="3600" dirty="0" smtClean="0"/>
              <a:t> </a:t>
            </a:r>
            <a:r>
              <a:rPr lang="hu-HU" sz="3600" dirty="0" err="1" smtClean="0"/>
              <a:t>curricula</a:t>
            </a:r>
            <a:r>
              <a:rPr lang="hu-HU" sz="3600" dirty="0" smtClean="0"/>
              <a:t>  </a:t>
            </a:r>
            <a:r>
              <a:rPr lang="hu-HU" sz="3600" dirty="0" err="1" smtClean="0"/>
              <a:t>by</a:t>
            </a:r>
            <a:r>
              <a:rPr lang="hu-HU" sz="3600" dirty="0" smtClean="0"/>
              <a:t> Jim Ridgway</a:t>
            </a:r>
            <a:r>
              <a:rPr lang="hu-HU" sz="3000" dirty="0" smtClean="0"/>
              <a:t/>
            </a:r>
            <a:br>
              <a:rPr lang="hu-HU" sz="3000" dirty="0" smtClean="0"/>
            </a:b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hu-HU" b="1" dirty="0" err="1" smtClean="0"/>
              <a:t>Devote</a:t>
            </a:r>
            <a:r>
              <a:rPr lang="hu-HU" b="1" dirty="0" smtClean="0"/>
              <a:t> </a:t>
            </a:r>
            <a:r>
              <a:rPr lang="hu-HU" b="1" dirty="0"/>
              <a:t>more </a:t>
            </a:r>
            <a:r>
              <a:rPr lang="hu-HU" b="1" dirty="0" err="1"/>
              <a:t>space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/>
              <a:t>open</a:t>
            </a:r>
            <a:r>
              <a:rPr lang="hu-HU" b="1" dirty="0"/>
              <a:t> </a:t>
            </a:r>
            <a:r>
              <a:rPr lang="hu-HU" b="1" dirty="0" err="1"/>
              <a:t>data</a:t>
            </a:r>
            <a:endParaRPr lang="hu-HU" b="1" dirty="0"/>
          </a:p>
          <a:p>
            <a:r>
              <a:rPr lang="hu-HU" dirty="0" err="1" smtClean="0"/>
              <a:t>Work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multiple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sources</a:t>
            </a:r>
            <a:endParaRPr lang="hu-HU" dirty="0" smtClean="0"/>
          </a:p>
          <a:p>
            <a:r>
              <a:rPr lang="hu-HU" b="1" dirty="0" err="1" smtClean="0"/>
              <a:t>Illuminate</a:t>
            </a:r>
            <a:r>
              <a:rPr lang="hu-HU" b="1" dirty="0" smtClean="0"/>
              <a:t> </a:t>
            </a:r>
            <a:r>
              <a:rPr lang="hu-HU" b="1" dirty="0" err="1" smtClean="0"/>
              <a:t>current</a:t>
            </a:r>
            <a:r>
              <a:rPr lang="hu-HU" b="1" dirty="0" smtClean="0"/>
              <a:t> curriculum </a:t>
            </a:r>
            <a:r>
              <a:rPr lang="hu-HU" b="1" dirty="0" err="1" smtClean="0"/>
              <a:t>content</a:t>
            </a:r>
            <a:r>
              <a:rPr lang="hu-HU" b="1" dirty="0" smtClean="0"/>
              <a:t> </a:t>
            </a:r>
            <a:r>
              <a:rPr lang="hu-HU" b="1" dirty="0" err="1" smtClean="0"/>
              <a:t>with</a:t>
            </a:r>
            <a:r>
              <a:rPr lang="hu-HU" b="1" dirty="0" smtClean="0"/>
              <a:t> </a:t>
            </a:r>
            <a:r>
              <a:rPr lang="hu-HU" b="1" dirty="0" err="1" smtClean="0"/>
              <a:t>examples</a:t>
            </a:r>
            <a:r>
              <a:rPr lang="hu-HU" b="1" dirty="0" smtClean="0"/>
              <a:t> </a:t>
            </a:r>
            <a:r>
              <a:rPr lang="hu-HU" b="1" dirty="0" err="1" smtClean="0"/>
              <a:t>from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data</a:t>
            </a:r>
            <a:r>
              <a:rPr lang="hu-HU" b="1" dirty="0" smtClean="0"/>
              <a:t> </a:t>
            </a:r>
            <a:r>
              <a:rPr lang="hu-HU" b="1" dirty="0" err="1" smtClean="0"/>
              <a:t>revolution</a:t>
            </a:r>
            <a:endParaRPr lang="hu-HU" b="1" dirty="0" smtClean="0"/>
          </a:p>
          <a:p>
            <a:r>
              <a:rPr lang="hu-HU" dirty="0" err="1" smtClean="0"/>
              <a:t>Use</a:t>
            </a:r>
            <a:r>
              <a:rPr lang="hu-HU" dirty="0" smtClean="0"/>
              <a:t> Internet </a:t>
            </a:r>
            <a:r>
              <a:rPr lang="hu-HU" dirty="0" err="1" smtClean="0"/>
              <a:t>resources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invigorate</a:t>
            </a:r>
            <a:r>
              <a:rPr lang="hu-HU" dirty="0" smtClean="0"/>
              <a:t> </a:t>
            </a:r>
            <a:r>
              <a:rPr lang="hu-HU" dirty="0" err="1" smtClean="0"/>
              <a:t>teaching</a:t>
            </a:r>
            <a:r>
              <a:rPr lang="hu-HU" dirty="0" smtClean="0"/>
              <a:t> </a:t>
            </a:r>
          </a:p>
          <a:p>
            <a:r>
              <a:rPr lang="hu-HU" b="1" dirty="0" err="1" smtClean="0"/>
              <a:t>Teach</a:t>
            </a:r>
            <a:r>
              <a:rPr lang="hu-HU" b="1" dirty="0" smtClean="0"/>
              <a:t> </a:t>
            </a:r>
            <a:r>
              <a:rPr lang="hu-HU" b="1" dirty="0" err="1"/>
              <a:t>about</a:t>
            </a:r>
            <a:r>
              <a:rPr lang="hu-HU" b="1" dirty="0"/>
              <a:t>, and </a:t>
            </a:r>
            <a:r>
              <a:rPr lang="hu-HU" b="1" dirty="0" err="1"/>
              <a:t>with</a:t>
            </a:r>
            <a:r>
              <a:rPr lang="hu-HU" b="1" dirty="0"/>
              <a:t>, </a:t>
            </a:r>
            <a:r>
              <a:rPr lang="hu-HU" b="1" dirty="0" err="1"/>
              <a:t>interactive</a:t>
            </a:r>
            <a:r>
              <a:rPr lang="hu-HU" b="1" dirty="0"/>
              <a:t> </a:t>
            </a:r>
            <a:r>
              <a:rPr lang="hu-HU" b="1" dirty="0" err="1"/>
              <a:t>graphics</a:t>
            </a:r>
            <a:r>
              <a:rPr lang="hu-HU" b="1" dirty="0"/>
              <a:t> </a:t>
            </a:r>
          </a:p>
          <a:p>
            <a:r>
              <a:rPr lang="hu-HU" dirty="0" err="1" smtClean="0"/>
              <a:t>Teach</a:t>
            </a:r>
            <a:r>
              <a:rPr lang="hu-HU" dirty="0" smtClean="0"/>
              <a:t> </a:t>
            </a:r>
            <a:r>
              <a:rPr lang="hu-HU" dirty="0" err="1"/>
              <a:t>with</a:t>
            </a:r>
            <a:r>
              <a:rPr lang="hu-HU" dirty="0"/>
              <a:t>, and </a:t>
            </a:r>
            <a:r>
              <a:rPr lang="hu-HU" dirty="0" err="1"/>
              <a:t>about</a:t>
            </a:r>
            <a:r>
              <a:rPr lang="hu-HU" dirty="0"/>
              <a:t>, </a:t>
            </a:r>
            <a:r>
              <a:rPr lang="hu-HU" dirty="0" err="1"/>
              <a:t>familiar</a:t>
            </a:r>
            <a:r>
              <a:rPr lang="hu-HU" dirty="0"/>
              <a:t> </a:t>
            </a:r>
            <a:r>
              <a:rPr lang="hu-HU" dirty="0" err="1"/>
              <a:t>technologies</a:t>
            </a:r>
            <a:endParaRPr lang="hu-HU" dirty="0"/>
          </a:p>
          <a:p>
            <a:r>
              <a:rPr lang="hu-HU" dirty="0" err="1"/>
              <a:t>Engage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modelling </a:t>
            </a:r>
          </a:p>
          <a:p>
            <a:r>
              <a:rPr lang="hu-HU" dirty="0" err="1" smtClean="0"/>
              <a:t>Decrease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allocated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hypothesis</a:t>
            </a:r>
            <a:r>
              <a:rPr lang="hu-HU" dirty="0" smtClean="0"/>
              <a:t> testing</a:t>
            </a:r>
          </a:p>
          <a:p>
            <a:r>
              <a:rPr lang="hu-HU" dirty="0" err="1" smtClean="0"/>
              <a:t>Place</a:t>
            </a:r>
            <a:r>
              <a:rPr lang="hu-HU" dirty="0" smtClean="0"/>
              <a:t> </a:t>
            </a:r>
            <a:r>
              <a:rPr lang="hu-HU" dirty="0"/>
              <a:t>more </a:t>
            </a:r>
            <a:r>
              <a:rPr lang="hu-HU" dirty="0" err="1"/>
              <a:t>emphasis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decision-making</a:t>
            </a:r>
            <a:r>
              <a:rPr lang="hu-HU" dirty="0"/>
              <a:t> and </a:t>
            </a:r>
            <a:r>
              <a:rPr lang="hu-HU" dirty="0" err="1"/>
              <a:t>risk</a:t>
            </a:r>
            <a:endParaRPr lang="hu-HU" dirty="0"/>
          </a:p>
          <a:p>
            <a:r>
              <a:rPr lang="hu-HU" b="1" dirty="0" err="1" smtClean="0"/>
              <a:t>Introduce</a:t>
            </a:r>
            <a:r>
              <a:rPr lang="hu-HU" b="1" dirty="0" smtClean="0"/>
              <a:t> </a:t>
            </a:r>
            <a:r>
              <a:rPr lang="hu-HU" b="1" dirty="0" err="1" smtClean="0"/>
              <a:t>multivariate</a:t>
            </a:r>
            <a:r>
              <a:rPr lang="hu-HU" b="1" dirty="0" smtClean="0"/>
              <a:t> </a:t>
            </a:r>
            <a:r>
              <a:rPr lang="hu-HU" b="1" dirty="0" err="1" smtClean="0"/>
              <a:t>data</a:t>
            </a:r>
            <a:r>
              <a:rPr lang="hu-HU" b="1" dirty="0" smtClean="0"/>
              <a:t> </a:t>
            </a:r>
            <a:r>
              <a:rPr lang="hu-HU" b="1" dirty="0" err="1" smtClean="0"/>
              <a:t>early</a:t>
            </a:r>
            <a:endParaRPr lang="hu-HU" b="1" dirty="0" smtClean="0"/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-26868" y="2060848"/>
            <a:ext cx="91465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dirty="0" err="1" smtClean="0">
                <a:solidFill>
                  <a:srgbClr val="FF0000"/>
                </a:solidFill>
              </a:rPr>
              <a:t>Implications</a:t>
            </a:r>
            <a:r>
              <a:rPr lang="hu-HU" sz="3000" dirty="0" smtClean="0">
                <a:solidFill>
                  <a:srgbClr val="FF0000"/>
                </a:solidFill>
              </a:rPr>
              <a:t> of </a:t>
            </a:r>
            <a:r>
              <a:rPr lang="hu-HU" sz="3000" dirty="0" err="1" smtClean="0">
                <a:solidFill>
                  <a:srgbClr val="FF0000"/>
                </a:solidFill>
              </a:rPr>
              <a:t>the</a:t>
            </a:r>
            <a:r>
              <a:rPr lang="hu-HU" sz="3000" dirty="0" smtClean="0">
                <a:solidFill>
                  <a:srgbClr val="FF0000"/>
                </a:solidFill>
              </a:rPr>
              <a:t> Data </a:t>
            </a:r>
            <a:r>
              <a:rPr lang="hu-HU" sz="3000" dirty="0" err="1" smtClean="0">
                <a:solidFill>
                  <a:srgbClr val="FF0000"/>
                </a:solidFill>
              </a:rPr>
              <a:t>Revolution</a:t>
            </a:r>
            <a:r>
              <a:rPr lang="hu-HU" sz="3000" dirty="0" smtClean="0">
                <a:solidFill>
                  <a:srgbClr val="FF0000"/>
                </a:solidFill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</a:rPr>
              <a:t>for</a:t>
            </a:r>
            <a:r>
              <a:rPr lang="hu-HU" sz="3000" dirty="0" smtClean="0">
                <a:solidFill>
                  <a:srgbClr val="FF0000"/>
                </a:solidFill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</a:rPr>
              <a:t>Statistics</a:t>
            </a:r>
            <a:r>
              <a:rPr lang="hu-HU" sz="3000" dirty="0" smtClean="0">
                <a:solidFill>
                  <a:srgbClr val="FF0000"/>
                </a:solidFill>
              </a:rPr>
              <a:t> Education, International </a:t>
            </a:r>
            <a:r>
              <a:rPr lang="hu-HU" sz="3000" dirty="0" err="1" smtClean="0">
                <a:solidFill>
                  <a:srgbClr val="FF0000"/>
                </a:solidFill>
              </a:rPr>
              <a:t>Statistical</a:t>
            </a:r>
            <a:r>
              <a:rPr lang="hu-HU" sz="3000" dirty="0" smtClean="0">
                <a:solidFill>
                  <a:srgbClr val="FF0000"/>
                </a:solidFill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</a:rPr>
              <a:t>Review</a:t>
            </a:r>
            <a:r>
              <a:rPr lang="hu-HU" sz="3000" dirty="0" smtClean="0">
                <a:solidFill>
                  <a:srgbClr val="FF0000"/>
                </a:solidFill>
              </a:rPr>
              <a:t> (2015)</a:t>
            </a:r>
            <a:endParaRPr lang="hu-H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15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Post </a:t>
            </a:r>
            <a:r>
              <a:rPr lang="hu-HU" dirty="0" err="1" smtClean="0"/>
              <a:t>training</a:t>
            </a:r>
            <a:r>
              <a:rPr lang="hu-HU" dirty="0" smtClean="0"/>
              <a:t> program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online</a:t>
            </a:r>
          </a:p>
          <a:p>
            <a:pPr lvl="0"/>
            <a:r>
              <a:rPr lang="hu-HU" dirty="0" err="1" smtClean="0"/>
              <a:t>Clarify</a:t>
            </a:r>
            <a:r>
              <a:rPr lang="hu-HU" dirty="0" smtClean="0"/>
              <a:t> </a:t>
            </a:r>
            <a:r>
              <a:rPr lang="hu-HU" dirty="0" err="1" smtClean="0"/>
              <a:t>Complexity</a:t>
            </a:r>
            <a:endParaRPr lang="hu-HU" dirty="0" smtClean="0"/>
          </a:p>
          <a:p>
            <a:pPr lvl="0"/>
            <a:r>
              <a:rPr lang="hu-HU" dirty="0" err="1" smtClean="0"/>
              <a:t>Usage</a:t>
            </a:r>
            <a:r>
              <a:rPr lang="hu-HU" dirty="0" smtClean="0"/>
              <a:t> of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techniques</a:t>
            </a:r>
            <a:endParaRPr lang="hu-HU" dirty="0" smtClean="0"/>
          </a:p>
          <a:p>
            <a:pPr lvl="0"/>
            <a:r>
              <a:rPr lang="hu-HU" dirty="0" err="1" smtClean="0"/>
              <a:t>Meaning</a:t>
            </a:r>
            <a:r>
              <a:rPr lang="hu-HU" dirty="0" smtClean="0"/>
              <a:t> and </a:t>
            </a:r>
            <a:r>
              <a:rPr lang="hu-HU" dirty="0" err="1" smtClean="0"/>
              <a:t>adaptation</a:t>
            </a:r>
            <a:endParaRPr lang="hu-HU" dirty="0" smtClean="0"/>
          </a:p>
          <a:p>
            <a:pPr lvl="0"/>
            <a:r>
              <a:rPr lang="hu-HU" dirty="0" err="1" smtClean="0"/>
              <a:t>Training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educators</a:t>
            </a:r>
            <a:r>
              <a:rPr lang="hu-HU" dirty="0" smtClean="0"/>
              <a:t>  </a:t>
            </a:r>
            <a:r>
              <a:rPr lang="hu-HU" dirty="0" err="1" smtClean="0"/>
              <a:t>too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49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b="1" dirty="0" err="1"/>
              <a:t>Thank</a:t>
            </a:r>
            <a:r>
              <a:rPr lang="hu-HU" b="1" dirty="0"/>
              <a:t> </a:t>
            </a:r>
            <a:r>
              <a:rPr lang="hu-HU" b="1" dirty="0" err="1"/>
              <a:t>you</a:t>
            </a:r>
            <a:r>
              <a:rPr lang="hu-HU" b="1" dirty="0"/>
              <a:t> </a:t>
            </a:r>
            <a:r>
              <a:rPr lang="hu-HU" b="1" dirty="0" err="1"/>
              <a:t>for</a:t>
            </a:r>
            <a:r>
              <a:rPr lang="hu-HU" b="1" dirty="0"/>
              <a:t> </a:t>
            </a:r>
            <a:r>
              <a:rPr lang="hu-HU" b="1" dirty="0" err="1"/>
              <a:t>your</a:t>
            </a:r>
            <a:r>
              <a:rPr lang="hu-HU" b="1" dirty="0"/>
              <a:t> </a:t>
            </a:r>
            <a:r>
              <a:rPr lang="hu-HU" b="1" dirty="0" err="1"/>
              <a:t>attention</a:t>
            </a:r>
            <a:r>
              <a:rPr lang="hu-HU" b="1" dirty="0" smtClean="0"/>
              <a:t>!</a:t>
            </a:r>
            <a:endParaRPr lang="hu-HU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200" b="0" i="1" dirty="0" err="1" smtClean="0"/>
              <a:t>kovacs.peter</a:t>
            </a:r>
            <a:r>
              <a:rPr lang="hu-HU" sz="2200" b="0" i="1" dirty="0" smtClean="0"/>
              <a:t>@</a:t>
            </a:r>
            <a:r>
              <a:rPr lang="hu-HU" sz="2200" b="0" i="1" dirty="0" err="1" smtClean="0"/>
              <a:t>eco.u-szeged.hu</a:t>
            </a:r>
            <a:endParaRPr lang="hu-HU" sz="2200" b="0" i="1" dirty="0"/>
          </a:p>
        </p:txBody>
      </p:sp>
    </p:spTree>
    <p:extLst>
      <p:ext uri="{BB962C8B-B14F-4D97-AF65-F5344CB8AC3E}">
        <p14:creationId xmlns:p14="http://schemas.microsoft.com/office/powerpoint/2010/main" val="32640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Trends</a:t>
            </a:r>
            <a:r>
              <a:rPr lang="hu-HU" dirty="0" smtClean="0"/>
              <a:t> of </a:t>
            </a:r>
            <a:r>
              <a:rPr lang="hu-HU" dirty="0" err="1" smtClean="0"/>
              <a:t>information</a:t>
            </a:r>
            <a:r>
              <a:rPr lang="hu-HU" dirty="0" smtClean="0"/>
              <a:t> </a:t>
            </a:r>
            <a:r>
              <a:rPr lang="hu-HU" dirty="0" err="1" smtClean="0"/>
              <a:t>society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4019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13" y="3068960"/>
            <a:ext cx="3495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896" y="1722077"/>
            <a:ext cx="37814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71" y="4761576"/>
            <a:ext cx="401002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875" y="3389976"/>
            <a:ext cx="4324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5086350"/>
            <a:ext cx="2962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71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OECD ADULT SKILL SURVEY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http://www.oecd.org/media/oecdorg/directorates/directorateforeducation/PIAAC%20banner%20May%2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59" y="1340768"/>
            <a:ext cx="7888389" cy="452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églalap 3"/>
          <p:cNvSpPr/>
          <p:nvPr/>
        </p:nvSpPr>
        <p:spPr>
          <a:xfrm>
            <a:off x="0" y="5861208"/>
            <a:ext cx="8604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http://www.oecd.org/site/piaac/mainelementsofthesurveyofadultskills.htm#SkillsUse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04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literacy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4394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000" b="1" dirty="0" err="1" smtClean="0"/>
              <a:t>Gal</a:t>
            </a:r>
            <a:r>
              <a:rPr lang="hu-HU" sz="3000" b="1" dirty="0" smtClean="0"/>
              <a:t> (2002): </a:t>
            </a:r>
            <a:r>
              <a:rPr lang="en-US" sz="3000" dirty="0"/>
              <a:t>ability to interpret, critically evaluate, and communicate about statistical information and </a:t>
            </a:r>
            <a:r>
              <a:rPr lang="en-US" sz="3000" dirty="0" smtClean="0"/>
              <a:t>messages</a:t>
            </a:r>
            <a:endParaRPr lang="hu-HU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164565"/>
            <a:ext cx="515433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25649209"/>
              </p:ext>
            </p:extLst>
          </p:nvPr>
        </p:nvGraphicFramePr>
        <p:xfrm>
          <a:off x="869352" y="1556792"/>
          <a:ext cx="7992888" cy="3864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173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Actuality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hu-HU" sz="4800" dirty="0" smtClean="0"/>
              <a:t>IASE 2016 </a:t>
            </a:r>
            <a:r>
              <a:rPr lang="hu-HU" sz="4800" dirty="0" err="1" smtClean="0"/>
              <a:t>Roundtable</a:t>
            </a:r>
            <a:r>
              <a:rPr lang="hu-HU" sz="4800" dirty="0" smtClean="0"/>
              <a:t> </a:t>
            </a:r>
            <a:r>
              <a:rPr lang="hu-HU" sz="4800" dirty="0" err="1" smtClean="0"/>
              <a:t>Conference</a:t>
            </a:r>
            <a:r>
              <a:rPr lang="hu-HU" sz="4800" dirty="0" smtClean="0"/>
              <a:t>: </a:t>
            </a:r>
            <a:r>
              <a:rPr lang="hu-HU" sz="4800" dirty="0" err="1" smtClean="0"/>
              <a:t>Promoting</a:t>
            </a:r>
            <a:r>
              <a:rPr lang="hu-HU" sz="4800" dirty="0" smtClean="0"/>
              <a:t> </a:t>
            </a:r>
            <a:r>
              <a:rPr lang="hu-HU" sz="4800" dirty="0" err="1" smtClean="0"/>
              <a:t>understanding</a:t>
            </a:r>
            <a:r>
              <a:rPr lang="hu-HU" sz="4800" dirty="0" smtClean="0"/>
              <a:t> of </a:t>
            </a:r>
            <a:r>
              <a:rPr lang="hu-HU" sz="4800" dirty="0" err="1" smtClean="0"/>
              <a:t>statistics</a:t>
            </a:r>
            <a:r>
              <a:rPr lang="hu-HU" sz="4800" dirty="0" smtClean="0"/>
              <a:t> </a:t>
            </a:r>
            <a:r>
              <a:rPr lang="hu-HU" sz="4800" dirty="0" err="1" smtClean="0"/>
              <a:t>about</a:t>
            </a:r>
            <a:r>
              <a:rPr lang="hu-HU" sz="4800" dirty="0" smtClean="0"/>
              <a:t> </a:t>
            </a:r>
            <a:r>
              <a:rPr lang="hu-HU" sz="4800" dirty="0" err="1" smtClean="0"/>
              <a:t>society</a:t>
            </a:r>
            <a:r>
              <a:rPr lang="hu-HU" sz="4800" dirty="0" smtClean="0"/>
              <a:t>, 19 – 22 </a:t>
            </a:r>
            <a:r>
              <a:rPr lang="hu-HU" sz="4800" dirty="0" err="1" smtClean="0"/>
              <a:t>July</a:t>
            </a:r>
            <a:r>
              <a:rPr lang="hu-HU" sz="4800" dirty="0" smtClean="0"/>
              <a:t> 2016, Berlin, </a:t>
            </a:r>
            <a:r>
              <a:rPr lang="hu-HU" sz="4800" dirty="0" err="1" smtClean="0"/>
              <a:t>Germany</a:t>
            </a:r>
            <a:endParaRPr lang="hu-HU" sz="4800" dirty="0" smtClean="0"/>
          </a:p>
          <a:p>
            <a:pPr marL="0" indent="0" algn="just">
              <a:buNone/>
            </a:pPr>
            <a:endParaRPr lang="hu-HU" sz="4800" i="1" dirty="0" smtClean="0"/>
          </a:p>
          <a:p>
            <a:pPr algn="just"/>
            <a:r>
              <a:rPr lang="en-US" sz="4800" i="1" dirty="0" smtClean="0"/>
              <a:t>Promoting Civic Engagement via Exploration of Evidence: Challenges for Statistics Education</a:t>
            </a:r>
            <a:r>
              <a:rPr lang="hu-HU" sz="4800" dirty="0"/>
              <a:t> </a:t>
            </a:r>
            <a:r>
              <a:rPr lang="hu-HU" sz="4800" dirty="0" smtClean="0"/>
              <a:t>projec</a:t>
            </a:r>
            <a:r>
              <a:rPr lang="hu-HU" sz="4100" dirty="0" smtClean="0"/>
              <a:t>t </a:t>
            </a:r>
            <a:r>
              <a:rPr lang="hu-HU" sz="3600" dirty="0" smtClean="0"/>
              <a:t>(Joachim Engel, Iddo Gal, Jim </a:t>
            </a:r>
            <a:r>
              <a:rPr lang="hu-HU" sz="3600" dirty="0" err="1" smtClean="0"/>
              <a:t>Ridgeway</a:t>
            </a:r>
            <a:r>
              <a:rPr lang="hu-HU" sz="3600" dirty="0" smtClean="0"/>
              <a:t>, Pedro Campos, Rolf </a:t>
            </a:r>
            <a:r>
              <a:rPr lang="hu-HU" sz="3600" dirty="0" err="1" smtClean="0"/>
              <a:t>Bihler</a:t>
            </a:r>
            <a:r>
              <a:rPr lang="hu-HU" sz="3600" dirty="0" smtClean="0"/>
              <a:t>, Peter Kovacs)</a:t>
            </a:r>
          </a:p>
          <a:p>
            <a:pPr algn="just"/>
            <a:endParaRPr lang="hu-HU" dirty="0" smtClean="0"/>
          </a:p>
          <a:p>
            <a:pPr marL="0" indent="0" algn="just">
              <a:buNone/>
            </a:pPr>
            <a:r>
              <a:rPr lang="hu-HU" sz="3500" dirty="0" err="1" smtClean="0"/>
              <a:t>Civic</a:t>
            </a:r>
            <a:r>
              <a:rPr lang="hu-HU" sz="3500" dirty="0" smtClean="0"/>
              <a:t> </a:t>
            </a:r>
            <a:r>
              <a:rPr lang="hu-HU" sz="3500" dirty="0" err="1" smtClean="0"/>
              <a:t>engagement</a:t>
            </a:r>
            <a:r>
              <a:rPr lang="hu-HU" sz="3500" dirty="0" smtClean="0"/>
              <a:t>: „</a:t>
            </a:r>
            <a:r>
              <a:rPr lang="en-US" sz="3500" dirty="0"/>
              <a:t>working to make a difference in the civic life of our communities and developing the combination of knowledge, skills, values and motivation to make that difference. It means promoting the quality of life in a community, through both political and non-political processes.</a:t>
            </a:r>
            <a:r>
              <a:rPr lang="hu-HU" sz="3500" dirty="0"/>
              <a:t>” (</a:t>
            </a:r>
            <a:r>
              <a:rPr lang="hu-HU" sz="3500" dirty="0" err="1"/>
              <a:t>soruce</a:t>
            </a:r>
            <a:r>
              <a:rPr lang="hu-HU" sz="3500" dirty="0"/>
              <a:t>: NYT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89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Issues</a:t>
            </a:r>
            <a:r>
              <a:rPr lang="hu-HU" dirty="0" smtClean="0"/>
              <a:t> (1): output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outcome requirements</a:t>
            </a:r>
            <a:r>
              <a:rPr lang="hu-HU" dirty="0" smtClean="0"/>
              <a:t>?</a:t>
            </a:r>
          </a:p>
          <a:p>
            <a:pPr lvl="1"/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professional</a:t>
            </a:r>
            <a:r>
              <a:rPr lang="hu-HU" dirty="0" smtClean="0"/>
              <a:t> </a:t>
            </a:r>
            <a:r>
              <a:rPr lang="hu-HU" dirty="0" err="1" smtClean="0"/>
              <a:t>terms</a:t>
            </a:r>
            <a:r>
              <a:rPr lang="hu-HU" dirty="0" smtClean="0"/>
              <a:t> /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general</a:t>
            </a:r>
            <a:r>
              <a:rPr lang="hu-HU" dirty="0" smtClean="0"/>
              <a:t> </a:t>
            </a:r>
            <a:r>
              <a:rPr lang="hu-HU" dirty="0" err="1" smtClean="0"/>
              <a:t>terms</a:t>
            </a:r>
            <a:endParaRPr lang="hu-HU" dirty="0" smtClean="0"/>
          </a:p>
          <a:p>
            <a:pPr lvl="1"/>
            <a:r>
              <a:rPr lang="hu-HU" dirty="0" err="1" smtClean="0"/>
              <a:t>Target</a:t>
            </a:r>
            <a:r>
              <a:rPr lang="hu-HU" dirty="0" smtClean="0"/>
              <a:t> </a:t>
            </a:r>
            <a:r>
              <a:rPr lang="hu-HU" dirty="0" err="1" smtClean="0"/>
              <a:t>jobs</a:t>
            </a:r>
            <a:r>
              <a:rPr lang="hu-HU" dirty="0" smtClean="0"/>
              <a:t>: </a:t>
            </a:r>
            <a:r>
              <a:rPr lang="hu-HU" dirty="0" err="1" smtClean="0"/>
              <a:t>wide</a:t>
            </a:r>
            <a:r>
              <a:rPr lang="hu-HU" dirty="0" smtClean="0"/>
              <a:t> </a:t>
            </a:r>
            <a:r>
              <a:rPr lang="hu-HU" dirty="0" err="1" smtClean="0"/>
              <a:t>spread</a:t>
            </a:r>
            <a:endParaRPr lang="hu-HU" dirty="0" smtClean="0"/>
          </a:p>
          <a:p>
            <a:pPr lvl="1"/>
            <a:r>
              <a:rPr lang="hu-HU" dirty="0" err="1" smtClean="0"/>
              <a:t>Demands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, </a:t>
            </a:r>
            <a:r>
              <a:rPr lang="hu-HU" dirty="0" err="1" smtClean="0"/>
              <a:t>knowledge</a:t>
            </a:r>
            <a:r>
              <a:rPr lang="hu-HU" dirty="0" smtClean="0"/>
              <a:t> </a:t>
            </a:r>
            <a:r>
              <a:rPr lang="hu-HU" dirty="0" err="1" smtClean="0"/>
              <a:t>levels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539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Tertiary</a:t>
            </a:r>
            <a:r>
              <a:rPr lang="hu-HU" dirty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 </a:t>
            </a:r>
            <a:r>
              <a:rPr lang="hu-HU" dirty="0" err="1" smtClean="0"/>
              <a:t>should</a:t>
            </a:r>
            <a:r>
              <a:rPr lang="hu-HU" dirty="0" smtClean="0"/>
              <a:t> </a:t>
            </a:r>
            <a:r>
              <a:rPr lang="hu-HU" dirty="0" err="1" smtClean="0"/>
              <a:t>develop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literacy</a:t>
            </a:r>
            <a:r>
              <a:rPr lang="hu-HU" dirty="0" smtClean="0"/>
              <a:t>, </a:t>
            </a:r>
            <a:r>
              <a:rPr lang="hu-HU" dirty="0" err="1" smtClean="0"/>
              <a:t>thinking</a:t>
            </a:r>
            <a:r>
              <a:rPr lang="hu-HU" dirty="0" smtClean="0"/>
              <a:t>, </a:t>
            </a:r>
            <a:r>
              <a:rPr lang="hu-HU" dirty="0" err="1" smtClean="0"/>
              <a:t>reasoning</a:t>
            </a:r>
            <a:endParaRPr lang="hu-HU" dirty="0" smtClean="0"/>
          </a:p>
          <a:p>
            <a:r>
              <a:rPr lang="hu-HU" dirty="0" smtClean="0"/>
              <a:t>Professional </a:t>
            </a:r>
            <a:r>
              <a:rPr lang="hu-HU" dirty="0" err="1" smtClean="0"/>
              <a:t>knowledge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endParaRPr lang="hu-HU" dirty="0" smtClean="0"/>
          </a:p>
          <a:p>
            <a:r>
              <a:rPr lang="hu-HU" dirty="0" err="1" smtClean="0"/>
              <a:t>Attitude</a:t>
            </a:r>
            <a:endParaRPr lang="hu-HU" dirty="0" smtClean="0"/>
          </a:p>
          <a:p>
            <a:r>
              <a:rPr lang="hu-HU" dirty="0" err="1" smtClean="0"/>
              <a:t>Soft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r>
              <a:rPr lang="hu-HU" dirty="0" smtClean="0"/>
              <a:t>: </a:t>
            </a:r>
            <a:r>
              <a:rPr lang="hu-HU" dirty="0" err="1" smtClean="0"/>
              <a:t>communication</a:t>
            </a:r>
            <a:r>
              <a:rPr lang="hu-HU" dirty="0" smtClean="0"/>
              <a:t>, team </a:t>
            </a:r>
            <a:r>
              <a:rPr lang="hu-HU" dirty="0" err="1" smtClean="0"/>
              <a:t>work</a:t>
            </a:r>
            <a:r>
              <a:rPr lang="hu-HU" dirty="0" smtClean="0"/>
              <a:t>, „</a:t>
            </a:r>
            <a:r>
              <a:rPr lang="hu-HU" dirty="0" err="1" smtClean="0"/>
              <a:t>translation</a:t>
            </a:r>
            <a:r>
              <a:rPr lang="hu-HU" dirty="0" smtClean="0"/>
              <a:t>”, </a:t>
            </a:r>
            <a:r>
              <a:rPr lang="hu-HU" dirty="0" err="1" smtClean="0"/>
              <a:t>ect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77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Issues</a:t>
            </a:r>
            <a:r>
              <a:rPr lang="hu-HU" dirty="0" smtClean="0"/>
              <a:t> (2): </a:t>
            </a:r>
            <a:r>
              <a:rPr lang="hu-HU" dirty="0" err="1" smtClean="0"/>
              <a:t>students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en-US" dirty="0" smtClean="0"/>
              <a:t>we know who we teach</a:t>
            </a:r>
            <a:r>
              <a:rPr lang="hu-HU" dirty="0" smtClean="0"/>
              <a:t>?</a:t>
            </a:r>
          </a:p>
          <a:p>
            <a:r>
              <a:rPr lang="en-US" dirty="0" smtClean="0"/>
              <a:t>Gould’s (2010) research, statistical data have different meanings for today’s students than for students 5-10 years ago. </a:t>
            </a:r>
            <a:r>
              <a:rPr lang="hu-HU" dirty="0" smtClean="0"/>
              <a:t> X-Y-Z </a:t>
            </a:r>
            <a:r>
              <a:rPr lang="hu-HU" dirty="0" err="1" smtClean="0"/>
              <a:t>generation</a:t>
            </a:r>
            <a:r>
              <a:rPr lang="hu-HU" dirty="0" smtClean="0"/>
              <a:t> </a:t>
            </a:r>
            <a:r>
              <a:rPr lang="hu-HU" dirty="0" err="1" smtClean="0"/>
              <a:t>problem</a:t>
            </a:r>
            <a:r>
              <a:rPr lang="hu-HU" dirty="0" smtClean="0"/>
              <a:t>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98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Issues</a:t>
            </a:r>
            <a:r>
              <a:rPr lang="hu-HU" dirty="0" smtClean="0"/>
              <a:t> (3): IT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teaching </a:t>
            </a:r>
            <a:r>
              <a:rPr lang="en-US" dirty="0" smtClean="0"/>
              <a:t>material</a:t>
            </a:r>
            <a:r>
              <a:rPr lang="hu-HU" dirty="0" smtClean="0"/>
              <a:t>?</a:t>
            </a:r>
            <a:r>
              <a:rPr lang="en-US" dirty="0" smtClean="0"/>
              <a:t> </a:t>
            </a:r>
            <a:endParaRPr lang="hu-HU" dirty="0" smtClean="0"/>
          </a:p>
          <a:p>
            <a:pPr lvl="1"/>
            <a:r>
              <a:rPr lang="hu-HU" dirty="0" smtClean="0"/>
              <a:t>Data </a:t>
            </a:r>
            <a:r>
              <a:rPr lang="hu-HU" dirty="0" err="1" smtClean="0"/>
              <a:t>revolution</a:t>
            </a:r>
            <a:r>
              <a:rPr lang="hu-HU" dirty="0" smtClean="0"/>
              <a:t>: </a:t>
            </a:r>
            <a:r>
              <a:rPr lang="hu-HU" dirty="0" err="1" smtClean="0"/>
              <a:t>problem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life</a:t>
            </a:r>
          </a:p>
          <a:p>
            <a:pPr lvl="1"/>
            <a:r>
              <a:rPr lang="hu-HU" dirty="0" err="1" smtClean="0"/>
              <a:t>Importance</a:t>
            </a:r>
            <a:r>
              <a:rPr lang="hu-HU" dirty="0" smtClean="0"/>
              <a:t>  of IT </a:t>
            </a:r>
            <a:r>
              <a:rPr lang="hu-HU" dirty="0" err="1" smtClean="0"/>
              <a:t>tools</a:t>
            </a:r>
            <a:r>
              <a:rPr lang="hu-HU" dirty="0" smtClean="0"/>
              <a:t>:</a:t>
            </a:r>
          </a:p>
          <a:p>
            <a:pPr lvl="2"/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sources</a:t>
            </a:r>
            <a:r>
              <a:rPr lang="hu-HU" dirty="0" smtClean="0"/>
              <a:t>, </a:t>
            </a:r>
            <a:r>
              <a:rPr lang="hu-HU" dirty="0" err="1" smtClean="0"/>
              <a:t>softwares</a:t>
            </a:r>
            <a:r>
              <a:rPr lang="hu-HU" dirty="0" smtClean="0"/>
              <a:t>, </a:t>
            </a:r>
            <a:r>
              <a:rPr lang="hu-HU" dirty="0" err="1" smtClean="0"/>
              <a:t>visualisation</a:t>
            </a:r>
            <a:endParaRPr lang="hu-HU" dirty="0"/>
          </a:p>
          <a:p>
            <a:endParaRPr lang="hu-HU" dirty="0" smtClean="0"/>
          </a:p>
          <a:p>
            <a:pPr marL="0" indent="0" algn="just">
              <a:buNone/>
            </a:pPr>
            <a:r>
              <a:rPr lang="en-US" b="1" dirty="0" smtClean="0"/>
              <a:t>The </a:t>
            </a:r>
            <a:r>
              <a:rPr lang="en-US" b="1" dirty="0"/>
              <a:t>usage of IT tools is crucial, but, at the same time, </a:t>
            </a:r>
            <a:r>
              <a:rPr lang="en-US" b="1" dirty="0" smtClean="0"/>
              <a:t>our </a:t>
            </a:r>
            <a:r>
              <a:rPr lang="en-US" b="1" dirty="0"/>
              <a:t>aim is to teach a </a:t>
            </a:r>
            <a:r>
              <a:rPr lang="en-US" b="1" dirty="0" smtClean="0"/>
              <a:t>way </a:t>
            </a:r>
            <a:r>
              <a:rPr lang="en-US" b="1" dirty="0"/>
              <a:t>of statistical thinking and not a program or platform</a:t>
            </a:r>
            <a:r>
              <a:rPr lang="en-US" b="1" dirty="0" smtClean="0"/>
              <a:t>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7668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72119">
  <a:themeElements>
    <a:clrScheme name="01072119 16">
      <a:dk1>
        <a:srgbClr val="000000"/>
      </a:dk1>
      <a:lt1>
        <a:srgbClr val="0099CC"/>
      </a:lt1>
      <a:dk2>
        <a:srgbClr val="000000"/>
      </a:dk2>
      <a:lt2>
        <a:srgbClr val="005A58"/>
      </a:lt2>
      <a:accent1>
        <a:srgbClr val="005EAC"/>
      </a:accent1>
      <a:accent2>
        <a:srgbClr val="800000"/>
      </a:accent2>
      <a:accent3>
        <a:srgbClr val="AACAE2"/>
      </a:accent3>
      <a:accent4>
        <a:srgbClr val="000000"/>
      </a:accent4>
      <a:accent5>
        <a:srgbClr val="AAB6D2"/>
      </a:accent5>
      <a:accent6>
        <a:srgbClr val="730000"/>
      </a:accent6>
      <a:hlink>
        <a:srgbClr val="99CCFF"/>
      </a:hlink>
      <a:folHlink>
        <a:srgbClr val="000000"/>
      </a:folHlink>
    </a:clrScheme>
    <a:fontScheme name="01072119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72119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2119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5">
        <a:dk1>
          <a:srgbClr val="000000"/>
        </a:dk1>
        <a:lt1>
          <a:srgbClr val="FFFFFF"/>
        </a:lt1>
        <a:dk2>
          <a:srgbClr val="FF6600"/>
        </a:dk2>
        <a:lt2>
          <a:srgbClr val="969696"/>
        </a:lt2>
        <a:accent1>
          <a:srgbClr val="C7DABE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E0EADB"/>
        </a:accent5>
        <a:accent6>
          <a:srgbClr val="E75C00"/>
        </a:accent6>
        <a:hlink>
          <a:srgbClr val="A8451A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2119 16">
        <a:dk1>
          <a:srgbClr val="000000"/>
        </a:dk1>
        <a:lt1>
          <a:srgbClr val="0099CC"/>
        </a:lt1>
        <a:dk2>
          <a:srgbClr val="000000"/>
        </a:dk2>
        <a:lt2>
          <a:srgbClr val="005A58"/>
        </a:lt2>
        <a:accent1>
          <a:srgbClr val="005EAC"/>
        </a:accent1>
        <a:accent2>
          <a:srgbClr val="800000"/>
        </a:accent2>
        <a:accent3>
          <a:srgbClr val="AACAE2"/>
        </a:accent3>
        <a:accent4>
          <a:srgbClr val="000000"/>
        </a:accent4>
        <a:accent5>
          <a:srgbClr val="AAB6D2"/>
        </a:accent5>
        <a:accent6>
          <a:srgbClr val="730000"/>
        </a:accent6>
        <a:hlink>
          <a:srgbClr val="99CC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475</Words>
  <Application>Microsoft Office PowerPoint</Application>
  <PresentationFormat>Diavetítés a képernyőre (4:3 oldalarány)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01072119</vt:lpstr>
      <vt:lpstr>Issues and challenges of statistical education in higher education</vt:lpstr>
      <vt:lpstr>Trends of information society</vt:lpstr>
      <vt:lpstr>OECD ADULT SKILL SURVEY</vt:lpstr>
      <vt:lpstr>Statistical literacy</vt:lpstr>
      <vt:lpstr>Actuality</vt:lpstr>
      <vt:lpstr>Issues (1): output</vt:lpstr>
      <vt:lpstr>Tertiary education should develop</vt:lpstr>
      <vt:lpstr>Issues (2): students</vt:lpstr>
      <vt:lpstr>Issues (3): IT</vt:lpstr>
      <vt:lpstr>Issues (3): Big data</vt:lpstr>
      <vt:lpstr>Recommendation to revising statistical curricula  by Jim Ridgway </vt:lpstr>
      <vt:lpstr>Post training program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Kovacs Peter</dc:creator>
  <cp:lastModifiedBy>Kovacs Peter</cp:lastModifiedBy>
  <cp:revision>18</cp:revision>
  <dcterms:created xsi:type="dcterms:W3CDTF">2015-10-20T22:24:23Z</dcterms:created>
  <dcterms:modified xsi:type="dcterms:W3CDTF">2015-10-21T10:41:17Z</dcterms:modified>
</cp:coreProperties>
</file>