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70" r:id="rId1"/>
  </p:sldMasterIdLst>
  <p:notesMasterIdLst>
    <p:notesMasterId r:id="rId11"/>
  </p:notesMasterIdLst>
  <p:handoutMasterIdLst>
    <p:handoutMasterId r:id="rId12"/>
  </p:handoutMasterIdLst>
  <p:sldIdLst>
    <p:sldId id="349" r:id="rId2"/>
    <p:sldId id="429" r:id="rId3"/>
    <p:sldId id="477" r:id="rId4"/>
    <p:sldId id="482" r:id="rId5"/>
    <p:sldId id="483" r:id="rId6"/>
    <p:sldId id="480" r:id="rId7"/>
    <p:sldId id="481" r:id="rId8"/>
    <p:sldId id="478" r:id="rId9"/>
    <p:sldId id="479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91A"/>
    <a:srgbClr val="FF9900"/>
    <a:srgbClr val="FFCC99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33" autoAdjust="0"/>
    <p:restoredTop sz="97158" autoAdjust="0"/>
  </p:normalViewPr>
  <p:slideViewPr>
    <p:cSldViewPr>
      <p:cViewPr varScale="1">
        <p:scale>
          <a:sx n="71" d="100"/>
          <a:sy n="71" d="100"/>
        </p:scale>
        <p:origin x="-96" y="-138"/>
      </p:cViewPr>
      <p:guideLst>
        <p:guide orient="horz" pos="832"/>
        <p:guide orient="horz" pos="436"/>
        <p:guide orient="horz" pos="3728"/>
        <p:guide orient="horz" pos="4110"/>
        <p:guide orient="horz" pos="897"/>
        <p:guide orient="horz" pos="1162"/>
        <p:guide orient="horz" pos="2362"/>
        <p:guide pos="5602"/>
        <p:guide pos="176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282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43F98-336F-4E50-88C7-ACD08A0CE0AA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688E2B3-9E47-4139-8078-FBA32F0C48F8}" type="asst">
      <dgm:prSet phldrT="[Text]"/>
      <dgm:spPr/>
      <dgm:t>
        <a:bodyPr/>
        <a:lstStyle/>
        <a:p>
          <a:r>
            <a:rPr lang="en-GB" dirty="0" smtClean="0"/>
            <a:t>Quantity-based FINTEC</a:t>
          </a:r>
          <a:endParaRPr lang="en-GB" dirty="0"/>
        </a:p>
      </dgm:t>
    </dgm:pt>
    <dgm:pt modelId="{12662C50-69F2-40DA-B3FD-8B232F194E4E}" type="parTrans" cxnId="{F07521CC-9682-411A-BF53-AEA886D00727}">
      <dgm:prSet/>
      <dgm:spPr/>
      <dgm:t>
        <a:bodyPr/>
        <a:lstStyle/>
        <a:p>
          <a:endParaRPr lang="en-GB"/>
        </a:p>
      </dgm:t>
    </dgm:pt>
    <dgm:pt modelId="{695007AD-1911-47ED-8F87-B0E666E13C80}" type="sibTrans" cxnId="{F07521CC-9682-411A-BF53-AEA886D00727}">
      <dgm:prSet/>
      <dgm:spPr/>
      <dgm:t>
        <a:bodyPr/>
        <a:lstStyle/>
        <a:p>
          <a:endParaRPr lang="en-GB"/>
        </a:p>
      </dgm:t>
    </dgm:pt>
    <dgm:pt modelId="{9935C368-6B91-4095-B931-F40D8F4F8118}">
      <dgm:prSet phldrT="[Text]"/>
      <dgm:spPr/>
      <dgm:t>
        <a:bodyPr/>
        <a:lstStyle/>
        <a:p>
          <a:r>
            <a:rPr lang="en-GB" dirty="0" smtClean="0"/>
            <a:t>Inter-bank markets (money and banking) </a:t>
          </a:r>
          <a:endParaRPr lang="en-GB" dirty="0"/>
        </a:p>
      </dgm:t>
    </dgm:pt>
    <dgm:pt modelId="{2828A927-79EF-41B7-928B-C1D0842AA974}" type="parTrans" cxnId="{879CEA24-7D99-4E93-99CD-D56B2E816514}">
      <dgm:prSet/>
      <dgm:spPr/>
      <dgm:t>
        <a:bodyPr/>
        <a:lstStyle/>
        <a:p>
          <a:endParaRPr lang="en-GB"/>
        </a:p>
      </dgm:t>
    </dgm:pt>
    <dgm:pt modelId="{3197C238-D875-4B17-B482-C7C5F113BBFC}" type="sibTrans" cxnId="{879CEA24-7D99-4E93-99CD-D56B2E816514}">
      <dgm:prSet/>
      <dgm:spPr/>
      <dgm:t>
        <a:bodyPr/>
        <a:lstStyle/>
        <a:p>
          <a:endParaRPr lang="en-GB"/>
        </a:p>
      </dgm:t>
    </dgm:pt>
    <dgm:pt modelId="{B2911479-FE4E-457A-BA70-F0CCAAA7299C}">
      <dgm:prSet phldrT="[Text]"/>
      <dgm:spPr/>
      <dgm:t>
        <a:bodyPr/>
        <a:lstStyle/>
        <a:p>
          <a:r>
            <a:rPr lang="en-GB" dirty="0" smtClean="0"/>
            <a:t>Bond markets</a:t>
          </a:r>
          <a:endParaRPr lang="en-GB" dirty="0"/>
        </a:p>
      </dgm:t>
    </dgm:pt>
    <dgm:pt modelId="{164E4BE0-8B4B-4919-B44C-87236DF6ABC7}" type="parTrans" cxnId="{6DD4B5B8-5C79-454D-8802-03ABBDC95184}">
      <dgm:prSet/>
      <dgm:spPr/>
      <dgm:t>
        <a:bodyPr/>
        <a:lstStyle/>
        <a:p>
          <a:endParaRPr lang="en-GB"/>
        </a:p>
      </dgm:t>
    </dgm:pt>
    <dgm:pt modelId="{E357AF42-16C0-41C2-BD35-F9E23426D9CE}" type="sibTrans" cxnId="{6DD4B5B8-5C79-454D-8802-03ABBDC95184}">
      <dgm:prSet/>
      <dgm:spPr/>
      <dgm:t>
        <a:bodyPr/>
        <a:lstStyle/>
        <a:p>
          <a:endParaRPr lang="en-GB"/>
        </a:p>
      </dgm:t>
    </dgm:pt>
    <dgm:pt modelId="{D430C318-18F6-48ED-A204-E13FF0E5F88D}">
      <dgm:prSet phldrT="[Text]"/>
      <dgm:spPr/>
      <dgm:t>
        <a:bodyPr/>
        <a:lstStyle/>
        <a:p>
          <a:r>
            <a:rPr lang="en-GB" dirty="0" smtClean="0"/>
            <a:t>Equity markets</a:t>
          </a:r>
          <a:endParaRPr lang="en-GB" dirty="0"/>
        </a:p>
      </dgm:t>
    </dgm:pt>
    <dgm:pt modelId="{72A5987D-E0E7-4BC7-BC54-F806B0691775}" type="parTrans" cxnId="{FC5EEC27-1889-48C8-A537-8FEBFB5AF096}">
      <dgm:prSet/>
      <dgm:spPr/>
      <dgm:t>
        <a:bodyPr/>
        <a:lstStyle/>
        <a:p>
          <a:endParaRPr lang="en-GB"/>
        </a:p>
      </dgm:t>
    </dgm:pt>
    <dgm:pt modelId="{B9B7AE57-3F3E-482B-B839-DD12391D2B01}" type="sibTrans" cxnId="{FC5EEC27-1889-48C8-A537-8FEBFB5AF096}">
      <dgm:prSet/>
      <dgm:spPr/>
      <dgm:t>
        <a:bodyPr/>
        <a:lstStyle/>
        <a:p>
          <a:endParaRPr lang="en-GB"/>
        </a:p>
      </dgm:t>
    </dgm:pt>
    <dgm:pt modelId="{484C6AEC-6DAC-4A32-8CC0-6ED5D569353B}" type="pres">
      <dgm:prSet presAssocID="{8F143F98-336F-4E50-88C7-ACD08A0CE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E6E58D4-4074-45C7-B077-63A9BB812659}" type="pres">
      <dgm:prSet presAssocID="{1688E2B3-9E47-4139-8078-FBA32F0C48F8}" presName="hierRoot1" presStyleCnt="0">
        <dgm:presLayoutVars>
          <dgm:hierBranch val="init"/>
        </dgm:presLayoutVars>
      </dgm:prSet>
      <dgm:spPr/>
    </dgm:pt>
    <dgm:pt modelId="{D040E280-7BCB-4025-9AC2-D4D333A0A8DE}" type="pres">
      <dgm:prSet presAssocID="{1688E2B3-9E47-4139-8078-FBA32F0C48F8}" presName="rootComposite1" presStyleCnt="0"/>
      <dgm:spPr/>
    </dgm:pt>
    <dgm:pt modelId="{3B92B070-B2E8-431F-861E-73C51CC0005E}" type="pres">
      <dgm:prSet presAssocID="{1688E2B3-9E47-4139-8078-FBA32F0C48F8}" presName="rootText1" presStyleLbl="node0" presStyleIdx="0" presStyleCnt="1" custLinFactNeighborX="17" custLinFactNeighborY="-62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54B928-5BED-4143-AB9D-0027C2D15FE6}" type="pres">
      <dgm:prSet presAssocID="{1688E2B3-9E47-4139-8078-FBA32F0C48F8}" presName="rootConnector1" presStyleLbl="asst0" presStyleIdx="0" presStyleCnt="0"/>
      <dgm:spPr/>
      <dgm:t>
        <a:bodyPr/>
        <a:lstStyle/>
        <a:p>
          <a:endParaRPr lang="en-GB"/>
        </a:p>
      </dgm:t>
    </dgm:pt>
    <dgm:pt modelId="{12854574-6C5E-414E-B7DA-5E3B65F3D776}" type="pres">
      <dgm:prSet presAssocID="{1688E2B3-9E47-4139-8078-FBA32F0C48F8}" presName="hierChild2" presStyleCnt="0"/>
      <dgm:spPr/>
    </dgm:pt>
    <dgm:pt modelId="{C831A049-A735-4587-BB76-6C6D62104686}" type="pres">
      <dgm:prSet presAssocID="{2828A927-79EF-41B7-928B-C1D0842AA97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AAA129C3-7F64-4AEF-98FB-6BF23C6A4562}" type="pres">
      <dgm:prSet presAssocID="{9935C368-6B91-4095-B931-F40D8F4F8118}" presName="hierRoot2" presStyleCnt="0">
        <dgm:presLayoutVars>
          <dgm:hierBranch val="r"/>
        </dgm:presLayoutVars>
      </dgm:prSet>
      <dgm:spPr/>
      <dgm:t>
        <a:bodyPr/>
        <a:lstStyle/>
        <a:p>
          <a:endParaRPr lang="de-DE"/>
        </a:p>
      </dgm:t>
    </dgm:pt>
    <dgm:pt modelId="{F5D8CE12-0290-4E88-9719-7BAEF455F0C6}" type="pres">
      <dgm:prSet presAssocID="{9935C368-6B91-4095-B931-F40D8F4F8118}" presName="rootComposite" presStyleCnt="0"/>
      <dgm:spPr/>
      <dgm:t>
        <a:bodyPr/>
        <a:lstStyle/>
        <a:p>
          <a:endParaRPr lang="de-DE"/>
        </a:p>
      </dgm:t>
    </dgm:pt>
    <dgm:pt modelId="{EA33A803-084D-481B-968B-09F94AC9FFAA}" type="pres">
      <dgm:prSet presAssocID="{9935C368-6B91-4095-B931-F40D8F4F8118}" presName="rootText" presStyleLbl="node2" presStyleIdx="0" presStyleCnt="3" custScaleX="137970" custScaleY="1001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0C932F-669E-4A77-9A19-BA787D3DDE6F}" type="pres">
      <dgm:prSet presAssocID="{9935C368-6B91-4095-B931-F40D8F4F8118}" presName="rootConnector" presStyleLbl="node2" presStyleIdx="0" presStyleCnt="3"/>
      <dgm:spPr/>
      <dgm:t>
        <a:bodyPr/>
        <a:lstStyle/>
        <a:p>
          <a:endParaRPr lang="en-GB"/>
        </a:p>
      </dgm:t>
    </dgm:pt>
    <dgm:pt modelId="{E1BD68DD-F486-4EDE-A724-F6009E026990}" type="pres">
      <dgm:prSet presAssocID="{9935C368-6B91-4095-B931-F40D8F4F8118}" presName="hierChild4" presStyleCnt="0"/>
      <dgm:spPr/>
      <dgm:t>
        <a:bodyPr/>
        <a:lstStyle/>
        <a:p>
          <a:endParaRPr lang="de-DE"/>
        </a:p>
      </dgm:t>
    </dgm:pt>
    <dgm:pt modelId="{D46EE763-E674-4A06-AF95-E127B1B8AEE2}" type="pres">
      <dgm:prSet presAssocID="{9935C368-6B91-4095-B931-F40D8F4F8118}" presName="hierChild5" presStyleCnt="0"/>
      <dgm:spPr/>
      <dgm:t>
        <a:bodyPr/>
        <a:lstStyle/>
        <a:p>
          <a:endParaRPr lang="de-DE"/>
        </a:p>
      </dgm:t>
    </dgm:pt>
    <dgm:pt modelId="{F43C53FB-5BA1-4C2B-92CB-93457549E4F7}" type="pres">
      <dgm:prSet presAssocID="{164E4BE0-8B4B-4919-B44C-87236DF6ABC7}" presName="Name37" presStyleLbl="parChTrans1D2" presStyleIdx="1" presStyleCnt="3"/>
      <dgm:spPr/>
      <dgm:t>
        <a:bodyPr/>
        <a:lstStyle/>
        <a:p>
          <a:endParaRPr lang="en-GB"/>
        </a:p>
      </dgm:t>
    </dgm:pt>
    <dgm:pt modelId="{87DC1AD2-2FDE-4C96-8065-92E6FE29F851}" type="pres">
      <dgm:prSet presAssocID="{B2911479-FE4E-457A-BA70-F0CCAAA7299C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1F2F0805-FC7A-4AE5-8D0D-34AFEC1EBA76}" type="pres">
      <dgm:prSet presAssocID="{B2911479-FE4E-457A-BA70-F0CCAAA7299C}" presName="rootComposite" presStyleCnt="0"/>
      <dgm:spPr/>
      <dgm:t>
        <a:bodyPr/>
        <a:lstStyle/>
        <a:p>
          <a:endParaRPr lang="de-DE"/>
        </a:p>
      </dgm:t>
    </dgm:pt>
    <dgm:pt modelId="{E5407589-0EB7-49B5-BE51-8B5809FA184E}" type="pres">
      <dgm:prSet presAssocID="{B2911479-FE4E-457A-BA70-F0CCAAA7299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E9DF2C-E6AB-4CB1-8BA7-6976DEC2D098}" type="pres">
      <dgm:prSet presAssocID="{B2911479-FE4E-457A-BA70-F0CCAAA7299C}" presName="rootConnector" presStyleLbl="node2" presStyleIdx="1" presStyleCnt="3"/>
      <dgm:spPr/>
      <dgm:t>
        <a:bodyPr/>
        <a:lstStyle/>
        <a:p>
          <a:endParaRPr lang="en-GB"/>
        </a:p>
      </dgm:t>
    </dgm:pt>
    <dgm:pt modelId="{471BE589-83BA-48DD-B9A1-334D3FC85B43}" type="pres">
      <dgm:prSet presAssocID="{B2911479-FE4E-457A-BA70-F0CCAAA7299C}" presName="hierChild4" presStyleCnt="0"/>
      <dgm:spPr/>
      <dgm:t>
        <a:bodyPr/>
        <a:lstStyle/>
        <a:p>
          <a:endParaRPr lang="de-DE"/>
        </a:p>
      </dgm:t>
    </dgm:pt>
    <dgm:pt modelId="{1868EABB-4129-4810-B97E-F3D587611E19}" type="pres">
      <dgm:prSet presAssocID="{B2911479-FE4E-457A-BA70-F0CCAAA7299C}" presName="hierChild5" presStyleCnt="0"/>
      <dgm:spPr/>
      <dgm:t>
        <a:bodyPr/>
        <a:lstStyle/>
        <a:p>
          <a:endParaRPr lang="de-DE"/>
        </a:p>
      </dgm:t>
    </dgm:pt>
    <dgm:pt modelId="{D9134589-D9C3-433C-A628-CBA356B64C92}" type="pres">
      <dgm:prSet presAssocID="{72A5987D-E0E7-4BC7-BC54-F806B0691775}" presName="Name37" presStyleLbl="parChTrans1D2" presStyleIdx="2" presStyleCnt="3"/>
      <dgm:spPr/>
      <dgm:t>
        <a:bodyPr/>
        <a:lstStyle/>
        <a:p>
          <a:endParaRPr lang="en-GB"/>
        </a:p>
      </dgm:t>
    </dgm:pt>
    <dgm:pt modelId="{8268F53A-2C54-48C8-985B-5D458A755C02}" type="pres">
      <dgm:prSet presAssocID="{D430C318-18F6-48ED-A204-E13FF0E5F88D}" presName="hierRoot2" presStyleCnt="0">
        <dgm:presLayoutVars>
          <dgm:hierBranch val="r"/>
        </dgm:presLayoutVars>
      </dgm:prSet>
      <dgm:spPr/>
      <dgm:t>
        <a:bodyPr/>
        <a:lstStyle/>
        <a:p>
          <a:endParaRPr lang="de-DE"/>
        </a:p>
      </dgm:t>
    </dgm:pt>
    <dgm:pt modelId="{A7A4A8B8-4F5F-4C8E-9BF2-7DB5A221F2A0}" type="pres">
      <dgm:prSet presAssocID="{D430C318-18F6-48ED-A204-E13FF0E5F88D}" presName="rootComposite" presStyleCnt="0"/>
      <dgm:spPr/>
      <dgm:t>
        <a:bodyPr/>
        <a:lstStyle/>
        <a:p>
          <a:endParaRPr lang="de-DE"/>
        </a:p>
      </dgm:t>
    </dgm:pt>
    <dgm:pt modelId="{E0A5FF49-7EA5-45E6-9889-E1BC354E6D33}" type="pres">
      <dgm:prSet presAssocID="{D430C318-18F6-48ED-A204-E13FF0E5F88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A6722A-97B9-47CE-9B7D-282BF5857AC9}" type="pres">
      <dgm:prSet presAssocID="{D430C318-18F6-48ED-A204-E13FF0E5F88D}" presName="rootConnector" presStyleLbl="node2" presStyleIdx="2" presStyleCnt="3"/>
      <dgm:spPr/>
      <dgm:t>
        <a:bodyPr/>
        <a:lstStyle/>
        <a:p>
          <a:endParaRPr lang="en-GB"/>
        </a:p>
      </dgm:t>
    </dgm:pt>
    <dgm:pt modelId="{07CADBCA-2484-4130-9231-C34F9295A03B}" type="pres">
      <dgm:prSet presAssocID="{D430C318-18F6-48ED-A204-E13FF0E5F88D}" presName="hierChild4" presStyleCnt="0"/>
      <dgm:spPr/>
      <dgm:t>
        <a:bodyPr/>
        <a:lstStyle/>
        <a:p>
          <a:endParaRPr lang="de-DE"/>
        </a:p>
      </dgm:t>
    </dgm:pt>
    <dgm:pt modelId="{92FAACC3-8CD9-434B-917B-EB1A8A8C8165}" type="pres">
      <dgm:prSet presAssocID="{D430C318-18F6-48ED-A204-E13FF0E5F88D}" presName="hierChild5" presStyleCnt="0"/>
      <dgm:spPr/>
      <dgm:t>
        <a:bodyPr/>
        <a:lstStyle/>
        <a:p>
          <a:endParaRPr lang="de-DE"/>
        </a:p>
      </dgm:t>
    </dgm:pt>
    <dgm:pt modelId="{2A5B492C-F499-422E-9451-287F0F5E7671}" type="pres">
      <dgm:prSet presAssocID="{1688E2B3-9E47-4139-8078-FBA32F0C48F8}" presName="hierChild3" presStyleCnt="0"/>
      <dgm:spPr/>
    </dgm:pt>
  </dgm:ptLst>
  <dgm:cxnLst>
    <dgm:cxn modelId="{72F3FAB9-E5BB-44A7-8109-7A722BFA7525}" type="presOf" srcId="{D430C318-18F6-48ED-A204-E13FF0E5F88D}" destId="{1CA6722A-97B9-47CE-9B7D-282BF5857AC9}" srcOrd="1" destOrd="0" presId="urn:microsoft.com/office/officeart/2005/8/layout/orgChart1"/>
    <dgm:cxn modelId="{3770D0F3-703A-490E-87F9-4DE603CDB1E3}" type="presOf" srcId="{1688E2B3-9E47-4139-8078-FBA32F0C48F8}" destId="{6354B928-5BED-4143-AB9D-0027C2D15FE6}" srcOrd="1" destOrd="0" presId="urn:microsoft.com/office/officeart/2005/8/layout/orgChart1"/>
    <dgm:cxn modelId="{72323284-155F-4552-BEE7-EB94F7E566D6}" type="presOf" srcId="{164E4BE0-8B4B-4919-B44C-87236DF6ABC7}" destId="{F43C53FB-5BA1-4C2B-92CB-93457549E4F7}" srcOrd="0" destOrd="0" presId="urn:microsoft.com/office/officeart/2005/8/layout/orgChart1"/>
    <dgm:cxn modelId="{A3937206-A2F0-41FD-A7E9-1E224D3E96A4}" type="presOf" srcId="{1688E2B3-9E47-4139-8078-FBA32F0C48F8}" destId="{3B92B070-B2E8-431F-861E-73C51CC0005E}" srcOrd="0" destOrd="0" presId="urn:microsoft.com/office/officeart/2005/8/layout/orgChart1"/>
    <dgm:cxn modelId="{D0CD7EF6-A527-4DAB-9AD8-1C6C2DD19941}" type="presOf" srcId="{B2911479-FE4E-457A-BA70-F0CCAAA7299C}" destId="{E5407589-0EB7-49B5-BE51-8B5809FA184E}" srcOrd="0" destOrd="0" presId="urn:microsoft.com/office/officeart/2005/8/layout/orgChart1"/>
    <dgm:cxn modelId="{6DD4B5B8-5C79-454D-8802-03ABBDC95184}" srcId="{1688E2B3-9E47-4139-8078-FBA32F0C48F8}" destId="{B2911479-FE4E-457A-BA70-F0CCAAA7299C}" srcOrd="1" destOrd="0" parTransId="{164E4BE0-8B4B-4919-B44C-87236DF6ABC7}" sibTransId="{E357AF42-16C0-41C2-BD35-F9E23426D9CE}"/>
    <dgm:cxn modelId="{879CEA24-7D99-4E93-99CD-D56B2E816514}" srcId="{1688E2B3-9E47-4139-8078-FBA32F0C48F8}" destId="{9935C368-6B91-4095-B931-F40D8F4F8118}" srcOrd="0" destOrd="0" parTransId="{2828A927-79EF-41B7-928B-C1D0842AA974}" sibTransId="{3197C238-D875-4B17-B482-C7C5F113BBFC}"/>
    <dgm:cxn modelId="{3FC27949-24FD-46DD-9C2F-172A335A5867}" type="presOf" srcId="{72A5987D-E0E7-4BC7-BC54-F806B0691775}" destId="{D9134589-D9C3-433C-A628-CBA356B64C92}" srcOrd="0" destOrd="0" presId="urn:microsoft.com/office/officeart/2005/8/layout/orgChart1"/>
    <dgm:cxn modelId="{83A0715C-F22F-4ACD-AAFD-C796D48D1571}" type="presOf" srcId="{9935C368-6B91-4095-B931-F40D8F4F8118}" destId="{EA33A803-084D-481B-968B-09F94AC9FFAA}" srcOrd="0" destOrd="0" presId="urn:microsoft.com/office/officeart/2005/8/layout/orgChart1"/>
    <dgm:cxn modelId="{F07521CC-9682-411A-BF53-AEA886D00727}" srcId="{8F143F98-336F-4E50-88C7-ACD08A0CE0AA}" destId="{1688E2B3-9E47-4139-8078-FBA32F0C48F8}" srcOrd="0" destOrd="0" parTransId="{12662C50-69F2-40DA-B3FD-8B232F194E4E}" sibTransId="{695007AD-1911-47ED-8F87-B0E666E13C80}"/>
    <dgm:cxn modelId="{4C19F5AA-61E8-4313-8661-92DB9835B554}" type="presOf" srcId="{8F143F98-336F-4E50-88C7-ACD08A0CE0AA}" destId="{484C6AEC-6DAC-4A32-8CC0-6ED5D569353B}" srcOrd="0" destOrd="0" presId="urn:microsoft.com/office/officeart/2005/8/layout/orgChart1"/>
    <dgm:cxn modelId="{4E3791A8-ADFC-4992-B058-90726FD5A5BF}" type="presOf" srcId="{9935C368-6B91-4095-B931-F40D8F4F8118}" destId="{950C932F-669E-4A77-9A19-BA787D3DDE6F}" srcOrd="1" destOrd="0" presId="urn:microsoft.com/office/officeart/2005/8/layout/orgChart1"/>
    <dgm:cxn modelId="{3291D1E5-C7AF-46A9-9754-0524577AD0A3}" type="presOf" srcId="{2828A927-79EF-41B7-928B-C1D0842AA974}" destId="{C831A049-A735-4587-BB76-6C6D62104686}" srcOrd="0" destOrd="0" presId="urn:microsoft.com/office/officeart/2005/8/layout/orgChart1"/>
    <dgm:cxn modelId="{FC5EEC27-1889-48C8-A537-8FEBFB5AF096}" srcId="{1688E2B3-9E47-4139-8078-FBA32F0C48F8}" destId="{D430C318-18F6-48ED-A204-E13FF0E5F88D}" srcOrd="2" destOrd="0" parTransId="{72A5987D-E0E7-4BC7-BC54-F806B0691775}" sibTransId="{B9B7AE57-3F3E-482B-B839-DD12391D2B01}"/>
    <dgm:cxn modelId="{9761E214-A41F-495D-8631-9D03DC416649}" type="presOf" srcId="{B2911479-FE4E-457A-BA70-F0CCAAA7299C}" destId="{34E9DF2C-E6AB-4CB1-8BA7-6976DEC2D098}" srcOrd="1" destOrd="0" presId="urn:microsoft.com/office/officeart/2005/8/layout/orgChart1"/>
    <dgm:cxn modelId="{D2B7127A-6857-45EB-A9C7-C470C83667E8}" type="presOf" srcId="{D430C318-18F6-48ED-A204-E13FF0E5F88D}" destId="{E0A5FF49-7EA5-45E6-9889-E1BC354E6D33}" srcOrd="0" destOrd="0" presId="urn:microsoft.com/office/officeart/2005/8/layout/orgChart1"/>
    <dgm:cxn modelId="{43287755-C476-43BD-B329-09BBA9EADE9E}" type="presParOf" srcId="{484C6AEC-6DAC-4A32-8CC0-6ED5D569353B}" destId="{8E6E58D4-4074-45C7-B077-63A9BB812659}" srcOrd="0" destOrd="0" presId="urn:microsoft.com/office/officeart/2005/8/layout/orgChart1"/>
    <dgm:cxn modelId="{198CAD1D-176A-436B-A7B0-979265CBF326}" type="presParOf" srcId="{8E6E58D4-4074-45C7-B077-63A9BB812659}" destId="{D040E280-7BCB-4025-9AC2-D4D333A0A8DE}" srcOrd="0" destOrd="0" presId="urn:microsoft.com/office/officeart/2005/8/layout/orgChart1"/>
    <dgm:cxn modelId="{AE57432A-F268-4F07-8895-5F4D54C143F8}" type="presParOf" srcId="{D040E280-7BCB-4025-9AC2-D4D333A0A8DE}" destId="{3B92B070-B2E8-431F-861E-73C51CC0005E}" srcOrd="0" destOrd="0" presId="urn:microsoft.com/office/officeart/2005/8/layout/orgChart1"/>
    <dgm:cxn modelId="{30CC21B8-00B6-49F4-9D3D-19F0826A46F5}" type="presParOf" srcId="{D040E280-7BCB-4025-9AC2-D4D333A0A8DE}" destId="{6354B928-5BED-4143-AB9D-0027C2D15FE6}" srcOrd="1" destOrd="0" presId="urn:microsoft.com/office/officeart/2005/8/layout/orgChart1"/>
    <dgm:cxn modelId="{5FB1322A-E823-428D-972F-52FFD9D38C5B}" type="presParOf" srcId="{8E6E58D4-4074-45C7-B077-63A9BB812659}" destId="{12854574-6C5E-414E-B7DA-5E3B65F3D776}" srcOrd="1" destOrd="0" presId="urn:microsoft.com/office/officeart/2005/8/layout/orgChart1"/>
    <dgm:cxn modelId="{072D2DA5-CD55-4002-8013-C779CDC9C2AD}" type="presParOf" srcId="{12854574-6C5E-414E-B7DA-5E3B65F3D776}" destId="{C831A049-A735-4587-BB76-6C6D62104686}" srcOrd="0" destOrd="0" presId="urn:microsoft.com/office/officeart/2005/8/layout/orgChart1"/>
    <dgm:cxn modelId="{173045E3-C32B-41F8-9FD7-3FD15BF6C6DF}" type="presParOf" srcId="{12854574-6C5E-414E-B7DA-5E3B65F3D776}" destId="{AAA129C3-7F64-4AEF-98FB-6BF23C6A4562}" srcOrd="1" destOrd="0" presId="urn:microsoft.com/office/officeart/2005/8/layout/orgChart1"/>
    <dgm:cxn modelId="{692BAA07-6403-40B0-817C-938ACD1C7713}" type="presParOf" srcId="{AAA129C3-7F64-4AEF-98FB-6BF23C6A4562}" destId="{F5D8CE12-0290-4E88-9719-7BAEF455F0C6}" srcOrd="0" destOrd="0" presId="urn:microsoft.com/office/officeart/2005/8/layout/orgChart1"/>
    <dgm:cxn modelId="{8378F7B3-2C54-403E-94EA-D7CB3FA35DAA}" type="presParOf" srcId="{F5D8CE12-0290-4E88-9719-7BAEF455F0C6}" destId="{EA33A803-084D-481B-968B-09F94AC9FFAA}" srcOrd="0" destOrd="0" presId="urn:microsoft.com/office/officeart/2005/8/layout/orgChart1"/>
    <dgm:cxn modelId="{FC00C01B-8832-4B76-97EB-D02B14A5D9CA}" type="presParOf" srcId="{F5D8CE12-0290-4E88-9719-7BAEF455F0C6}" destId="{950C932F-669E-4A77-9A19-BA787D3DDE6F}" srcOrd="1" destOrd="0" presId="urn:microsoft.com/office/officeart/2005/8/layout/orgChart1"/>
    <dgm:cxn modelId="{41C1BD93-F8D6-4D3E-B3D6-1C09E9A27643}" type="presParOf" srcId="{AAA129C3-7F64-4AEF-98FB-6BF23C6A4562}" destId="{E1BD68DD-F486-4EDE-A724-F6009E026990}" srcOrd="1" destOrd="0" presId="urn:microsoft.com/office/officeart/2005/8/layout/orgChart1"/>
    <dgm:cxn modelId="{BACEFCB5-9C22-4CDF-901D-ECD888BD07D5}" type="presParOf" srcId="{AAA129C3-7F64-4AEF-98FB-6BF23C6A4562}" destId="{D46EE763-E674-4A06-AF95-E127B1B8AEE2}" srcOrd="2" destOrd="0" presId="urn:microsoft.com/office/officeart/2005/8/layout/orgChart1"/>
    <dgm:cxn modelId="{AD683BF8-143C-4085-97BE-68CE00A90470}" type="presParOf" srcId="{12854574-6C5E-414E-B7DA-5E3B65F3D776}" destId="{F43C53FB-5BA1-4C2B-92CB-93457549E4F7}" srcOrd="2" destOrd="0" presId="urn:microsoft.com/office/officeart/2005/8/layout/orgChart1"/>
    <dgm:cxn modelId="{420BA43E-0C26-4FCC-B5C7-2F7B7566978D}" type="presParOf" srcId="{12854574-6C5E-414E-B7DA-5E3B65F3D776}" destId="{87DC1AD2-2FDE-4C96-8065-92E6FE29F851}" srcOrd="3" destOrd="0" presId="urn:microsoft.com/office/officeart/2005/8/layout/orgChart1"/>
    <dgm:cxn modelId="{839EAD71-EEC7-49AE-A4C2-BF54E0807E33}" type="presParOf" srcId="{87DC1AD2-2FDE-4C96-8065-92E6FE29F851}" destId="{1F2F0805-FC7A-4AE5-8D0D-34AFEC1EBA76}" srcOrd="0" destOrd="0" presId="urn:microsoft.com/office/officeart/2005/8/layout/orgChart1"/>
    <dgm:cxn modelId="{78AD98C9-1949-45D9-9AFD-4F276CEE6126}" type="presParOf" srcId="{1F2F0805-FC7A-4AE5-8D0D-34AFEC1EBA76}" destId="{E5407589-0EB7-49B5-BE51-8B5809FA184E}" srcOrd="0" destOrd="0" presId="urn:microsoft.com/office/officeart/2005/8/layout/orgChart1"/>
    <dgm:cxn modelId="{1E6FCDA7-4F32-4EA3-A260-72074A918E79}" type="presParOf" srcId="{1F2F0805-FC7A-4AE5-8D0D-34AFEC1EBA76}" destId="{34E9DF2C-E6AB-4CB1-8BA7-6976DEC2D098}" srcOrd="1" destOrd="0" presId="urn:microsoft.com/office/officeart/2005/8/layout/orgChart1"/>
    <dgm:cxn modelId="{E64114B3-9A73-4943-A60C-1976B8398895}" type="presParOf" srcId="{87DC1AD2-2FDE-4C96-8065-92E6FE29F851}" destId="{471BE589-83BA-48DD-B9A1-334D3FC85B43}" srcOrd="1" destOrd="0" presId="urn:microsoft.com/office/officeart/2005/8/layout/orgChart1"/>
    <dgm:cxn modelId="{1FC6E1CA-C8EB-4669-97A4-DC8A2FF150F5}" type="presParOf" srcId="{87DC1AD2-2FDE-4C96-8065-92E6FE29F851}" destId="{1868EABB-4129-4810-B97E-F3D587611E19}" srcOrd="2" destOrd="0" presId="urn:microsoft.com/office/officeart/2005/8/layout/orgChart1"/>
    <dgm:cxn modelId="{BDD4975E-6E5C-4985-819E-D97D902DEA3A}" type="presParOf" srcId="{12854574-6C5E-414E-B7DA-5E3B65F3D776}" destId="{D9134589-D9C3-433C-A628-CBA356B64C92}" srcOrd="4" destOrd="0" presId="urn:microsoft.com/office/officeart/2005/8/layout/orgChart1"/>
    <dgm:cxn modelId="{D6296FB4-0423-4E15-B518-00E6F172FAF7}" type="presParOf" srcId="{12854574-6C5E-414E-B7DA-5E3B65F3D776}" destId="{8268F53A-2C54-48C8-985B-5D458A755C02}" srcOrd="5" destOrd="0" presId="urn:microsoft.com/office/officeart/2005/8/layout/orgChart1"/>
    <dgm:cxn modelId="{6F7262D3-D5B3-4123-845C-FB56DE1A731A}" type="presParOf" srcId="{8268F53A-2C54-48C8-985B-5D458A755C02}" destId="{A7A4A8B8-4F5F-4C8E-9BF2-7DB5A221F2A0}" srcOrd="0" destOrd="0" presId="urn:microsoft.com/office/officeart/2005/8/layout/orgChart1"/>
    <dgm:cxn modelId="{7DC3E348-54E3-49E3-AE8E-6E80B9D743FC}" type="presParOf" srcId="{A7A4A8B8-4F5F-4C8E-9BF2-7DB5A221F2A0}" destId="{E0A5FF49-7EA5-45E6-9889-E1BC354E6D33}" srcOrd="0" destOrd="0" presId="urn:microsoft.com/office/officeart/2005/8/layout/orgChart1"/>
    <dgm:cxn modelId="{06C33118-436E-4305-8C67-9F7F7FAC44BA}" type="presParOf" srcId="{A7A4A8B8-4F5F-4C8E-9BF2-7DB5A221F2A0}" destId="{1CA6722A-97B9-47CE-9B7D-282BF5857AC9}" srcOrd="1" destOrd="0" presId="urn:microsoft.com/office/officeart/2005/8/layout/orgChart1"/>
    <dgm:cxn modelId="{905D9C54-EA46-4760-AD0A-868A55D30AB9}" type="presParOf" srcId="{8268F53A-2C54-48C8-985B-5D458A755C02}" destId="{07CADBCA-2484-4130-9231-C34F9295A03B}" srcOrd="1" destOrd="0" presId="urn:microsoft.com/office/officeart/2005/8/layout/orgChart1"/>
    <dgm:cxn modelId="{6BE13588-54F3-4EE9-9639-E4844CF5978B}" type="presParOf" srcId="{8268F53A-2C54-48C8-985B-5D458A755C02}" destId="{92FAACC3-8CD9-434B-917B-EB1A8A8C8165}" srcOrd="2" destOrd="0" presId="urn:microsoft.com/office/officeart/2005/8/layout/orgChart1"/>
    <dgm:cxn modelId="{6EEA48EF-5E66-46FA-B5DB-C3F1154EE392}" type="presParOf" srcId="{8E6E58D4-4074-45C7-B077-63A9BB812659}" destId="{2A5B492C-F499-422E-9451-287F0F5E76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43F98-336F-4E50-88C7-ACD08A0CE0AA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688E2B3-9E47-4139-8078-FBA32F0C48F8}" type="asst">
      <dgm:prSet phldrT="[Text]"/>
      <dgm:spPr/>
      <dgm:t>
        <a:bodyPr/>
        <a:lstStyle/>
        <a:p>
          <a:r>
            <a:rPr lang="en-GB" dirty="0" smtClean="0"/>
            <a:t>Price-based FINTEC</a:t>
          </a:r>
          <a:endParaRPr lang="en-GB" dirty="0"/>
        </a:p>
      </dgm:t>
    </dgm:pt>
    <dgm:pt modelId="{12662C50-69F2-40DA-B3FD-8B232F194E4E}" type="parTrans" cxnId="{F07521CC-9682-411A-BF53-AEA886D00727}">
      <dgm:prSet/>
      <dgm:spPr/>
      <dgm:t>
        <a:bodyPr/>
        <a:lstStyle/>
        <a:p>
          <a:endParaRPr lang="en-GB"/>
        </a:p>
      </dgm:t>
    </dgm:pt>
    <dgm:pt modelId="{695007AD-1911-47ED-8F87-B0E666E13C80}" type="sibTrans" cxnId="{F07521CC-9682-411A-BF53-AEA886D00727}">
      <dgm:prSet/>
      <dgm:spPr/>
      <dgm:t>
        <a:bodyPr/>
        <a:lstStyle/>
        <a:p>
          <a:endParaRPr lang="en-GB"/>
        </a:p>
      </dgm:t>
    </dgm:pt>
    <dgm:pt modelId="{9935C368-6B91-4095-B931-F40D8F4F8118}">
      <dgm:prSet phldrT="[Text]"/>
      <dgm:spPr/>
      <dgm:t>
        <a:bodyPr/>
        <a:lstStyle/>
        <a:p>
          <a:r>
            <a:rPr lang="en-GB" dirty="0" smtClean="0"/>
            <a:t>Money markets</a:t>
          </a:r>
          <a:endParaRPr lang="en-GB" dirty="0"/>
        </a:p>
      </dgm:t>
    </dgm:pt>
    <dgm:pt modelId="{2828A927-79EF-41B7-928B-C1D0842AA974}" type="parTrans" cxnId="{879CEA24-7D99-4E93-99CD-D56B2E816514}">
      <dgm:prSet/>
      <dgm:spPr/>
      <dgm:t>
        <a:bodyPr/>
        <a:lstStyle/>
        <a:p>
          <a:endParaRPr lang="en-GB"/>
        </a:p>
      </dgm:t>
    </dgm:pt>
    <dgm:pt modelId="{3197C238-D875-4B17-B482-C7C5F113BBFC}" type="sibTrans" cxnId="{879CEA24-7D99-4E93-99CD-D56B2E816514}">
      <dgm:prSet/>
      <dgm:spPr/>
      <dgm:t>
        <a:bodyPr/>
        <a:lstStyle/>
        <a:p>
          <a:endParaRPr lang="en-GB"/>
        </a:p>
      </dgm:t>
    </dgm:pt>
    <dgm:pt modelId="{B2911479-FE4E-457A-BA70-F0CCAAA7299C}">
      <dgm:prSet phldrT="[Text]"/>
      <dgm:spPr/>
      <dgm:t>
        <a:bodyPr/>
        <a:lstStyle/>
        <a:p>
          <a:r>
            <a:rPr lang="en-GB" dirty="0" smtClean="0"/>
            <a:t>Bond markets</a:t>
          </a:r>
          <a:endParaRPr lang="en-GB" dirty="0"/>
        </a:p>
      </dgm:t>
    </dgm:pt>
    <dgm:pt modelId="{164E4BE0-8B4B-4919-B44C-87236DF6ABC7}" type="parTrans" cxnId="{6DD4B5B8-5C79-454D-8802-03ABBDC95184}">
      <dgm:prSet/>
      <dgm:spPr/>
      <dgm:t>
        <a:bodyPr/>
        <a:lstStyle/>
        <a:p>
          <a:endParaRPr lang="en-GB"/>
        </a:p>
      </dgm:t>
    </dgm:pt>
    <dgm:pt modelId="{E357AF42-16C0-41C2-BD35-F9E23426D9CE}" type="sibTrans" cxnId="{6DD4B5B8-5C79-454D-8802-03ABBDC95184}">
      <dgm:prSet/>
      <dgm:spPr/>
      <dgm:t>
        <a:bodyPr/>
        <a:lstStyle/>
        <a:p>
          <a:endParaRPr lang="en-GB"/>
        </a:p>
      </dgm:t>
    </dgm:pt>
    <dgm:pt modelId="{D430C318-18F6-48ED-A204-E13FF0E5F88D}">
      <dgm:prSet phldrT="[Text]"/>
      <dgm:spPr/>
      <dgm:t>
        <a:bodyPr/>
        <a:lstStyle/>
        <a:p>
          <a:r>
            <a:rPr lang="en-GB" dirty="0" smtClean="0"/>
            <a:t>Equity markets</a:t>
          </a:r>
          <a:endParaRPr lang="en-GB" dirty="0"/>
        </a:p>
      </dgm:t>
    </dgm:pt>
    <dgm:pt modelId="{72A5987D-E0E7-4BC7-BC54-F806B0691775}" type="parTrans" cxnId="{FC5EEC27-1889-48C8-A537-8FEBFB5AF096}">
      <dgm:prSet/>
      <dgm:spPr/>
      <dgm:t>
        <a:bodyPr/>
        <a:lstStyle/>
        <a:p>
          <a:endParaRPr lang="en-GB"/>
        </a:p>
      </dgm:t>
    </dgm:pt>
    <dgm:pt modelId="{B9B7AE57-3F3E-482B-B839-DD12391D2B01}" type="sibTrans" cxnId="{FC5EEC27-1889-48C8-A537-8FEBFB5AF096}">
      <dgm:prSet/>
      <dgm:spPr/>
      <dgm:t>
        <a:bodyPr/>
        <a:lstStyle/>
        <a:p>
          <a:endParaRPr lang="en-GB"/>
        </a:p>
      </dgm:t>
    </dgm:pt>
    <dgm:pt modelId="{608F913A-7A4D-4BD1-A71B-0EF5C3FFA75B}">
      <dgm:prSet/>
      <dgm:spPr/>
      <dgm:t>
        <a:bodyPr/>
        <a:lstStyle/>
        <a:p>
          <a:r>
            <a:rPr lang="en-GB" dirty="0" smtClean="0"/>
            <a:t>Banking markets</a:t>
          </a:r>
          <a:endParaRPr lang="en-GB" dirty="0"/>
        </a:p>
      </dgm:t>
    </dgm:pt>
    <dgm:pt modelId="{B00F18AF-5D86-473F-A11C-E5F4C8F235B7}" type="parTrans" cxnId="{029AC204-FDB8-4D86-B30D-CEF43854F8B6}">
      <dgm:prSet/>
      <dgm:spPr/>
      <dgm:t>
        <a:bodyPr/>
        <a:lstStyle/>
        <a:p>
          <a:endParaRPr lang="en-GB"/>
        </a:p>
      </dgm:t>
    </dgm:pt>
    <dgm:pt modelId="{F713787B-C3F1-47E0-B581-9B1F29D8B638}" type="sibTrans" cxnId="{029AC204-FDB8-4D86-B30D-CEF43854F8B6}">
      <dgm:prSet/>
      <dgm:spPr/>
      <dgm:t>
        <a:bodyPr/>
        <a:lstStyle/>
        <a:p>
          <a:endParaRPr lang="en-GB"/>
        </a:p>
      </dgm:t>
    </dgm:pt>
    <dgm:pt modelId="{484C6AEC-6DAC-4A32-8CC0-6ED5D569353B}" type="pres">
      <dgm:prSet presAssocID="{8F143F98-336F-4E50-88C7-ACD08A0CE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E6E58D4-4074-45C7-B077-63A9BB812659}" type="pres">
      <dgm:prSet presAssocID="{1688E2B3-9E47-4139-8078-FBA32F0C48F8}" presName="hierRoot1" presStyleCnt="0">
        <dgm:presLayoutVars>
          <dgm:hierBranch val="init"/>
        </dgm:presLayoutVars>
      </dgm:prSet>
      <dgm:spPr/>
    </dgm:pt>
    <dgm:pt modelId="{D040E280-7BCB-4025-9AC2-D4D333A0A8DE}" type="pres">
      <dgm:prSet presAssocID="{1688E2B3-9E47-4139-8078-FBA32F0C48F8}" presName="rootComposite1" presStyleCnt="0"/>
      <dgm:spPr/>
    </dgm:pt>
    <dgm:pt modelId="{3B92B070-B2E8-431F-861E-73C51CC0005E}" type="pres">
      <dgm:prSet presAssocID="{1688E2B3-9E47-4139-8078-FBA32F0C48F8}" presName="rootText1" presStyleLbl="node0" presStyleIdx="0" presStyleCnt="1" custLinFactNeighborX="17" custLinFactNeighborY="-62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54B928-5BED-4143-AB9D-0027C2D15FE6}" type="pres">
      <dgm:prSet presAssocID="{1688E2B3-9E47-4139-8078-FBA32F0C48F8}" presName="rootConnector1" presStyleLbl="asst0" presStyleIdx="0" presStyleCnt="0"/>
      <dgm:spPr/>
      <dgm:t>
        <a:bodyPr/>
        <a:lstStyle/>
        <a:p>
          <a:endParaRPr lang="en-GB"/>
        </a:p>
      </dgm:t>
    </dgm:pt>
    <dgm:pt modelId="{12854574-6C5E-414E-B7DA-5E3B65F3D776}" type="pres">
      <dgm:prSet presAssocID="{1688E2B3-9E47-4139-8078-FBA32F0C48F8}" presName="hierChild2" presStyleCnt="0"/>
      <dgm:spPr/>
    </dgm:pt>
    <dgm:pt modelId="{C831A049-A735-4587-BB76-6C6D62104686}" type="pres">
      <dgm:prSet presAssocID="{2828A927-79EF-41B7-928B-C1D0842AA974}" presName="Name37" presStyleLbl="parChTrans1D2" presStyleIdx="0" presStyleCnt="4"/>
      <dgm:spPr/>
      <dgm:t>
        <a:bodyPr/>
        <a:lstStyle/>
        <a:p>
          <a:endParaRPr lang="en-GB"/>
        </a:p>
      </dgm:t>
    </dgm:pt>
    <dgm:pt modelId="{AAA129C3-7F64-4AEF-98FB-6BF23C6A4562}" type="pres">
      <dgm:prSet presAssocID="{9935C368-6B91-4095-B931-F40D8F4F8118}" presName="hierRoot2" presStyleCnt="0">
        <dgm:presLayoutVars>
          <dgm:hierBranch val="r"/>
        </dgm:presLayoutVars>
      </dgm:prSet>
      <dgm:spPr/>
      <dgm:t>
        <a:bodyPr/>
        <a:lstStyle/>
        <a:p>
          <a:endParaRPr lang="de-DE"/>
        </a:p>
      </dgm:t>
    </dgm:pt>
    <dgm:pt modelId="{F5D8CE12-0290-4E88-9719-7BAEF455F0C6}" type="pres">
      <dgm:prSet presAssocID="{9935C368-6B91-4095-B931-F40D8F4F8118}" presName="rootComposite" presStyleCnt="0"/>
      <dgm:spPr/>
      <dgm:t>
        <a:bodyPr/>
        <a:lstStyle/>
        <a:p>
          <a:endParaRPr lang="de-DE"/>
        </a:p>
      </dgm:t>
    </dgm:pt>
    <dgm:pt modelId="{EA33A803-084D-481B-968B-09F94AC9FFAA}" type="pres">
      <dgm:prSet presAssocID="{9935C368-6B91-4095-B931-F40D8F4F81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0C932F-669E-4A77-9A19-BA787D3DDE6F}" type="pres">
      <dgm:prSet presAssocID="{9935C368-6B91-4095-B931-F40D8F4F8118}" presName="rootConnector" presStyleLbl="node2" presStyleIdx="0" presStyleCnt="4"/>
      <dgm:spPr/>
      <dgm:t>
        <a:bodyPr/>
        <a:lstStyle/>
        <a:p>
          <a:endParaRPr lang="en-GB"/>
        </a:p>
      </dgm:t>
    </dgm:pt>
    <dgm:pt modelId="{E1BD68DD-F486-4EDE-A724-F6009E026990}" type="pres">
      <dgm:prSet presAssocID="{9935C368-6B91-4095-B931-F40D8F4F8118}" presName="hierChild4" presStyleCnt="0"/>
      <dgm:spPr/>
      <dgm:t>
        <a:bodyPr/>
        <a:lstStyle/>
        <a:p>
          <a:endParaRPr lang="de-DE"/>
        </a:p>
      </dgm:t>
    </dgm:pt>
    <dgm:pt modelId="{D46EE763-E674-4A06-AF95-E127B1B8AEE2}" type="pres">
      <dgm:prSet presAssocID="{9935C368-6B91-4095-B931-F40D8F4F8118}" presName="hierChild5" presStyleCnt="0"/>
      <dgm:spPr/>
      <dgm:t>
        <a:bodyPr/>
        <a:lstStyle/>
        <a:p>
          <a:endParaRPr lang="de-DE"/>
        </a:p>
      </dgm:t>
    </dgm:pt>
    <dgm:pt modelId="{F43C53FB-5BA1-4C2B-92CB-93457549E4F7}" type="pres">
      <dgm:prSet presAssocID="{164E4BE0-8B4B-4919-B44C-87236DF6ABC7}" presName="Name37" presStyleLbl="parChTrans1D2" presStyleIdx="1" presStyleCnt="4"/>
      <dgm:spPr/>
      <dgm:t>
        <a:bodyPr/>
        <a:lstStyle/>
        <a:p>
          <a:endParaRPr lang="en-GB"/>
        </a:p>
      </dgm:t>
    </dgm:pt>
    <dgm:pt modelId="{87DC1AD2-2FDE-4C96-8065-92E6FE29F851}" type="pres">
      <dgm:prSet presAssocID="{B2911479-FE4E-457A-BA70-F0CCAAA7299C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1F2F0805-FC7A-4AE5-8D0D-34AFEC1EBA76}" type="pres">
      <dgm:prSet presAssocID="{B2911479-FE4E-457A-BA70-F0CCAAA7299C}" presName="rootComposite" presStyleCnt="0"/>
      <dgm:spPr/>
      <dgm:t>
        <a:bodyPr/>
        <a:lstStyle/>
        <a:p>
          <a:endParaRPr lang="de-DE"/>
        </a:p>
      </dgm:t>
    </dgm:pt>
    <dgm:pt modelId="{E5407589-0EB7-49B5-BE51-8B5809FA184E}" type="pres">
      <dgm:prSet presAssocID="{B2911479-FE4E-457A-BA70-F0CCAAA7299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E9DF2C-E6AB-4CB1-8BA7-6976DEC2D098}" type="pres">
      <dgm:prSet presAssocID="{B2911479-FE4E-457A-BA70-F0CCAAA7299C}" presName="rootConnector" presStyleLbl="node2" presStyleIdx="1" presStyleCnt="4"/>
      <dgm:spPr/>
      <dgm:t>
        <a:bodyPr/>
        <a:lstStyle/>
        <a:p>
          <a:endParaRPr lang="en-GB"/>
        </a:p>
      </dgm:t>
    </dgm:pt>
    <dgm:pt modelId="{471BE589-83BA-48DD-B9A1-334D3FC85B43}" type="pres">
      <dgm:prSet presAssocID="{B2911479-FE4E-457A-BA70-F0CCAAA7299C}" presName="hierChild4" presStyleCnt="0"/>
      <dgm:spPr/>
      <dgm:t>
        <a:bodyPr/>
        <a:lstStyle/>
        <a:p>
          <a:endParaRPr lang="de-DE"/>
        </a:p>
      </dgm:t>
    </dgm:pt>
    <dgm:pt modelId="{1868EABB-4129-4810-B97E-F3D587611E19}" type="pres">
      <dgm:prSet presAssocID="{B2911479-FE4E-457A-BA70-F0CCAAA7299C}" presName="hierChild5" presStyleCnt="0"/>
      <dgm:spPr/>
      <dgm:t>
        <a:bodyPr/>
        <a:lstStyle/>
        <a:p>
          <a:endParaRPr lang="de-DE"/>
        </a:p>
      </dgm:t>
    </dgm:pt>
    <dgm:pt modelId="{D9134589-D9C3-433C-A628-CBA356B64C92}" type="pres">
      <dgm:prSet presAssocID="{72A5987D-E0E7-4BC7-BC54-F806B0691775}" presName="Name37" presStyleLbl="parChTrans1D2" presStyleIdx="2" presStyleCnt="4"/>
      <dgm:spPr/>
      <dgm:t>
        <a:bodyPr/>
        <a:lstStyle/>
        <a:p>
          <a:endParaRPr lang="en-GB"/>
        </a:p>
      </dgm:t>
    </dgm:pt>
    <dgm:pt modelId="{8268F53A-2C54-48C8-985B-5D458A755C02}" type="pres">
      <dgm:prSet presAssocID="{D430C318-18F6-48ED-A204-E13FF0E5F88D}" presName="hierRoot2" presStyleCnt="0">
        <dgm:presLayoutVars>
          <dgm:hierBranch val="r"/>
        </dgm:presLayoutVars>
      </dgm:prSet>
      <dgm:spPr/>
      <dgm:t>
        <a:bodyPr/>
        <a:lstStyle/>
        <a:p>
          <a:endParaRPr lang="de-DE"/>
        </a:p>
      </dgm:t>
    </dgm:pt>
    <dgm:pt modelId="{A7A4A8B8-4F5F-4C8E-9BF2-7DB5A221F2A0}" type="pres">
      <dgm:prSet presAssocID="{D430C318-18F6-48ED-A204-E13FF0E5F88D}" presName="rootComposite" presStyleCnt="0"/>
      <dgm:spPr/>
      <dgm:t>
        <a:bodyPr/>
        <a:lstStyle/>
        <a:p>
          <a:endParaRPr lang="de-DE"/>
        </a:p>
      </dgm:t>
    </dgm:pt>
    <dgm:pt modelId="{E0A5FF49-7EA5-45E6-9889-E1BC354E6D33}" type="pres">
      <dgm:prSet presAssocID="{D430C318-18F6-48ED-A204-E13FF0E5F88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A6722A-97B9-47CE-9B7D-282BF5857AC9}" type="pres">
      <dgm:prSet presAssocID="{D430C318-18F6-48ED-A204-E13FF0E5F88D}" presName="rootConnector" presStyleLbl="node2" presStyleIdx="2" presStyleCnt="4"/>
      <dgm:spPr/>
      <dgm:t>
        <a:bodyPr/>
        <a:lstStyle/>
        <a:p>
          <a:endParaRPr lang="en-GB"/>
        </a:p>
      </dgm:t>
    </dgm:pt>
    <dgm:pt modelId="{07CADBCA-2484-4130-9231-C34F9295A03B}" type="pres">
      <dgm:prSet presAssocID="{D430C318-18F6-48ED-A204-E13FF0E5F88D}" presName="hierChild4" presStyleCnt="0"/>
      <dgm:spPr/>
      <dgm:t>
        <a:bodyPr/>
        <a:lstStyle/>
        <a:p>
          <a:endParaRPr lang="de-DE"/>
        </a:p>
      </dgm:t>
    </dgm:pt>
    <dgm:pt modelId="{92FAACC3-8CD9-434B-917B-EB1A8A8C8165}" type="pres">
      <dgm:prSet presAssocID="{D430C318-18F6-48ED-A204-E13FF0E5F88D}" presName="hierChild5" presStyleCnt="0"/>
      <dgm:spPr/>
      <dgm:t>
        <a:bodyPr/>
        <a:lstStyle/>
        <a:p>
          <a:endParaRPr lang="de-DE"/>
        </a:p>
      </dgm:t>
    </dgm:pt>
    <dgm:pt modelId="{65FEBD88-C593-445F-9E4D-414C83486F12}" type="pres">
      <dgm:prSet presAssocID="{B00F18AF-5D86-473F-A11C-E5F4C8F235B7}" presName="Name37" presStyleLbl="parChTrans1D2" presStyleIdx="3" presStyleCnt="4"/>
      <dgm:spPr/>
      <dgm:t>
        <a:bodyPr/>
        <a:lstStyle/>
        <a:p>
          <a:endParaRPr lang="en-GB"/>
        </a:p>
      </dgm:t>
    </dgm:pt>
    <dgm:pt modelId="{432CBDF2-ADF1-4B71-AF28-2F3FC8BB270E}" type="pres">
      <dgm:prSet presAssocID="{608F913A-7A4D-4BD1-A71B-0EF5C3FFA75B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FC6A82F9-D37D-4A9F-AA1F-61439BF42943}" type="pres">
      <dgm:prSet presAssocID="{608F913A-7A4D-4BD1-A71B-0EF5C3FFA75B}" presName="rootComposite" presStyleCnt="0"/>
      <dgm:spPr/>
      <dgm:t>
        <a:bodyPr/>
        <a:lstStyle/>
        <a:p>
          <a:endParaRPr lang="de-DE"/>
        </a:p>
      </dgm:t>
    </dgm:pt>
    <dgm:pt modelId="{A33B61A6-5F40-43B3-AC30-DFB17DAD76CE}" type="pres">
      <dgm:prSet presAssocID="{608F913A-7A4D-4BD1-A71B-0EF5C3FFA75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61DEF6-F489-444F-B99D-38DD3CA803E3}" type="pres">
      <dgm:prSet presAssocID="{608F913A-7A4D-4BD1-A71B-0EF5C3FFA75B}" presName="rootConnector" presStyleLbl="node2" presStyleIdx="3" presStyleCnt="4"/>
      <dgm:spPr/>
      <dgm:t>
        <a:bodyPr/>
        <a:lstStyle/>
        <a:p>
          <a:endParaRPr lang="en-GB"/>
        </a:p>
      </dgm:t>
    </dgm:pt>
    <dgm:pt modelId="{D10D80E6-2134-40FB-A954-2D9D55D64129}" type="pres">
      <dgm:prSet presAssocID="{608F913A-7A4D-4BD1-A71B-0EF5C3FFA75B}" presName="hierChild4" presStyleCnt="0"/>
      <dgm:spPr/>
      <dgm:t>
        <a:bodyPr/>
        <a:lstStyle/>
        <a:p>
          <a:endParaRPr lang="de-DE"/>
        </a:p>
      </dgm:t>
    </dgm:pt>
    <dgm:pt modelId="{646FB42D-A808-4CC3-BBB2-0E730B5ACE77}" type="pres">
      <dgm:prSet presAssocID="{608F913A-7A4D-4BD1-A71B-0EF5C3FFA75B}" presName="hierChild5" presStyleCnt="0"/>
      <dgm:spPr/>
      <dgm:t>
        <a:bodyPr/>
        <a:lstStyle/>
        <a:p>
          <a:endParaRPr lang="de-DE"/>
        </a:p>
      </dgm:t>
    </dgm:pt>
    <dgm:pt modelId="{2A5B492C-F499-422E-9451-287F0F5E7671}" type="pres">
      <dgm:prSet presAssocID="{1688E2B3-9E47-4139-8078-FBA32F0C48F8}" presName="hierChild3" presStyleCnt="0"/>
      <dgm:spPr/>
    </dgm:pt>
  </dgm:ptLst>
  <dgm:cxnLst>
    <dgm:cxn modelId="{879CEA24-7D99-4E93-99CD-D56B2E816514}" srcId="{1688E2B3-9E47-4139-8078-FBA32F0C48F8}" destId="{9935C368-6B91-4095-B931-F40D8F4F8118}" srcOrd="0" destOrd="0" parTransId="{2828A927-79EF-41B7-928B-C1D0842AA974}" sibTransId="{3197C238-D875-4B17-B482-C7C5F113BBFC}"/>
    <dgm:cxn modelId="{831AA5DD-EF8C-47D9-9350-156AFD66291E}" type="presOf" srcId="{8F143F98-336F-4E50-88C7-ACD08A0CE0AA}" destId="{484C6AEC-6DAC-4A32-8CC0-6ED5D569353B}" srcOrd="0" destOrd="0" presId="urn:microsoft.com/office/officeart/2005/8/layout/orgChart1"/>
    <dgm:cxn modelId="{6B0BD4CF-A3A6-40CA-9769-D3A40449C4CA}" type="presOf" srcId="{608F913A-7A4D-4BD1-A71B-0EF5C3FFA75B}" destId="{A33B61A6-5F40-43B3-AC30-DFB17DAD76CE}" srcOrd="0" destOrd="0" presId="urn:microsoft.com/office/officeart/2005/8/layout/orgChart1"/>
    <dgm:cxn modelId="{6DD4B5B8-5C79-454D-8802-03ABBDC95184}" srcId="{1688E2B3-9E47-4139-8078-FBA32F0C48F8}" destId="{B2911479-FE4E-457A-BA70-F0CCAAA7299C}" srcOrd="1" destOrd="0" parTransId="{164E4BE0-8B4B-4919-B44C-87236DF6ABC7}" sibTransId="{E357AF42-16C0-41C2-BD35-F9E23426D9CE}"/>
    <dgm:cxn modelId="{FC5EEC27-1889-48C8-A537-8FEBFB5AF096}" srcId="{1688E2B3-9E47-4139-8078-FBA32F0C48F8}" destId="{D430C318-18F6-48ED-A204-E13FF0E5F88D}" srcOrd="2" destOrd="0" parTransId="{72A5987D-E0E7-4BC7-BC54-F806B0691775}" sibTransId="{B9B7AE57-3F3E-482B-B839-DD12391D2B01}"/>
    <dgm:cxn modelId="{751EEA7E-7B58-44C4-9C51-547059BDC4C4}" type="presOf" srcId="{2828A927-79EF-41B7-928B-C1D0842AA974}" destId="{C831A049-A735-4587-BB76-6C6D62104686}" srcOrd="0" destOrd="0" presId="urn:microsoft.com/office/officeart/2005/8/layout/orgChart1"/>
    <dgm:cxn modelId="{2A36E4BF-780A-4735-8DCC-8B5FC0BF218F}" type="presOf" srcId="{D430C318-18F6-48ED-A204-E13FF0E5F88D}" destId="{1CA6722A-97B9-47CE-9B7D-282BF5857AC9}" srcOrd="1" destOrd="0" presId="urn:microsoft.com/office/officeart/2005/8/layout/orgChart1"/>
    <dgm:cxn modelId="{BB0D8D32-793D-4A00-8DF4-09D1E364CE23}" type="presOf" srcId="{B00F18AF-5D86-473F-A11C-E5F4C8F235B7}" destId="{65FEBD88-C593-445F-9E4D-414C83486F12}" srcOrd="0" destOrd="0" presId="urn:microsoft.com/office/officeart/2005/8/layout/orgChart1"/>
    <dgm:cxn modelId="{39682094-7081-4B99-9B17-EFC6F2EE6F8C}" type="presOf" srcId="{B2911479-FE4E-457A-BA70-F0CCAAA7299C}" destId="{34E9DF2C-E6AB-4CB1-8BA7-6976DEC2D098}" srcOrd="1" destOrd="0" presId="urn:microsoft.com/office/officeart/2005/8/layout/orgChart1"/>
    <dgm:cxn modelId="{1C2F23AA-741B-4540-8124-018115680EAC}" type="presOf" srcId="{1688E2B3-9E47-4139-8078-FBA32F0C48F8}" destId="{6354B928-5BED-4143-AB9D-0027C2D15FE6}" srcOrd="1" destOrd="0" presId="urn:microsoft.com/office/officeart/2005/8/layout/orgChart1"/>
    <dgm:cxn modelId="{F84A1CC8-5F33-4B02-9B5E-C2D3679A843A}" type="presOf" srcId="{164E4BE0-8B4B-4919-B44C-87236DF6ABC7}" destId="{F43C53FB-5BA1-4C2B-92CB-93457549E4F7}" srcOrd="0" destOrd="0" presId="urn:microsoft.com/office/officeart/2005/8/layout/orgChart1"/>
    <dgm:cxn modelId="{924C6D8E-10CA-42F3-9A41-011A226F2A08}" type="presOf" srcId="{9935C368-6B91-4095-B931-F40D8F4F8118}" destId="{950C932F-669E-4A77-9A19-BA787D3DDE6F}" srcOrd="1" destOrd="0" presId="urn:microsoft.com/office/officeart/2005/8/layout/orgChart1"/>
    <dgm:cxn modelId="{029AC204-FDB8-4D86-B30D-CEF43854F8B6}" srcId="{1688E2B3-9E47-4139-8078-FBA32F0C48F8}" destId="{608F913A-7A4D-4BD1-A71B-0EF5C3FFA75B}" srcOrd="3" destOrd="0" parTransId="{B00F18AF-5D86-473F-A11C-E5F4C8F235B7}" sibTransId="{F713787B-C3F1-47E0-B581-9B1F29D8B638}"/>
    <dgm:cxn modelId="{06AFB729-984E-45CD-9164-CBA865E23C60}" type="presOf" srcId="{608F913A-7A4D-4BD1-A71B-0EF5C3FFA75B}" destId="{3561DEF6-F489-444F-B99D-38DD3CA803E3}" srcOrd="1" destOrd="0" presId="urn:microsoft.com/office/officeart/2005/8/layout/orgChart1"/>
    <dgm:cxn modelId="{AE0245C1-E30C-4622-AE52-5C83502B023C}" type="presOf" srcId="{9935C368-6B91-4095-B931-F40D8F4F8118}" destId="{EA33A803-084D-481B-968B-09F94AC9FFAA}" srcOrd="0" destOrd="0" presId="urn:microsoft.com/office/officeart/2005/8/layout/orgChart1"/>
    <dgm:cxn modelId="{C1D5D932-EBFF-4A6E-ACA3-1727339A807E}" type="presOf" srcId="{D430C318-18F6-48ED-A204-E13FF0E5F88D}" destId="{E0A5FF49-7EA5-45E6-9889-E1BC354E6D33}" srcOrd="0" destOrd="0" presId="urn:microsoft.com/office/officeart/2005/8/layout/orgChart1"/>
    <dgm:cxn modelId="{E546649F-E157-4381-9624-C9104C06AB6E}" type="presOf" srcId="{72A5987D-E0E7-4BC7-BC54-F806B0691775}" destId="{D9134589-D9C3-433C-A628-CBA356B64C92}" srcOrd="0" destOrd="0" presId="urn:microsoft.com/office/officeart/2005/8/layout/orgChart1"/>
    <dgm:cxn modelId="{DE2DB047-759F-4761-B4A1-31987D3CBAA8}" type="presOf" srcId="{1688E2B3-9E47-4139-8078-FBA32F0C48F8}" destId="{3B92B070-B2E8-431F-861E-73C51CC0005E}" srcOrd="0" destOrd="0" presId="urn:microsoft.com/office/officeart/2005/8/layout/orgChart1"/>
    <dgm:cxn modelId="{F07521CC-9682-411A-BF53-AEA886D00727}" srcId="{8F143F98-336F-4E50-88C7-ACD08A0CE0AA}" destId="{1688E2B3-9E47-4139-8078-FBA32F0C48F8}" srcOrd="0" destOrd="0" parTransId="{12662C50-69F2-40DA-B3FD-8B232F194E4E}" sibTransId="{695007AD-1911-47ED-8F87-B0E666E13C80}"/>
    <dgm:cxn modelId="{56B00B28-F29A-4569-B705-9F7293198ACF}" type="presOf" srcId="{B2911479-FE4E-457A-BA70-F0CCAAA7299C}" destId="{E5407589-0EB7-49B5-BE51-8B5809FA184E}" srcOrd="0" destOrd="0" presId="urn:microsoft.com/office/officeart/2005/8/layout/orgChart1"/>
    <dgm:cxn modelId="{954427C9-58E3-48BD-8291-2F0CD0022BC9}" type="presParOf" srcId="{484C6AEC-6DAC-4A32-8CC0-6ED5D569353B}" destId="{8E6E58D4-4074-45C7-B077-63A9BB812659}" srcOrd="0" destOrd="0" presId="urn:microsoft.com/office/officeart/2005/8/layout/orgChart1"/>
    <dgm:cxn modelId="{3800AEE7-4207-4277-BBA1-0136453494B5}" type="presParOf" srcId="{8E6E58D4-4074-45C7-B077-63A9BB812659}" destId="{D040E280-7BCB-4025-9AC2-D4D333A0A8DE}" srcOrd="0" destOrd="0" presId="urn:microsoft.com/office/officeart/2005/8/layout/orgChart1"/>
    <dgm:cxn modelId="{EAF971BC-4828-4389-ABD2-4130453A32B5}" type="presParOf" srcId="{D040E280-7BCB-4025-9AC2-D4D333A0A8DE}" destId="{3B92B070-B2E8-431F-861E-73C51CC0005E}" srcOrd="0" destOrd="0" presId="urn:microsoft.com/office/officeart/2005/8/layout/orgChart1"/>
    <dgm:cxn modelId="{D1D02DF1-43C5-442F-BD9E-0772777F39CA}" type="presParOf" srcId="{D040E280-7BCB-4025-9AC2-D4D333A0A8DE}" destId="{6354B928-5BED-4143-AB9D-0027C2D15FE6}" srcOrd="1" destOrd="0" presId="urn:microsoft.com/office/officeart/2005/8/layout/orgChart1"/>
    <dgm:cxn modelId="{80923465-541F-4FD0-9833-2E43D9843627}" type="presParOf" srcId="{8E6E58D4-4074-45C7-B077-63A9BB812659}" destId="{12854574-6C5E-414E-B7DA-5E3B65F3D776}" srcOrd="1" destOrd="0" presId="urn:microsoft.com/office/officeart/2005/8/layout/orgChart1"/>
    <dgm:cxn modelId="{A2937EAE-73B4-4CD2-B55A-E4E1DA49BCD3}" type="presParOf" srcId="{12854574-6C5E-414E-B7DA-5E3B65F3D776}" destId="{C831A049-A735-4587-BB76-6C6D62104686}" srcOrd="0" destOrd="0" presId="urn:microsoft.com/office/officeart/2005/8/layout/orgChart1"/>
    <dgm:cxn modelId="{DFF79218-1D9B-49AF-8781-FD08674B52C7}" type="presParOf" srcId="{12854574-6C5E-414E-B7DA-5E3B65F3D776}" destId="{AAA129C3-7F64-4AEF-98FB-6BF23C6A4562}" srcOrd="1" destOrd="0" presId="urn:microsoft.com/office/officeart/2005/8/layout/orgChart1"/>
    <dgm:cxn modelId="{366B9D3A-78D5-4637-B0E1-82026F3D81CC}" type="presParOf" srcId="{AAA129C3-7F64-4AEF-98FB-6BF23C6A4562}" destId="{F5D8CE12-0290-4E88-9719-7BAEF455F0C6}" srcOrd="0" destOrd="0" presId="urn:microsoft.com/office/officeart/2005/8/layout/orgChart1"/>
    <dgm:cxn modelId="{0F07E319-0492-46BE-87B6-5BCEE1741FA2}" type="presParOf" srcId="{F5D8CE12-0290-4E88-9719-7BAEF455F0C6}" destId="{EA33A803-084D-481B-968B-09F94AC9FFAA}" srcOrd="0" destOrd="0" presId="urn:microsoft.com/office/officeart/2005/8/layout/orgChart1"/>
    <dgm:cxn modelId="{3572E09E-1C54-45B7-BA90-7FB966B4A9FD}" type="presParOf" srcId="{F5D8CE12-0290-4E88-9719-7BAEF455F0C6}" destId="{950C932F-669E-4A77-9A19-BA787D3DDE6F}" srcOrd="1" destOrd="0" presId="urn:microsoft.com/office/officeart/2005/8/layout/orgChart1"/>
    <dgm:cxn modelId="{A7BFBC95-97D3-4FB5-B15D-7B86631A84F3}" type="presParOf" srcId="{AAA129C3-7F64-4AEF-98FB-6BF23C6A4562}" destId="{E1BD68DD-F486-4EDE-A724-F6009E026990}" srcOrd="1" destOrd="0" presId="urn:microsoft.com/office/officeart/2005/8/layout/orgChart1"/>
    <dgm:cxn modelId="{81094F7B-24AF-480C-849A-5EB060152D5F}" type="presParOf" srcId="{AAA129C3-7F64-4AEF-98FB-6BF23C6A4562}" destId="{D46EE763-E674-4A06-AF95-E127B1B8AEE2}" srcOrd="2" destOrd="0" presId="urn:microsoft.com/office/officeart/2005/8/layout/orgChart1"/>
    <dgm:cxn modelId="{49AAD971-2D34-47D6-A537-A3C581FCBC60}" type="presParOf" srcId="{12854574-6C5E-414E-B7DA-5E3B65F3D776}" destId="{F43C53FB-5BA1-4C2B-92CB-93457549E4F7}" srcOrd="2" destOrd="0" presId="urn:microsoft.com/office/officeart/2005/8/layout/orgChart1"/>
    <dgm:cxn modelId="{A8522B71-3563-432B-AB27-64D8361A588D}" type="presParOf" srcId="{12854574-6C5E-414E-B7DA-5E3B65F3D776}" destId="{87DC1AD2-2FDE-4C96-8065-92E6FE29F851}" srcOrd="3" destOrd="0" presId="urn:microsoft.com/office/officeart/2005/8/layout/orgChart1"/>
    <dgm:cxn modelId="{A450F9BB-1571-4BD4-BD93-5CB8461AEF75}" type="presParOf" srcId="{87DC1AD2-2FDE-4C96-8065-92E6FE29F851}" destId="{1F2F0805-FC7A-4AE5-8D0D-34AFEC1EBA76}" srcOrd="0" destOrd="0" presId="urn:microsoft.com/office/officeart/2005/8/layout/orgChart1"/>
    <dgm:cxn modelId="{18B1340F-99E0-4FC2-94BF-E38167F2B80E}" type="presParOf" srcId="{1F2F0805-FC7A-4AE5-8D0D-34AFEC1EBA76}" destId="{E5407589-0EB7-49B5-BE51-8B5809FA184E}" srcOrd="0" destOrd="0" presId="urn:microsoft.com/office/officeart/2005/8/layout/orgChart1"/>
    <dgm:cxn modelId="{A09D76A4-02CC-4853-BA94-6B6E86A9A87A}" type="presParOf" srcId="{1F2F0805-FC7A-4AE5-8D0D-34AFEC1EBA76}" destId="{34E9DF2C-E6AB-4CB1-8BA7-6976DEC2D098}" srcOrd="1" destOrd="0" presId="urn:microsoft.com/office/officeart/2005/8/layout/orgChart1"/>
    <dgm:cxn modelId="{C9B76AB8-9895-4762-B1C4-EFC632021166}" type="presParOf" srcId="{87DC1AD2-2FDE-4C96-8065-92E6FE29F851}" destId="{471BE589-83BA-48DD-B9A1-334D3FC85B43}" srcOrd="1" destOrd="0" presId="urn:microsoft.com/office/officeart/2005/8/layout/orgChart1"/>
    <dgm:cxn modelId="{D5079B25-691D-454C-A056-A7F374537863}" type="presParOf" srcId="{87DC1AD2-2FDE-4C96-8065-92E6FE29F851}" destId="{1868EABB-4129-4810-B97E-F3D587611E19}" srcOrd="2" destOrd="0" presId="urn:microsoft.com/office/officeart/2005/8/layout/orgChart1"/>
    <dgm:cxn modelId="{5CF9F303-5BBD-4144-B7F9-C78DC529EA31}" type="presParOf" srcId="{12854574-6C5E-414E-B7DA-5E3B65F3D776}" destId="{D9134589-D9C3-433C-A628-CBA356B64C92}" srcOrd="4" destOrd="0" presId="urn:microsoft.com/office/officeart/2005/8/layout/orgChart1"/>
    <dgm:cxn modelId="{55F3A92F-A16C-4EEE-8F60-7C839260F814}" type="presParOf" srcId="{12854574-6C5E-414E-B7DA-5E3B65F3D776}" destId="{8268F53A-2C54-48C8-985B-5D458A755C02}" srcOrd="5" destOrd="0" presId="urn:microsoft.com/office/officeart/2005/8/layout/orgChart1"/>
    <dgm:cxn modelId="{BBA402C0-9CFC-4CA9-8160-4781CCB30E8C}" type="presParOf" srcId="{8268F53A-2C54-48C8-985B-5D458A755C02}" destId="{A7A4A8B8-4F5F-4C8E-9BF2-7DB5A221F2A0}" srcOrd="0" destOrd="0" presId="urn:microsoft.com/office/officeart/2005/8/layout/orgChart1"/>
    <dgm:cxn modelId="{2B43AE67-9537-4E65-9D2E-77F5FC23A159}" type="presParOf" srcId="{A7A4A8B8-4F5F-4C8E-9BF2-7DB5A221F2A0}" destId="{E0A5FF49-7EA5-45E6-9889-E1BC354E6D33}" srcOrd="0" destOrd="0" presId="urn:microsoft.com/office/officeart/2005/8/layout/orgChart1"/>
    <dgm:cxn modelId="{2737CCAE-02DD-416C-A80F-CF418EB005AA}" type="presParOf" srcId="{A7A4A8B8-4F5F-4C8E-9BF2-7DB5A221F2A0}" destId="{1CA6722A-97B9-47CE-9B7D-282BF5857AC9}" srcOrd="1" destOrd="0" presId="urn:microsoft.com/office/officeart/2005/8/layout/orgChart1"/>
    <dgm:cxn modelId="{74C0EBB9-4FCC-4C02-86A3-E5071A8DC8BA}" type="presParOf" srcId="{8268F53A-2C54-48C8-985B-5D458A755C02}" destId="{07CADBCA-2484-4130-9231-C34F9295A03B}" srcOrd="1" destOrd="0" presId="urn:microsoft.com/office/officeart/2005/8/layout/orgChart1"/>
    <dgm:cxn modelId="{4E237EF3-F69C-416B-877C-5C45FF8C5E16}" type="presParOf" srcId="{8268F53A-2C54-48C8-985B-5D458A755C02}" destId="{92FAACC3-8CD9-434B-917B-EB1A8A8C8165}" srcOrd="2" destOrd="0" presId="urn:microsoft.com/office/officeart/2005/8/layout/orgChart1"/>
    <dgm:cxn modelId="{C3820188-4F72-492F-BCC2-A4FE2FC4F78B}" type="presParOf" srcId="{12854574-6C5E-414E-B7DA-5E3B65F3D776}" destId="{65FEBD88-C593-445F-9E4D-414C83486F12}" srcOrd="6" destOrd="0" presId="urn:microsoft.com/office/officeart/2005/8/layout/orgChart1"/>
    <dgm:cxn modelId="{D453DB01-B68A-4BE5-8CE9-1925AA9D63FF}" type="presParOf" srcId="{12854574-6C5E-414E-B7DA-5E3B65F3D776}" destId="{432CBDF2-ADF1-4B71-AF28-2F3FC8BB270E}" srcOrd="7" destOrd="0" presId="urn:microsoft.com/office/officeart/2005/8/layout/orgChart1"/>
    <dgm:cxn modelId="{B2C2A727-6096-4D18-A88D-06450739763F}" type="presParOf" srcId="{432CBDF2-ADF1-4B71-AF28-2F3FC8BB270E}" destId="{FC6A82F9-D37D-4A9F-AA1F-61439BF42943}" srcOrd="0" destOrd="0" presId="urn:microsoft.com/office/officeart/2005/8/layout/orgChart1"/>
    <dgm:cxn modelId="{8E95AA46-E2E5-4098-A2F9-24B152E64DD2}" type="presParOf" srcId="{FC6A82F9-D37D-4A9F-AA1F-61439BF42943}" destId="{A33B61A6-5F40-43B3-AC30-DFB17DAD76CE}" srcOrd="0" destOrd="0" presId="urn:microsoft.com/office/officeart/2005/8/layout/orgChart1"/>
    <dgm:cxn modelId="{F6B3C90A-12F8-4767-A110-A08C5FFEA4B4}" type="presParOf" srcId="{FC6A82F9-D37D-4A9F-AA1F-61439BF42943}" destId="{3561DEF6-F489-444F-B99D-38DD3CA803E3}" srcOrd="1" destOrd="0" presId="urn:microsoft.com/office/officeart/2005/8/layout/orgChart1"/>
    <dgm:cxn modelId="{A38AA013-92B7-47C9-AB3F-F76B8ADE0404}" type="presParOf" srcId="{432CBDF2-ADF1-4B71-AF28-2F3FC8BB270E}" destId="{D10D80E6-2134-40FB-A954-2D9D55D64129}" srcOrd="1" destOrd="0" presId="urn:microsoft.com/office/officeart/2005/8/layout/orgChart1"/>
    <dgm:cxn modelId="{071B453B-35F8-4BC8-9AF7-270F92131DC0}" type="presParOf" srcId="{432CBDF2-ADF1-4B71-AF28-2F3FC8BB270E}" destId="{646FB42D-A808-4CC3-BBB2-0E730B5ACE77}" srcOrd="2" destOrd="0" presId="urn:microsoft.com/office/officeart/2005/8/layout/orgChart1"/>
    <dgm:cxn modelId="{322BA6FA-FAC8-45C6-BECC-23A504850B2F}" type="presParOf" srcId="{8E6E58D4-4074-45C7-B077-63A9BB812659}" destId="{2A5B492C-F499-422E-9451-287F0F5E76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4589-D9C3-433C-A628-CBA356B64C92}">
      <dsp:nvSpPr>
        <dsp:cNvPr id="0" name=""/>
        <dsp:cNvSpPr/>
      </dsp:nvSpPr>
      <dsp:spPr>
        <a:xfrm>
          <a:off x="3636696" y="861160"/>
          <a:ext cx="2410697" cy="3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85"/>
              </a:lnTo>
              <a:lnTo>
                <a:pt x="2410697" y="182185"/>
              </a:lnTo>
              <a:lnTo>
                <a:pt x="2410697" y="3630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C53FB-5BA1-4C2B-92CB-93457549E4F7}">
      <dsp:nvSpPr>
        <dsp:cNvPr id="0" name=""/>
        <dsp:cNvSpPr/>
      </dsp:nvSpPr>
      <dsp:spPr>
        <a:xfrm>
          <a:off x="3636696" y="861160"/>
          <a:ext cx="326689" cy="3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85"/>
              </a:lnTo>
              <a:lnTo>
                <a:pt x="326689" y="182185"/>
              </a:lnTo>
              <a:lnTo>
                <a:pt x="326689" y="3630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A049-A735-4587-BB76-6C6D62104686}">
      <dsp:nvSpPr>
        <dsp:cNvPr id="0" name=""/>
        <dsp:cNvSpPr/>
      </dsp:nvSpPr>
      <dsp:spPr>
        <a:xfrm>
          <a:off x="1552396" y="861160"/>
          <a:ext cx="2084300" cy="363028"/>
        </a:xfrm>
        <a:custGeom>
          <a:avLst/>
          <a:gdLst/>
          <a:ahLst/>
          <a:cxnLst/>
          <a:rect l="0" t="0" r="0" b="0"/>
          <a:pathLst>
            <a:path>
              <a:moveTo>
                <a:pt x="2084300" y="0"/>
              </a:moveTo>
              <a:lnTo>
                <a:pt x="2084300" y="182185"/>
              </a:lnTo>
              <a:lnTo>
                <a:pt x="0" y="182185"/>
              </a:lnTo>
              <a:lnTo>
                <a:pt x="0" y="3630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2B070-B2E8-431F-861E-73C51CC0005E}">
      <dsp:nvSpPr>
        <dsp:cNvPr id="0" name=""/>
        <dsp:cNvSpPr/>
      </dsp:nvSpPr>
      <dsp:spPr>
        <a:xfrm>
          <a:off x="2775536" y="0"/>
          <a:ext cx="1722320" cy="861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Quantity-based FINTEC</a:t>
          </a:r>
          <a:endParaRPr lang="en-GB" sz="2100" kern="1200" dirty="0"/>
        </a:p>
      </dsp:txBody>
      <dsp:txXfrm>
        <a:off x="2775536" y="0"/>
        <a:ext cx="1722320" cy="861160"/>
      </dsp:txXfrm>
    </dsp:sp>
    <dsp:sp modelId="{EA33A803-084D-481B-968B-09F94AC9FFAA}">
      <dsp:nvSpPr>
        <dsp:cNvPr id="0" name=""/>
        <dsp:cNvSpPr/>
      </dsp:nvSpPr>
      <dsp:spPr>
        <a:xfrm>
          <a:off x="364253" y="1224188"/>
          <a:ext cx="2376285" cy="862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Inter-bank markets (money and banking) </a:t>
          </a:r>
          <a:endParaRPr lang="en-GB" sz="2100" kern="1200" dirty="0"/>
        </a:p>
      </dsp:txBody>
      <dsp:txXfrm>
        <a:off x="364253" y="1224188"/>
        <a:ext cx="2376285" cy="862701"/>
      </dsp:txXfrm>
    </dsp:sp>
    <dsp:sp modelId="{E5407589-0EB7-49B5-BE51-8B5809FA184E}">
      <dsp:nvSpPr>
        <dsp:cNvPr id="0" name=""/>
        <dsp:cNvSpPr/>
      </dsp:nvSpPr>
      <dsp:spPr>
        <a:xfrm>
          <a:off x="3102226" y="1224188"/>
          <a:ext cx="1722320" cy="861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Bond markets</a:t>
          </a:r>
          <a:endParaRPr lang="en-GB" sz="2100" kern="1200" dirty="0"/>
        </a:p>
      </dsp:txBody>
      <dsp:txXfrm>
        <a:off x="3102226" y="1224188"/>
        <a:ext cx="1722320" cy="861160"/>
      </dsp:txXfrm>
    </dsp:sp>
    <dsp:sp modelId="{E0A5FF49-7EA5-45E6-9889-E1BC354E6D33}">
      <dsp:nvSpPr>
        <dsp:cNvPr id="0" name=""/>
        <dsp:cNvSpPr/>
      </dsp:nvSpPr>
      <dsp:spPr>
        <a:xfrm>
          <a:off x="5186233" y="1224188"/>
          <a:ext cx="1722320" cy="861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Equity markets</a:t>
          </a:r>
          <a:endParaRPr lang="en-GB" sz="2100" kern="1200" dirty="0"/>
        </a:p>
      </dsp:txBody>
      <dsp:txXfrm>
        <a:off x="5186233" y="1224188"/>
        <a:ext cx="1722320" cy="86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EBD88-C593-445F-9E4D-414C83486F12}">
      <dsp:nvSpPr>
        <dsp:cNvPr id="0" name=""/>
        <dsp:cNvSpPr/>
      </dsp:nvSpPr>
      <dsp:spPr>
        <a:xfrm>
          <a:off x="3636670" y="830472"/>
          <a:ext cx="2847787" cy="37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43"/>
              </a:lnTo>
              <a:lnTo>
                <a:pt x="2847787" y="213643"/>
              </a:lnTo>
              <a:lnTo>
                <a:pt x="2847787" y="3784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34589-D9C3-433C-A628-CBA356B64C92}">
      <dsp:nvSpPr>
        <dsp:cNvPr id="0" name=""/>
        <dsp:cNvSpPr/>
      </dsp:nvSpPr>
      <dsp:spPr>
        <a:xfrm>
          <a:off x="3636670" y="830472"/>
          <a:ext cx="949084" cy="37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43"/>
              </a:lnTo>
              <a:lnTo>
                <a:pt x="949084" y="213643"/>
              </a:lnTo>
              <a:lnTo>
                <a:pt x="949084" y="3784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C53FB-5BA1-4C2B-92CB-93457549E4F7}">
      <dsp:nvSpPr>
        <dsp:cNvPr id="0" name=""/>
        <dsp:cNvSpPr/>
      </dsp:nvSpPr>
      <dsp:spPr>
        <a:xfrm>
          <a:off x="2687052" y="830472"/>
          <a:ext cx="949618" cy="378406"/>
        </a:xfrm>
        <a:custGeom>
          <a:avLst/>
          <a:gdLst/>
          <a:ahLst/>
          <a:cxnLst/>
          <a:rect l="0" t="0" r="0" b="0"/>
          <a:pathLst>
            <a:path>
              <a:moveTo>
                <a:pt x="949618" y="0"/>
              </a:moveTo>
              <a:lnTo>
                <a:pt x="949618" y="213643"/>
              </a:lnTo>
              <a:lnTo>
                <a:pt x="0" y="213643"/>
              </a:lnTo>
              <a:lnTo>
                <a:pt x="0" y="3784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A049-A735-4587-BB76-6C6D62104686}">
      <dsp:nvSpPr>
        <dsp:cNvPr id="0" name=""/>
        <dsp:cNvSpPr/>
      </dsp:nvSpPr>
      <dsp:spPr>
        <a:xfrm>
          <a:off x="788349" y="830472"/>
          <a:ext cx="2848320" cy="378406"/>
        </a:xfrm>
        <a:custGeom>
          <a:avLst/>
          <a:gdLst/>
          <a:ahLst/>
          <a:cxnLst/>
          <a:rect l="0" t="0" r="0" b="0"/>
          <a:pathLst>
            <a:path>
              <a:moveTo>
                <a:pt x="2848320" y="0"/>
              </a:moveTo>
              <a:lnTo>
                <a:pt x="2848320" y="213643"/>
              </a:lnTo>
              <a:lnTo>
                <a:pt x="0" y="213643"/>
              </a:lnTo>
              <a:lnTo>
                <a:pt x="0" y="3784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2B070-B2E8-431F-861E-73C51CC0005E}">
      <dsp:nvSpPr>
        <dsp:cNvPr id="0" name=""/>
        <dsp:cNvSpPr/>
      </dsp:nvSpPr>
      <dsp:spPr>
        <a:xfrm>
          <a:off x="2852082" y="45884"/>
          <a:ext cx="1569175" cy="7845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Price-based FINTEC</a:t>
          </a:r>
          <a:endParaRPr lang="en-GB" sz="2200" kern="1200" dirty="0"/>
        </a:p>
      </dsp:txBody>
      <dsp:txXfrm>
        <a:off x="2852082" y="45884"/>
        <a:ext cx="1569175" cy="784587"/>
      </dsp:txXfrm>
    </dsp:sp>
    <dsp:sp modelId="{EA33A803-084D-481B-968B-09F94AC9FFAA}">
      <dsp:nvSpPr>
        <dsp:cNvPr id="0" name=""/>
        <dsp:cNvSpPr/>
      </dsp:nvSpPr>
      <dsp:spPr>
        <a:xfrm>
          <a:off x="3762" y="1208879"/>
          <a:ext cx="1569175" cy="784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Money markets</a:t>
          </a:r>
          <a:endParaRPr lang="en-GB" sz="2200" kern="1200" dirty="0"/>
        </a:p>
      </dsp:txBody>
      <dsp:txXfrm>
        <a:off x="3762" y="1208879"/>
        <a:ext cx="1569175" cy="784587"/>
      </dsp:txXfrm>
    </dsp:sp>
    <dsp:sp modelId="{E5407589-0EB7-49B5-BE51-8B5809FA184E}">
      <dsp:nvSpPr>
        <dsp:cNvPr id="0" name=""/>
        <dsp:cNvSpPr/>
      </dsp:nvSpPr>
      <dsp:spPr>
        <a:xfrm>
          <a:off x="1902464" y="1208879"/>
          <a:ext cx="1569175" cy="784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Bond markets</a:t>
          </a:r>
          <a:endParaRPr lang="en-GB" sz="2200" kern="1200" dirty="0"/>
        </a:p>
      </dsp:txBody>
      <dsp:txXfrm>
        <a:off x="1902464" y="1208879"/>
        <a:ext cx="1569175" cy="784587"/>
      </dsp:txXfrm>
    </dsp:sp>
    <dsp:sp modelId="{E0A5FF49-7EA5-45E6-9889-E1BC354E6D33}">
      <dsp:nvSpPr>
        <dsp:cNvPr id="0" name=""/>
        <dsp:cNvSpPr/>
      </dsp:nvSpPr>
      <dsp:spPr>
        <a:xfrm>
          <a:off x="3801167" y="1208879"/>
          <a:ext cx="1569175" cy="784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Equity markets</a:t>
          </a:r>
          <a:endParaRPr lang="en-GB" sz="2200" kern="1200" dirty="0"/>
        </a:p>
      </dsp:txBody>
      <dsp:txXfrm>
        <a:off x="3801167" y="1208879"/>
        <a:ext cx="1569175" cy="784587"/>
      </dsp:txXfrm>
    </dsp:sp>
    <dsp:sp modelId="{A33B61A6-5F40-43B3-AC30-DFB17DAD76CE}">
      <dsp:nvSpPr>
        <dsp:cNvPr id="0" name=""/>
        <dsp:cNvSpPr/>
      </dsp:nvSpPr>
      <dsp:spPr>
        <a:xfrm>
          <a:off x="5699870" y="1208879"/>
          <a:ext cx="1569175" cy="784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Banking markets</a:t>
          </a:r>
          <a:endParaRPr lang="en-GB" sz="2200" kern="1200" dirty="0"/>
        </a:p>
      </dsp:txBody>
      <dsp:txXfrm>
        <a:off x="5699870" y="1208879"/>
        <a:ext cx="1569175" cy="784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>
              <a:defRPr/>
            </a:pPr>
            <a:fld id="{2723EC05-B018-495C-9003-F151D8A9A96A}" type="datetimeFigureOut">
              <a:rPr lang="en-GB"/>
              <a:pPr>
                <a:defRPr/>
              </a:pPr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pPr>
              <a:defRPr/>
            </a:pPr>
            <a:fld id="{62C951A7-5854-49AB-B1FF-ED0F54E14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404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49F94-FF77-4B5A-9FB6-6A4BD5908952}" type="datetimeFigureOut">
              <a:rPr lang="en-GB"/>
              <a:pPr>
                <a:defRPr/>
              </a:pPr>
              <a:t>21/10/2015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24005"/>
            <a:ext cx="5445126" cy="4474368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59D7A-9D32-4B60-96F6-D6B0B27DB3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5067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Communicating the meaning of indicators to decision makers, media and general public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6346B-5A04-4440-80CE-4305C45018BF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3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959D7A-9D32-4B60-96F6-D6B0B27DB3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5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>
              <a:lnSpc>
                <a:spcPct val="100000"/>
              </a:lnSpc>
              <a:defRPr sz="1800" b="1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aseline="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de-DE" dirty="0" smtClean="0">
              <a:ea typeface="ヒラギノ角ゴ Pro W3" pitchFamily="-64" charset="-128"/>
            </a:endParaRPr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122675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F08A-F8D9-4237-9877-F0E8E8B0BD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579D-B35E-4985-A8B4-999EFBA877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C9FB3-2065-4763-936F-E67BF55544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09D5-F185-4851-BE10-A37612716B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F284-5637-4A34-BEFB-64E08909F6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8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9D55-6D8C-487E-93D4-3E81433E2B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30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8C5D-D458-4616-9B8A-FCB6BBB201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rgbClr val="003399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3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C16F93-E409-42DE-A4F7-7E2D6756C9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53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Central banking statistics - New opportunities for innovation and cooperation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43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5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3E32-08B0-4AE7-B067-7BF53E1753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78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82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7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6470-670B-46C4-A0B3-BCA3D4318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4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3CB3-B70C-4C50-BFFF-1769AF587D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5CA3-3F85-4AB6-9F6A-AEA30E7BCA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  <a:ea typeface="ヒラギノ角ゴ Pro W3" pitchFamily="-64" charset="-128"/>
              </a:rPr>
              <a:t>Rubric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225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</a:defRPr>
            </a:lvl1pPr>
          </a:lstStyle>
          <a:p>
            <a:pPr>
              <a:defRPr/>
            </a:pPr>
            <a:fld id="{A21F2C8E-B1B4-4072-9442-09B5272C6C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2" r:id="rId1"/>
    <p:sldLayoutId id="2147487174" r:id="rId2"/>
    <p:sldLayoutId id="2147487175" r:id="rId3"/>
    <p:sldLayoutId id="2147487176" r:id="rId4"/>
    <p:sldLayoutId id="2147487177" r:id="rId5"/>
    <p:sldLayoutId id="2147487178" r:id="rId6"/>
    <p:sldLayoutId id="2147487180" r:id="rId7"/>
    <p:sldLayoutId id="2147487181" r:id="rId8"/>
    <p:sldLayoutId id="2147487182" r:id="rId9"/>
    <p:sldLayoutId id="2147487183" r:id="rId10"/>
    <p:sldLayoutId id="2147487184" r:id="rId11"/>
    <p:sldLayoutId id="2147487185" r:id="rId12"/>
    <p:sldLayoutId id="2147487186" r:id="rId13"/>
    <p:sldLayoutId id="2147487187" r:id="rId14"/>
    <p:sldLayoutId id="2147487188" r:id="rId15"/>
    <p:sldLayoutId id="2147487189" r:id="rId16"/>
    <p:sldLayoutId id="2147487190" r:id="rId17"/>
    <p:sldLayoutId id="2147487193" r:id="rId18"/>
    <p:sldLayoutId id="2147487194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1" fontAlgn="base" hangingPunct="1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2"/>
          <p:cNvSpPr>
            <a:spLocks noGrp="1"/>
          </p:cNvSpPr>
          <p:nvPr>
            <p:ph type="ctrTitle"/>
          </p:nvPr>
        </p:nvSpPr>
        <p:spPr>
          <a:xfrm>
            <a:off x="4283968" y="2181225"/>
            <a:ext cx="4434582" cy="2914650"/>
          </a:xfrm>
        </p:spPr>
        <p:txBody>
          <a:bodyPr/>
          <a:lstStyle/>
          <a:p>
            <a:r>
              <a:rPr lang="en-US" altLang="en-US" dirty="0"/>
              <a:t>Communicating the meaning of indicators to decision makers, </a:t>
            </a:r>
            <a:r>
              <a:rPr lang="en-US" altLang="en-US" dirty="0" smtClean="0"/>
              <a:t>media </a:t>
            </a:r>
            <a:r>
              <a:rPr lang="en-US" altLang="en-US" dirty="0"/>
              <a:t>and </a:t>
            </a:r>
            <a:r>
              <a:rPr lang="en-US" altLang="en-US" dirty="0" smtClean="0"/>
              <a:t>general public</a:t>
            </a:r>
            <a:endParaRPr lang="en-GB" altLang="en-US" noProof="0" dirty="0" smtClean="0"/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5013177"/>
            <a:ext cx="4440932" cy="1419374"/>
          </a:xfrm>
        </p:spPr>
        <p:txBody>
          <a:bodyPr/>
          <a:lstStyle/>
          <a:p>
            <a:r>
              <a:rPr lang="en-GB" altLang="en-US" i="1" noProof="0" dirty="0" smtClean="0"/>
              <a:t>Round table discussion – Can communication save official statistics?</a:t>
            </a:r>
          </a:p>
          <a:p>
            <a:r>
              <a:rPr lang="en-GB" altLang="en-US" noProof="0" dirty="0" smtClean="0"/>
              <a:t>World Statistics Day</a:t>
            </a:r>
            <a:br>
              <a:rPr lang="en-GB" altLang="en-US" noProof="0" dirty="0" smtClean="0"/>
            </a:br>
            <a:r>
              <a:rPr lang="en-GB" altLang="en-US" noProof="0" dirty="0" smtClean="0"/>
              <a:t>Budapest, 21 October 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smtClean="0"/>
              <a:t>Aurel Schubert</a:t>
            </a:r>
          </a:p>
          <a:p>
            <a:r>
              <a:rPr lang="en-GB" b="0" noProof="0" dirty="0" smtClean="0"/>
              <a:t>Director General Statistics</a:t>
            </a:r>
          </a:p>
          <a:p>
            <a:r>
              <a:rPr lang="en-GB" b="0" noProof="0" dirty="0" smtClean="0"/>
              <a:t>European Central Bank</a:t>
            </a:r>
            <a:endParaRPr lang="en-GB" b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 smtClean="0"/>
              <a:t>Some takeaways for central banking statistics from Lisbon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428750"/>
            <a:ext cx="8594725" cy="5024586"/>
          </a:xfrm>
        </p:spPr>
        <p:txBody>
          <a:bodyPr/>
          <a:lstStyle/>
          <a:p>
            <a:r>
              <a:rPr lang="en-GB" altLang="en-US" noProof="0" dirty="0" smtClean="0">
                <a:solidFill>
                  <a:schemeClr val="tx2"/>
                </a:solidFill>
              </a:rPr>
              <a:t>Given […]</a:t>
            </a:r>
          </a:p>
          <a:p>
            <a:pPr marL="717550" lvl="1" indent="-419100">
              <a:buFont typeface="+mj-lt"/>
              <a:buAutoNum type="romanLcPeriod"/>
            </a:pPr>
            <a:r>
              <a:rPr lang="en-US" altLang="en-US" dirty="0" smtClean="0"/>
              <a:t>“the </a:t>
            </a:r>
            <a:r>
              <a:rPr lang="en-US" altLang="en-US" b="1" dirty="0"/>
              <a:t>challenge of understanding statistical indicators as a transformation of </a:t>
            </a:r>
            <a:r>
              <a:rPr lang="en-US" altLang="en-US" b="1" dirty="0" smtClean="0"/>
              <a:t>quantitative information </a:t>
            </a:r>
            <a:r>
              <a:rPr lang="en-US" altLang="en-US" b="1" dirty="0"/>
              <a:t>into </a:t>
            </a:r>
            <a:r>
              <a:rPr lang="en-US" altLang="en-US" b="1" dirty="0" smtClean="0"/>
              <a:t>knowledge </a:t>
            </a:r>
            <a:r>
              <a:rPr lang="en-US" altLang="en-US" dirty="0" smtClean="0"/>
              <a:t>and </a:t>
            </a:r>
            <a:r>
              <a:rPr lang="en-US" altLang="en-US" dirty="0"/>
              <a:t>to see these as one element in the </a:t>
            </a:r>
            <a:r>
              <a:rPr lang="en-US" altLang="en-US" dirty="0" smtClean="0"/>
              <a:t>'information</a:t>
            </a:r>
            <a:r>
              <a:rPr lang="en-US" altLang="en-US" dirty="0"/>
              <a:t>' </a:t>
            </a:r>
            <a:r>
              <a:rPr lang="en-US" altLang="en-US" dirty="0" smtClean="0"/>
              <a:t>package together </a:t>
            </a:r>
            <a:r>
              <a:rPr lang="en-US" altLang="en-US" dirty="0"/>
              <a:t>with qualitative information </a:t>
            </a:r>
            <a:r>
              <a:rPr lang="en-US" altLang="en-US" dirty="0" smtClean="0"/>
              <a:t>and </a:t>
            </a:r>
            <a:r>
              <a:rPr lang="en-US" altLang="en-US" dirty="0"/>
              <a:t>expert </a:t>
            </a:r>
            <a:r>
              <a:rPr lang="en-US" altLang="en-US" dirty="0" smtClean="0"/>
              <a:t>analysis”</a:t>
            </a:r>
            <a:endParaRPr lang="en-GB" altLang="en-US" noProof="0" dirty="0" smtClean="0"/>
          </a:p>
          <a:p>
            <a:r>
              <a:rPr lang="en-GB" altLang="en-US" noProof="0" dirty="0" smtClean="0">
                <a:solidFill>
                  <a:schemeClr val="tx2"/>
                </a:solidFill>
              </a:rPr>
              <a:t>The DGINS […]</a:t>
            </a:r>
          </a:p>
          <a:p>
            <a:pPr marL="717550" lvl="1" indent="-419100">
              <a:buAutoNum type="arabicPeriod"/>
            </a:pPr>
            <a:r>
              <a:rPr lang="en-US" altLang="en-US" dirty="0" smtClean="0"/>
              <a:t>Stress </a:t>
            </a:r>
            <a:r>
              <a:rPr lang="en-US" altLang="en-US" dirty="0"/>
              <a:t>the importance of a clear distribution of roles between policy makers </a:t>
            </a:r>
            <a:r>
              <a:rPr lang="en-US" altLang="en-US" dirty="0" smtClean="0"/>
              <a:t>and statisticians</a:t>
            </a:r>
            <a:r>
              <a:rPr lang="en-US" altLang="en-US" dirty="0"/>
              <a:t>. Policy makers define policy objectives and targets while </a:t>
            </a:r>
            <a:r>
              <a:rPr lang="en-US" altLang="en-US" b="1" dirty="0"/>
              <a:t>statisticians </a:t>
            </a:r>
            <a:r>
              <a:rPr lang="en-US" altLang="en-US" b="1" dirty="0" smtClean="0"/>
              <a:t>work independently </a:t>
            </a:r>
            <a:r>
              <a:rPr lang="en-US" altLang="en-US" dirty="0"/>
              <a:t>on the statistical development of indicators. </a:t>
            </a:r>
            <a:r>
              <a:rPr lang="en-US" altLang="en-US" b="1" dirty="0"/>
              <a:t>Close cooperation </a:t>
            </a:r>
            <a:r>
              <a:rPr lang="en-US" altLang="en-US" b="1" dirty="0" smtClean="0"/>
              <a:t>between policy </a:t>
            </a:r>
            <a:r>
              <a:rPr lang="en-US" altLang="en-US" b="1" dirty="0"/>
              <a:t>making and statistical spheres </a:t>
            </a:r>
            <a:r>
              <a:rPr lang="en-US" altLang="en-US" dirty="0"/>
              <a:t>needs to be </a:t>
            </a:r>
            <a:r>
              <a:rPr lang="en-US" altLang="en-US" dirty="0" smtClean="0"/>
              <a:t>ensured […] </a:t>
            </a:r>
            <a:r>
              <a:rPr lang="en-US" altLang="en-US" dirty="0"/>
              <a:t>This should be </a:t>
            </a:r>
            <a:r>
              <a:rPr lang="en-US" altLang="en-US" b="1" dirty="0"/>
              <a:t>an iterative process </a:t>
            </a:r>
            <a:r>
              <a:rPr lang="en-US" altLang="en-US" dirty="0"/>
              <a:t>with </a:t>
            </a:r>
            <a:r>
              <a:rPr lang="en-US" altLang="en-US" dirty="0" smtClean="0"/>
              <a:t>statisticians being </a:t>
            </a:r>
            <a:r>
              <a:rPr lang="en-US" altLang="en-US" dirty="0"/>
              <a:t>involved from an early stage</a:t>
            </a:r>
            <a:r>
              <a:rPr lang="en-US" altLang="en-US" dirty="0" smtClean="0"/>
              <a:t>.</a:t>
            </a:r>
          </a:p>
          <a:p>
            <a:pPr marL="717550" lvl="1" indent="-419100">
              <a:buAutoNum type="arabicPeriod"/>
            </a:pPr>
            <a:endParaRPr lang="en-US" altLang="en-US" dirty="0"/>
          </a:p>
          <a:p>
            <a:pPr marL="717550" lvl="1" indent="-419100">
              <a:buNone/>
            </a:pPr>
            <a:r>
              <a:rPr lang="en-US" altLang="en-US" dirty="0" smtClean="0"/>
              <a:t>11. “Underline </a:t>
            </a:r>
            <a:r>
              <a:rPr lang="en-US" altLang="en-US" dirty="0"/>
              <a:t>the </a:t>
            </a:r>
            <a:r>
              <a:rPr lang="en-US" altLang="en-US" b="1" dirty="0"/>
              <a:t>need for caution if producing or communicating composite </a:t>
            </a:r>
            <a:r>
              <a:rPr lang="en-US" altLang="en-US" b="1" dirty="0" smtClean="0"/>
              <a:t>indicators</a:t>
            </a:r>
            <a:r>
              <a:rPr lang="en-US" altLang="en-US" dirty="0" smtClean="0"/>
              <a:t>, which </a:t>
            </a:r>
            <a:r>
              <a:rPr lang="en-US" altLang="en-US" dirty="0"/>
              <a:t>aggregate individual indicators of different nature and that are measured </a:t>
            </a:r>
            <a:r>
              <a:rPr lang="en-US" altLang="en-US" dirty="0" smtClean="0"/>
              <a:t>in different </a:t>
            </a:r>
            <a:r>
              <a:rPr lang="en-US" altLang="en-US" dirty="0"/>
              <a:t>units</a:t>
            </a:r>
            <a:r>
              <a:rPr lang="en-US" altLang="en-US" dirty="0" smtClean="0"/>
              <a:t>. […]”</a:t>
            </a:r>
            <a:endParaRPr lang="en-GB" altLang="en-US" noProof="0" dirty="0" smtClean="0"/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The Lisbon Memorandum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730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 smtClean="0"/>
              <a:t>Headline indicators as part of ECB’s monetary policy strategy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428750"/>
            <a:ext cx="8594725" cy="488057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>
                <a:solidFill>
                  <a:schemeClr val="tx2"/>
                </a:solidFill>
              </a:rPr>
              <a:t>primary objective </a:t>
            </a:r>
            <a:r>
              <a:rPr lang="en-US" altLang="en-US" dirty="0"/>
              <a:t>of the </a:t>
            </a:r>
            <a:r>
              <a:rPr lang="en-US" altLang="en-US" dirty="0" smtClean="0"/>
              <a:t>ECB is </a:t>
            </a:r>
            <a:r>
              <a:rPr lang="en-US" altLang="en-US" dirty="0"/>
              <a:t>to maintain </a:t>
            </a:r>
            <a:r>
              <a:rPr lang="en-US" altLang="en-US" dirty="0">
                <a:solidFill>
                  <a:schemeClr val="tx2"/>
                </a:solidFill>
              </a:rPr>
              <a:t>price stability</a:t>
            </a:r>
            <a:r>
              <a:rPr lang="en-US" altLang="en-US" dirty="0"/>
              <a:t>. The ECB aims at </a:t>
            </a:r>
            <a:r>
              <a:rPr lang="en-US" altLang="en-US" dirty="0">
                <a:solidFill>
                  <a:schemeClr val="tx2"/>
                </a:solidFill>
              </a:rPr>
              <a:t>inflation rates of below, but close to, 2% over the medium term</a:t>
            </a:r>
            <a:r>
              <a:rPr lang="en-US" altLang="en-US" dirty="0" smtClean="0"/>
              <a:t>.</a:t>
            </a:r>
          </a:p>
          <a:p>
            <a:endParaRPr lang="en-GB" altLang="en-US" dirty="0" smtClean="0">
              <a:solidFill>
                <a:schemeClr val="tx2"/>
              </a:solidFill>
            </a:endParaRPr>
          </a:p>
          <a:p>
            <a:r>
              <a:rPr lang="en-GB" altLang="en-US" dirty="0" smtClean="0"/>
              <a:t>The </a:t>
            </a:r>
            <a:r>
              <a:rPr lang="en-GB" altLang="en-US" dirty="0" smtClean="0">
                <a:solidFill>
                  <a:schemeClr val="tx2"/>
                </a:solidFill>
              </a:rPr>
              <a:t>monetary policy strategy </a:t>
            </a:r>
            <a:r>
              <a:rPr lang="en-GB" altLang="en-US" dirty="0" smtClean="0"/>
              <a:t>is based on </a:t>
            </a:r>
            <a:r>
              <a:rPr lang="en-GB" altLang="en-US" dirty="0" smtClean="0">
                <a:solidFill>
                  <a:schemeClr val="tx2"/>
                </a:solidFill>
              </a:rPr>
              <a:t>two pillars</a:t>
            </a:r>
          </a:p>
          <a:p>
            <a:pPr lvl="1"/>
            <a:r>
              <a:rPr lang="en-US" altLang="en-US" b="1" dirty="0" smtClean="0"/>
              <a:t>economic analysis</a:t>
            </a:r>
            <a:r>
              <a:rPr lang="en-US" altLang="en-US" dirty="0" smtClean="0"/>
              <a:t> (broad set of indicators)</a:t>
            </a:r>
          </a:p>
          <a:p>
            <a:pPr lvl="1"/>
            <a:r>
              <a:rPr lang="en-US" altLang="en-US" b="1" dirty="0" smtClean="0"/>
              <a:t>monetary</a:t>
            </a:r>
            <a:r>
              <a:rPr lang="en-US" altLang="en-US" dirty="0" smtClean="0"/>
              <a:t> analysis</a:t>
            </a:r>
          </a:p>
          <a:p>
            <a:pPr lvl="2"/>
            <a:r>
              <a:rPr lang="en-US" altLang="en-US" dirty="0" smtClean="0"/>
              <a:t>old days: quantitative </a:t>
            </a:r>
            <a:r>
              <a:rPr lang="en-US" altLang="en-US" b="1" dirty="0"/>
              <a:t>reference value </a:t>
            </a:r>
            <a:r>
              <a:rPr lang="en-US" altLang="en-US" dirty="0"/>
              <a:t>for the growth of the </a:t>
            </a:r>
            <a:r>
              <a:rPr lang="en-US" altLang="en-US" dirty="0" smtClean="0"/>
              <a:t>broad monetary </a:t>
            </a:r>
            <a:r>
              <a:rPr lang="en-US" altLang="en-US" dirty="0"/>
              <a:t>aggregate </a:t>
            </a:r>
            <a:r>
              <a:rPr lang="en-US" altLang="en-US" dirty="0" smtClean="0"/>
              <a:t>M3 (4.5%)</a:t>
            </a:r>
          </a:p>
          <a:p>
            <a:pPr lvl="3"/>
            <a:r>
              <a:rPr lang="en-US" altLang="en-US" dirty="0" smtClean="0"/>
              <a:t>inflation: 2%</a:t>
            </a:r>
          </a:p>
          <a:p>
            <a:pPr lvl="3"/>
            <a:r>
              <a:rPr lang="en-US" altLang="en-US" dirty="0" smtClean="0"/>
              <a:t>trend </a:t>
            </a:r>
            <a:r>
              <a:rPr lang="en-US" altLang="en-US" dirty="0"/>
              <a:t>potential output growth of 2-2½% 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trend </a:t>
            </a:r>
            <a:r>
              <a:rPr lang="en-US" altLang="en-US" dirty="0"/>
              <a:t>decline in M3 income velocity of ½-1</a:t>
            </a:r>
            <a:r>
              <a:rPr lang="en-US" altLang="en-US" dirty="0" smtClean="0"/>
              <a:t>%</a:t>
            </a:r>
          </a:p>
          <a:p>
            <a:pPr lvl="2"/>
            <a:r>
              <a:rPr lang="en-US" altLang="en-US" dirty="0" smtClean="0"/>
              <a:t>today: regular mentioning of the M3 actual growth rate in the </a:t>
            </a:r>
            <a:r>
              <a:rPr lang="en-US" altLang="en-US" dirty="0"/>
              <a:t>President’s Introductory statement to the press </a:t>
            </a:r>
            <a:r>
              <a:rPr lang="en-US" altLang="en-US" dirty="0" smtClean="0"/>
              <a:t>conference; reference value less prominent with the Asset Purchase Programme</a:t>
            </a:r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ECB’s inflation target and M3 reference rate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83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Composite cost of borrowing indicators</a:t>
            </a:r>
            <a:endParaRPr lang="en-GB" altLang="en-US" noProof="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Used to accurately </a:t>
            </a:r>
            <a:r>
              <a:rPr lang="en-US" altLang="en-US" dirty="0">
                <a:solidFill>
                  <a:schemeClr val="tx2"/>
                </a:solidFill>
              </a:rPr>
              <a:t>assess borrowing costs</a:t>
            </a:r>
            <a:r>
              <a:rPr lang="en-US" altLang="en-US" dirty="0"/>
              <a:t> for </a:t>
            </a:r>
            <a:r>
              <a:rPr lang="en-US" altLang="en-US" dirty="0">
                <a:solidFill>
                  <a:schemeClr val="tx2"/>
                </a:solidFill>
              </a:rPr>
              <a:t>non-financial corporations</a:t>
            </a:r>
            <a:r>
              <a:rPr lang="en-US" altLang="en-US" dirty="0"/>
              <a:t> and </a:t>
            </a:r>
            <a:r>
              <a:rPr lang="en-US" altLang="en-US" dirty="0" smtClean="0">
                <a:solidFill>
                  <a:schemeClr val="tx2"/>
                </a:solidFill>
              </a:rPr>
              <a:t>households</a:t>
            </a:r>
            <a:r>
              <a:rPr lang="en-US" altLang="en-US" dirty="0" smtClean="0"/>
              <a:t> per country</a:t>
            </a:r>
          </a:p>
          <a:p>
            <a:r>
              <a:rPr lang="en-US" altLang="en-US" dirty="0" smtClean="0"/>
              <a:t>Based </a:t>
            </a:r>
            <a:r>
              <a:rPr lang="en-US" altLang="en-US" dirty="0"/>
              <a:t>on </a:t>
            </a:r>
            <a:r>
              <a:rPr lang="en-US" altLang="en-US" dirty="0">
                <a:solidFill>
                  <a:schemeClr val="tx2"/>
                </a:solidFill>
              </a:rPr>
              <a:t>MFI interest rate </a:t>
            </a:r>
            <a:r>
              <a:rPr lang="en-US" altLang="en-US" dirty="0" smtClean="0">
                <a:solidFill>
                  <a:schemeClr val="tx2"/>
                </a:solidFill>
              </a:rPr>
              <a:t>statistics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chemeClr val="tx2"/>
                </a:solidFill>
              </a:rPr>
              <a:t>comparable across countries</a:t>
            </a:r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 smtClean="0"/>
              <a:t>Four </a:t>
            </a:r>
            <a:r>
              <a:rPr lang="en-US" altLang="en-US" dirty="0"/>
              <a:t>basic categories of lending </a:t>
            </a:r>
            <a:r>
              <a:rPr lang="en-US" altLang="en-US" dirty="0" smtClean="0"/>
              <a:t>rates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short-term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chemeClr val="tx2"/>
                </a:solidFill>
              </a:rPr>
              <a:t> long-term </a:t>
            </a:r>
            <a:r>
              <a:rPr lang="en-US" altLang="en-US" dirty="0"/>
              <a:t>lending </a:t>
            </a:r>
            <a:r>
              <a:rPr lang="en-US" altLang="en-US" dirty="0" smtClean="0"/>
              <a:t>rates (NFC + HH not split)</a:t>
            </a:r>
          </a:p>
          <a:p>
            <a:pPr lvl="1"/>
            <a:r>
              <a:rPr lang="en-US" altLang="en-US" dirty="0" smtClean="0"/>
              <a:t>rates for </a:t>
            </a:r>
            <a:r>
              <a:rPr lang="en-US" altLang="en-US" dirty="0" smtClean="0">
                <a:solidFill>
                  <a:schemeClr val="tx2"/>
                </a:solidFill>
              </a:rPr>
              <a:t>non-financial </a:t>
            </a:r>
            <a:r>
              <a:rPr lang="en-US" altLang="en-US" dirty="0">
                <a:solidFill>
                  <a:schemeClr val="tx2"/>
                </a:solidFill>
              </a:rPr>
              <a:t>corporations </a:t>
            </a:r>
            <a:r>
              <a:rPr lang="en-US" altLang="en-US" dirty="0"/>
              <a:t>and </a:t>
            </a:r>
            <a:r>
              <a:rPr lang="en-US" altLang="en-US" dirty="0" smtClean="0">
                <a:solidFill>
                  <a:schemeClr val="tx2"/>
                </a:solidFill>
              </a:rPr>
              <a:t>households </a:t>
            </a:r>
            <a:r>
              <a:rPr lang="en-US" altLang="en-US" dirty="0">
                <a:solidFill>
                  <a:schemeClr val="tx2"/>
                </a:solidFill>
              </a:rPr>
              <a:t>for house </a:t>
            </a:r>
            <a:r>
              <a:rPr lang="en-US" altLang="en-US" dirty="0" smtClean="0">
                <a:solidFill>
                  <a:schemeClr val="tx2"/>
                </a:solidFill>
              </a:rPr>
              <a:t>purchase</a:t>
            </a:r>
          </a:p>
          <a:p>
            <a:r>
              <a:rPr lang="en-US" altLang="en-US" dirty="0" smtClean="0"/>
              <a:t>An important tool for assessing the </a:t>
            </a:r>
            <a:r>
              <a:rPr lang="en-US" altLang="en-US" dirty="0" smtClean="0">
                <a:solidFill>
                  <a:schemeClr val="accent1"/>
                </a:solidFill>
              </a:rPr>
              <a:t>retail bank interest rate pass-through</a:t>
            </a:r>
            <a:r>
              <a:rPr lang="en-US" altLang="en-US" dirty="0" smtClean="0"/>
              <a:t> in the euro area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Monetary and financial statistics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814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Communicating the meaning of indicators to decision makers, media and general public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Composite cost of borrowing </a:t>
            </a:r>
            <a:r>
              <a:rPr lang="en-GB" dirty="0" smtClean="0"/>
              <a:t> (households in euro area Member states)</a:t>
            </a:r>
            <a:endParaRPr lang="en-GB" dirty="0"/>
          </a:p>
        </p:txBody>
      </p:sp>
      <p:pic>
        <p:nvPicPr>
          <p:cNvPr id="1028" name="Picture 4" descr="data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467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Financial integration indicator (FINTEC)</a:t>
            </a:r>
            <a:endParaRPr lang="en-GB" altLang="en-US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Financial integration - FINTEC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777961"/>
              </p:ext>
            </p:extLst>
          </p:nvPr>
        </p:nvGraphicFramePr>
        <p:xfrm>
          <a:off x="971600" y="3861048"/>
          <a:ext cx="72728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253763"/>
              </p:ext>
            </p:extLst>
          </p:nvPr>
        </p:nvGraphicFramePr>
        <p:xfrm>
          <a:off x="971600" y="1340768"/>
          <a:ext cx="72728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05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Financial integration indicator (FINTEC)</a:t>
            </a:r>
            <a:endParaRPr lang="en-GB" altLang="en-US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Financial integration - FINTEC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36713"/>
            <a:ext cx="89281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Risk </a:t>
            </a:r>
            <a:r>
              <a:rPr lang="en-GB" altLang="en-US" dirty="0" smtClean="0"/>
              <a:t>Dashboards for the European Systemic Risk Board</a:t>
            </a:r>
            <a:endParaRPr lang="en-GB" altLang="en-US" noProof="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09629" cy="4062557"/>
          </a:xfrm>
        </p:spPr>
        <p:txBody>
          <a:bodyPr/>
          <a:lstStyle/>
          <a:p>
            <a:r>
              <a:rPr lang="en-US" altLang="en-US" dirty="0" smtClean="0"/>
              <a:t>Set </a:t>
            </a:r>
            <a:r>
              <a:rPr lang="en-US" altLang="en-US" dirty="0"/>
              <a:t>of </a:t>
            </a:r>
            <a:r>
              <a:rPr lang="en-US" altLang="en-US" dirty="0" smtClean="0">
                <a:solidFill>
                  <a:schemeClr val="tx2"/>
                </a:solidFill>
              </a:rPr>
              <a:t>50 quantitative </a:t>
            </a:r>
            <a:r>
              <a:rPr lang="en-US" altLang="en-US" dirty="0">
                <a:solidFill>
                  <a:schemeClr val="tx2"/>
                </a:solidFill>
              </a:rPr>
              <a:t>and qualitative indicators </a:t>
            </a:r>
            <a:r>
              <a:rPr lang="en-US" altLang="en-US" dirty="0"/>
              <a:t>of systemic risk in the EU financial </a:t>
            </a:r>
            <a:r>
              <a:rPr lang="en-US" altLang="en-US" dirty="0" smtClean="0"/>
              <a:t>system, grouped into </a:t>
            </a:r>
            <a:r>
              <a:rPr lang="en-US" altLang="en-US" dirty="0" smtClean="0">
                <a:solidFill>
                  <a:schemeClr val="tx2"/>
                </a:solidFill>
              </a:rPr>
              <a:t>six risk categories</a:t>
            </a:r>
          </a:p>
          <a:p>
            <a:pPr lvl="1"/>
            <a:r>
              <a:rPr lang="en-US" altLang="en-US" dirty="0" err="1" smtClean="0"/>
              <a:t>Interlinkages</a:t>
            </a:r>
            <a:r>
              <a:rPr lang="en-US" altLang="en-US" dirty="0" smtClean="0"/>
              <a:t> </a:t>
            </a:r>
            <a:r>
              <a:rPr lang="en-US" altLang="en-US" dirty="0"/>
              <a:t>and composite measures of systemic </a:t>
            </a:r>
            <a:r>
              <a:rPr lang="en-US" altLang="en-US" dirty="0" smtClean="0"/>
              <a:t>risk</a:t>
            </a:r>
          </a:p>
          <a:p>
            <a:pPr lvl="1"/>
            <a:r>
              <a:rPr lang="en-US" altLang="en-US" noProof="0" dirty="0" smtClean="0"/>
              <a:t>Marco risk</a:t>
            </a:r>
          </a:p>
          <a:p>
            <a:pPr lvl="1"/>
            <a:r>
              <a:rPr lang="en-US" altLang="en-US" dirty="0" smtClean="0"/>
              <a:t>Credit risk</a:t>
            </a:r>
          </a:p>
          <a:p>
            <a:pPr lvl="1"/>
            <a:r>
              <a:rPr lang="en-US" altLang="en-US" noProof="0" dirty="0" smtClean="0"/>
              <a:t>Funding and liquidity</a:t>
            </a:r>
          </a:p>
          <a:p>
            <a:pPr lvl="1"/>
            <a:r>
              <a:rPr lang="en-US" altLang="en-US" dirty="0" smtClean="0"/>
              <a:t>Market risk</a:t>
            </a:r>
          </a:p>
          <a:p>
            <a:pPr lvl="1"/>
            <a:r>
              <a:rPr lang="en-US" altLang="en-US" noProof="0" dirty="0" smtClean="0"/>
              <a:t>Profitability and solvency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Key </a:t>
            </a:r>
            <a:r>
              <a:rPr lang="en-US" altLang="en-US" dirty="0">
                <a:solidFill>
                  <a:schemeClr val="accent1"/>
                </a:solidFill>
              </a:rPr>
              <a:t>communication instrument </a:t>
            </a:r>
            <a:r>
              <a:rPr lang="en-US" altLang="en-US" dirty="0"/>
              <a:t>of the ESRB and an important </a:t>
            </a:r>
            <a:r>
              <a:rPr lang="en-US" altLang="en-US" dirty="0" smtClean="0"/>
              <a:t>element in </a:t>
            </a:r>
            <a:r>
              <a:rPr lang="en-US" altLang="en-US" dirty="0"/>
              <a:t>meeting the accountability requirements vis-à-vis the public at </a:t>
            </a:r>
            <a:r>
              <a:rPr lang="en-US" altLang="en-US" dirty="0" smtClean="0"/>
              <a:t>large 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Not a mechanical early-warning system – should be accompanied with appropriate analysis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“Heat maps” </a:t>
            </a:r>
            <a:r>
              <a:rPr lang="en-US" altLang="en-US" dirty="0"/>
              <a:t>are being </a:t>
            </a:r>
            <a:r>
              <a:rPr lang="en-US" altLang="en-US" dirty="0" smtClean="0"/>
              <a:t>developed to </a:t>
            </a:r>
            <a:r>
              <a:rPr lang="en-US" altLang="en-US" dirty="0"/>
              <a:t>detect </a:t>
            </a:r>
            <a:r>
              <a:rPr lang="en-US" altLang="en-US" dirty="0" smtClean="0"/>
              <a:t>country-specific </a:t>
            </a:r>
            <a:r>
              <a:rPr lang="en-US" altLang="en-US" dirty="0"/>
              <a:t>vulnerabilities.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The ESRB Dashboard</a:t>
            </a:r>
            <a:endParaRPr lang="en-GB" noProof="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/>
              <a:t>Communicating the meaning of indicators to decision makers, media and general public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105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428751"/>
            <a:ext cx="8594725" cy="1568202"/>
          </a:xfrm>
        </p:spPr>
        <p:txBody>
          <a:bodyPr/>
          <a:lstStyle/>
          <a:p>
            <a:r>
              <a:rPr lang="en-US" dirty="0"/>
              <a:t>Do we create knowledge with such indicators?</a:t>
            </a:r>
          </a:p>
          <a:p>
            <a:r>
              <a:rPr lang="en-US" dirty="0" smtClean="0"/>
              <a:t>How </a:t>
            </a:r>
            <a:r>
              <a:rPr lang="en-US" dirty="0"/>
              <a:t>to arrive from a traffic light system to policy conclusions?</a:t>
            </a:r>
          </a:p>
          <a:p>
            <a:r>
              <a:rPr lang="en-US" dirty="0" smtClean="0"/>
              <a:t>Can </a:t>
            </a:r>
            <a:r>
              <a:rPr lang="en-US" dirty="0"/>
              <a:t>policy be based on these indicators?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Central banking statistics - New opportunities for innovation and cooperation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Round table discussion – Can communication save official statistics</a:t>
            </a:r>
            <a:r>
              <a:rPr lang="en-US" dirty="0" smtClean="0"/>
              <a:t>?</a:t>
            </a:r>
            <a:endParaRPr lang="en-GB" dirty="0"/>
          </a:p>
        </p:txBody>
      </p:sp>
      <p:pic>
        <p:nvPicPr>
          <p:cNvPr id="1026" name="Picture 2" descr="2015 Volkswagen E Golf Interior Instrument Cluster Black Ice 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4338"/>
            <a:ext cx="3746957" cy="24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l Car Led Ligh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84" y="3195700"/>
            <a:ext cx="3329136" cy="24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ECB%20default</Template>
  <TotalTime>8863</TotalTime>
  <Words>779</Words>
  <Application>Microsoft Office PowerPoint</Application>
  <PresentationFormat>Diavetítés a képernyőre (4:3 oldalarány)</PresentationFormat>
  <Paragraphs>107</Paragraphs>
  <Slides>9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ECB default</vt:lpstr>
      <vt:lpstr>Communicating the meaning of indicators to decision makers, media and general public</vt:lpstr>
      <vt:lpstr>Some takeaways for central banking statistics from Lisbon</vt:lpstr>
      <vt:lpstr>Headline indicators as part of ECB’s monetary policy strategy </vt:lpstr>
      <vt:lpstr>Composite cost of borrowing indicators</vt:lpstr>
      <vt:lpstr>PowerPoint bemutató</vt:lpstr>
      <vt:lpstr>Financial integration indicator (FINTEC)</vt:lpstr>
      <vt:lpstr>Financial integration indicator (FINTEC)</vt:lpstr>
      <vt:lpstr>Risk Dashboards for the European Systemic Risk Board</vt:lpstr>
      <vt:lpstr>Discussion points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Bertram, Britta</dc:creator>
  <cp:lastModifiedBy>magyar</cp:lastModifiedBy>
  <cp:revision>279</cp:revision>
  <cp:lastPrinted>2015-10-13T15:34:52Z</cp:lastPrinted>
  <dcterms:created xsi:type="dcterms:W3CDTF">2013-04-23T12:27:02Z</dcterms:created>
  <dcterms:modified xsi:type="dcterms:W3CDTF">2015-10-21T11:44:10Z</dcterms:modified>
</cp:coreProperties>
</file>