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69" r:id="rId1"/>
    <p:sldMasterId id="2147484478" r:id="rId2"/>
    <p:sldMasterId id="2147484490" r:id="rId3"/>
  </p:sldMasterIdLst>
  <p:notesMasterIdLst>
    <p:notesMasterId r:id="rId32"/>
  </p:notesMasterIdLst>
  <p:sldIdLst>
    <p:sldId id="256" r:id="rId4"/>
    <p:sldId id="263" r:id="rId5"/>
    <p:sldId id="289" r:id="rId6"/>
    <p:sldId id="257" r:id="rId7"/>
    <p:sldId id="294" r:id="rId8"/>
    <p:sldId id="296" r:id="rId9"/>
    <p:sldId id="292" r:id="rId10"/>
    <p:sldId id="297" r:id="rId11"/>
    <p:sldId id="287" r:id="rId12"/>
    <p:sldId id="298" r:id="rId13"/>
    <p:sldId id="270" r:id="rId14"/>
    <p:sldId id="265" r:id="rId15"/>
    <p:sldId id="273" r:id="rId16"/>
    <p:sldId id="285" r:id="rId17"/>
    <p:sldId id="272" r:id="rId18"/>
    <p:sldId id="274" r:id="rId19"/>
    <p:sldId id="275" r:id="rId20"/>
    <p:sldId id="276" r:id="rId21"/>
    <p:sldId id="300" r:id="rId22"/>
    <p:sldId id="299" r:id="rId23"/>
    <p:sldId id="306" r:id="rId24"/>
    <p:sldId id="301" r:id="rId25"/>
    <p:sldId id="307" r:id="rId26"/>
    <p:sldId id="302" r:id="rId27"/>
    <p:sldId id="303" r:id="rId28"/>
    <p:sldId id="304" r:id="rId29"/>
    <p:sldId id="305" r:id="rId30"/>
    <p:sldId id="283" r:id="rId3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elon Cremers" initials="MC" lastIdx="1" clrIdx="0">
    <p:extLst>
      <p:ext uri="{19B8F6BF-5375-455C-9EA6-DF929625EA0E}">
        <p15:presenceInfo xmlns:p15="http://schemas.microsoft.com/office/powerpoint/2012/main" userId="624ee2cca2d4ab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D6C"/>
    <a:srgbClr val="7AACE2"/>
    <a:srgbClr val="ECECEC"/>
    <a:srgbClr val="C32323"/>
    <a:srgbClr val="C33A23"/>
    <a:srgbClr val="000000"/>
    <a:srgbClr val="D74027"/>
    <a:srgbClr val="EE3900"/>
    <a:srgbClr val="E0E2F4"/>
    <a:srgbClr val="820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8" autoAdjust="0"/>
    <p:restoredTop sz="82069" autoAdjust="0"/>
  </p:normalViewPr>
  <p:slideViewPr>
    <p:cSldViewPr showGuides="1">
      <p:cViewPr varScale="1">
        <p:scale>
          <a:sx n="55" d="100"/>
          <a:sy n="55" d="100"/>
        </p:scale>
        <p:origin x="32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nl-NL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06T13:12:10.066" idx="1">
    <p:pos x="5313" y="66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AE180-6544-43C2-B32F-23307011F640}" type="datetimeFigureOut">
              <a:rPr lang="nl-NL" smtClean="0"/>
              <a:pPr/>
              <a:t>6-5-2019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2A34C-D2C2-434F-B3C4-15FBF8DA41E3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02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First time here at this workshop. Been involved with the LFS for quite a long time. Been looking forward to this moment: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8789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are these practical </a:t>
            </a:r>
            <a:r>
              <a:rPr lang="nl-NL" dirty="0" err="1"/>
              <a:t>challenges</a:t>
            </a:r>
            <a:r>
              <a:rPr lang="nl-NL" dirty="0"/>
              <a:t> we </a:t>
            </a:r>
            <a:r>
              <a:rPr lang="nl-NL" dirty="0" err="1"/>
              <a:t>encouter</a:t>
            </a:r>
            <a:r>
              <a:rPr lang="nl-NL" dirty="0"/>
              <a:t>. I </a:t>
            </a:r>
            <a:r>
              <a:rPr lang="nl-NL" dirty="0" err="1"/>
              <a:t>named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a few in </a:t>
            </a:r>
            <a:r>
              <a:rPr lang="nl-NL" dirty="0" err="1"/>
              <a:t>relation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mixed mode design.</a:t>
            </a:r>
          </a:p>
          <a:p>
            <a:endParaRPr lang="nl-NL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a mode is simply added to an existing questionnaire. The existing modes then become “leading”. 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when you are allowed to redesign a  questionnaire, often you cannot make any rigorous changes to the questions because analysts fear it will lead to a deviation from trend.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client often demands that a question should be asked in a certain way. Even when you have valid arguments that the proposed question is going to cause problems (e.g. too difficult or mode effects), ultimately the client is king.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(4)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questionnaire looks different and works in a different way than a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questionnaire.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Hidden non-response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Checks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Tables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  limitations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Survey</a:t>
            </a:r>
            <a:r>
              <a:rPr lang="en-GB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system requirements</a:t>
            </a:r>
          </a:p>
          <a:p>
            <a:pPr marL="0" indent="0">
              <a:buFontTx/>
              <a:buNone/>
            </a:pPr>
            <a:r>
              <a:rPr lang="en-GB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(5)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 we make have consequences for the rest of the organisation and we do have to consider them beforehand.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 friendly for the interviewers (both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the survey automatically work in our survey management system or do we need customised solutions,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the data-processing department be able to combine the results from the different modes and clean the data,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the analysts be able to work with the data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the questionnaire be “future proof”.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(6)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factors determine how much effort we can invest in our survey design. </a:t>
            </a:r>
          </a:p>
          <a:p>
            <a:pPr marL="171450" indent="-171450">
              <a:buFontTx/>
              <a:buChar char="-"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deadlines are strict. Crossing them will delay fieldwork which basically isn’t an option. Unfortunately, clients do often cross their deadlines.</a:t>
            </a:r>
            <a:r>
              <a:rPr lang="en-GB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n-GB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Budget also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determines which modes are chosen to conduct the research. As a survey designer, you simply have to find a way to make it work. 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  <a:p>
            <a:r>
              <a:rPr lang="nl-NL" dirty="0" err="1"/>
              <a:t>Faced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the </a:t>
            </a:r>
            <a:r>
              <a:rPr lang="nl-NL" dirty="0" err="1"/>
              <a:t>challenge</a:t>
            </a:r>
            <a:r>
              <a:rPr lang="nl-NL" dirty="0"/>
              <a:t>: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baseline="0" dirty="0"/>
              <a:t> we design </a:t>
            </a:r>
            <a:r>
              <a:rPr lang="nl-NL" baseline="0" dirty="0" err="1"/>
              <a:t>our</a:t>
            </a:r>
            <a:r>
              <a:rPr lang="nl-NL" baseline="0" dirty="0"/>
              <a:t> </a:t>
            </a:r>
            <a:r>
              <a:rPr lang="nl-NL" baseline="0" dirty="0" err="1"/>
              <a:t>suveys</a:t>
            </a:r>
            <a:r>
              <a:rPr lang="nl-NL" baseline="0" dirty="0"/>
              <a:t> more </a:t>
            </a:r>
            <a:r>
              <a:rPr lang="nl-NL" baseline="0" dirty="0" err="1"/>
              <a:t>quickly</a:t>
            </a:r>
            <a:r>
              <a:rPr lang="nl-NL" baseline="0" dirty="0"/>
              <a:t>. We </a:t>
            </a:r>
            <a:r>
              <a:rPr lang="nl-NL" baseline="0" dirty="0" err="1"/>
              <a:t>reconsidered</a:t>
            </a:r>
            <a:r>
              <a:rPr lang="nl-NL" baseline="0" dirty="0"/>
              <a:t> </a:t>
            </a:r>
            <a:r>
              <a:rPr lang="nl-NL" baseline="0" dirty="0" err="1"/>
              <a:t>our</a:t>
            </a:r>
            <a:r>
              <a:rPr lang="nl-NL" baseline="0" dirty="0"/>
              <a:t> </a:t>
            </a:r>
            <a:r>
              <a:rPr lang="nl-NL" baseline="0" dirty="0" err="1"/>
              <a:t>designing</a:t>
            </a:r>
            <a:r>
              <a:rPr lang="nl-NL" baseline="0" dirty="0"/>
              <a:t> </a:t>
            </a:r>
            <a:r>
              <a:rPr lang="nl-NL" baseline="0" dirty="0" err="1"/>
              <a:t>process</a:t>
            </a:r>
            <a:r>
              <a:rPr lang="nl-NL" baseline="0" dirty="0"/>
              <a:t>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3935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 2008 we introduced the first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survey 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StatNeth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 we work from 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unimode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principle (i.e., same questions in every mode), we quickly discovered that there were many differences between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686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have to define what questions are represented together on one screen ({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Scherm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})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auxfield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introductions, no action is required.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is not possible, you would risk an interviewer skipping the introduction. Moreover, it is not possible to record the starting time of a question block. An interviewer is instructed to press 1 to continue.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right side (from the top to bottom):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interviewers have been instructed to read a sentence aloud until they reach the question mark. This means, question marks are sometimes used in sentences where you would expect a dot or other reading sign.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non-response categories such as Don’t Know (DK) and Refusal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are always implicitly allowed, unless specified otherwise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is mostly the other way around; non-response is not allowed unless otherwise specified.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interviewer instructions are indicated by the phrase “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ENQ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answer categories should be read out aloud, the answer categories are rephrased so they can be read out as a whole sentence. After the question, an arrow is shown to indicate that an interviewer should read on, each category ends with a comma, and the question mark is set after the last answer category that should be read aloud.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42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result, we had to make two on paper designs (both Word and Visio) and also two programmed questionnaires. 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Double </a:t>
            </a:r>
            <a:r>
              <a:rPr lang="nl-NL" dirty="0" err="1"/>
              <a:t>work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iterations</a:t>
            </a:r>
            <a:r>
              <a:rPr lang="nl-NL" dirty="0"/>
              <a:t>: </a:t>
            </a:r>
            <a:r>
              <a:rPr lang="nl-NL" dirty="0" err="1"/>
              <a:t>starting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CAWI</a:t>
            </a:r>
            <a:r>
              <a:rPr lang="nl-NL" baseline="0" dirty="0"/>
              <a:t> -&gt; </a:t>
            </a:r>
            <a:r>
              <a:rPr lang="nl-NL" baseline="0" dirty="0" err="1"/>
              <a:t>adjusting</a:t>
            </a:r>
            <a:r>
              <a:rPr lang="nl-NL" baseline="0" dirty="0"/>
              <a:t> </a:t>
            </a:r>
            <a:r>
              <a:rPr lang="nl-NL" baseline="0" dirty="0" err="1"/>
              <a:t>teh</a:t>
            </a:r>
            <a:r>
              <a:rPr lang="nl-NL" baseline="0" dirty="0"/>
              <a:t> design -&gt; discovering </a:t>
            </a:r>
            <a:r>
              <a:rPr lang="nl-NL" baseline="0" dirty="0" err="1"/>
              <a:t>problems</a:t>
            </a:r>
            <a:r>
              <a:rPr lang="nl-NL" baseline="0" dirty="0"/>
              <a:t> </a:t>
            </a:r>
            <a:r>
              <a:rPr lang="nl-NL" baseline="0" dirty="0" err="1"/>
              <a:t>with</a:t>
            </a:r>
            <a:r>
              <a:rPr lang="nl-NL" baseline="0" dirty="0"/>
              <a:t> </a:t>
            </a:r>
            <a:r>
              <a:rPr lang="nl-NL" baseline="0" dirty="0" err="1"/>
              <a:t>CATI</a:t>
            </a:r>
            <a:r>
              <a:rPr lang="nl-NL" baseline="0" dirty="0"/>
              <a:t> / </a:t>
            </a:r>
            <a:r>
              <a:rPr lang="nl-NL" baseline="0" dirty="0" err="1"/>
              <a:t>CAPI</a:t>
            </a:r>
            <a:r>
              <a:rPr lang="nl-NL" baseline="0" dirty="0"/>
              <a:t> -&gt; </a:t>
            </a:r>
            <a:r>
              <a:rPr lang="nl-NL" baseline="0" dirty="0" err="1"/>
              <a:t>adjusting</a:t>
            </a:r>
            <a:r>
              <a:rPr lang="nl-NL" baseline="0" dirty="0"/>
              <a:t> the </a:t>
            </a:r>
            <a:r>
              <a:rPr lang="nl-NL" baseline="0" dirty="0" err="1"/>
              <a:t>CAWI</a:t>
            </a:r>
            <a:r>
              <a:rPr lang="nl-NL" baseline="0" dirty="0"/>
              <a:t> design as well</a:t>
            </a:r>
          </a:p>
          <a:p>
            <a:pPr marL="171450" indent="-171450">
              <a:buFontTx/>
              <a:buChar char="-"/>
            </a:pPr>
            <a:r>
              <a:rPr lang="nl-NL" baseline="0" dirty="0"/>
              <a:t>Error </a:t>
            </a:r>
            <a:r>
              <a:rPr lang="nl-NL" baseline="0" dirty="0" err="1"/>
              <a:t>prone</a:t>
            </a:r>
            <a:r>
              <a:rPr lang="nl-NL" baseline="0" dirty="0"/>
              <a:t>: </a:t>
            </a:r>
            <a:r>
              <a:rPr lang="nl-NL" baseline="0" dirty="0" err="1"/>
              <a:t>often</a:t>
            </a:r>
            <a:r>
              <a:rPr lang="nl-NL" baseline="0" dirty="0"/>
              <a:t> last-minute </a:t>
            </a:r>
            <a:r>
              <a:rPr lang="nl-NL" baseline="0" dirty="0" err="1"/>
              <a:t>alterations</a:t>
            </a:r>
            <a:r>
              <a:rPr lang="nl-NL" baseline="0" dirty="0"/>
              <a:t>, </a:t>
            </a:r>
            <a:r>
              <a:rPr lang="nl-NL" baseline="0" dirty="0" err="1"/>
              <a:t>when</a:t>
            </a:r>
            <a:r>
              <a:rPr lang="nl-NL" baseline="0" dirty="0"/>
              <a:t> </a:t>
            </a:r>
            <a:r>
              <a:rPr lang="nl-NL" baseline="0" dirty="0" err="1"/>
              <a:t>you</a:t>
            </a:r>
            <a:r>
              <a:rPr lang="nl-NL" baseline="0" dirty="0"/>
              <a:t> </a:t>
            </a:r>
            <a:r>
              <a:rPr lang="nl-NL" baseline="0" dirty="0" err="1"/>
              <a:t>forget</a:t>
            </a:r>
            <a:r>
              <a:rPr lang="nl-NL" baseline="0" dirty="0"/>
              <a:t> </a:t>
            </a:r>
            <a:r>
              <a:rPr lang="nl-NL" baseline="0" dirty="0" err="1"/>
              <a:t>to</a:t>
            </a:r>
            <a:r>
              <a:rPr lang="nl-NL" baseline="0" dirty="0"/>
              <a:t> make a change in </a:t>
            </a:r>
            <a:r>
              <a:rPr lang="nl-NL" baseline="0" dirty="0" err="1"/>
              <a:t>one</a:t>
            </a:r>
            <a:r>
              <a:rPr lang="nl-NL" baseline="0" dirty="0"/>
              <a:t> </a:t>
            </a:r>
            <a:r>
              <a:rPr lang="nl-NL" baseline="0" dirty="0" err="1"/>
              <a:t>version</a:t>
            </a:r>
            <a:r>
              <a:rPr lang="nl-NL" baseline="0" dirty="0"/>
              <a:t> </a:t>
            </a:r>
            <a:r>
              <a:rPr lang="nl-NL" baseline="0" dirty="0" err="1"/>
              <a:t>you</a:t>
            </a:r>
            <a:r>
              <a:rPr lang="nl-NL" baseline="0" dirty="0"/>
              <a:t> get mode </a:t>
            </a:r>
            <a:r>
              <a:rPr lang="nl-NL" baseline="0" dirty="0" err="1"/>
              <a:t>differences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6869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What</a:t>
            </a:r>
            <a:r>
              <a:rPr lang="nl-NL" baseline="0" dirty="0"/>
              <a:t> </a:t>
            </a:r>
            <a:r>
              <a:rPr lang="nl-NL" baseline="0" dirty="0" err="1"/>
              <a:t>if</a:t>
            </a:r>
            <a:r>
              <a:rPr lang="nl-NL" baseline="0" dirty="0"/>
              <a:t> we </a:t>
            </a:r>
            <a:r>
              <a:rPr lang="nl-NL" baseline="0" dirty="0" err="1"/>
              <a:t>can</a:t>
            </a:r>
            <a:r>
              <a:rPr lang="nl-NL" baseline="0" dirty="0"/>
              <a:t> make </a:t>
            </a:r>
            <a:r>
              <a:rPr lang="nl-NL" baseline="0" dirty="0" err="1"/>
              <a:t>some</a:t>
            </a:r>
            <a:r>
              <a:rPr lang="nl-NL" baseline="0" dirty="0"/>
              <a:t> </a:t>
            </a:r>
            <a:r>
              <a:rPr lang="nl-NL" baseline="0" dirty="0" err="1"/>
              <a:t>adjustment</a:t>
            </a:r>
            <a:r>
              <a:rPr lang="nl-NL" baseline="0" dirty="0"/>
              <a:t>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our</a:t>
            </a:r>
            <a:r>
              <a:rPr lang="nl-NL" baseline="0" dirty="0"/>
              <a:t> </a:t>
            </a:r>
            <a:r>
              <a:rPr lang="nl-NL" baseline="0" dirty="0" err="1"/>
              <a:t>designing</a:t>
            </a:r>
            <a:r>
              <a:rPr lang="nl-NL" baseline="0" dirty="0"/>
              <a:t> </a:t>
            </a:r>
            <a:r>
              <a:rPr lang="nl-NL" baseline="0" dirty="0" err="1"/>
              <a:t>method</a:t>
            </a:r>
            <a:r>
              <a:rPr lang="nl-NL" baseline="0" dirty="0"/>
              <a:t> </a:t>
            </a:r>
            <a:r>
              <a:rPr lang="nl-NL" baseline="0" dirty="0" err="1"/>
              <a:t>so</a:t>
            </a:r>
            <a:r>
              <a:rPr lang="nl-NL" baseline="0" dirty="0"/>
              <a:t> we are </a:t>
            </a:r>
            <a:r>
              <a:rPr lang="nl-NL" baseline="0" dirty="0" err="1"/>
              <a:t>able</a:t>
            </a:r>
            <a:r>
              <a:rPr lang="nl-NL" baseline="0" dirty="0"/>
              <a:t> </a:t>
            </a:r>
            <a:r>
              <a:rPr lang="nl-NL" baseline="0" dirty="0" err="1"/>
              <a:t>to</a:t>
            </a:r>
            <a:r>
              <a:rPr lang="nl-NL" baseline="0" dirty="0"/>
              <a:t> make </a:t>
            </a:r>
            <a:r>
              <a:rPr lang="nl-NL" baseline="0" dirty="0" err="1"/>
              <a:t>one</a:t>
            </a:r>
            <a:r>
              <a:rPr lang="nl-NL" baseline="0" dirty="0"/>
              <a:t> design </a:t>
            </a:r>
            <a:r>
              <a:rPr lang="nl-NL" baseline="0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all</a:t>
            </a:r>
            <a:r>
              <a:rPr lang="nl-NL" baseline="0" dirty="0"/>
              <a:t> modes.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16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 categories are the exact same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punctuation marks now have their normal meaning again. An interviewer knows  how many answer categories should be read aloud because they have a different colour: blue. This is indicated for our questionnaire builder in the design by the statements {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Voorlees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(meaning ‘Read aloud’) and {/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Voorlees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(end statement). As a result; the answer categories might sound a bit more ‘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stacato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in the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mode.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Non-response attributes are the same in all modes: if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allowed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this should also be allowed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general, we always allow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don’t allow DK, unless specified otherwise.  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introduction now requires an action in the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mode as well (click ‘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to continue), this will force respondents to read the introduction.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“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ENQ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phrase has been omitted. The text of the instruction is the same for all modes (addressed to the respondent and not the interviewer).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do no longer use pop-up fields for checks/controls, questions are used.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Mode-specific imputations $W, $T, $P: of course it will not be possible to make the exact same design for all modes. Differences can be indicated with mode-specific imputations or by routing on mode.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3078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6593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First </a:t>
            </a:r>
            <a:r>
              <a:rPr lang="nl-NL" dirty="0" err="1"/>
              <a:t>tried</a:t>
            </a:r>
            <a:r>
              <a:rPr lang="nl-NL" baseline="0" dirty="0"/>
              <a:t> the </a:t>
            </a:r>
            <a:r>
              <a:rPr lang="nl-NL" baseline="0" dirty="0" err="1"/>
              <a:t>omnimode</a:t>
            </a:r>
            <a:r>
              <a:rPr lang="nl-NL" baseline="0" dirty="0"/>
              <a:t> </a:t>
            </a:r>
            <a:r>
              <a:rPr lang="nl-NL" baseline="0" dirty="0" err="1"/>
              <a:t>method</a:t>
            </a:r>
            <a:r>
              <a:rPr lang="nl-NL" baseline="0" dirty="0"/>
              <a:t> in </a:t>
            </a:r>
            <a:r>
              <a:rPr lang="nl-NL" baseline="0" dirty="0" err="1"/>
              <a:t>our</a:t>
            </a:r>
            <a:r>
              <a:rPr lang="nl-NL" baseline="0" dirty="0"/>
              <a:t> Belevingen </a:t>
            </a:r>
            <a:r>
              <a:rPr lang="nl-NL" baseline="0" dirty="0" err="1"/>
              <a:t>study</a:t>
            </a:r>
            <a:r>
              <a:rPr lang="nl-NL" baseline="0" dirty="0"/>
              <a:t>, new subject </a:t>
            </a:r>
            <a:r>
              <a:rPr lang="nl-NL" baseline="0" dirty="0" err="1"/>
              <a:t>each</a:t>
            </a:r>
            <a:r>
              <a:rPr lang="nl-NL" baseline="0" dirty="0"/>
              <a:t> </a:t>
            </a:r>
            <a:r>
              <a:rPr lang="nl-NL" baseline="0" dirty="0" err="1"/>
              <a:t>year</a:t>
            </a:r>
            <a:r>
              <a:rPr lang="nl-NL" baseline="0" dirty="0"/>
              <a:t>, </a:t>
            </a:r>
            <a:r>
              <a:rPr lang="nl-NL" baseline="0" dirty="0" err="1"/>
              <a:t>all</a:t>
            </a:r>
            <a:r>
              <a:rPr lang="nl-NL" baseline="0" dirty="0"/>
              <a:t> </a:t>
            </a:r>
            <a:r>
              <a:rPr lang="nl-NL" baseline="0" dirty="0" err="1"/>
              <a:t>three</a:t>
            </a:r>
            <a:r>
              <a:rPr lang="nl-NL" baseline="0" dirty="0"/>
              <a:t> modes </a:t>
            </a:r>
            <a:r>
              <a:rPr lang="nl-NL" baseline="0" dirty="0" err="1"/>
              <a:t>involved</a:t>
            </a:r>
            <a:r>
              <a:rPr lang="nl-NL" baseline="0" dirty="0"/>
              <a:t>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97,5% indicated they did not have any problems working with the new interviewer rules.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8998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>
                <a:solidFill>
                  <a:srgbClr val="271D6C"/>
                </a:solidFill>
              </a:rPr>
              <a:t>Self-employed</a:t>
            </a:r>
            <a:r>
              <a:rPr lang="nl-NL" dirty="0">
                <a:solidFill>
                  <a:srgbClr val="271D6C"/>
                </a:solidFill>
              </a:rPr>
              <a:t> persons do </a:t>
            </a:r>
            <a:r>
              <a:rPr lang="nl-NL" dirty="0" err="1">
                <a:solidFill>
                  <a:srgbClr val="271D6C"/>
                </a:solidFill>
              </a:rPr>
              <a:t>not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think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</a:t>
            </a:r>
            <a:r>
              <a:rPr lang="nl-NL" dirty="0">
                <a:solidFill>
                  <a:srgbClr val="271D6C"/>
                </a:solidFill>
              </a:rPr>
              <a:t> word ‘job’ </a:t>
            </a:r>
            <a:r>
              <a:rPr lang="nl-NL" dirty="0" err="1">
                <a:solidFill>
                  <a:srgbClr val="271D6C"/>
                </a:solidFill>
              </a:rPr>
              <a:t>applies</a:t>
            </a:r>
            <a:r>
              <a:rPr lang="nl-NL" dirty="0">
                <a:solidFill>
                  <a:srgbClr val="271D6C"/>
                </a:solidFill>
              </a:rPr>
              <a:t> -&gt; more </a:t>
            </a:r>
            <a:r>
              <a:rPr lang="nl-NL" dirty="0" err="1">
                <a:solidFill>
                  <a:srgbClr val="271D6C"/>
                </a:solidFill>
              </a:rPr>
              <a:t>general</a:t>
            </a:r>
            <a:r>
              <a:rPr lang="nl-NL" dirty="0">
                <a:solidFill>
                  <a:srgbClr val="271D6C"/>
                </a:solidFill>
              </a:rPr>
              <a:t> term: </a:t>
            </a:r>
            <a:r>
              <a:rPr lang="nl-NL" dirty="0" err="1">
                <a:solidFill>
                  <a:srgbClr val="271D6C"/>
                </a:solidFill>
              </a:rPr>
              <a:t>workcircle</a:t>
            </a:r>
            <a:endParaRPr lang="nl-NL" dirty="0">
              <a:solidFill>
                <a:srgbClr val="271D6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solidFill>
                <a:srgbClr val="271D6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271D6C"/>
                </a:solidFill>
              </a:rPr>
              <a:t>- For </a:t>
            </a:r>
            <a:r>
              <a:rPr lang="nl-NL" dirty="0" err="1">
                <a:solidFill>
                  <a:srgbClr val="271D6C"/>
                </a:solidFill>
              </a:rPr>
              <a:t>example</a:t>
            </a:r>
            <a:r>
              <a:rPr lang="nl-NL" dirty="0">
                <a:solidFill>
                  <a:srgbClr val="271D6C"/>
                </a:solidFill>
              </a:rPr>
              <a:t>: </a:t>
            </a:r>
            <a:r>
              <a:rPr lang="nl-NL" dirty="0" err="1">
                <a:solidFill>
                  <a:srgbClr val="271D6C"/>
                </a:solidFill>
              </a:rPr>
              <a:t>how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many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workcircles</a:t>
            </a:r>
            <a:r>
              <a:rPr lang="nl-NL" dirty="0">
                <a:solidFill>
                  <a:srgbClr val="271D6C"/>
                </a:solidFill>
              </a:rPr>
              <a:t> do </a:t>
            </a:r>
            <a:r>
              <a:rPr lang="nl-NL" dirty="0" err="1">
                <a:solidFill>
                  <a:srgbClr val="271D6C"/>
                </a:solidFill>
              </a:rPr>
              <a:t>you</a:t>
            </a:r>
            <a:r>
              <a:rPr lang="nl-NL" dirty="0">
                <a:solidFill>
                  <a:srgbClr val="271D6C"/>
                </a:solidFill>
              </a:rPr>
              <a:t> have? </a:t>
            </a:r>
            <a:r>
              <a:rPr lang="nl-NL" dirty="0" err="1">
                <a:solidFill>
                  <a:srgbClr val="271D6C"/>
                </a:solidFill>
              </a:rPr>
              <a:t>What’s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</a:t>
            </a:r>
            <a:r>
              <a:rPr lang="nl-NL" dirty="0">
                <a:solidFill>
                  <a:srgbClr val="271D6C"/>
                </a:solidFill>
              </a:rPr>
              <a:t> name of </a:t>
            </a:r>
            <a:r>
              <a:rPr lang="nl-NL" dirty="0" err="1">
                <a:solidFill>
                  <a:srgbClr val="271D6C"/>
                </a:solidFill>
              </a:rPr>
              <a:t>your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workcircle</a:t>
            </a:r>
            <a:r>
              <a:rPr lang="nl-NL" dirty="0">
                <a:solidFill>
                  <a:srgbClr val="271D6C"/>
                </a:solidFill>
              </a:rPr>
              <a:t>?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nl-NL" dirty="0">
                <a:solidFill>
                  <a:srgbClr val="271D6C"/>
                </a:solidFill>
              </a:rPr>
            </a:br>
            <a:endParaRPr lang="nl-NL" dirty="0">
              <a:solidFill>
                <a:srgbClr val="271D6C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1556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>
                <a:solidFill>
                  <a:srgbClr val="271D6C"/>
                </a:solidFill>
              </a:rPr>
              <a:t>Self-employed</a:t>
            </a:r>
            <a:r>
              <a:rPr lang="nl-NL" dirty="0">
                <a:solidFill>
                  <a:srgbClr val="271D6C"/>
                </a:solidFill>
              </a:rPr>
              <a:t> persons do </a:t>
            </a:r>
            <a:r>
              <a:rPr lang="nl-NL" dirty="0" err="1">
                <a:solidFill>
                  <a:srgbClr val="271D6C"/>
                </a:solidFill>
              </a:rPr>
              <a:t>not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think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</a:t>
            </a:r>
            <a:r>
              <a:rPr lang="nl-NL" dirty="0">
                <a:solidFill>
                  <a:srgbClr val="271D6C"/>
                </a:solidFill>
              </a:rPr>
              <a:t> word ‘job’ </a:t>
            </a:r>
            <a:r>
              <a:rPr lang="nl-NL" dirty="0" err="1">
                <a:solidFill>
                  <a:srgbClr val="271D6C"/>
                </a:solidFill>
              </a:rPr>
              <a:t>applies</a:t>
            </a:r>
            <a:r>
              <a:rPr lang="nl-NL" dirty="0">
                <a:solidFill>
                  <a:srgbClr val="271D6C"/>
                </a:solidFill>
              </a:rPr>
              <a:t> -&gt; more </a:t>
            </a:r>
            <a:r>
              <a:rPr lang="nl-NL" dirty="0" err="1">
                <a:solidFill>
                  <a:srgbClr val="271D6C"/>
                </a:solidFill>
              </a:rPr>
              <a:t>general</a:t>
            </a:r>
            <a:r>
              <a:rPr lang="nl-NL" dirty="0">
                <a:solidFill>
                  <a:srgbClr val="271D6C"/>
                </a:solidFill>
              </a:rPr>
              <a:t> term: </a:t>
            </a:r>
            <a:r>
              <a:rPr lang="nl-NL" dirty="0" err="1">
                <a:solidFill>
                  <a:srgbClr val="271D6C"/>
                </a:solidFill>
              </a:rPr>
              <a:t>workcircle</a:t>
            </a:r>
            <a:endParaRPr lang="nl-NL" dirty="0">
              <a:solidFill>
                <a:srgbClr val="271D6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solidFill>
                <a:srgbClr val="271D6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271D6C"/>
                </a:solidFill>
              </a:rPr>
              <a:t>- For </a:t>
            </a:r>
            <a:r>
              <a:rPr lang="nl-NL" dirty="0" err="1">
                <a:solidFill>
                  <a:srgbClr val="271D6C"/>
                </a:solidFill>
              </a:rPr>
              <a:t>example</a:t>
            </a:r>
            <a:r>
              <a:rPr lang="nl-NL" dirty="0">
                <a:solidFill>
                  <a:srgbClr val="271D6C"/>
                </a:solidFill>
              </a:rPr>
              <a:t>: </a:t>
            </a:r>
            <a:r>
              <a:rPr lang="nl-NL" dirty="0" err="1">
                <a:solidFill>
                  <a:srgbClr val="271D6C"/>
                </a:solidFill>
              </a:rPr>
              <a:t>how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many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workcircles</a:t>
            </a:r>
            <a:r>
              <a:rPr lang="nl-NL" dirty="0">
                <a:solidFill>
                  <a:srgbClr val="271D6C"/>
                </a:solidFill>
              </a:rPr>
              <a:t> do </a:t>
            </a:r>
            <a:r>
              <a:rPr lang="nl-NL" dirty="0" err="1">
                <a:solidFill>
                  <a:srgbClr val="271D6C"/>
                </a:solidFill>
              </a:rPr>
              <a:t>you</a:t>
            </a:r>
            <a:r>
              <a:rPr lang="nl-NL" dirty="0">
                <a:solidFill>
                  <a:srgbClr val="271D6C"/>
                </a:solidFill>
              </a:rPr>
              <a:t> have? </a:t>
            </a:r>
            <a:r>
              <a:rPr lang="nl-NL" dirty="0" err="1">
                <a:solidFill>
                  <a:srgbClr val="271D6C"/>
                </a:solidFill>
              </a:rPr>
              <a:t>What’s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</a:t>
            </a:r>
            <a:r>
              <a:rPr lang="nl-NL" dirty="0">
                <a:solidFill>
                  <a:srgbClr val="271D6C"/>
                </a:solidFill>
              </a:rPr>
              <a:t> name of </a:t>
            </a:r>
            <a:r>
              <a:rPr lang="nl-NL" dirty="0" err="1">
                <a:solidFill>
                  <a:srgbClr val="271D6C"/>
                </a:solidFill>
              </a:rPr>
              <a:t>your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workcircle</a:t>
            </a:r>
            <a:r>
              <a:rPr lang="nl-NL" dirty="0">
                <a:solidFill>
                  <a:srgbClr val="271D6C"/>
                </a:solidFill>
              </a:rPr>
              <a:t>?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nl-NL" dirty="0">
                <a:solidFill>
                  <a:srgbClr val="271D6C"/>
                </a:solidFill>
              </a:rPr>
            </a:br>
            <a:endParaRPr lang="nl-NL" dirty="0">
              <a:solidFill>
                <a:srgbClr val="271D6C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0233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Putting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terms</a:t>
            </a:r>
            <a:r>
              <a:rPr lang="nl-NL" dirty="0"/>
              <a:t> </a:t>
            </a:r>
            <a:r>
              <a:rPr lang="nl-NL" dirty="0" err="1"/>
              <a:t>into</a:t>
            </a:r>
            <a:r>
              <a:rPr lang="nl-NL" dirty="0"/>
              <a:t> context, </a:t>
            </a:r>
            <a:r>
              <a:rPr lang="nl-NL" dirty="0" err="1"/>
              <a:t>respondents</a:t>
            </a:r>
            <a:r>
              <a:rPr lang="nl-NL" dirty="0"/>
              <a:t> </a:t>
            </a:r>
            <a:r>
              <a:rPr lang="nl-NL" dirty="0" err="1"/>
              <a:t>understand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terms</a:t>
            </a:r>
            <a:r>
              <a:rPr lang="nl-NL" dirty="0"/>
              <a:t> </a:t>
            </a:r>
            <a:r>
              <a:rPr lang="nl-NL" dirty="0" err="1"/>
              <a:t>better</a:t>
            </a:r>
            <a:r>
              <a:rPr lang="nl-NL" dirty="0"/>
              <a:t>.</a:t>
            </a:r>
          </a:p>
          <a:p>
            <a:r>
              <a:rPr lang="nl-NL" dirty="0"/>
              <a:t>Second: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choose</a:t>
            </a:r>
            <a:r>
              <a:rPr lang="nl-NL" dirty="0"/>
              <a:t> 2, we </a:t>
            </a:r>
            <a:r>
              <a:rPr lang="nl-NL" dirty="0" err="1"/>
              <a:t>inform</a:t>
            </a:r>
            <a:r>
              <a:rPr lang="nl-NL" dirty="0"/>
              <a:t> </a:t>
            </a:r>
            <a:r>
              <a:rPr lang="nl-NL" dirty="0" err="1"/>
              <a:t>futher</a:t>
            </a:r>
            <a:r>
              <a:rPr lang="nl-NL" dirty="0"/>
              <a:t>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have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own</a:t>
            </a:r>
            <a:r>
              <a:rPr lang="nl-NL" dirty="0"/>
              <a:t> company or </a:t>
            </a:r>
            <a:r>
              <a:rPr lang="nl-NL" dirty="0" err="1"/>
              <a:t>work</a:t>
            </a:r>
            <a:r>
              <a:rPr lang="nl-NL" dirty="0"/>
              <a:t> as a freelancer, zzp’ er etc. </a:t>
            </a:r>
            <a:r>
              <a:rPr lang="nl-NL" dirty="0" err="1"/>
              <a:t>With</a:t>
            </a:r>
            <a:r>
              <a:rPr lang="nl-NL" dirty="0"/>
              <a:t> a check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really</a:t>
            </a:r>
            <a:r>
              <a:rPr lang="nl-NL" dirty="0"/>
              <a:t> concerns different </a:t>
            </a:r>
            <a:r>
              <a:rPr lang="nl-NL" dirty="0" err="1"/>
              <a:t>activities</a:t>
            </a:r>
            <a:r>
              <a:rPr lang="nl-NL" dirty="0"/>
              <a:t>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0131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053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pPr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2352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877904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8774604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7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4467600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fld id="{845CA951-4815-4987-9CD6-BB5D6648C0B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00" y="450000"/>
            <a:ext cx="8298480" cy="126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2070000"/>
            <a:ext cx="7596000" cy="39512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463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fgeronde rechthoek 28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Afgeronde rechthoek 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3" name="Afgeronde rechthoek 1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7" name="Afgeronde rechthoek 1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1" name="Afgeronde rechthoek 2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fgeronde rechthoek 1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8" name="Afgeronde rechthoek 1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2" name="Afgeronde rechthoek 2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6" name="Afgeronde rechthoek 2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Afgeronde rechthoek 2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4" name="Afgeronde rechthoek 33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geronde rechthoek 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5" name="Afgeronde rechthoek 1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9" name="Afgeronde rechthoek 1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7" name="Afgeronde rechthoek 26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fgeronde rechthoek 15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Afgeronde rechthoek 16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fgeronde rechthoek 14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fgeronde rechthoek 10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Afgeronde rechthoek 6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8" name="Afgeronde rechthoek 7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10" name="Afgeronde rechthoek 9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6" name="Afgeronde rechthoek 5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nd hoek zelfde zijde rechthoek 12"/>
          <p:cNvSpPr/>
          <p:nvPr/>
        </p:nvSpPr>
        <p:spPr>
          <a:xfrm rot="16200000">
            <a:off x="8100000" y="5904000"/>
            <a:ext cx="684000" cy="684000"/>
          </a:xfrm>
          <a:prstGeom prst="round2SameRect">
            <a:avLst>
              <a:gd name="adj1" fmla="val 1358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alibri" panose="020F05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00" y="450000"/>
            <a:ext cx="8298480" cy="755999"/>
          </a:xfrm>
          <a:prstGeom prst="rect">
            <a:avLst/>
          </a:prstGeom>
        </p:spPr>
        <p:txBody>
          <a:bodyPr vert="horz" wrap="square" lIns="90000" tIns="72000" rIns="90000" bIns="45720" rtlCol="0" anchor="t" anchorCtr="0">
            <a:noAutofit/>
          </a:bodyPr>
          <a:lstStyle/>
          <a:p>
            <a:r>
              <a:rPr lang="en-US" noProof="0" dirty="0" err="1"/>
              <a:t>Klik</a:t>
            </a:r>
            <a:r>
              <a:rPr lang="en-US" noProof="0" dirty="0"/>
              <a:t> </a:t>
            </a:r>
            <a:r>
              <a:rPr lang="en-US" noProof="0" dirty="0" err="1"/>
              <a:t>om</a:t>
            </a:r>
            <a:r>
              <a:rPr lang="en-US" noProof="0" dirty="0"/>
              <a:t> de </a:t>
            </a:r>
            <a:r>
              <a:rPr lang="en-US" noProof="0" dirty="0" err="1"/>
              <a:t>stijl</a:t>
            </a:r>
            <a:r>
              <a:rPr lang="en-US" noProof="0" dirty="0"/>
              <a:t> </a:t>
            </a:r>
            <a:r>
              <a:rPr lang="en-US" noProof="0" dirty="0" err="1"/>
              <a:t>te</a:t>
            </a:r>
            <a:r>
              <a:rPr lang="en-US" noProof="0" dirty="0"/>
              <a:t> </a:t>
            </a:r>
            <a:r>
              <a:rPr lang="en-US" noProof="0" dirty="0" err="1"/>
              <a:t>bewerken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000" y="1566000"/>
            <a:ext cx="7543800" cy="446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</a:t>
            </a:r>
            <a:r>
              <a:rPr lang="en-US" noProof="0" dirty="0" err="1"/>
              <a:t>om</a:t>
            </a:r>
            <a:r>
              <a:rPr lang="en-US" noProof="0" dirty="0"/>
              <a:t> de </a:t>
            </a:r>
            <a:r>
              <a:rPr lang="en-US" noProof="0" dirty="0" err="1"/>
              <a:t>modelstijlen</a:t>
            </a:r>
            <a:r>
              <a:rPr lang="en-US" noProof="0" dirty="0"/>
              <a:t> </a:t>
            </a:r>
            <a:r>
              <a:rPr lang="en-US" noProof="0" dirty="0" err="1"/>
              <a:t>te</a:t>
            </a:r>
            <a:r>
              <a:rPr lang="en-US" noProof="0" dirty="0"/>
              <a:t> </a:t>
            </a:r>
            <a:r>
              <a:rPr lang="en-US" noProof="0" dirty="0" err="1"/>
              <a:t>bewerken</a:t>
            </a:r>
            <a:endParaRPr lang="en-US" noProof="0" dirty="0"/>
          </a:p>
          <a:p>
            <a:pPr lvl="1"/>
            <a:r>
              <a:rPr lang="en-US" noProof="0" dirty="0" err="1"/>
              <a:t>Tweede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Derde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Vierde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marL="13716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noProof="0" dirty="0" err="1"/>
              <a:t>Vijfde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sz="2400" b="0" i="0" u="none" strike="noStrike" baseline="30000" noProof="0" dirty="0">
              <a:solidFill>
                <a:srgbClr val="000000"/>
              </a:solidFill>
              <a:latin typeface="Corbel"/>
            </a:endParaRPr>
          </a:p>
          <a:p>
            <a:pPr lvl="4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sp>
        <p:nvSpPr>
          <p:cNvPr id="11" name="Rechthoek 10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hthoek 11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86"/>
          <a:stretch/>
        </p:blipFill>
        <p:spPr>
          <a:xfrm>
            <a:off x="8244000" y="5983200"/>
            <a:ext cx="317862" cy="464400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hthoek 16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hthoek 17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hthoek 18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hthoek 19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–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59436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‐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2pPr>
      <a:lvl3pPr marL="86868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4pPr>
      <a:lvl5pPr marL="1371600" marR="0" indent="-228600" algn="l" defTabSz="914400" rtl="0" eaLnBrk="1" fontAlgn="auto" latinLnBrk="0" hangingPunct="1">
        <a:lnSpc>
          <a:spcPct val="115000"/>
        </a:lnSpc>
        <a:spcBef>
          <a:spcPts val="0"/>
        </a:spcBef>
        <a:spcAft>
          <a:spcPts val="0"/>
        </a:spcAft>
        <a:buClrTx/>
        <a:buSzTx/>
        <a:buFont typeface="Arial" pitchFamily="34" charset="0"/>
        <a:buChar char="•"/>
        <a:tabLst/>
        <a:defRPr lang="nl-NL" sz="2400" b="0" i="0" u="none" strike="noStrike" kern="1200" baseline="0" smtClean="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81" r:id="rId3"/>
    <p:sldLayoutId id="2147484482" r:id="rId4"/>
    <p:sldLayoutId id="2147484483" r:id="rId5"/>
    <p:sldLayoutId id="2147484484" r:id="rId6"/>
    <p:sldLayoutId id="2147484485" r:id="rId7"/>
    <p:sldLayoutId id="2147484486" r:id="rId8"/>
    <p:sldLayoutId id="2147484487" r:id="rId9"/>
    <p:sldLayoutId id="2147484488" r:id="rId10"/>
    <p:sldLayoutId id="214748448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91" r:id="rId1"/>
    <p:sldLayoutId id="2147484492" r:id="rId2"/>
    <p:sldLayoutId id="2147484493" r:id="rId3"/>
    <p:sldLayoutId id="2147484494" r:id="rId4"/>
    <p:sldLayoutId id="2147484495" r:id="rId5"/>
    <p:sldLayoutId id="2147484496" r:id="rId6"/>
    <p:sldLayoutId id="2147484497" r:id="rId7"/>
    <p:sldLayoutId id="2147484498" r:id="rId8"/>
    <p:sldLayoutId id="2147484499" r:id="rId9"/>
    <p:sldLayoutId id="2147484500" r:id="rId10"/>
    <p:sldLayoutId id="214748450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slide" Target="slide6.xml"/><Relationship Id="rId2" Type="http://schemas.openxmlformats.org/officeDocument/2006/relationships/notesSlide" Target="../notesSlides/notesSlide2.xml"/><Relationship Id="rId16" Type="http://schemas.openxmlformats.org/officeDocument/2006/relationships/slide" Target="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slide" Target="slide5.xml"/><Relationship Id="rId9" Type="http://schemas.openxmlformats.org/officeDocument/2006/relationships/image" Target="../media/image18.png"/><Relationship Id="rId1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slide" Target="slide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wmf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Omnimode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B1-language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Redesigning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LFS</a:t>
            </a:r>
          </a:p>
        </p:txBody>
      </p:sp>
    </p:spTree>
    <p:extLst>
      <p:ext uri="{BB962C8B-B14F-4D97-AF65-F5344CB8AC3E}">
        <p14:creationId xmlns:p14="http://schemas.microsoft.com/office/powerpoint/2010/main" val="163747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60">
            <a:off x="1364793" y="797857"/>
            <a:ext cx="1426728" cy="1426728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788024" y="476672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Madelon</a:t>
            </a:r>
            <a:r>
              <a:rPr lang="nl-NL" sz="1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Cremers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27984" y="2780928"/>
            <a:ext cx="2211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u="sng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Survey</a:t>
            </a:r>
            <a:r>
              <a:rPr lang="nl-NL" sz="2400" b="1" u="sng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Designer!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2411760" y="4149080"/>
            <a:ext cx="429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Dec 2007 – now: Statistics Netherlands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88"/>
          <a:stretch/>
        </p:blipFill>
        <p:spPr>
          <a:xfrm rot="20651077">
            <a:off x="3021115" y="702496"/>
            <a:ext cx="574861" cy="852569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411760" y="5589240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First involvement LFS: pilot CAWI 2010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2411760" y="4640838"/>
            <a:ext cx="429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Data collection (Persons- and </a:t>
            </a:r>
            <a:r>
              <a:rPr lang="en-GB" sz="1400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householdsurveys</a:t>
            </a:r>
            <a:r>
              <a:rPr lang="en-GB" sz="1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755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1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04664"/>
            <a:ext cx="4154785" cy="5904168"/>
          </a:xfrm>
          <a:prstGeom prst="rect">
            <a:avLst/>
          </a:prstGeom>
        </p:spPr>
      </p:pic>
      <p:sp>
        <p:nvSpPr>
          <p:cNvPr id="2" name="Explosie 1 1"/>
          <p:cNvSpPr/>
          <p:nvPr/>
        </p:nvSpPr>
        <p:spPr>
          <a:xfrm>
            <a:off x="3635896" y="2132856"/>
            <a:ext cx="3960440" cy="39604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4644008" y="3573016"/>
            <a:ext cx="1729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384519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we need a new LFS...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656232"/>
            <a:ext cx="3024336" cy="1075125"/>
          </a:xfrm>
          <a:prstGeom prst="rect">
            <a:avLst/>
          </a:prstGeom>
        </p:spPr>
      </p:pic>
      <p:pic>
        <p:nvPicPr>
          <p:cNvPr id="10" name="Picture 2" descr="Phoenix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20" r="100000">
                        <a14:foregroundMark x1="51105" y1="16927" x2="51105" y2="16927"/>
                        <a14:foregroundMark x1="44083" y1="32161" x2="44083" y2="32161"/>
                        <a14:foregroundMark x1="80364" y1="48438" x2="80364" y2="48438"/>
                        <a14:foregroundMark x1="84265" y1="39714" x2="84265" y2="39714"/>
                        <a14:foregroundMark x1="54356" y1="26172" x2="54356" y2="26172"/>
                        <a14:foregroundMark x1="71131" y1="60938" x2="71131" y2="60938"/>
                        <a14:foregroundMark x1="60338" y1="88021" x2="60338" y2="88021"/>
                        <a14:foregroundMark x1="41352" y1="89063" x2="41352" y2="89063"/>
                        <a14:foregroundMark x1="30039" y1="62500" x2="30039" y2="62500"/>
                        <a14:foregroundMark x1="27308" y1="57031" x2="27308" y2="57031"/>
                        <a14:foregroundMark x1="22887" y1="48958" x2="22887" y2="48958"/>
                        <a14:foregroundMark x1="16905" y1="39193" x2="16905" y2="39193"/>
                        <a14:foregroundMark x1="75553" y1="57031" x2="75553" y2="57031"/>
                        <a14:foregroundMark x1="57087" y1="72266" x2="57087" y2="72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551" y="852301"/>
            <a:ext cx="1410673" cy="140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7"/>
          <a:srcRect l="8569" t="15385" r="15044" b="15385"/>
          <a:stretch/>
        </p:blipFill>
        <p:spPr>
          <a:xfrm>
            <a:off x="495783" y="3478808"/>
            <a:ext cx="1153931" cy="1221809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0503">
            <a:off x="1622093" y="3607098"/>
            <a:ext cx="858387" cy="1684585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3928" y="4456640"/>
            <a:ext cx="2232248" cy="1490255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8" name="Diazoom 7">
                <a:extLst>
                  <a:ext uri="{FF2B5EF4-FFF2-40B4-BE49-F238E27FC236}">
                    <a16:creationId xmlns:a16="http://schemas.microsoft.com/office/drawing/2014/main" id="{50293C73-73EB-48E7-B7B5-47F7833B3F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6898016"/>
                  </p:ext>
                </p:extLst>
              </p:nvPr>
            </p:nvGraphicFramePr>
            <p:xfrm>
              <a:off x="4860430" y="1530999"/>
              <a:ext cx="1961868" cy="1471401"/>
            </p:xfrm>
            <a:graphic>
              <a:graphicData uri="http://schemas.microsoft.com/office/powerpoint/2016/slidezoom">
                <pslz:sldZm>
                  <pslz:sldZmObj sldId="294" cId="3822518102">
                    <pslz:zmPr id="{55241668-2CB3-457A-B2CE-7789753B31FE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961868" cy="1471401"/>
                        </a:xfrm>
                        <a:prstGeom prst="rect">
                          <a:avLst/>
                        </a:prstGeom>
                        <a:ln w="127000" cap="rnd">
                          <a:solidFill>
                            <a:srgbClr val="FFFFFF"/>
                          </a:solidFill>
                        </a:ln>
                        <a:effectLst>
                          <a:outerShdw blurRad="76200" dist="95250" dir="10500000" sx="97000" sy="23000" kx="900000" algn="br" rotWithShape="0">
                            <a:srgbClr val="000000">
                              <a:alpha val="20000"/>
                            </a:srgbClr>
                          </a:outerShdw>
                        </a:effectLst>
                        <a:scene3d>
                          <a:camera prst="orthographicFront"/>
                          <a:lightRig rig="twoPt" dir="t">
                            <a:rot lat="0" lon="0" rev="7800000"/>
                          </a:lightRig>
                        </a:scene3d>
                        <a:sp3d contourW="6350">
                          <a:bevelT w="50800" h="16510"/>
                          <a:contourClr>
                            <a:srgbClr val="C0C0C0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8" name="Diazoom 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50293C73-73EB-48E7-B7B5-47F7833B3F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60430" y="1530999"/>
                <a:ext cx="1961868" cy="1471401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5" name="Diazoom 14">
                <a:extLst>
                  <a:ext uri="{FF2B5EF4-FFF2-40B4-BE49-F238E27FC236}">
                    <a16:creationId xmlns:a16="http://schemas.microsoft.com/office/drawing/2014/main" id="{FCB91F56-C8F4-4DEA-9B54-FE7DAED95D6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64327432"/>
                  </p:ext>
                </p:extLst>
              </p:nvPr>
            </p:nvGraphicFramePr>
            <p:xfrm>
              <a:off x="6411859" y="2600727"/>
              <a:ext cx="1961869" cy="1471402"/>
            </p:xfrm>
            <a:graphic>
              <a:graphicData uri="http://schemas.microsoft.com/office/powerpoint/2016/slidezoom">
                <pslz:sldZm>
                  <pslz:sldZmObj sldId="296" cId="2752997702">
                    <pslz:zmPr id="{FE4E6A83-4D52-4FED-AF94-83B7864869F7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961869" cy="1471402"/>
                        </a:xfrm>
                        <a:prstGeom prst="rect">
                          <a:avLst/>
                        </a:prstGeom>
                        <a:ln w="127000" cap="rnd">
                          <a:solidFill>
                            <a:srgbClr val="FFFFFF"/>
                          </a:solidFill>
                        </a:ln>
                        <a:effectLst>
                          <a:outerShdw blurRad="76200" dir="18900000" sy="23000" kx="-1200000" algn="bl" rotWithShape="0">
                            <a:prstClr val="black">
                              <a:alpha val="20000"/>
                            </a:prstClr>
                          </a:outerShdw>
                        </a:effectLst>
                        <a:scene3d>
                          <a:camera prst="orthographicFront">
                            <a:rot lat="0" lon="0" rev="0"/>
                          </a:camera>
                          <a:lightRig rig="twoPt" dir="t">
                            <a:rot lat="0" lon="0" rev="1800000"/>
                          </a:lightRig>
                        </a:scene3d>
                        <a:sp3d contourW="6350">
                          <a:bevelT w="50800" h="16510"/>
                          <a:contourClr>
                            <a:srgbClr val="C0C0C0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5" name="Diazoom 14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FCB91F56-C8F4-4DEA-9B54-FE7DAED95D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11859" y="2600727"/>
                <a:ext cx="1961869" cy="1471402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twoPt" dir="t">
                  <a:rot lat="0" lon="0" rev="1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7" name="Diazoom 16">
                <a:extLst>
                  <a:ext uri="{FF2B5EF4-FFF2-40B4-BE49-F238E27FC236}">
                    <a16:creationId xmlns:a16="http://schemas.microsoft.com/office/drawing/2014/main" id="{0A409565-DC81-4D13-8195-C6707D4B38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48437329"/>
                  </p:ext>
                </p:extLst>
              </p:nvPr>
            </p:nvGraphicFramePr>
            <p:xfrm>
              <a:off x="632462" y="4876946"/>
              <a:ext cx="1942094" cy="1456571"/>
            </p:xfrm>
            <a:graphic>
              <a:graphicData uri="http://schemas.microsoft.com/office/powerpoint/2016/slidezoom">
                <pslz:sldZm>
                  <pslz:sldZmObj sldId="292" cId="597695122">
                    <pslz:zmPr id="{5311E0B7-2389-40D7-AD27-1EF003B98067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942094" cy="1456571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01600" cap="sq">
                          <a:solidFill>
                            <a:srgbClr val="FDFDFD"/>
                          </a:solidFill>
                          <a:miter lim="800000"/>
                        </a:ln>
                        <a:effectLst>
                          <a:outerShdw blurRad="57150" dist="37500" dir="7560000" sy="98000" kx="110000" ky="200000" algn="tl" rotWithShape="0">
                            <a:srgbClr val="000000">
                              <a:alpha val="20000"/>
                            </a:srgbClr>
                          </a:outerShdw>
                        </a:effectLst>
                        <a:scene3d>
                          <a:camera prst="perspectiveRelaxed">
                            <a:rot lat="18960000" lon="0" rev="0"/>
                          </a:camera>
                          <a:lightRig rig="twoPt" dir="t">
                            <a:rot lat="0" lon="0" rev="7200000"/>
                          </a:lightRig>
                        </a:scene3d>
                        <a:sp3d prstMaterial="matte">
                          <a:bevelT w="22860" h="12700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Diazoom 16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0A409565-DC81-4D13-8195-C6707D4B38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2462" y="4876946"/>
                <a:ext cx="1942094" cy="145657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01600" cap="sq">
                <a:solidFill>
                  <a:srgbClr val="FDFDFD"/>
                </a:solidFill>
                <a:miter lim="800000"/>
              </a:ln>
              <a:effectLst>
                <a:outerShdw blurRad="57150" dist="37500" dir="7560000" sy="98000" kx="110000" ky="200000" algn="tl" rotWithShape="0">
                  <a:srgbClr val="000000">
                    <a:alpha val="20000"/>
                  </a:srgbClr>
                </a:outerShdw>
              </a:effectLst>
              <a:scene3d>
                <a:camera prst="perspectiveRelaxed">
                  <a:rot lat="18960000" lon="0" rev="0"/>
                </a:camera>
                <a:lightRig rig="twoPt" dir="t">
                  <a:rot lat="0" lon="0" rev="7200000"/>
                </a:lightRig>
              </a:scene3d>
              <a:sp3d prstMaterial="matte">
                <a:bevelT w="22860" h="12700"/>
                <a:contourClr>
                  <a:srgbClr val="FFFFFF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9" name="Diazoom 18">
                <a:extLst>
                  <a:ext uri="{FF2B5EF4-FFF2-40B4-BE49-F238E27FC236}">
                    <a16:creationId xmlns:a16="http://schemas.microsoft.com/office/drawing/2014/main" id="{17605674-29D9-4A11-BDFD-94D78398AE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94384245"/>
                  </p:ext>
                </p:extLst>
              </p:nvPr>
            </p:nvGraphicFramePr>
            <p:xfrm>
              <a:off x="5904242" y="5154341"/>
              <a:ext cx="1961870" cy="1471403"/>
            </p:xfrm>
            <a:graphic>
              <a:graphicData uri="http://schemas.microsoft.com/office/powerpoint/2016/slidezoom">
                <pslz:sldZm>
                  <pslz:sldZmObj sldId="297" cId="228261574">
                    <pslz:zmPr id="{BAA6FF74-FB85-4633-91DF-1B6A0C434894}" returnToParent="0" transitionDur="1000">
                      <p166:blipFill xmlns:p166="http://schemas.microsoft.com/office/powerpoint/2016/6/main">
                        <a:blip r:embed="rId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961870" cy="14714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9" name="Diazoom 18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17605674-29D9-4A11-BDFD-94D78398AE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04242" y="5154341"/>
                <a:ext cx="1961870" cy="14714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0" name="Tekstvak 19">
            <a:extLst>
              <a:ext uri="{FF2B5EF4-FFF2-40B4-BE49-F238E27FC236}">
                <a16:creationId xmlns:a16="http://schemas.microsoft.com/office/drawing/2014/main" id="{8DF8C60F-3613-4354-8CED-5B0ADA586846}"/>
              </a:ext>
            </a:extLst>
          </p:cNvPr>
          <p:cNvSpPr txBox="1"/>
          <p:nvPr/>
        </p:nvSpPr>
        <p:spPr>
          <a:xfrm>
            <a:off x="3047053" y="3339347"/>
            <a:ext cx="2753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>
                <a:solidFill>
                  <a:srgbClr val="FF0000"/>
                </a:solidFill>
              </a:rPr>
              <a:t>Lessons</a:t>
            </a:r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 err="1">
                <a:solidFill>
                  <a:srgbClr val="FF0000"/>
                </a:solidFill>
              </a:rPr>
              <a:t>learned</a:t>
            </a:r>
            <a:r>
              <a:rPr lang="nl-N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0E03DB10-2E44-4855-8555-24887A4674EF}"/>
              </a:ext>
            </a:extLst>
          </p:cNvPr>
          <p:cNvSpPr/>
          <p:nvPr/>
        </p:nvSpPr>
        <p:spPr>
          <a:xfrm>
            <a:off x="2723407" y="3280340"/>
            <a:ext cx="3428477" cy="6925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386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647827" cy="349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fbeelding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5976664" cy="2952328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6536547" y="715633"/>
            <a:ext cx="193803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/>
              </a:rPr>
              <a:t>CATI</a:t>
            </a:r>
            <a:r>
              <a:rPr lang="nl-N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/>
              </a:rPr>
              <a:t> /</a:t>
            </a:r>
          </a:p>
          <a:p>
            <a:pPr algn="ctr"/>
            <a:r>
              <a:rPr lang="nl-NL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/>
              </a:rPr>
              <a:t>CAPI</a:t>
            </a:r>
            <a:endParaRPr lang="nl-N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1043608" y="4365104"/>
            <a:ext cx="18358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/>
              </a:rPr>
              <a:t>CAWI</a:t>
            </a:r>
            <a:endParaRPr lang="nl-N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/>
            </a:endParaRPr>
          </a:p>
        </p:txBody>
      </p:sp>
      <p:sp>
        <p:nvSpPr>
          <p:cNvPr id="8" name="PIJL-LINKS 7"/>
          <p:cNvSpPr/>
          <p:nvPr/>
        </p:nvSpPr>
        <p:spPr>
          <a:xfrm>
            <a:off x="5652120" y="1412776"/>
            <a:ext cx="955761" cy="432048"/>
          </a:xfrm>
          <a:prstGeom prst="lef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-RECHTS 8"/>
          <p:cNvSpPr/>
          <p:nvPr/>
        </p:nvSpPr>
        <p:spPr>
          <a:xfrm>
            <a:off x="3131840" y="4581128"/>
            <a:ext cx="1008112" cy="432048"/>
          </a:xfrm>
          <a:prstGeom prst="righ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518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image006">
            <a:extLst>
              <a:ext uri="{FF2B5EF4-FFF2-40B4-BE49-F238E27FC236}">
                <a16:creationId xmlns:a16="http://schemas.microsoft.com/office/drawing/2014/main" id="{A967E7C7-B3E2-4664-BDC1-C6D165CC9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264696" cy="300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1366A09-5BBF-40DD-B5B7-23E22DDB4F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817" r="7895" b="3817"/>
          <a:stretch/>
        </p:blipFill>
        <p:spPr>
          <a:xfrm>
            <a:off x="5436096" y="2420888"/>
            <a:ext cx="2520280" cy="377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9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2736"/>
            <a:ext cx="7895477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7695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824F90D-CC05-413D-BB31-1BF2969DC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32656"/>
            <a:ext cx="6768752" cy="599358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170029F-AD31-4202-BF65-33706F9CA4AE}"/>
              </a:ext>
            </a:extLst>
          </p:cNvPr>
          <p:cNvSpPr txBox="1"/>
          <p:nvPr/>
        </p:nvSpPr>
        <p:spPr>
          <a:xfrm>
            <a:off x="7092280" y="548680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rgbClr val="FF0000"/>
                </a:solidFill>
              </a:rPr>
              <a:t>Self-Employed</a:t>
            </a:r>
            <a:r>
              <a:rPr lang="nl-NL" b="1" dirty="0">
                <a:solidFill>
                  <a:srgbClr val="FF0000"/>
                </a:solidFill>
              </a:rPr>
              <a:t> without employees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FF59579-DFDD-4EC5-A8B2-916F80198F70}"/>
              </a:ext>
            </a:extLst>
          </p:cNvPr>
          <p:cNvSpPr txBox="1"/>
          <p:nvPr/>
        </p:nvSpPr>
        <p:spPr>
          <a:xfrm>
            <a:off x="7092280" y="4725144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rgbClr val="FFC000"/>
                </a:solidFill>
              </a:rPr>
              <a:t>Self-Employed</a:t>
            </a:r>
            <a:r>
              <a:rPr lang="nl-NL" b="1" dirty="0">
                <a:solidFill>
                  <a:srgbClr val="FFC000"/>
                </a:solidFill>
              </a:rPr>
              <a:t> </a:t>
            </a:r>
            <a:r>
              <a:rPr lang="nl-NL" b="1" dirty="0" err="1">
                <a:solidFill>
                  <a:srgbClr val="FFC000"/>
                </a:solidFill>
              </a:rPr>
              <a:t>with</a:t>
            </a:r>
            <a:r>
              <a:rPr lang="nl-NL" b="1" dirty="0">
                <a:solidFill>
                  <a:srgbClr val="FFC000"/>
                </a:solidFill>
              </a:rPr>
              <a:t> employees</a:t>
            </a:r>
          </a:p>
        </p:txBody>
      </p:sp>
    </p:spTree>
    <p:extLst>
      <p:ext uri="{BB962C8B-B14F-4D97-AF65-F5344CB8AC3E}">
        <p14:creationId xmlns:p14="http://schemas.microsoft.com/office/powerpoint/2010/main" val="228261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Goal</a:t>
            </a:r>
          </a:p>
        </p:txBody>
      </p:sp>
      <p:graphicFrame>
        <p:nvGraphicFramePr>
          <p:cNvPr id="8" name="Grafiek 7"/>
          <p:cNvGraphicFramePr/>
          <p:nvPr>
            <p:extLst>
              <p:ext uri="{D42A27DB-BD31-4B8C-83A1-F6EECF244321}">
                <p14:modId xmlns:p14="http://schemas.microsoft.com/office/powerpoint/2010/main" val="3122725117"/>
              </p:ext>
            </p:extLst>
          </p:nvPr>
        </p:nvGraphicFramePr>
        <p:xfrm>
          <a:off x="4860032" y="2492896"/>
          <a:ext cx="3610153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hthoek 1"/>
          <p:cNvSpPr/>
          <p:nvPr/>
        </p:nvSpPr>
        <p:spPr>
          <a:xfrm>
            <a:off x="1043608" y="1484784"/>
            <a:ext cx="7056784" cy="4462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A brief, simple and clear survey </a:t>
            </a:r>
            <a:endParaRPr lang="nl-NL" sz="2600" dirty="0">
              <a:latin typeface="Calibri" panose="020F0502020204030204" pitchFamily="34" charset="0"/>
              <a:ea typeface="Times New Roman" panose="02020603050405020304" pitchFamily="18" charset="0"/>
              <a:cs typeface="Corbel" panose="020B0503020204020204" pitchFamily="34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2600" dirty="0" err="1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One</a:t>
            </a:r>
            <a:r>
              <a:rPr lang="nl-NL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 design </a:t>
            </a:r>
            <a:r>
              <a:rPr lang="nl-NL" sz="2600" dirty="0" err="1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for</a:t>
            </a:r>
            <a:r>
              <a:rPr lang="nl-NL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 CAWI, CATI &amp; CAPI: </a:t>
            </a:r>
            <a:r>
              <a:rPr lang="nl-NL" sz="2600" dirty="0" err="1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minimal</a:t>
            </a:r>
            <a:r>
              <a:rPr lang="nl-NL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 mode-</a:t>
            </a:r>
            <a:r>
              <a:rPr lang="nl-NL" sz="2600" dirty="0" err="1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effects</a:t>
            </a:r>
            <a:endParaRPr lang="nl-NL" sz="2600" dirty="0">
              <a:latin typeface="Calibri" panose="020F0502020204030204" pitchFamily="34" charset="0"/>
              <a:ea typeface="Times New Roman" panose="02020603050405020304" pitchFamily="18" charset="0"/>
              <a:cs typeface="Corbel" panose="020B0503020204020204" pitchFamily="34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Suitable for several devices (PC, Tablet, Smartphone)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600" dirty="0">
                <a:latin typeface="Calibri" panose="020F0502020204030204" pitchFamily="34" charset="0"/>
                <a:ea typeface="Times New Roman" panose="02020603050405020304" pitchFamily="18" charset="0"/>
                <a:cs typeface="Corbel" panose="020B0503020204020204" pitchFamily="34" charset="0"/>
              </a:rPr>
              <a:t>Complies (as much as possible) to the new regulations</a:t>
            </a:r>
            <a:endParaRPr lang="nl-NL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1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category"/>
        </p:bldSub>
      </p:bldGraphic>
      <p:bldGraphic spid="8" grpId="1" uiExpand="1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F6BAF-8028-4264-A60D-8BAC2DCC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do we </a:t>
            </a:r>
            <a:r>
              <a:rPr lang="nl-NL" dirty="0" err="1"/>
              <a:t>redesign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LFS?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7F609E-A1C2-4ACF-89B2-2245F2BBA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00" y="1700808"/>
            <a:ext cx="7596000" cy="3879224"/>
          </a:xfrm>
        </p:spPr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271D6C"/>
                </a:solidFill>
              </a:rPr>
              <a:t>1. </a:t>
            </a:r>
            <a:r>
              <a:rPr lang="nl-NL" b="1" dirty="0" err="1">
                <a:solidFill>
                  <a:srgbClr val="271D6C"/>
                </a:solidFill>
              </a:rPr>
              <a:t>Improving</a:t>
            </a:r>
            <a:r>
              <a:rPr lang="nl-NL" b="1" dirty="0">
                <a:solidFill>
                  <a:srgbClr val="271D6C"/>
                </a:solidFill>
              </a:rPr>
              <a:t> Survey </a:t>
            </a:r>
            <a:r>
              <a:rPr lang="nl-NL" b="1" dirty="0" err="1">
                <a:solidFill>
                  <a:srgbClr val="271D6C"/>
                </a:solidFill>
              </a:rPr>
              <a:t>Practice</a:t>
            </a:r>
            <a:endParaRPr lang="nl-NL" b="1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endParaRPr lang="nl-NL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nl-NL" dirty="0" err="1">
                <a:solidFill>
                  <a:srgbClr val="271D6C"/>
                </a:solidFill>
              </a:rPr>
              <a:t>Omnimode</a:t>
            </a:r>
            <a:r>
              <a:rPr lang="nl-NL" dirty="0">
                <a:solidFill>
                  <a:srgbClr val="271D6C"/>
                </a:solidFill>
              </a:rPr>
              <a:t> design: </a:t>
            </a:r>
            <a:r>
              <a:rPr lang="nl-NL" dirty="0" err="1">
                <a:solidFill>
                  <a:srgbClr val="271D6C"/>
                </a:solidFill>
              </a:rPr>
              <a:t>one</a:t>
            </a:r>
            <a:r>
              <a:rPr lang="nl-NL" dirty="0">
                <a:solidFill>
                  <a:srgbClr val="271D6C"/>
                </a:solidFill>
              </a:rPr>
              <a:t> design </a:t>
            </a:r>
            <a:r>
              <a:rPr lang="nl-NL" dirty="0" err="1">
                <a:solidFill>
                  <a:srgbClr val="271D6C"/>
                </a:solidFill>
              </a:rPr>
              <a:t>for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all</a:t>
            </a:r>
            <a:r>
              <a:rPr lang="nl-NL" dirty="0">
                <a:solidFill>
                  <a:srgbClr val="271D6C"/>
                </a:solidFill>
              </a:rPr>
              <a:t> modes </a:t>
            </a:r>
            <a:r>
              <a:rPr lang="nl-NL" dirty="0" err="1">
                <a:solidFill>
                  <a:srgbClr val="271D6C"/>
                </a:solidFill>
              </a:rPr>
              <a:t>and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devices</a:t>
            </a:r>
            <a:endParaRPr lang="nl-NL" dirty="0">
              <a:solidFill>
                <a:srgbClr val="271D6C"/>
              </a:solidFill>
            </a:endParaRPr>
          </a:p>
          <a:p>
            <a:pPr algn="ctr">
              <a:buFontTx/>
              <a:buChar char="-"/>
            </a:pPr>
            <a:endParaRPr lang="nl-NL" dirty="0">
              <a:solidFill>
                <a:srgbClr val="271D6C"/>
              </a:solidFill>
            </a:endParaRPr>
          </a:p>
          <a:p>
            <a:pPr algn="ctr">
              <a:buFontTx/>
              <a:buChar char="-"/>
            </a:pPr>
            <a:endParaRPr lang="nl-NL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nl-NL" b="1" dirty="0">
                <a:solidFill>
                  <a:srgbClr val="271D6C"/>
                </a:solidFill>
              </a:rPr>
              <a:t>2. </a:t>
            </a:r>
            <a:r>
              <a:rPr lang="nl-NL" b="1" dirty="0" err="1">
                <a:solidFill>
                  <a:srgbClr val="271D6C"/>
                </a:solidFill>
              </a:rPr>
              <a:t>Improving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the</a:t>
            </a:r>
            <a:r>
              <a:rPr lang="nl-NL" b="1" dirty="0">
                <a:solidFill>
                  <a:srgbClr val="271D6C"/>
                </a:solidFill>
              </a:rPr>
              <a:t> content of </a:t>
            </a:r>
            <a:r>
              <a:rPr lang="nl-NL" b="1" dirty="0" err="1">
                <a:solidFill>
                  <a:srgbClr val="271D6C"/>
                </a:solidFill>
              </a:rPr>
              <a:t>the</a:t>
            </a:r>
            <a:r>
              <a:rPr lang="nl-NL" b="1" dirty="0">
                <a:solidFill>
                  <a:srgbClr val="271D6C"/>
                </a:solidFill>
              </a:rPr>
              <a:t> LFS</a:t>
            </a:r>
          </a:p>
          <a:p>
            <a:pPr marL="0" indent="0" algn="ctr">
              <a:buNone/>
            </a:pPr>
            <a:endParaRPr lang="nl-NL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nl-NL" dirty="0">
                <a:solidFill>
                  <a:srgbClr val="271D6C"/>
                </a:solidFill>
              </a:rPr>
              <a:t>B1-language, CAWI (</a:t>
            </a:r>
            <a:r>
              <a:rPr lang="nl-NL" dirty="0" err="1">
                <a:solidFill>
                  <a:srgbClr val="271D6C"/>
                </a:solidFill>
              </a:rPr>
              <a:t>and</a:t>
            </a:r>
            <a:r>
              <a:rPr lang="nl-NL" dirty="0">
                <a:solidFill>
                  <a:srgbClr val="271D6C"/>
                </a:solidFill>
              </a:rPr>
              <a:t> mobile) first</a:t>
            </a:r>
          </a:p>
        </p:txBody>
      </p:sp>
    </p:spTree>
    <p:extLst>
      <p:ext uri="{BB962C8B-B14F-4D97-AF65-F5344CB8AC3E}">
        <p14:creationId xmlns:p14="http://schemas.microsoft.com/office/powerpoint/2010/main" val="357828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</a:t>
            </a:r>
            <a:r>
              <a:rPr lang="nl-NL" dirty="0" err="1"/>
              <a:t>Omnimode</a:t>
            </a:r>
            <a:endParaRPr lang="nl-NL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60570"/>
              </p:ext>
            </p:extLst>
          </p:nvPr>
        </p:nvGraphicFramePr>
        <p:xfrm>
          <a:off x="467544" y="1397000"/>
          <a:ext cx="8136904" cy="210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4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err="1"/>
                        <a:t>CATI</a:t>
                      </a:r>
                      <a:r>
                        <a:rPr lang="en-GB" sz="1800" dirty="0"/>
                        <a:t> (1978) and </a:t>
                      </a:r>
                      <a:r>
                        <a:rPr lang="en-GB" sz="1800" dirty="0" err="1"/>
                        <a:t>CAPI</a:t>
                      </a:r>
                      <a:r>
                        <a:rPr lang="en-GB" sz="1800" dirty="0"/>
                        <a:t> (1987)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3" descr="C:\Program Files\Microsoft Office 2010\MEDIA\CAGCAT10\j019538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1180083" cy="120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cument"/>
          <p:cNvSpPr>
            <a:spLocks noEditPoints="1" noChangeArrowheads="1"/>
          </p:cNvSpPr>
          <p:nvPr/>
        </p:nvSpPr>
        <p:spPr bwMode="auto">
          <a:xfrm rot="869711">
            <a:off x="2446105" y="2112377"/>
            <a:ext cx="688374" cy="108429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Tekstvak 7"/>
          <p:cNvSpPr txBox="1"/>
          <p:nvPr/>
        </p:nvSpPr>
        <p:spPr>
          <a:xfrm rot="843798">
            <a:off x="2481561" y="220486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CATI</a:t>
            </a:r>
            <a:r>
              <a:rPr lang="nl-NL" dirty="0"/>
              <a:t>/</a:t>
            </a:r>
          </a:p>
          <a:p>
            <a:r>
              <a:rPr lang="nl-NL" dirty="0" err="1"/>
              <a:t>CAPI</a:t>
            </a:r>
            <a:endParaRPr lang="nl-NL" dirty="0"/>
          </a:p>
        </p:txBody>
      </p:sp>
      <p:pic>
        <p:nvPicPr>
          <p:cNvPr id="6149" name="Picture 5" descr="C:\Program Files\Microsoft Office 2010\MEDIA\CAGCAT10\j0205582.wm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839338"/>
            <a:ext cx="1656183" cy="151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ocument"/>
          <p:cNvSpPr>
            <a:spLocks noEditPoints="1" noChangeArrowheads="1"/>
          </p:cNvSpPr>
          <p:nvPr/>
        </p:nvSpPr>
        <p:spPr bwMode="auto">
          <a:xfrm rot="869711">
            <a:off x="6856983" y="2057090"/>
            <a:ext cx="688374" cy="108429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5" name="Tekstvak 14"/>
          <p:cNvSpPr txBox="1"/>
          <p:nvPr/>
        </p:nvSpPr>
        <p:spPr>
          <a:xfrm rot="843798">
            <a:off x="6892439" y="2149577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CATI</a:t>
            </a:r>
            <a:r>
              <a:rPr lang="nl-NL" dirty="0"/>
              <a:t>/</a:t>
            </a:r>
          </a:p>
          <a:p>
            <a:r>
              <a:rPr lang="nl-NL" dirty="0" err="1"/>
              <a:t>CAPI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4499992" y="14127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chemeClr val="bg1"/>
                </a:solidFill>
              </a:rPr>
              <a:t>CAWI</a:t>
            </a:r>
            <a:r>
              <a:rPr lang="nl-NL" b="1" dirty="0">
                <a:solidFill>
                  <a:schemeClr val="bg1"/>
                </a:solidFill>
              </a:rPr>
              <a:t> (2008)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Diazoom 3">
                <a:extLst>
                  <a:ext uri="{FF2B5EF4-FFF2-40B4-BE49-F238E27FC236}">
                    <a16:creationId xmlns:a16="http://schemas.microsoft.com/office/drawing/2014/main" id="{DC65458C-E8F8-475F-AC2B-5D2981FE3F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7052059"/>
                  </p:ext>
                </p:extLst>
              </p:nvPr>
            </p:nvGraphicFramePr>
            <p:xfrm>
              <a:off x="2949613" y="3801478"/>
              <a:ext cx="3334001" cy="2500501"/>
            </p:xfrm>
            <a:graphic>
              <a:graphicData uri="http://schemas.microsoft.com/office/powerpoint/2016/slidezoom">
                <pslz:sldZm>
                  <pslz:sldZmObj sldId="265" cId="1197277663">
                    <pslz:zmPr id="{1F89D328-43E1-4B60-8E22-7A6E60504F64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34001" cy="250050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41275" cap="sq" cmpd="sng">
                          <a:solidFill>
                            <a:srgbClr val="00B0F0"/>
                          </a:solidFill>
                          <a:miter lim="800000"/>
                        </a:ln>
                        <a:effectLst>
                          <a:outerShdw blurRad="55000" dist="18000" dir="54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scene3d>
                          <a:camera prst="orthographicFront"/>
                          <a:lightRig rig="twoPt" dir="t">
                            <a:rot lat="0" lon="0" rev="7200000"/>
                          </a:lightRig>
                        </a:scene3d>
                        <a:sp3d>
                          <a:bevelT w="25400" h="19050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Dia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C65458C-E8F8-475F-AC2B-5D2981FE3F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9613" y="3801478"/>
                <a:ext cx="3334001" cy="2500501"/>
              </a:xfrm>
              <a:prstGeom prst="rect">
                <a:avLst/>
              </a:prstGeom>
              <a:solidFill>
                <a:schemeClr val="bg1"/>
              </a:solidFill>
              <a:ln w="41275" cap="sq" cmpd="sng">
                <a:solidFill>
                  <a:srgbClr val="00B0F0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217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26" y="589384"/>
            <a:ext cx="8789162" cy="557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27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865"/>
            <a:ext cx="9144000" cy="5385423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4" name="Rechthoek 3"/>
          <p:cNvSpPr/>
          <p:nvPr/>
        </p:nvSpPr>
        <p:spPr>
          <a:xfrm>
            <a:off x="1687136" y="-99392"/>
            <a:ext cx="12279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4000" b="1" cap="none" spc="0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CATI</a:t>
            </a:r>
            <a:endParaRPr lang="nl-NL" sz="4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5828654" y="-99392"/>
            <a:ext cx="14073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4000" b="1" cap="none" spc="0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CAWI</a:t>
            </a:r>
            <a:endParaRPr lang="nl-NL" sz="4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Ovaal 7"/>
          <p:cNvSpPr/>
          <p:nvPr/>
        </p:nvSpPr>
        <p:spPr>
          <a:xfrm>
            <a:off x="251520" y="2132856"/>
            <a:ext cx="936104" cy="2880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323528" y="2996952"/>
            <a:ext cx="3528392" cy="331624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4788024" y="2996952"/>
            <a:ext cx="360040" cy="216024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/>
          <p:cNvSpPr/>
          <p:nvPr/>
        </p:nvSpPr>
        <p:spPr>
          <a:xfrm>
            <a:off x="323528" y="3933056"/>
            <a:ext cx="2304256" cy="93610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/>
          <p:cNvSpPr/>
          <p:nvPr/>
        </p:nvSpPr>
        <p:spPr>
          <a:xfrm>
            <a:off x="4896036" y="3933056"/>
            <a:ext cx="2339927" cy="10081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al 14"/>
          <p:cNvSpPr/>
          <p:nvPr/>
        </p:nvSpPr>
        <p:spPr>
          <a:xfrm>
            <a:off x="395536" y="3573016"/>
            <a:ext cx="432048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al 15"/>
          <p:cNvSpPr/>
          <p:nvPr/>
        </p:nvSpPr>
        <p:spPr>
          <a:xfrm>
            <a:off x="2771800" y="1916832"/>
            <a:ext cx="360040" cy="36004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al 18"/>
          <p:cNvSpPr/>
          <p:nvPr/>
        </p:nvSpPr>
        <p:spPr>
          <a:xfrm>
            <a:off x="7308304" y="2162895"/>
            <a:ext cx="360040" cy="36004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4572000" y="635865"/>
            <a:ext cx="0" cy="53854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al 4"/>
          <p:cNvSpPr/>
          <p:nvPr/>
        </p:nvSpPr>
        <p:spPr>
          <a:xfrm>
            <a:off x="4427984" y="980728"/>
            <a:ext cx="936104" cy="360040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kstvak 19"/>
          <p:cNvSpPr txBox="1"/>
          <p:nvPr/>
        </p:nvSpPr>
        <p:spPr>
          <a:xfrm>
            <a:off x="395536" y="609329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l-NL" dirty="0"/>
              <a:t>Checks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 err="1"/>
              <a:t>Tables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52971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</a:t>
            </a:r>
            <a:r>
              <a:rPr lang="nl-NL" dirty="0" err="1"/>
              <a:t>Omnimode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467544" y="1556792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charset="0"/>
              <a:buChar char="•"/>
            </a:pPr>
            <a:endParaRPr lang="en-GB" sz="2400" dirty="0"/>
          </a:p>
          <a:p>
            <a:pPr marL="285750" lvl="0" indent="-285750">
              <a:buFont typeface="Arial" charset="0"/>
              <a:buChar char="•"/>
            </a:pPr>
            <a:endParaRPr lang="en-GB" sz="2400" dirty="0"/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lvl="0" algn="ctr">
              <a:lnSpc>
                <a:spcPct val="150000"/>
              </a:lnSpc>
            </a:pPr>
            <a:r>
              <a:rPr lang="en-GB" sz="2400" b="1" dirty="0"/>
              <a:t>Disadvantages</a:t>
            </a:r>
          </a:p>
          <a:p>
            <a:pPr marL="285750" lvl="0" indent="-28575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Double work</a:t>
            </a:r>
          </a:p>
          <a:p>
            <a:pPr marL="285750" lvl="0" indent="-28575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Many iterations</a:t>
            </a:r>
          </a:p>
          <a:p>
            <a:pPr marL="285750" indent="-28575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Error prone</a:t>
            </a:r>
            <a:endParaRPr lang="nl-NL" sz="2400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17371"/>
              </p:ext>
            </p:extLst>
          </p:nvPr>
        </p:nvGraphicFramePr>
        <p:xfrm>
          <a:off x="467544" y="1397000"/>
          <a:ext cx="8136904" cy="210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4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err="1"/>
                        <a:t>CATI</a:t>
                      </a:r>
                      <a:r>
                        <a:rPr lang="en-GB" sz="1800" dirty="0"/>
                        <a:t> (1978) and </a:t>
                      </a:r>
                      <a:r>
                        <a:rPr lang="en-GB" sz="1800" dirty="0" err="1"/>
                        <a:t>CAPI</a:t>
                      </a:r>
                      <a:r>
                        <a:rPr lang="en-GB" sz="1800" dirty="0"/>
                        <a:t> (1987)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3" descr="C:\Program Files\Microsoft Office 2010\MEDIA\CAGCAT10\j019538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1180083" cy="120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cument"/>
          <p:cNvSpPr>
            <a:spLocks noEditPoints="1" noChangeArrowheads="1"/>
          </p:cNvSpPr>
          <p:nvPr/>
        </p:nvSpPr>
        <p:spPr bwMode="auto">
          <a:xfrm rot="869711">
            <a:off x="2446105" y="2112377"/>
            <a:ext cx="688374" cy="108429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Tekstvak 7"/>
          <p:cNvSpPr txBox="1"/>
          <p:nvPr/>
        </p:nvSpPr>
        <p:spPr>
          <a:xfrm rot="843798">
            <a:off x="2481561" y="220486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CATI</a:t>
            </a:r>
            <a:r>
              <a:rPr lang="nl-NL" dirty="0"/>
              <a:t>/</a:t>
            </a:r>
          </a:p>
          <a:p>
            <a:r>
              <a:rPr lang="nl-NL" dirty="0" err="1"/>
              <a:t>CAPI</a:t>
            </a:r>
            <a:endParaRPr lang="nl-NL" dirty="0"/>
          </a:p>
        </p:txBody>
      </p:sp>
      <p:pic>
        <p:nvPicPr>
          <p:cNvPr id="6149" name="Picture 5" descr="C:\Program Files\Microsoft Office 2010\MEDIA\CAGCAT10\j0205582.wm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839338"/>
            <a:ext cx="1656183" cy="151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ocument"/>
          <p:cNvSpPr>
            <a:spLocks noEditPoints="1" noChangeArrowheads="1"/>
          </p:cNvSpPr>
          <p:nvPr/>
        </p:nvSpPr>
        <p:spPr bwMode="auto">
          <a:xfrm rot="869711">
            <a:off x="6856983" y="2057090"/>
            <a:ext cx="688374" cy="108429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5" name="Tekstvak 14"/>
          <p:cNvSpPr txBox="1"/>
          <p:nvPr/>
        </p:nvSpPr>
        <p:spPr>
          <a:xfrm rot="843798">
            <a:off x="6892439" y="2149577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CATI</a:t>
            </a:r>
            <a:r>
              <a:rPr lang="nl-NL" dirty="0"/>
              <a:t>/</a:t>
            </a:r>
          </a:p>
          <a:p>
            <a:r>
              <a:rPr lang="nl-NL" dirty="0" err="1"/>
              <a:t>CAPI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4499992" y="14127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chemeClr val="bg1"/>
                </a:solidFill>
              </a:rPr>
              <a:t>CAWI</a:t>
            </a:r>
            <a:r>
              <a:rPr lang="nl-NL" b="1" dirty="0">
                <a:solidFill>
                  <a:schemeClr val="bg1"/>
                </a:solidFill>
              </a:rPr>
              <a:t> (2008)</a:t>
            </a:r>
          </a:p>
        </p:txBody>
      </p:sp>
      <p:sp>
        <p:nvSpPr>
          <p:cNvPr id="17" name="Tekstvak 16"/>
          <p:cNvSpPr txBox="1"/>
          <p:nvPr/>
        </p:nvSpPr>
        <p:spPr>
          <a:xfrm rot="843798">
            <a:off x="6892439" y="2147531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trike="sngStrike" dirty="0" err="1"/>
              <a:t>CATI</a:t>
            </a:r>
            <a:r>
              <a:rPr lang="nl-NL" strike="sngStrike" dirty="0"/>
              <a:t>/</a:t>
            </a:r>
          </a:p>
          <a:p>
            <a:r>
              <a:rPr lang="nl-NL" strike="sngStrike" dirty="0" err="1"/>
              <a:t>CAPI</a:t>
            </a:r>
            <a:endParaRPr lang="nl-NL" strike="sngStrike" dirty="0"/>
          </a:p>
        </p:txBody>
      </p:sp>
      <p:sp>
        <p:nvSpPr>
          <p:cNvPr id="18" name="Tekstvak 17"/>
          <p:cNvSpPr txBox="1"/>
          <p:nvPr/>
        </p:nvSpPr>
        <p:spPr>
          <a:xfrm rot="843798">
            <a:off x="6845411" y="230339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CAWI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099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87824" y="1412776"/>
            <a:ext cx="2736304" cy="755999"/>
          </a:xfrm>
        </p:spPr>
        <p:txBody>
          <a:bodyPr/>
          <a:lstStyle/>
          <a:p>
            <a:pPr algn="ctr"/>
            <a:r>
              <a:rPr lang="nl-NL" dirty="0">
                <a:solidFill>
                  <a:srgbClr val="0070C0"/>
                </a:solidFill>
              </a:rPr>
              <a:t>OMNIMODE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67544" y="476672"/>
            <a:ext cx="6912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400" b="1" dirty="0" err="1">
                <a:solidFill>
                  <a:schemeClr val="bg1"/>
                </a:solidFill>
                <a:latin typeface="Cambria" pitchFamily="18" charset="0"/>
              </a:rPr>
              <a:t>Solution</a:t>
            </a:r>
            <a:r>
              <a:rPr lang="nl-NL" sz="3400" b="1" dirty="0">
                <a:solidFill>
                  <a:schemeClr val="bg1"/>
                </a:solidFill>
                <a:latin typeface="Cambria" pitchFamily="18" charset="0"/>
              </a:rPr>
              <a:t>: </a:t>
            </a:r>
            <a:r>
              <a:rPr lang="nl-NL" sz="3400" b="1" dirty="0" err="1">
                <a:solidFill>
                  <a:schemeClr val="bg1"/>
                </a:solidFill>
                <a:latin typeface="Cambria" pitchFamily="18" charset="0"/>
              </a:rPr>
              <a:t>one</a:t>
            </a:r>
            <a:r>
              <a:rPr lang="nl-NL" sz="3400" b="1" dirty="0">
                <a:solidFill>
                  <a:schemeClr val="bg1"/>
                </a:solidFill>
                <a:latin typeface="Cambria" pitchFamily="18" charset="0"/>
              </a:rPr>
              <a:t> design </a:t>
            </a:r>
            <a:r>
              <a:rPr lang="nl-NL" sz="3400" b="1" dirty="0" err="1">
                <a:solidFill>
                  <a:schemeClr val="bg1"/>
                </a:solidFill>
                <a:latin typeface="Cambria" pitchFamily="18" charset="0"/>
              </a:rPr>
              <a:t>for</a:t>
            </a:r>
            <a:r>
              <a:rPr lang="nl-NL" sz="3400" b="1" dirty="0">
                <a:solidFill>
                  <a:schemeClr val="bg1"/>
                </a:solidFill>
                <a:latin typeface="Cambria" pitchFamily="18" charset="0"/>
              </a:rPr>
              <a:t> all modes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261057"/>
              </p:ext>
            </p:extLst>
          </p:nvPr>
        </p:nvGraphicFramePr>
        <p:xfrm>
          <a:off x="1331640" y="2276872"/>
          <a:ext cx="6096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noProof="0" dirty="0"/>
                        <a:t>Advantages</a:t>
                      </a:r>
                      <a:r>
                        <a:rPr lang="en-GB" baseline="0" noProof="0" dirty="0"/>
                        <a:t> +</a:t>
                      </a:r>
                      <a:endParaRPr lang="en-GB" noProof="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Disadvantages -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noProof="0" dirty="0"/>
                        <a:t>Saves time</a:t>
                      </a:r>
                      <a:r>
                        <a:rPr lang="en-GB" sz="2000" baseline="0" noProof="0" dirty="0"/>
                        <a:t> making</a:t>
                      </a:r>
                      <a:r>
                        <a:rPr lang="en-GB" sz="2000" noProof="0" dirty="0"/>
                        <a:t> an</a:t>
                      </a:r>
                      <a:r>
                        <a:rPr lang="en-GB" sz="2000" baseline="0" noProof="0" dirty="0"/>
                        <a:t> on paper design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baseline="0" noProof="0" dirty="0"/>
                        <a:t>Possibly: less time to program or test a questionnaire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baseline="0" noProof="0" dirty="0"/>
                        <a:t>Less iterations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baseline="0" noProof="0" dirty="0"/>
                        <a:t>Less work for data processing department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baseline="0" noProof="0" dirty="0"/>
                        <a:t>Less errors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noProof="0" dirty="0"/>
                        <a:t>Compromises might be necessary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2000" noProof="0" dirty="0"/>
                        <a:t>Interviewers have to be</a:t>
                      </a:r>
                      <a:r>
                        <a:rPr lang="en-GB" sz="2000" baseline="0" noProof="0" dirty="0"/>
                        <a:t> re-instructed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10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579" y="116632"/>
            <a:ext cx="4718677" cy="650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809141" y="548680"/>
            <a:ext cx="607859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4000" b="1" cap="none" spc="0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nl-NL" sz="4000" b="1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nl-NL" sz="4000" b="1" cap="none" spc="0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nl-NL" sz="4000" b="1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nl-NL" sz="4000" b="1" cap="none" spc="0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nl-NL" sz="4000" b="1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nl-NL" sz="4000" b="1" cap="none" spc="0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nl-NL" sz="4000" b="1" dirty="0">
                <a:ln w="11430"/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endParaRPr lang="nl-NL" sz="4000" b="1" cap="none" spc="0" dirty="0">
              <a:ln w="11430"/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Ovaal 4"/>
          <p:cNvSpPr/>
          <p:nvPr/>
        </p:nvSpPr>
        <p:spPr>
          <a:xfrm>
            <a:off x="2051720" y="476672"/>
            <a:ext cx="936104" cy="360040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2339752" y="1916832"/>
            <a:ext cx="936104" cy="2880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2555776" y="2924944"/>
            <a:ext cx="3528392" cy="44423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/>
        </p:nvSpPr>
        <p:spPr>
          <a:xfrm>
            <a:off x="2555776" y="4509120"/>
            <a:ext cx="648072" cy="21602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2555776" y="5565438"/>
            <a:ext cx="648072" cy="21602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Ovaal 3"/>
          <p:cNvSpPr/>
          <p:nvPr/>
        </p:nvSpPr>
        <p:spPr>
          <a:xfrm>
            <a:off x="2483768" y="2924944"/>
            <a:ext cx="360040" cy="36004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2487723" y="4221088"/>
            <a:ext cx="432048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797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4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432" y="116632"/>
            <a:ext cx="6480800" cy="3456384"/>
          </a:xfrm>
          <a:prstGeom prst="rect">
            <a:avLst/>
          </a:prstGeom>
        </p:spPr>
      </p:pic>
      <p:pic>
        <p:nvPicPr>
          <p:cNvPr id="4" name="Afbeelding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3768" y="3140968"/>
            <a:ext cx="6552728" cy="3600400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7524328" y="946846"/>
            <a:ext cx="1151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Old</a:t>
            </a:r>
          </a:p>
        </p:txBody>
      </p:sp>
      <p:sp>
        <p:nvSpPr>
          <p:cNvPr id="6" name="Rechthoek 5"/>
          <p:cNvSpPr/>
          <p:nvPr/>
        </p:nvSpPr>
        <p:spPr>
          <a:xfrm>
            <a:off x="247180" y="4479503"/>
            <a:ext cx="1372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New</a:t>
            </a:r>
            <a:endParaRPr lang="nl-NL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PIJL-LINKS 6"/>
          <p:cNvSpPr/>
          <p:nvPr/>
        </p:nvSpPr>
        <p:spPr>
          <a:xfrm>
            <a:off x="6804248" y="1196752"/>
            <a:ext cx="720080" cy="461665"/>
          </a:xfrm>
          <a:prstGeom prst="leftArrow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PIJL-RECHTS 7"/>
          <p:cNvSpPr/>
          <p:nvPr/>
        </p:nvSpPr>
        <p:spPr>
          <a:xfrm>
            <a:off x="1619672" y="4797152"/>
            <a:ext cx="720080" cy="43204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949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First </a:t>
            </a:r>
            <a:r>
              <a:rPr lang="nl-NL" dirty="0" err="1"/>
              <a:t>experiences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774000" y="1340768"/>
            <a:ext cx="7596000" cy="4743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>
                <a:solidFill>
                  <a:srgbClr val="00B050"/>
                </a:solidFill>
                <a:sym typeface="Wingdings"/>
              </a:rPr>
              <a:t></a:t>
            </a:r>
            <a:endParaRPr lang="en-GB" sz="4800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271D6C"/>
                </a:solidFill>
              </a:rPr>
              <a:t>Saves time designing on paper </a:t>
            </a:r>
          </a:p>
          <a:p>
            <a:r>
              <a:rPr lang="en-GB" dirty="0">
                <a:solidFill>
                  <a:srgbClr val="271D6C"/>
                </a:solidFill>
              </a:rPr>
              <a:t>Practical: all the information in one document</a:t>
            </a:r>
          </a:p>
          <a:p>
            <a:r>
              <a:rPr lang="en-GB" dirty="0">
                <a:solidFill>
                  <a:srgbClr val="271D6C"/>
                </a:solidFill>
              </a:rPr>
              <a:t>Interviewers are positive</a:t>
            </a:r>
          </a:p>
          <a:p>
            <a:pPr marL="0" indent="0">
              <a:buNone/>
            </a:pPr>
            <a:r>
              <a:rPr lang="en-GB" sz="4800" dirty="0">
                <a:solidFill>
                  <a:srgbClr val="FF0000"/>
                </a:solidFill>
                <a:sym typeface="Wingdings"/>
              </a:rPr>
              <a:t></a:t>
            </a:r>
          </a:p>
          <a:p>
            <a:r>
              <a:rPr lang="en-GB" dirty="0">
                <a:solidFill>
                  <a:srgbClr val="271D6C"/>
                </a:solidFill>
              </a:rPr>
              <a:t>Takes some time getting used to</a:t>
            </a:r>
          </a:p>
          <a:p>
            <a:r>
              <a:rPr lang="en-GB" dirty="0">
                <a:solidFill>
                  <a:srgbClr val="271D6C"/>
                </a:solidFill>
              </a:rPr>
              <a:t>All modes have to be ready at the same time</a:t>
            </a:r>
          </a:p>
          <a:p>
            <a:pPr marL="0" indent="0">
              <a:buNone/>
            </a:pPr>
            <a:endParaRPr lang="en-GB" dirty="0">
              <a:solidFill>
                <a:srgbClr val="271D6C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271D6C"/>
                </a:solidFill>
              </a:rPr>
              <a:t>Now -&gt; towards </a:t>
            </a:r>
            <a:r>
              <a:rPr lang="en-GB" u="sng" dirty="0">
                <a:solidFill>
                  <a:srgbClr val="271D6C"/>
                </a:solidFill>
              </a:rPr>
              <a:t>ONE</a:t>
            </a:r>
            <a:r>
              <a:rPr lang="en-GB" dirty="0">
                <a:solidFill>
                  <a:srgbClr val="271D6C"/>
                </a:solidFill>
              </a:rPr>
              <a:t> programmed LFS</a:t>
            </a:r>
          </a:p>
          <a:p>
            <a:pPr marL="0" indent="0">
              <a:buNone/>
            </a:pPr>
            <a:endParaRPr lang="en-GB" dirty="0">
              <a:solidFill>
                <a:srgbClr val="271D6C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271D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0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3504A-C84C-4CD7-BE4A-B608102D2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B1-principles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F9E46C-1B27-48D6-B45D-4E110A47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000" y="1482710"/>
            <a:ext cx="7938000" cy="4959344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Common words that have a literary meaning (avoid jargon!)</a:t>
            </a:r>
            <a:endParaRPr lang="nl-NL" sz="2600" dirty="0">
              <a:solidFill>
                <a:srgbClr val="271D6C"/>
              </a:solidFill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Short sentences (max. 10 to 15 words) </a:t>
            </a:r>
          </a:p>
          <a:p>
            <a:pPr lv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Colloquial language instead of formal written language</a:t>
            </a:r>
            <a:endParaRPr lang="nl-NL" sz="2600" dirty="0">
              <a:solidFill>
                <a:srgbClr val="271D6C"/>
              </a:solidFill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Use </a:t>
            </a:r>
            <a:r>
              <a:rPr lang="en-GB" sz="2600" dirty="0">
                <a:solidFill>
                  <a:srgbClr val="271D6C"/>
                </a:solidFill>
                <a:hlinkClick r:id="rId2" action="ppaction://hlinksldjump"/>
              </a:rPr>
              <a:t>active</a:t>
            </a:r>
            <a:r>
              <a:rPr lang="en-GB" sz="2600" dirty="0">
                <a:solidFill>
                  <a:srgbClr val="271D6C"/>
                </a:solidFill>
              </a:rPr>
              <a:t> verbs over passive verbs </a:t>
            </a:r>
            <a:endParaRPr lang="nl-NL" sz="2600" dirty="0">
              <a:solidFill>
                <a:srgbClr val="271D6C"/>
              </a:solidFill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Present the most important message in a question first</a:t>
            </a:r>
            <a:endParaRPr lang="nl-NL" sz="2600" dirty="0">
              <a:solidFill>
                <a:srgbClr val="271D6C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71D6C"/>
                </a:solidFill>
              </a:rPr>
              <a:t>Phrase an instruction as a </a:t>
            </a:r>
            <a:r>
              <a:rPr lang="en-GB" sz="2600" dirty="0">
                <a:solidFill>
                  <a:srgbClr val="271D6C"/>
                </a:solidFill>
                <a:hlinkClick r:id="rId3" action="ppaction://hlinksldjump"/>
              </a:rPr>
              <a:t>question</a:t>
            </a:r>
            <a:endParaRPr lang="nl-NL" sz="2600" dirty="0">
              <a:solidFill>
                <a:srgbClr val="271D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1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63FE7-42E0-4865-8EE1-A2DA58DAB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Active </a:t>
            </a:r>
            <a:r>
              <a:rPr lang="nl-NL" dirty="0" err="1"/>
              <a:t>verbs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082983-2E3D-4DE2-9AE3-08EC9FD47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628800"/>
            <a:ext cx="7596000" cy="18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l-NL" sz="3200" b="1" dirty="0">
                <a:solidFill>
                  <a:srgbClr val="FF0000"/>
                </a:solidFill>
              </a:rPr>
              <a:t>Old: </a:t>
            </a:r>
            <a:br>
              <a:rPr lang="nl-NL" sz="3200" dirty="0">
                <a:solidFill>
                  <a:srgbClr val="FF0000"/>
                </a:solidFill>
              </a:rPr>
            </a:br>
            <a:r>
              <a:rPr lang="nl-NL" sz="3200" dirty="0" err="1">
                <a:solidFill>
                  <a:srgbClr val="FF0000"/>
                </a:solidFill>
              </a:rPr>
              <a:t>What</a:t>
            </a:r>
            <a:r>
              <a:rPr lang="nl-NL" sz="3200" dirty="0">
                <a:solidFill>
                  <a:srgbClr val="FF0000"/>
                </a:solidFill>
              </a:rPr>
              <a:t> kind of </a:t>
            </a:r>
            <a:r>
              <a:rPr lang="nl-NL" sz="3200" dirty="0" err="1">
                <a:solidFill>
                  <a:srgbClr val="FF0000"/>
                </a:solidFill>
              </a:rPr>
              <a:t>profession</a:t>
            </a:r>
            <a:r>
              <a:rPr lang="nl-NL" sz="3200" dirty="0">
                <a:solidFill>
                  <a:srgbClr val="FF0000"/>
                </a:solidFill>
              </a:rPr>
              <a:t> or </a:t>
            </a:r>
            <a:r>
              <a:rPr lang="nl-NL" sz="3200" dirty="0" err="1">
                <a:solidFill>
                  <a:srgbClr val="FF0000"/>
                </a:solidFill>
              </a:rPr>
              <a:t>position</a:t>
            </a:r>
            <a:r>
              <a:rPr lang="nl-NL" sz="3200" dirty="0">
                <a:solidFill>
                  <a:srgbClr val="FF0000"/>
                </a:solidFill>
              </a:rPr>
              <a:t> do </a:t>
            </a:r>
            <a:r>
              <a:rPr lang="nl-NL" sz="3200" dirty="0" err="1">
                <a:solidFill>
                  <a:srgbClr val="FF0000"/>
                </a:solidFill>
              </a:rPr>
              <a:t>you</a:t>
            </a:r>
            <a:r>
              <a:rPr lang="nl-NL" sz="3200" dirty="0">
                <a:solidFill>
                  <a:srgbClr val="FF0000"/>
                </a:solidFill>
              </a:rPr>
              <a:t> have?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b="1" dirty="0">
                <a:solidFill>
                  <a:srgbClr val="00B050"/>
                </a:solidFill>
              </a:rPr>
              <a:t>New: </a:t>
            </a:r>
            <a:br>
              <a:rPr lang="nl-NL" sz="3200" dirty="0">
                <a:solidFill>
                  <a:srgbClr val="00B050"/>
                </a:solidFill>
              </a:rPr>
            </a:br>
            <a:r>
              <a:rPr lang="nl-NL" sz="3200" dirty="0" err="1">
                <a:solidFill>
                  <a:srgbClr val="00B050"/>
                </a:solidFill>
              </a:rPr>
              <a:t>What</a:t>
            </a:r>
            <a:r>
              <a:rPr lang="nl-NL" sz="3200" dirty="0">
                <a:solidFill>
                  <a:srgbClr val="00B050"/>
                </a:solidFill>
              </a:rPr>
              <a:t> is </a:t>
            </a:r>
            <a:r>
              <a:rPr lang="nl-NL" sz="3200" dirty="0" err="1">
                <a:solidFill>
                  <a:srgbClr val="00B050"/>
                </a:solidFill>
              </a:rPr>
              <a:t>your</a:t>
            </a:r>
            <a:r>
              <a:rPr lang="nl-NL" sz="3200" dirty="0">
                <a:solidFill>
                  <a:srgbClr val="00B050"/>
                </a:solidFill>
              </a:rPr>
              <a:t> </a:t>
            </a:r>
            <a:r>
              <a:rPr lang="nl-NL" sz="3200" dirty="0" err="1">
                <a:solidFill>
                  <a:srgbClr val="00B050"/>
                </a:solidFill>
              </a:rPr>
              <a:t>profession</a:t>
            </a:r>
            <a:r>
              <a:rPr lang="nl-NL" sz="3200" dirty="0">
                <a:solidFill>
                  <a:srgbClr val="00B050"/>
                </a:solidFill>
              </a:rPr>
              <a:t> or </a:t>
            </a:r>
            <a:r>
              <a:rPr lang="nl-NL" sz="3200" dirty="0" err="1">
                <a:solidFill>
                  <a:srgbClr val="00B050"/>
                </a:solidFill>
              </a:rPr>
              <a:t>position</a:t>
            </a:r>
            <a:r>
              <a:rPr lang="nl-NL" sz="3200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5" name="Actieknop: Terug of Vorige 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FC29E7D-EE71-4B13-8EE6-A6011D413B23}"/>
              </a:ext>
            </a:extLst>
          </p:cNvPr>
          <p:cNvSpPr/>
          <p:nvPr/>
        </p:nvSpPr>
        <p:spPr>
          <a:xfrm>
            <a:off x="175675" y="6191976"/>
            <a:ext cx="43204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19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95343-6B05-4D88-8D2B-C7504DD0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Instructions</a:t>
            </a:r>
            <a:r>
              <a:rPr lang="nl-NL" dirty="0"/>
              <a:t> as </a:t>
            </a:r>
            <a:r>
              <a:rPr lang="nl-NL" dirty="0" err="1"/>
              <a:t>questions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22F83F-F1A4-4BD0-ADF0-3B3D6BADC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00" y="1777420"/>
            <a:ext cx="7596000" cy="3303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600" b="1" dirty="0">
                <a:solidFill>
                  <a:srgbClr val="FF0000"/>
                </a:solidFill>
              </a:rPr>
              <a:t>Old:</a:t>
            </a:r>
          </a:p>
          <a:p>
            <a:pPr marL="0" indent="0" algn="ctr">
              <a:buNone/>
            </a:pPr>
            <a:r>
              <a:rPr lang="nl-NL" sz="2600" dirty="0" err="1">
                <a:solidFill>
                  <a:srgbClr val="FF0000"/>
                </a:solidFill>
              </a:rPr>
              <a:t>If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you</a:t>
            </a:r>
            <a:r>
              <a:rPr lang="nl-NL" sz="2600" dirty="0">
                <a:solidFill>
                  <a:srgbClr val="FF0000"/>
                </a:solidFill>
              </a:rPr>
              <a:t> do </a:t>
            </a:r>
            <a:r>
              <a:rPr lang="nl-NL" sz="2600" dirty="0" err="1">
                <a:solidFill>
                  <a:srgbClr val="FF0000"/>
                </a:solidFill>
              </a:rPr>
              <a:t>not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know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the</a:t>
            </a:r>
            <a:r>
              <a:rPr lang="nl-NL" sz="2600" dirty="0">
                <a:solidFill>
                  <a:srgbClr val="FF0000"/>
                </a:solidFill>
              </a:rPr>
              <a:t> exact </a:t>
            </a:r>
            <a:r>
              <a:rPr lang="nl-NL" sz="2600" dirty="0" err="1">
                <a:solidFill>
                  <a:srgbClr val="FF0000"/>
                </a:solidFill>
              </a:rPr>
              <a:t>answer</a:t>
            </a:r>
            <a:r>
              <a:rPr lang="nl-NL" sz="2600" dirty="0">
                <a:solidFill>
                  <a:srgbClr val="FF0000"/>
                </a:solidFill>
              </a:rPr>
              <a:t>, </a:t>
            </a:r>
            <a:r>
              <a:rPr lang="nl-NL" sz="2600" dirty="0" err="1">
                <a:solidFill>
                  <a:srgbClr val="FF0000"/>
                </a:solidFill>
              </a:rPr>
              <a:t>please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try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to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give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an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  <a:r>
              <a:rPr lang="nl-NL" sz="2600" dirty="0" err="1">
                <a:solidFill>
                  <a:srgbClr val="FF0000"/>
                </a:solidFill>
              </a:rPr>
              <a:t>estimate</a:t>
            </a:r>
            <a:r>
              <a:rPr lang="nl-NL" sz="2600" dirty="0">
                <a:solidFill>
                  <a:srgbClr val="FF0000"/>
                </a:solidFill>
              </a:rPr>
              <a:t>.</a:t>
            </a:r>
          </a:p>
          <a:p>
            <a:pPr marL="0" indent="0" algn="ctr">
              <a:buNone/>
            </a:pPr>
            <a:endParaRPr lang="nl-NL" sz="2600" dirty="0"/>
          </a:p>
          <a:p>
            <a:pPr marL="0" indent="0" algn="ctr">
              <a:buNone/>
            </a:pPr>
            <a:r>
              <a:rPr lang="nl-NL" sz="2600" b="1" dirty="0">
                <a:solidFill>
                  <a:srgbClr val="00B050"/>
                </a:solidFill>
              </a:rPr>
              <a:t>New:</a:t>
            </a:r>
          </a:p>
          <a:p>
            <a:pPr marL="0" indent="0" algn="ctr">
              <a:buNone/>
            </a:pPr>
            <a:r>
              <a:rPr lang="nl-NL" sz="2600" dirty="0" err="1">
                <a:solidFill>
                  <a:srgbClr val="00B050"/>
                </a:solidFill>
              </a:rPr>
              <a:t>Don’t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know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the</a:t>
            </a:r>
            <a:r>
              <a:rPr lang="nl-NL" sz="2600" dirty="0">
                <a:solidFill>
                  <a:srgbClr val="00B050"/>
                </a:solidFill>
              </a:rPr>
              <a:t> exact </a:t>
            </a:r>
            <a:r>
              <a:rPr lang="nl-NL" sz="2600" dirty="0" err="1">
                <a:solidFill>
                  <a:srgbClr val="00B050"/>
                </a:solidFill>
              </a:rPr>
              <a:t>answer</a:t>
            </a:r>
            <a:r>
              <a:rPr lang="nl-NL" sz="2600" dirty="0">
                <a:solidFill>
                  <a:srgbClr val="00B050"/>
                </a:solidFill>
              </a:rPr>
              <a:t>? </a:t>
            </a:r>
            <a:r>
              <a:rPr lang="nl-NL" sz="2600" dirty="0" err="1">
                <a:solidFill>
                  <a:srgbClr val="00B050"/>
                </a:solidFill>
              </a:rPr>
              <a:t>Try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to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give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an</a:t>
            </a:r>
            <a:r>
              <a:rPr lang="nl-NL" sz="2600" dirty="0">
                <a:solidFill>
                  <a:srgbClr val="00B050"/>
                </a:solidFill>
              </a:rPr>
              <a:t> </a:t>
            </a:r>
            <a:r>
              <a:rPr lang="nl-NL" sz="2600" dirty="0" err="1">
                <a:solidFill>
                  <a:srgbClr val="00B050"/>
                </a:solidFill>
              </a:rPr>
              <a:t>estimate</a:t>
            </a:r>
            <a:r>
              <a:rPr lang="nl-NL" sz="2600" dirty="0">
                <a:solidFill>
                  <a:srgbClr val="00B050"/>
                </a:solidFill>
              </a:rPr>
              <a:t>. </a:t>
            </a:r>
            <a:endParaRPr lang="nl-NL" sz="2600" dirty="0"/>
          </a:p>
          <a:p>
            <a:pPr marL="0" indent="0" algn="ctr">
              <a:buNone/>
            </a:pPr>
            <a:endParaRPr lang="nl-NL" sz="2600" dirty="0"/>
          </a:p>
        </p:txBody>
      </p:sp>
    </p:spTree>
    <p:extLst>
      <p:ext uri="{BB962C8B-B14F-4D97-AF65-F5344CB8AC3E}">
        <p14:creationId xmlns:p14="http://schemas.microsoft.com/office/powerpoint/2010/main" val="183598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81D7D-7F35-47BC-8901-8D3C7C82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Jargon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DD6D74-C645-4FD0-903E-3600B902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00" y="1451568"/>
            <a:ext cx="7596000" cy="4467600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271D6C"/>
                </a:solidFill>
              </a:rPr>
              <a:t>“Job” didn’t comprise all work situations: </a:t>
            </a:r>
            <a:br>
              <a:rPr lang="en-GB" dirty="0">
                <a:solidFill>
                  <a:srgbClr val="271D6C"/>
                </a:solidFill>
              </a:rPr>
            </a:br>
            <a:endParaRPr lang="en-GB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en-GB" sz="3200" b="1" dirty="0">
                <a:solidFill>
                  <a:srgbClr val="271D6C"/>
                </a:solidFill>
              </a:rPr>
              <a:t>Solution? “</a:t>
            </a:r>
            <a:r>
              <a:rPr lang="en-GB" sz="3200" b="1" dirty="0" err="1">
                <a:solidFill>
                  <a:srgbClr val="271D6C"/>
                </a:solidFill>
              </a:rPr>
              <a:t>workcircle</a:t>
            </a:r>
            <a:r>
              <a:rPr lang="en-GB" sz="3200" b="1" dirty="0">
                <a:solidFill>
                  <a:srgbClr val="271D6C"/>
                </a:solidFill>
              </a:rPr>
              <a:t>”     </a:t>
            </a:r>
            <a:br>
              <a:rPr lang="en-GB" dirty="0">
                <a:solidFill>
                  <a:srgbClr val="271D6C"/>
                </a:solidFill>
              </a:rPr>
            </a:br>
            <a:endParaRPr lang="en-GB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271D6C"/>
                </a:solidFill>
              </a:rPr>
              <a:t>Another problem? </a:t>
            </a:r>
            <a:br>
              <a:rPr lang="en-GB" dirty="0">
                <a:solidFill>
                  <a:srgbClr val="271D6C"/>
                </a:solidFill>
              </a:rPr>
            </a:br>
            <a:endParaRPr lang="en-GB" sz="2800" b="1" dirty="0">
              <a:solidFill>
                <a:srgbClr val="271D6C"/>
              </a:solidFill>
            </a:endParaRPr>
          </a:p>
          <a:p>
            <a:pPr marL="0" indent="0" algn="ctr">
              <a:buNone/>
            </a:pPr>
            <a:r>
              <a:rPr lang="en-GB" sz="3200" b="1" dirty="0">
                <a:solidFill>
                  <a:srgbClr val="271D6C"/>
                </a:solidFill>
              </a:rPr>
              <a:t>Employee </a:t>
            </a:r>
            <a:br>
              <a:rPr lang="en-GB" dirty="0">
                <a:solidFill>
                  <a:srgbClr val="271D6C"/>
                </a:solidFill>
              </a:rPr>
            </a:br>
            <a:endParaRPr lang="en-GB" dirty="0">
              <a:solidFill>
                <a:srgbClr val="271D6C"/>
              </a:solidFill>
            </a:endParaRPr>
          </a:p>
        </p:txBody>
      </p:sp>
      <p:pic>
        <p:nvPicPr>
          <p:cNvPr id="5" name="Graphic 4" descr="Verward gezicht zonder opvulling ">
            <a:extLst>
              <a:ext uri="{FF2B5EF4-FFF2-40B4-BE49-F238E27FC236}">
                <a16:creationId xmlns:a16="http://schemas.microsoft.com/office/drawing/2014/main" id="{D72D36E3-E063-483E-893F-981380DDA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0232" y="2636912"/>
            <a:ext cx="914400" cy="914400"/>
          </a:xfrm>
          <a:prstGeom prst="rect">
            <a:avLst/>
          </a:prstGeom>
        </p:spPr>
      </p:pic>
      <p:pic>
        <p:nvPicPr>
          <p:cNvPr id="7" name="Graphic 6" descr="Kantoormedewerker">
            <a:extLst>
              <a:ext uri="{FF2B5EF4-FFF2-40B4-BE49-F238E27FC236}">
                <a16:creationId xmlns:a16="http://schemas.microsoft.com/office/drawing/2014/main" id="{981B1013-F8FB-42AD-82CA-A1D7E4890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7784" y="4797152"/>
            <a:ext cx="1118598" cy="111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81D7D-7F35-47BC-8901-8D3C7C82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Old questionnaire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DD6D74-C645-4FD0-903E-3600B902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00" y="1451568"/>
            <a:ext cx="7596000" cy="5289800"/>
          </a:xfrm>
        </p:spPr>
        <p:txBody>
          <a:bodyPr>
            <a:normAutofit lnSpcReduction="10000"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At the moment, do you do paid work? -&gt; Yes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Do your paid working activities concern one or more </a:t>
            </a:r>
            <a:r>
              <a:rPr lang="en-GB" dirty="0" err="1">
                <a:solidFill>
                  <a:srgbClr val="271D6C"/>
                </a:solidFill>
              </a:rPr>
              <a:t>workcircles</a:t>
            </a:r>
            <a:r>
              <a:rPr lang="en-GB" dirty="0">
                <a:solidFill>
                  <a:srgbClr val="271D6C"/>
                </a:solidFill>
              </a:rPr>
              <a:t>? -&gt; More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How many </a:t>
            </a:r>
            <a:r>
              <a:rPr lang="en-GB" dirty="0" err="1">
                <a:solidFill>
                  <a:srgbClr val="271D6C"/>
                </a:solidFill>
              </a:rPr>
              <a:t>workcircles</a:t>
            </a:r>
            <a:r>
              <a:rPr lang="en-GB" dirty="0">
                <a:solidFill>
                  <a:srgbClr val="271D6C"/>
                </a:solidFill>
              </a:rPr>
              <a:t>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What is the name of the </a:t>
            </a:r>
            <a:r>
              <a:rPr lang="en-GB" dirty="0" err="1">
                <a:solidFill>
                  <a:srgbClr val="271D6C"/>
                </a:solidFill>
              </a:rPr>
              <a:t>workcircle</a:t>
            </a:r>
            <a:r>
              <a:rPr lang="en-GB" dirty="0">
                <a:solidFill>
                  <a:srgbClr val="271D6C"/>
                </a:solidFill>
              </a:rPr>
              <a:t> in which you work the most hours?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Since when do you work here?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Do you work here as an employee? -&gt; No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Do you then work: 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271D6C"/>
                </a:solidFill>
              </a:rPr>
              <a:t>in your own company, 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271D6C"/>
                </a:solidFill>
              </a:rPr>
              <a:t>the company of your partner, 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271D6C"/>
                </a:solidFill>
              </a:rPr>
              <a:t>the company of a family member 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271D6C"/>
                </a:solidFill>
              </a:rPr>
              <a:t>or none of the above?</a:t>
            </a:r>
          </a:p>
        </p:txBody>
      </p:sp>
    </p:spTree>
    <p:extLst>
      <p:ext uri="{BB962C8B-B14F-4D97-AF65-F5344CB8AC3E}">
        <p14:creationId xmlns:p14="http://schemas.microsoft.com/office/powerpoint/2010/main" val="401656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E038E-870F-41EA-81C1-71E919CA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Employment</a:t>
            </a:r>
            <a:r>
              <a:rPr lang="nl-NL" dirty="0"/>
              <a:t> Status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4C835A-B676-4B41-9F6A-928BCE7F9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772816"/>
            <a:ext cx="7596000" cy="403244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rgbClr val="271D6C"/>
                </a:solidFill>
              </a:rPr>
              <a:t>How are you employed?</a:t>
            </a:r>
          </a:p>
          <a:p>
            <a:pPr marL="0" lvl="0" indent="0">
              <a:buNone/>
            </a:pPr>
            <a:r>
              <a:rPr lang="en-GB" dirty="0">
                <a:solidFill>
                  <a:srgbClr val="271D6C"/>
                </a:solidFill>
              </a:rPr>
              <a:t>&gt;&gt;Multiple answers might apply&lt;&lt;</a:t>
            </a:r>
          </a:p>
          <a:p>
            <a:pPr marL="0" lvl="0" indent="0">
              <a:buNone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{Read aloud}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I have a job as an employee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I have my own company or work as </a:t>
            </a:r>
            <a:r>
              <a:rPr lang="en-GB" dirty="0" err="1">
                <a:solidFill>
                  <a:srgbClr val="271D6C"/>
                </a:solidFill>
              </a:rPr>
              <a:t>ZZP’er</a:t>
            </a:r>
            <a:r>
              <a:rPr lang="en-GB" dirty="0">
                <a:solidFill>
                  <a:srgbClr val="271D6C"/>
                </a:solidFill>
              </a:rPr>
              <a:t>/freelancer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I work for my partner’s or family member’s company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>
                <a:solidFill>
                  <a:srgbClr val="271D6C"/>
                </a:solidFill>
              </a:rPr>
              <a:t>Other</a:t>
            </a:r>
          </a:p>
          <a:p>
            <a:pPr marL="0" lvl="0" indent="0">
              <a:buNone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{/Read aloud}</a:t>
            </a:r>
          </a:p>
        </p:txBody>
      </p:sp>
    </p:spTree>
    <p:extLst>
      <p:ext uri="{BB962C8B-B14F-4D97-AF65-F5344CB8AC3E}">
        <p14:creationId xmlns:p14="http://schemas.microsoft.com/office/powerpoint/2010/main" val="4291129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946BA-58B8-40CA-9CA9-4DBA4AAD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situations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607F65-5102-40E6-B1D2-A1D55981D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828" y="1916832"/>
            <a:ext cx="6894344" cy="3663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l-NL" b="1" dirty="0" err="1">
                <a:solidFill>
                  <a:srgbClr val="271D6C"/>
                </a:solidFill>
              </a:rPr>
              <a:t>Which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other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situation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applies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to</a:t>
            </a:r>
            <a:r>
              <a:rPr lang="nl-NL" b="1" dirty="0">
                <a:solidFill>
                  <a:srgbClr val="271D6C"/>
                </a:solidFill>
              </a:rPr>
              <a:t> </a:t>
            </a:r>
            <a:r>
              <a:rPr lang="nl-NL" b="1" dirty="0" err="1">
                <a:solidFill>
                  <a:srgbClr val="271D6C"/>
                </a:solidFill>
              </a:rPr>
              <a:t>you</a:t>
            </a:r>
            <a:r>
              <a:rPr lang="nl-NL" b="1" dirty="0">
                <a:solidFill>
                  <a:srgbClr val="271D6C"/>
                </a:solidFill>
              </a:rPr>
              <a:t>?</a:t>
            </a:r>
          </a:p>
          <a:p>
            <a:pPr marL="0" lvl="0" indent="0">
              <a:buNone/>
            </a:pPr>
            <a:r>
              <a:rPr lang="nl-NL" dirty="0">
                <a:solidFill>
                  <a:srgbClr val="271D6C"/>
                </a:solidFill>
              </a:rPr>
              <a:t>&gt;&gt;</a:t>
            </a:r>
            <a:r>
              <a:rPr lang="nl-NL" dirty="0" err="1">
                <a:solidFill>
                  <a:srgbClr val="271D6C"/>
                </a:solidFill>
              </a:rPr>
              <a:t>Choose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answer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that</a:t>
            </a:r>
            <a:r>
              <a:rPr lang="nl-NL" dirty="0">
                <a:solidFill>
                  <a:srgbClr val="271D6C"/>
                </a:solidFill>
              </a:rPr>
              <a:t> fits </a:t>
            </a:r>
            <a:r>
              <a:rPr lang="nl-NL" dirty="0" err="1">
                <a:solidFill>
                  <a:srgbClr val="271D6C"/>
                </a:solidFill>
              </a:rPr>
              <a:t>your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situation</a:t>
            </a:r>
            <a:r>
              <a:rPr lang="nl-NL" dirty="0">
                <a:solidFill>
                  <a:srgbClr val="271D6C"/>
                </a:solidFill>
              </a:rPr>
              <a:t> best.&lt;&lt;</a:t>
            </a:r>
          </a:p>
          <a:p>
            <a:pPr marL="0" lvl="0" indent="0">
              <a:buNone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{Read aloud}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rgbClr val="271D6C"/>
                </a:solidFill>
              </a:rPr>
              <a:t>I have a side job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rgbClr val="271D6C"/>
                </a:solidFill>
              </a:rPr>
              <a:t>I </a:t>
            </a:r>
            <a:r>
              <a:rPr lang="nl-NL" dirty="0" err="1">
                <a:solidFill>
                  <a:srgbClr val="271D6C"/>
                </a:solidFill>
              </a:rPr>
              <a:t>work</a:t>
            </a:r>
            <a:r>
              <a:rPr lang="nl-NL" dirty="0">
                <a:solidFill>
                  <a:srgbClr val="271D6C"/>
                </a:solidFill>
              </a:rPr>
              <a:t> as </a:t>
            </a:r>
            <a:r>
              <a:rPr lang="nl-NL" dirty="0" err="1">
                <a:solidFill>
                  <a:srgbClr val="271D6C"/>
                </a:solidFill>
              </a:rPr>
              <a:t>an</a:t>
            </a:r>
            <a:r>
              <a:rPr lang="nl-NL" dirty="0">
                <a:solidFill>
                  <a:srgbClr val="271D6C"/>
                </a:solidFill>
              </a:rPr>
              <a:t> intern or a trainee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err="1">
                <a:solidFill>
                  <a:srgbClr val="271D6C"/>
                </a:solidFill>
              </a:rPr>
              <a:t>I’m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retired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and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only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work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now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and</a:t>
            </a:r>
            <a:r>
              <a:rPr lang="nl-NL" dirty="0">
                <a:solidFill>
                  <a:srgbClr val="271D6C"/>
                </a:solidFill>
              </a:rPr>
              <a:t> </a:t>
            </a:r>
            <a:r>
              <a:rPr lang="nl-NL" dirty="0" err="1">
                <a:solidFill>
                  <a:srgbClr val="271D6C"/>
                </a:solidFill>
              </a:rPr>
              <a:t>then</a:t>
            </a:r>
            <a:r>
              <a:rPr lang="nl-NL" dirty="0">
                <a:solidFill>
                  <a:srgbClr val="271D6C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err="1">
                <a:solidFill>
                  <a:srgbClr val="271D6C"/>
                </a:solidFill>
              </a:rPr>
              <a:t>Other</a:t>
            </a:r>
            <a:endParaRPr lang="nl-NL" dirty="0">
              <a:solidFill>
                <a:srgbClr val="271D6C"/>
              </a:solidFill>
            </a:endParaRPr>
          </a:p>
          <a:p>
            <a:pPr marL="0" lvl="0" indent="0">
              <a:buNone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{/Read aloud}</a:t>
            </a:r>
          </a:p>
        </p:txBody>
      </p:sp>
    </p:spTree>
    <p:extLst>
      <p:ext uri="{BB962C8B-B14F-4D97-AF65-F5344CB8AC3E}">
        <p14:creationId xmlns:p14="http://schemas.microsoft.com/office/powerpoint/2010/main" val="32267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50411-9B63-493F-A881-A42D135A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Number</a:t>
            </a:r>
            <a:r>
              <a:rPr lang="nl-NL" dirty="0"/>
              <a:t> of jobs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4B3CB7-492F-469A-9816-556DE2B09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566000"/>
            <a:ext cx="7830432" cy="467131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GB" b="1" dirty="0">
                <a:solidFill>
                  <a:srgbClr val="271D6C"/>
                </a:solidFill>
              </a:rPr>
              <a:t>Employee </a:t>
            </a:r>
            <a:r>
              <a:rPr lang="en-GB" dirty="0">
                <a:solidFill>
                  <a:srgbClr val="271D6C"/>
                </a:solidFill>
              </a:rPr>
              <a:t>-&gt; how many jobs do you have?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ECECEC"/>
                </a:solidFill>
              </a:rPr>
              <a:t>)</a:t>
            </a:r>
          </a:p>
          <a:p>
            <a:pPr marL="457200" indent="-457200">
              <a:buFont typeface="Corbel" pitchFamily="34" charset="0"/>
              <a:buAutoNum type="arabicPeriod"/>
            </a:pPr>
            <a:r>
              <a:rPr lang="en-GB" b="1" dirty="0">
                <a:solidFill>
                  <a:srgbClr val="271D6C"/>
                </a:solidFill>
              </a:rPr>
              <a:t>Self-employed </a:t>
            </a:r>
            <a:r>
              <a:rPr lang="en-GB" dirty="0">
                <a:solidFill>
                  <a:srgbClr val="271D6C"/>
                </a:solidFill>
              </a:rPr>
              <a:t>-&gt; how many companies do you have?</a:t>
            </a:r>
            <a:br>
              <a:rPr lang="en-GB" dirty="0">
                <a:solidFill>
                  <a:srgbClr val="271D6C"/>
                </a:solidFill>
              </a:rPr>
            </a:br>
            <a:endParaRPr lang="en-GB" dirty="0">
              <a:solidFill>
                <a:srgbClr val="271D6C"/>
              </a:solidFill>
            </a:endParaRPr>
          </a:p>
          <a:p>
            <a:pPr marL="457200" indent="-457200">
              <a:buFont typeface="Corbel" pitchFamily="34" charset="0"/>
              <a:buAutoNum type="arabicPeriod"/>
            </a:pPr>
            <a:r>
              <a:rPr lang="en-GB" b="1" dirty="0" err="1">
                <a:solidFill>
                  <a:srgbClr val="271D6C"/>
                </a:solidFill>
              </a:rPr>
              <a:t>ZZP’er</a:t>
            </a:r>
            <a:r>
              <a:rPr lang="en-GB" b="1" dirty="0">
                <a:solidFill>
                  <a:srgbClr val="271D6C"/>
                </a:solidFill>
              </a:rPr>
              <a:t> </a:t>
            </a:r>
            <a:r>
              <a:rPr lang="en-GB" dirty="0">
                <a:solidFill>
                  <a:srgbClr val="271D6C"/>
                </a:solidFill>
              </a:rPr>
              <a:t>( = self-employed without employees) ( = 1)</a:t>
            </a:r>
            <a:br>
              <a:rPr lang="en-GB" dirty="0">
                <a:solidFill>
                  <a:srgbClr val="271D6C"/>
                </a:solidFill>
              </a:rPr>
            </a:br>
            <a:endParaRPr lang="en-GB" dirty="0">
              <a:solidFill>
                <a:srgbClr val="271D6C"/>
              </a:solidFill>
            </a:endParaRPr>
          </a:p>
          <a:p>
            <a:pPr marL="457200" indent="-457200">
              <a:buFont typeface="Corbel" pitchFamily="34" charset="0"/>
              <a:buAutoNum type="arabicPeriod"/>
            </a:pPr>
            <a:r>
              <a:rPr lang="en-GB" b="1" dirty="0">
                <a:solidFill>
                  <a:srgbClr val="271D6C"/>
                </a:solidFill>
              </a:rPr>
              <a:t>Freelancer</a:t>
            </a:r>
            <a:r>
              <a:rPr lang="en-GB" dirty="0">
                <a:solidFill>
                  <a:srgbClr val="271D6C"/>
                </a:solidFill>
              </a:rPr>
              <a:t> ( = 1)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ECECEC"/>
                </a:solidFill>
              </a:rPr>
              <a:t>freelancer</a:t>
            </a:r>
          </a:p>
          <a:p>
            <a:pPr marL="457200" indent="-457200">
              <a:buFont typeface="Corbel" pitchFamily="34" charset="0"/>
              <a:buAutoNum type="arabicPeriod"/>
            </a:pPr>
            <a:r>
              <a:rPr lang="en-GB" b="1" dirty="0">
                <a:solidFill>
                  <a:srgbClr val="271D6C"/>
                </a:solidFill>
              </a:rPr>
              <a:t>Intern </a:t>
            </a:r>
            <a:r>
              <a:rPr lang="en-GB" dirty="0">
                <a:solidFill>
                  <a:srgbClr val="271D6C"/>
                </a:solidFill>
              </a:rPr>
              <a:t>(</a:t>
            </a:r>
            <a:r>
              <a:rPr lang="en-GB" b="1" dirty="0">
                <a:solidFill>
                  <a:srgbClr val="271D6C"/>
                </a:solidFill>
              </a:rPr>
              <a:t> = </a:t>
            </a:r>
            <a:r>
              <a:rPr lang="en-GB" dirty="0">
                <a:solidFill>
                  <a:srgbClr val="271D6C"/>
                </a:solidFill>
              </a:rPr>
              <a:t>1)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ECECEC"/>
                </a:solidFill>
              </a:rPr>
              <a:t>“company x”</a:t>
            </a:r>
          </a:p>
          <a:p>
            <a:pPr marL="457200" indent="-457200">
              <a:buAutoNum type="arabicPeriod"/>
            </a:pPr>
            <a:r>
              <a:rPr lang="en-GB" b="1" dirty="0">
                <a:solidFill>
                  <a:srgbClr val="271D6C"/>
                </a:solidFill>
              </a:rPr>
              <a:t>Side-job </a:t>
            </a:r>
            <a:r>
              <a:rPr lang="en-GB" dirty="0">
                <a:solidFill>
                  <a:srgbClr val="271D6C"/>
                </a:solidFill>
              </a:rPr>
              <a:t>-&gt; (if no other employment statuses apply:) how many side jobs do you have?</a:t>
            </a:r>
            <a:br>
              <a:rPr lang="en-GB" dirty="0">
                <a:solidFill>
                  <a:srgbClr val="271D6C"/>
                </a:solidFill>
              </a:rPr>
            </a:br>
            <a:r>
              <a:rPr lang="en-GB" dirty="0">
                <a:solidFill>
                  <a:srgbClr val="ECECEC"/>
                </a:solidFill>
              </a:rPr>
              <a:t>side job”</a:t>
            </a:r>
          </a:p>
        </p:txBody>
      </p:sp>
    </p:spTree>
    <p:extLst>
      <p:ext uri="{BB962C8B-B14F-4D97-AF65-F5344CB8AC3E}">
        <p14:creationId xmlns:p14="http://schemas.microsoft.com/office/powerpoint/2010/main" val="96477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50411-9B63-493F-A881-A42D135A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Solution?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4B3CB7-492F-469A-9816-556DE2B09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566000"/>
            <a:ext cx="7830432" cy="467131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US" b="1" dirty="0">
                <a:solidFill>
                  <a:srgbClr val="271D6C"/>
                </a:solidFill>
              </a:rPr>
              <a:t>Employee: </a:t>
            </a:r>
            <a:r>
              <a:rPr lang="en-US" dirty="0">
                <a:solidFill>
                  <a:srgbClr val="271D6C"/>
                </a:solidFill>
              </a:rPr>
              <a:t>your job at “company x” (or employment agency)</a:t>
            </a:r>
            <a:br>
              <a:rPr lang="en-US" dirty="0">
                <a:solidFill>
                  <a:srgbClr val="271D6C"/>
                </a:solidFill>
              </a:rPr>
            </a:br>
            <a:endParaRPr lang="en-US" dirty="0">
              <a:solidFill>
                <a:srgbClr val="271D6C"/>
              </a:solidFill>
            </a:endParaRPr>
          </a:p>
          <a:p>
            <a:pPr marL="457200" indent="-457200">
              <a:buFont typeface="Corbel" pitchFamily="34" charset="0"/>
              <a:buAutoNum type="arabicPeriod"/>
            </a:pPr>
            <a:r>
              <a:rPr lang="en-US" b="1" dirty="0">
                <a:solidFill>
                  <a:srgbClr val="271D6C"/>
                </a:solidFill>
              </a:rPr>
              <a:t>Self-employed: </a:t>
            </a:r>
            <a:r>
              <a:rPr lang="en-US" dirty="0">
                <a:solidFill>
                  <a:srgbClr val="271D6C"/>
                </a:solidFill>
              </a:rPr>
              <a:t>your work for “company x”</a:t>
            </a:r>
            <a:br>
              <a:rPr lang="en-US" dirty="0">
                <a:solidFill>
                  <a:srgbClr val="271D6C"/>
                </a:solidFill>
              </a:rPr>
            </a:br>
            <a:endParaRPr lang="en-US" dirty="0">
              <a:solidFill>
                <a:srgbClr val="271D6C"/>
              </a:solidFill>
            </a:endParaRPr>
          </a:p>
          <a:p>
            <a:pPr marL="457200" indent="-457200">
              <a:buFont typeface="Corbel" pitchFamily="34" charset="0"/>
              <a:buAutoNum type="arabicPeriod"/>
            </a:pPr>
            <a:r>
              <a:rPr lang="en-US" b="1" dirty="0" err="1">
                <a:solidFill>
                  <a:srgbClr val="271D6C"/>
                </a:solidFill>
              </a:rPr>
              <a:t>ZZP’er</a:t>
            </a:r>
            <a:r>
              <a:rPr lang="en-US" b="1" dirty="0">
                <a:solidFill>
                  <a:srgbClr val="271D6C"/>
                </a:solidFill>
              </a:rPr>
              <a:t>: </a:t>
            </a:r>
            <a:r>
              <a:rPr lang="en-US" dirty="0">
                <a:solidFill>
                  <a:srgbClr val="271D6C"/>
                </a:solidFill>
              </a:rPr>
              <a:t>your work as </a:t>
            </a:r>
            <a:r>
              <a:rPr lang="en-US" dirty="0" err="1">
                <a:solidFill>
                  <a:srgbClr val="271D6C"/>
                </a:solidFill>
              </a:rPr>
              <a:t>ZZP’er</a:t>
            </a:r>
            <a:br>
              <a:rPr lang="en-US" dirty="0">
                <a:solidFill>
                  <a:srgbClr val="271D6C"/>
                </a:solidFill>
              </a:rPr>
            </a:br>
            <a:endParaRPr lang="en-US" dirty="0">
              <a:solidFill>
                <a:srgbClr val="271D6C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271D6C"/>
                </a:solidFill>
              </a:rPr>
              <a:t>Freelancer: </a:t>
            </a:r>
            <a:r>
              <a:rPr lang="en-US" dirty="0">
                <a:solidFill>
                  <a:srgbClr val="271D6C"/>
                </a:solidFill>
              </a:rPr>
              <a:t>your work as freelancer</a:t>
            </a:r>
            <a:br>
              <a:rPr lang="en-US" dirty="0">
                <a:solidFill>
                  <a:srgbClr val="271D6C"/>
                </a:solidFill>
              </a:rPr>
            </a:br>
            <a:endParaRPr lang="en-US" dirty="0">
              <a:solidFill>
                <a:srgbClr val="271D6C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271D6C"/>
                </a:solidFill>
              </a:rPr>
              <a:t>Intern: </a:t>
            </a:r>
            <a:r>
              <a:rPr lang="en-US" dirty="0">
                <a:solidFill>
                  <a:srgbClr val="271D6C"/>
                </a:solidFill>
              </a:rPr>
              <a:t>your internship at “company x”</a:t>
            </a:r>
            <a:br>
              <a:rPr lang="en-US" dirty="0">
                <a:solidFill>
                  <a:srgbClr val="271D6C"/>
                </a:solidFill>
              </a:rPr>
            </a:br>
            <a:endParaRPr lang="en-US" dirty="0">
              <a:solidFill>
                <a:srgbClr val="271D6C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271D6C"/>
                </a:solidFill>
              </a:rPr>
              <a:t>Side-job: </a:t>
            </a:r>
            <a:r>
              <a:rPr lang="en-US" dirty="0">
                <a:solidFill>
                  <a:srgbClr val="271D6C"/>
                </a:solidFill>
              </a:rPr>
              <a:t>your work for “company x” or “Your work for your side job”</a:t>
            </a:r>
          </a:p>
        </p:txBody>
      </p:sp>
    </p:spTree>
    <p:extLst>
      <p:ext uri="{BB962C8B-B14F-4D97-AF65-F5344CB8AC3E}">
        <p14:creationId xmlns:p14="http://schemas.microsoft.com/office/powerpoint/2010/main" val="2466340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2688" y="-22225"/>
            <a:ext cx="10326688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7715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CBS Powerpoint blauw EN">
  <a:themeElements>
    <a:clrScheme name="CBS_1">
      <a:dk1>
        <a:srgbClr val="271D6C"/>
      </a:dk1>
      <a:lt1>
        <a:srgbClr val="FFFFFF"/>
      </a:lt1>
      <a:dk2>
        <a:srgbClr val="271D6C"/>
      </a:dk2>
      <a:lt2>
        <a:srgbClr val="D8D8D8"/>
      </a:lt2>
      <a:accent1>
        <a:srgbClr val="00A1CD"/>
      </a:accent1>
      <a:accent2>
        <a:srgbClr val="0058B8"/>
      </a:accent2>
      <a:accent3>
        <a:srgbClr val="53A31D"/>
      </a:accent3>
      <a:accent4>
        <a:srgbClr val="AF0E80"/>
      </a:accent4>
      <a:accent5>
        <a:srgbClr val="FFCC00"/>
      </a:accent5>
      <a:accent6>
        <a:srgbClr val="E94C0A"/>
      </a:accent6>
      <a:hlink>
        <a:srgbClr val="271D6C"/>
      </a:hlink>
      <a:folHlink>
        <a:srgbClr val="271D6C"/>
      </a:folHlink>
    </a:clrScheme>
    <a:fontScheme name="CBS_1">
      <a:majorFont>
        <a:latin typeface="Cambria"/>
        <a:ea typeface=""/>
        <a:cs typeface=""/>
      </a:majorFont>
      <a:minorFont>
        <a:latin typeface="Corbe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BS Powerpoint blauw 140314 - EN.potx" id="{21550CE7-9760-4642-9BFA-E544CB385747}" vid="{2408EBD0-A2C0-4275-82AB-A555CACCC7CE}"/>
    </a:ext>
  </a:extLst>
</a:theme>
</file>

<file path=ppt/theme/theme2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509</TotalTime>
  <Words>1584</Words>
  <Application>Microsoft Office PowerPoint</Application>
  <PresentationFormat>Diavoorstelling (4:3)</PresentationFormat>
  <Paragraphs>225</Paragraphs>
  <Slides>28</Slides>
  <Notes>15</Notes>
  <HiddenSlides>7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28</vt:i4>
      </vt:variant>
    </vt:vector>
  </HeadingPairs>
  <TitlesOfParts>
    <vt:vector size="40" baseType="lpstr">
      <vt:lpstr>Arial</vt:lpstr>
      <vt:lpstr>Arial Narrow</vt:lpstr>
      <vt:lpstr>Book Antiqua</vt:lpstr>
      <vt:lpstr>Calibri</vt:lpstr>
      <vt:lpstr>Cambria</vt:lpstr>
      <vt:lpstr>Corbel</vt:lpstr>
      <vt:lpstr>Courier New</vt:lpstr>
      <vt:lpstr>Symbol</vt:lpstr>
      <vt:lpstr>Wingdings</vt:lpstr>
      <vt:lpstr>CBS Powerpoint blauw EN</vt:lpstr>
      <vt:lpstr>Hardcover</vt:lpstr>
      <vt:lpstr>Horizon</vt:lpstr>
      <vt:lpstr>PowerPoint-presentatie</vt:lpstr>
      <vt:lpstr>PowerPoint-presentatie</vt:lpstr>
      <vt:lpstr>PowerPoint-presentatie</vt:lpstr>
      <vt:lpstr>Why we need a new LFS...</vt:lpstr>
      <vt:lpstr>PowerPoint-presentatie</vt:lpstr>
      <vt:lpstr>PowerPoint-presentatie</vt:lpstr>
      <vt:lpstr>PowerPoint-presentatie</vt:lpstr>
      <vt:lpstr>PowerPoint-presentatie</vt:lpstr>
      <vt:lpstr>Goal</vt:lpstr>
      <vt:lpstr>How do we redesign the LFS?</vt:lpstr>
      <vt:lpstr>1. Omnimode</vt:lpstr>
      <vt:lpstr>PowerPoint-presentatie</vt:lpstr>
      <vt:lpstr>PowerPoint-presentatie</vt:lpstr>
      <vt:lpstr>1. Omnimode</vt:lpstr>
      <vt:lpstr>OMNIMODE</vt:lpstr>
      <vt:lpstr>PowerPoint-presentatie</vt:lpstr>
      <vt:lpstr>PowerPoint-presentatie</vt:lpstr>
      <vt:lpstr>First experiences</vt:lpstr>
      <vt:lpstr>B1-principles</vt:lpstr>
      <vt:lpstr>Active verbs</vt:lpstr>
      <vt:lpstr>Instructions as questions</vt:lpstr>
      <vt:lpstr>Jargon</vt:lpstr>
      <vt:lpstr>Old questionnaire</vt:lpstr>
      <vt:lpstr>Employment Status</vt:lpstr>
      <vt:lpstr>Other situations</vt:lpstr>
      <vt:lpstr>Number of jobs</vt:lpstr>
      <vt:lpstr>New Solution?</vt:lpstr>
      <vt:lpstr>PowerPoint-presentatie</vt:lpstr>
    </vt:vector>
  </TitlesOfParts>
  <Company>CBS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CBS PowerPoint sjabloon</dc:subject>
  <dc:creator>Cremers, M.</dc:creator>
  <cp:lastModifiedBy>Madelon Cremers</cp:lastModifiedBy>
  <cp:revision>873</cp:revision>
  <dcterms:created xsi:type="dcterms:W3CDTF">2016-10-09T09:09:19Z</dcterms:created>
  <dcterms:modified xsi:type="dcterms:W3CDTF">2019-05-06T19:19:33Z</dcterms:modified>
</cp:coreProperties>
</file>