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handoutMasterIdLst>
    <p:handoutMasterId r:id="rId26"/>
  </p:handoutMasterIdLst>
  <p:sldIdLst>
    <p:sldId id="256" r:id="rId5"/>
    <p:sldId id="334" r:id="rId6"/>
    <p:sldId id="335" r:id="rId7"/>
    <p:sldId id="336" r:id="rId8"/>
    <p:sldId id="337"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3" r:id="rId23"/>
    <p:sldId id="295" r:id="rId24"/>
  </p:sldIdLst>
  <p:sldSz cx="8458200" cy="666115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lyn Magro" initials="JM" lastIdx="4" clrIdx="0">
    <p:extLst>
      <p:ext uri="{19B8F6BF-5375-455C-9EA6-DF929625EA0E}">
        <p15:presenceInfo xmlns:p15="http://schemas.microsoft.com/office/powerpoint/2012/main" userId="S-1-5-21-2025429265-606747145-1801674531-221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99" autoAdjust="0"/>
    <p:restoredTop sz="94803" autoAdjust="0"/>
  </p:normalViewPr>
  <p:slideViewPr>
    <p:cSldViewPr>
      <p:cViewPr varScale="1">
        <p:scale>
          <a:sx n="84" d="100"/>
          <a:sy n="84" d="100"/>
        </p:scale>
        <p:origin x="1598" y="5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5" d="100"/>
          <a:sy n="75" d="100"/>
        </p:scale>
        <p:origin x="-1692" y="-9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file:///C:\Users\abelc083\Desktop\Graphs%20for%20Implications%20p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666868080494747E-2"/>
          <c:y val="3.7529522334711449E-2"/>
          <c:w val="0.89753927917891263"/>
          <c:h val="0.67515546400588256"/>
        </c:manualLayout>
      </c:layout>
      <c:lineChart>
        <c:grouping val="standard"/>
        <c:varyColors val="0"/>
        <c:ser>
          <c:idx val="0"/>
          <c:order val="0"/>
          <c:tx>
            <c:strRef>
              <c:f>'NFE by sex'!$A$29</c:f>
              <c:strCache>
                <c:ptCount val="1"/>
                <c:pt idx="0">
                  <c:v>Males</c:v>
                </c:pt>
              </c:strCache>
            </c:strRef>
          </c:tx>
          <c:marker>
            <c:symbol val="none"/>
          </c:marker>
          <c:cat>
            <c:multiLvlStrRef>
              <c:f>'NFE by sex'!$B$27:$AB$28</c:f>
              <c:multiLvlStrCache>
                <c:ptCount val="2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lvl>
                <c:lvl>
                  <c:pt idx="0">
                    <c:v>12</c:v>
                  </c:pt>
                  <c:pt idx="1">
                    <c:v>12</c:v>
                  </c:pt>
                  <c:pt idx="2">
                    <c:v>12</c:v>
                  </c:pt>
                  <c:pt idx="3">
                    <c:v>12</c:v>
                  </c:pt>
                  <c:pt idx="4">
                    <c:v>13</c:v>
                  </c:pt>
                  <c:pt idx="5">
                    <c:v>13</c:v>
                  </c:pt>
                  <c:pt idx="6">
                    <c:v>13</c:v>
                  </c:pt>
                  <c:pt idx="7">
                    <c:v>13</c:v>
                  </c:pt>
                  <c:pt idx="8">
                    <c:v>14</c:v>
                  </c:pt>
                  <c:pt idx="9">
                    <c:v>14</c:v>
                  </c:pt>
                  <c:pt idx="10">
                    <c:v>14</c:v>
                  </c:pt>
                  <c:pt idx="11">
                    <c:v>14</c:v>
                  </c:pt>
                  <c:pt idx="12">
                    <c:v>15</c:v>
                  </c:pt>
                  <c:pt idx="13">
                    <c:v>15</c:v>
                  </c:pt>
                  <c:pt idx="14">
                    <c:v>15</c:v>
                  </c:pt>
                  <c:pt idx="15">
                    <c:v>15</c:v>
                  </c:pt>
                  <c:pt idx="16">
                    <c:v>16</c:v>
                  </c:pt>
                  <c:pt idx="17">
                    <c:v>16</c:v>
                  </c:pt>
                  <c:pt idx="18">
                    <c:v>16</c:v>
                  </c:pt>
                  <c:pt idx="19">
                    <c:v>16</c:v>
                  </c:pt>
                  <c:pt idx="20">
                    <c:v>17</c:v>
                  </c:pt>
                  <c:pt idx="21">
                    <c:v>17</c:v>
                  </c:pt>
                  <c:pt idx="22">
                    <c:v>17</c:v>
                  </c:pt>
                  <c:pt idx="23">
                    <c:v>17</c:v>
                  </c:pt>
                  <c:pt idx="24">
                    <c:v>18</c:v>
                  </c:pt>
                  <c:pt idx="25">
                    <c:v>18</c:v>
                  </c:pt>
                  <c:pt idx="26">
                    <c:v>18</c:v>
                  </c:pt>
                </c:lvl>
              </c:multiLvlStrCache>
            </c:multiLvlStrRef>
          </c:cat>
          <c:val>
            <c:numRef>
              <c:f>'NFE by sex'!$B$29:$AB$29</c:f>
              <c:numCache>
                <c:formatCode>General</c:formatCode>
                <c:ptCount val="27"/>
                <c:pt idx="0">
                  <c:v>7764</c:v>
                </c:pt>
                <c:pt idx="1">
                  <c:v>8222</c:v>
                </c:pt>
                <c:pt idx="2">
                  <c:v>7158</c:v>
                </c:pt>
                <c:pt idx="3">
                  <c:v>6396</c:v>
                </c:pt>
                <c:pt idx="4">
                  <c:v>8324</c:v>
                </c:pt>
                <c:pt idx="5">
                  <c:v>8102</c:v>
                </c:pt>
                <c:pt idx="6">
                  <c:v>6180</c:v>
                </c:pt>
                <c:pt idx="7">
                  <c:v>9249</c:v>
                </c:pt>
                <c:pt idx="8">
                  <c:v>9365</c:v>
                </c:pt>
                <c:pt idx="9">
                  <c:v>7532</c:v>
                </c:pt>
                <c:pt idx="10">
                  <c:v>7034</c:v>
                </c:pt>
                <c:pt idx="11">
                  <c:v>6596</c:v>
                </c:pt>
                <c:pt idx="12">
                  <c:v>6424</c:v>
                </c:pt>
                <c:pt idx="13">
                  <c:v>7192</c:v>
                </c:pt>
                <c:pt idx="14">
                  <c:v>6432</c:v>
                </c:pt>
                <c:pt idx="15">
                  <c:v>6560</c:v>
                </c:pt>
                <c:pt idx="16">
                  <c:v>7600</c:v>
                </c:pt>
                <c:pt idx="17">
                  <c:v>6512</c:v>
                </c:pt>
                <c:pt idx="18">
                  <c:v>5193</c:v>
                </c:pt>
                <c:pt idx="19">
                  <c:v>6255</c:v>
                </c:pt>
                <c:pt idx="20">
                  <c:v>17431</c:v>
                </c:pt>
                <c:pt idx="21">
                  <c:v>15406</c:v>
                </c:pt>
                <c:pt idx="22">
                  <c:v>13114</c:v>
                </c:pt>
                <c:pt idx="23">
                  <c:v>15333</c:v>
                </c:pt>
                <c:pt idx="24">
                  <c:v>15421</c:v>
                </c:pt>
                <c:pt idx="25">
                  <c:v>13266</c:v>
                </c:pt>
                <c:pt idx="26">
                  <c:v>10761</c:v>
                </c:pt>
              </c:numCache>
            </c:numRef>
          </c:val>
          <c:smooth val="0"/>
          <c:extLst>
            <c:ext xmlns:c16="http://schemas.microsoft.com/office/drawing/2014/chart" uri="{C3380CC4-5D6E-409C-BE32-E72D297353CC}">
              <c16:uniqueId val="{00000000-2E3D-472C-B804-46B4A24BC69E}"/>
            </c:ext>
          </c:extLst>
        </c:ser>
        <c:ser>
          <c:idx val="1"/>
          <c:order val="1"/>
          <c:tx>
            <c:strRef>
              <c:f>'NFE by sex'!$A$30</c:f>
              <c:strCache>
                <c:ptCount val="1"/>
                <c:pt idx="0">
                  <c:v>Females</c:v>
                </c:pt>
              </c:strCache>
            </c:strRef>
          </c:tx>
          <c:marker>
            <c:symbol val="none"/>
          </c:marker>
          <c:cat>
            <c:multiLvlStrRef>
              <c:f>'NFE by sex'!$B$27:$AB$28</c:f>
              <c:multiLvlStrCache>
                <c:ptCount val="2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lvl>
                <c:lvl>
                  <c:pt idx="0">
                    <c:v>12</c:v>
                  </c:pt>
                  <c:pt idx="1">
                    <c:v>12</c:v>
                  </c:pt>
                  <c:pt idx="2">
                    <c:v>12</c:v>
                  </c:pt>
                  <c:pt idx="3">
                    <c:v>12</c:v>
                  </c:pt>
                  <c:pt idx="4">
                    <c:v>13</c:v>
                  </c:pt>
                  <c:pt idx="5">
                    <c:v>13</c:v>
                  </c:pt>
                  <c:pt idx="6">
                    <c:v>13</c:v>
                  </c:pt>
                  <c:pt idx="7">
                    <c:v>13</c:v>
                  </c:pt>
                  <c:pt idx="8">
                    <c:v>14</c:v>
                  </c:pt>
                  <c:pt idx="9">
                    <c:v>14</c:v>
                  </c:pt>
                  <c:pt idx="10">
                    <c:v>14</c:v>
                  </c:pt>
                  <c:pt idx="11">
                    <c:v>14</c:v>
                  </c:pt>
                  <c:pt idx="12">
                    <c:v>15</c:v>
                  </c:pt>
                  <c:pt idx="13">
                    <c:v>15</c:v>
                  </c:pt>
                  <c:pt idx="14">
                    <c:v>15</c:v>
                  </c:pt>
                  <c:pt idx="15">
                    <c:v>15</c:v>
                  </c:pt>
                  <c:pt idx="16">
                    <c:v>16</c:v>
                  </c:pt>
                  <c:pt idx="17">
                    <c:v>16</c:v>
                  </c:pt>
                  <c:pt idx="18">
                    <c:v>16</c:v>
                  </c:pt>
                  <c:pt idx="19">
                    <c:v>16</c:v>
                  </c:pt>
                  <c:pt idx="20">
                    <c:v>17</c:v>
                  </c:pt>
                  <c:pt idx="21">
                    <c:v>17</c:v>
                  </c:pt>
                  <c:pt idx="22">
                    <c:v>17</c:v>
                  </c:pt>
                  <c:pt idx="23">
                    <c:v>17</c:v>
                  </c:pt>
                  <c:pt idx="24">
                    <c:v>18</c:v>
                  </c:pt>
                  <c:pt idx="25">
                    <c:v>18</c:v>
                  </c:pt>
                  <c:pt idx="26">
                    <c:v>18</c:v>
                  </c:pt>
                </c:lvl>
              </c:multiLvlStrCache>
            </c:multiLvlStrRef>
          </c:cat>
          <c:val>
            <c:numRef>
              <c:f>'NFE by sex'!$B$30:$AB$30</c:f>
              <c:numCache>
                <c:formatCode>###0</c:formatCode>
                <c:ptCount val="27"/>
                <c:pt idx="0">
                  <c:v>9245</c:v>
                </c:pt>
                <c:pt idx="1">
                  <c:v>9689</c:v>
                </c:pt>
                <c:pt idx="2">
                  <c:v>6856</c:v>
                </c:pt>
                <c:pt idx="3">
                  <c:v>9317</c:v>
                </c:pt>
                <c:pt idx="4">
                  <c:v>9828</c:v>
                </c:pt>
                <c:pt idx="5">
                  <c:v>8455</c:v>
                </c:pt>
                <c:pt idx="6">
                  <c:v>6731</c:v>
                </c:pt>
                <c:pt idx="7">
                  <c:v>10568</c:v>
                </c:pt>
                <c:pt idx="8">
                  <c:v>10470</c:v>
                </c:pt>
                <c:pt idx="9">
                  <c:v>7718</c:v>
                </c:pt>
                <c:pt idx="10">
                  <c:v>7680</c:v>
                </c:pt>
                <c:pt idx="11">
                  <c:v>8054</c:v>
                </c:pt>
                <c:pt idx="12">
                  <c:v>7346</c:v>
                </c:pt>
                <c:pt idx="13">
                  <c:v>6901</c:v>
                </c:pt>
                <c:pt idx="14">
                  <c:v>5457</c:v>
                </c:pt>
                <c:pt idx="15">
                  <c:v>7952</c:v>
                </c:pt>
                <c:pt idx="16">
                  <c:v>9622</c:v>
                </c:pt>
                <c:pt idx="17">
                  <c:v>9606</c:v>
                </c:pt>
                <c:pt idx="18">
                  <c:v>7733</c:v>
                </c:pt>
                <c:pt idx="19">
                  <c:v>5434</c:v>
                </c:pt>
                <c:pt idx="20">
                  <c:v>18932</c:v>
                </c:pt>
                <c:pt idx="21">
                  <c:v>18611</c:v>
                </c:pt>
                <c:pt idx="22">
                  <c:v>13085</c:v>
                </c:pt>
                <c:pt idx="23">
                  <c:v>16704</c:v>
                </c:pt>
                <c:pt idx="24">
                  <c:v>18694</c:v>
                </c:pt>
                <c:pt idx="25">
                  <c:v>18248</c:v>
                </c:pt>
                <c:pt idx="26">
                  <c:v>12907</c:v>
                </c:pt>
              </c:numCache>
            </c:numRef>
          </c:val>
          <c:smooth val="0"/>
          <c:extLst>
            <c:ext xmlns:c16="http://schemas.microsoft.com/office/drawing/2014/chart" uri="{C3380CC4-5D6E-409C-BE32-E72D297353CC}">
              <c16:uniqueId val="{00000001-2E3D-472C-B804-46B4A24BC69E}"/>
            </c:ext>
          </c:extLst>
        </c:ser>
        <c:dLbls>
          <c:showLegendKey val="0"/>
          <c:showVal val="0"/>
          <c:showCatName val="0"/>
          <c:showSerName val="0"/>
          <c:showPercent val="0"/>
          <c:showBubbleSize val="0"/>
        </c:dLbls>
        <c:smooth val="0"/>
        <c:axId val="77829632"/>
        <c:axId val="77831552"/>
      </c:lineChart>
      <c:catAx>
        <c:axId val="77829632"/>
        <c:scaling>
          <c:orientation val="minMax"/>
        </c:scaling>
        <c:delete val="0"/>
        <c:axPos val="b"/>
        <c:numFmt formatCode="General" sourceLinked="0"/>
        <c:majorTickMark val="out"/>
        <c:minorTickMark val="none"/>
        <c:tickLblPos val="nextTo"/>
        <c:crossAx val="77831552"/>
        <c:crosses val="autoZero"/>
        <c:auto val="1"/>
        <c:lblAlgn val="ctr"/>
        <c:lblOffset val="100"/>
        <c:noMultiLvlLbl val="0"/>
      </c:catAx>
      <c:valAx>
        <c:axId val="77831552"/>
        <c:scaling>
          <c:orientation val="minMax"/>
          <c:min val="2000"/>
        </c:scaling>
        <c:delete val="0"/>
        <c:axPos val="l"/>
        <c:numFmt formatCode="General" sourceLinked="1"/>
        <c:majorTickMark val="out"/>
        <c:minorTickMark val="none"/>
        <c:tickLblPos val="nextTo"/>
        <c:crossAx val="77829632"/>
        <c:crosses val="autoZero"/>
        <c:crossBetween val="between"/>
      </c:valAx>
    </c:plotArea>
    <c:legend>
      <c:legendPos val="b"/>
      <c:overlay val="0"/>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'Graphs on more details'!$C$42</c:f>
              <c:strCache>
                <c:ptCount val="1"/>
                <c:pt idx="0">
                  <c:v>2015</c:v>
                </c:pt>
              </c:strCache>
            </c:strRef>
          </c:tx>
          <c:invertIfNegative val="0"/>
          <c:cat>
            <c:strRef>
              <c:f>'Graphs on more details'!$B$43:$B$48</c:f>
              <c:strCache>
                <c:ptCount val="6"/>
                <c:pt idx="0">
                  <c:v>15-24</c:v>
                </c:pt>
                <c:pt idx="1">
                  <c:v>25-34</c:v>
                </c:pt>
                <c:pt idx="2">
                  <c:v>35-44</c:v>
                </c:pt>
                <c:pt idx="3">
                  <c:v>45-54</c:v>
                </c:pt>
                <c:pt idx="4">
                  <c:v>55-64</c:v>
                </c:pt>
                <c:pt idx="5">
                  <c:v>65+</c:v>
                </c:pt>
              </c:strCache>
            </c:strRef>
          </c:cat>
          <c:val>
            <c:numRef>
              <c:f>'Graphs on more details'!$C$43:$C$48</c:f>
              <c:numCache>
                <c:formatCode>###0.0%</c:formatCode>
                <c:ptCount val="6"/>
                <c:pt idx="0">
                  <c:v>0.18857353483228931</c:v>
                </c:pt>
                <c:pt idx="1">
                  <c:v>0.23192038333947704</c:v>
                </c:pt>
                <c:pt idx="2">
                  <c:v>0.25816439366015481</c:v>
                </c:pt>
                <c:pt idx="3">
                  <c:v>0.13918171765573167</c:v>
                </c:pt>
                <c:pt idx="4">
                  <c:v>0.11765573166236638</c:v>
                </c:pt>
                <c:pt idx="5">
                  <c:v>6.4504238849981813E-2</c:v>
                </c:pt>
              </c:numCache>
            </c:numRef>
          </c:val>
          <c:extLst>
            <c:ext xmlns:c16="http://schemas.microsoft.com/office/drawing/2014/chart" uri="{C3380CC4-5D6E-409C-BE32-E72D297353CC}">
              <c16:uniqueId val="{00000000-8797-43B2-ACEC-8DE2491F5D2A}"/>
            </c:ext>
          </c:extLst>
        </c:ser>
        <c:ser>
          <c:idx val="1"/>
          <c:order val="1"/>
          <c:tx>
            <c:strRef>
              <c:f>'Graphs on more details'!$D$42</c:f>
              <c:strCache>
                <c:ptCount val="1"/>
                <c:pt idx="0">
                  <c:v>2016</c:v>
                </c:pt>
              </c:strCache>
            </c:strRef>
          </c:tx>
          <c:invertIfNegative val="0"/>
          <c:cat>
            <c:strRef>
              <c:f>'Graphs on more details'!$B$43:$B$48</c:f>
              <c:strCache>
                <c:ptCount val="6"/>
                <c:pt idx="0">
                  <c:v>15-24</c:v>
                </c:pt>
                <c:pt idx="1">
                  <c:v>25-34</c:v>
                </c:pt>
                <c:pt idx="2">
                  <c:v>35-44</c:v>
                </c:pt>
                <c:pt idx="3">
                  <c:v>45-54</c:v>
                </c:pt>
                <c:pt idx="4">
                  <c:v>55-64</c:v>
                </c:pt>
                <c:pt idx="5">
                  <c:v>65+</c:v>
                </c:pt>
              </c:strCache>
            </c:strRef>
          </c:cat>
          <c:val>
            <c:numRef>
              <c:f>'Graphs on more details'!$D$43:$D$48</c:f>
              <c:numCache>
                <c:formatCode>###0.0%</c:formatCode>
                <c:ptCount val="6"/>
                <c:pt idx="0">
                  <c:v>0.17197100448740127</c:v>
                </c:pt>
                <c:pt idx="1">
                  <c:v>0.22478425957887471</c:v>
                </c:pt>
                <c:pt idx="2">
                  <c:v>0.26061442871936485</c:v>
                </c:pt>
                <c:pt idx="3">
                  <c:v>0.14994822229893032</c:v>
                </c:pt>
                <c:pt idx="4">
                  <c:v>0.11991715567828792</c:v>
                </c:pt>
                <c:pt idx="5">
                  <c:v>7.2764929237142117E-2</c:v>
                </c:pt>
              </c:numCache>
            </c:numRef>
          </c:val>
          <c:extLst>
            <c:ext xmlns:c16="http://schemas.microsoft.com/office/drawing/2014/chart" uri="{C3380CC4-5D6E-409C-BE32-E72D297353CC}">
              <c16:uniqueId val="{00000001-8797-43B2-ACEC-8DE2491F5D2A}"/>
            </c:ext>
          </c:extLst>
        </c:ser>
        <c:ser>
          <c:idx val="2"/>
          <c:order val="2"/>
          <c:tx>
            <c:strRef>
              <c:f>'Graphs on more details'!$E$42</c:f>
              <c:strCache>
                <c:ptCount val="1"/>
                <c:pt idx="0">
                  <c:v>2017</c:v>
                </c:pt>
              </c:strCache>
            </c:strRef>
          </c:tx>
          <c:invertIfNegative val="0"/>
          <c:cat>
            <c:strRef>
              <c:f>'Graphs on more details'!$B$43:$B$48</c:f>
              <c:strCache>
                <c:ptCount val="6"/>
                <c:pt idx="0">
                  <c:v>15-24</c:v>
                </c:pt>
                <c:pt idx="1">
                  <c:v>25-34</c:v>
                </c:pt>
                <c:pt idx="2">
                  <c:v>35-44</c:v>
                </c:pt>
                <c:pt idx="3">
                  <c:v>45-54</c:v>
                </c:pt>
                <c:pt idx="4">
                  <c:v>55-64</c:v>
                </c:pt>
                <c:pt idx="5">
                  <c:v>65+</c:v>
                </c:pt>
              </c:strCache>
            </c:strRef>
          </c:cat>
          <c:val>
            <c:numRef>
              <c:f>'Graphs on more details'!$E$43:$E$48</c:f>
              <c:numCache>
                <c:formatCode>###0.0%</c:formatCode>
                <c:ptCount val="6"/>
                <c:pt idx="0">
                  <c:v>0.31396939917900368</c:v>
                </c:pt>
                <c:pt idx="1">
                  <c:v>0.24570842144545388</c:v>
                </c:pt>
                <c:pt idx="2">
                  <c:v>0.18882945640004994</c:v>
                </c:pt>
                <c:pt idx="3">
                  <c:v>0.12377161338474951</c:v>
                </c:pt>
                <c:pt idx="4">
                  <c:v>8.06070406767012E-2</c:v>
                </c:pt>
                <c:pt idx="5">
                  <c:v>4.7114068914044113E-2</c:v>
                </c:pt>
              </c:numCache>
            </c:numRef>
          </c:val>
          <c:extLst>
            <c:ext xmlns:c16="http://schemas.microsoft.com/office/drawing/2014/chart" uri="{C3380CC4-5D6E-409C-BE32-E72D297353CC}">
              <c16:uniqueId val="{00000002-8797-43B2-ACEC-8DE2491F5D2A}"/>
            </c:ext>
          </c:extLst>
        </c:ser>
        <c:dLbls>
          <c:showLegendKey val="0"/>
          <c:showVal val="0"/>
          <c:showCatName val="0"/>
          <c:showSerName val="0"/>
          <c:showPercent val="0"/>
          <c:showBubbleSize val="0"/>
        </c:dLbls>
        <c:gapWidth val="75"/>
        <c:overlap val="40"/>
        <c:axId val="79029760"/>
        <c:axId val="79074048"/>
      </c:barChart>
      <c:catAx>
        <c:axId val="79029760"/>
        <c:scaling>
          <c:orientation val="minMax"/>
        </c:scaling>
        <c:delete val="0"/>
        <c:axPos val="b"/>
        <c:numFmt formatCode="General" sourceLinked="0"/>
        <c:majorTickMark val="none"/>
        <c:minorTickMark val="none"/>
        <c:tickLblPos val="nextTo"/>
        <c:crossAx val="79074048"/>
        <c:crosses val="autoZero"/>
        <c:auto val="1"/>
        <c:lblAlgn val="ctr"/>
        <c:lblOffset val="100"/>
        <c:noMultiLvlLbl val="0"/>
      </c:catAx>
      <c:valAx>
        <c:axId val="79074048"/>
        <c:scaling>
          <c:orientation val="minMax"/>
        </c:scaling>
        <c:delete val="0"/>
        <c:axPos val="l"/>
        <c:numFmt formatCode="###0.0%" sourceLinked="1"/>
        <c:majorTickMark val="none"/>
        <c:minorTickMark val="none"/>
        <c:tickLblPos val="nextTo"/>
        <c:crossAx val="79029760"/>
        <c:crosses val="autoZero"/>
        <c:crossBetween val="between"/>
      </c:valAx>
    </c:plotArea>
    <c:legend>
      <c:legendPos val="b"/>
      <c:overlay val="0"/>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'NFE by sex'!$A$29</c:f>
              <c:strCache>
                <c:ptCount val="1"/>
                <c:pt idx="0">
                  <c:v>Males</c:v>
                </c:pt>
              </c:strCache>
            </c:strRef>
          </c:tx>
          <c:marker>
            <c:symbol val="none"/>
          </c:marker>
          <c:cat>
            <c:multiLvlStrRef>
              <c:f>'NFE by sex'!$B$27:$AB$28</c:f>
              <c:multiLvlStrCache>
                <c:ptCount val="2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lvl>
                <c:lvl>
                  <c:pt idx="0">
                    <c:v>12</c:v>
                  </c:pt>
                  <c:pt idx="1">
                    <c:v>12</c:v>
                  </c:pt>
                  <c:pt idx="2">
                    <c:v>12</c:v>
                  </c:pt>
                  <c:pt idx="3">
                    <c:v>12</c:v>
                  </c:pt>
                  <c:pt idx="4">
                    <c:v>13</c:v>
                  </c:pt>
                  <c:pt idx="5">
                    <c:v>13</c:v>
                  </c:pt>
                  <c:pt idx="6">
                    <c:v>13</c:v>
                  </c:pt>
                  <c:pt idx="7">
                    <c:v>13</c:v>
                  </c:pt>
                  <c:pt idx="8">
                    <c:v>14</c:v>
                  </c:pt>
                  <c:pt idx="9">
                    <c:v>14</c:v>
                  </c:pt>
                  <c:pt idx="10">
                    <c:v>14</c:v>
                  </c:pt>
                  <c:pt idx="11">
                    <c:v>14</c:v>
                  </c:pt>
                  <c:pt idx="12">
                    <c:v>15</c:v>
                  </c:pt>
                  <c:pt idx="13">
                    <c:v>15</c:v>
                  </c:pt>
                  <c:pt idx="14">
                    <c:v>15</c:v>
                  </c:pt>
                  <c:pt idx="15">
                    <c:v>15</c:v>
                  </c:pt>
                  <c:pt idx="16">
                    <c:v>16</c:v>
                  </c:pt>
                  <c:pt idx="17">
                    <c:v>16</c:v>
                  </c:pt>
                  <c:pt idx="18">
                    <c:v>16</c:v>
                  </c:pt>
                  <c:pt idx="19">
                    <c:v>16</c:v>
                  </c:pt>
                  <c:pt idx="20">
                    <c:v>17</c:v>
                  </c:pt>
                  <c:pt idx="21">
                    <c:v>17</c:v>
                  </c:pt>
                  <c:pt idx="22">
                    <c:v>17</c:v>
                  </c:pt>
                  <c:pt idx="23">
                    <c:v>17</c:v>
                  </c:pt>
                  <c:pt idx="24">
                    <c:v>18</c:v>
                  </c:pt>
                  <c:pt idx="25">
                    <c:v>18</c:v>
                  </c:pt>
                  <c:pt idx="26">
                    <c:v>18</c:v>
                  </c:pt>
                </c:lvl>
              </c:multiLvlStrCache>
            </c:multiLvlStrRef>
          </c:cat>
          <c:val>
            <c:numRef>
              <c:f>'NFE by sex'!$B$29:$AB$29</c:f>
              <c:numCache>
                <c:formatCode>General</c:formatCode>
                <c:ptCount val="27"/>
                <c:pt idx="0">
                  <c:v>7764</c:v>
                </c:pt>
                <c:pt idx="1">
                  <c:v>8222</c:v>
                </c:pt>
                <c:pt idx="2">
                  <c:v>7158</c:v>
                </c:pt>
                <c:pt idx="3">
                  <c:v>6396</c:v>
                </c:pt>
                <c:pt idx="4">
                  <c:v>8324</c:v>
                </c:pt>
                <c:pt idx="5">
                  <c:v>8102</c:v>
                </c:pt>
                <c:pt idx="6">
                  <c:v>6180</c:v>
                </c:pt>
                <c:pt idx="7">
                  <c:v>9249</c:v>
                </c:pt>
                <c:pt idx="8">
                  <c:v>9365</c:v>
                </c:pt>
                <c:pt idx="9">
                  <c:v>7532</c:v>
                </c:pt>
                <c:pt idx="10">
                  <c:v>7034</c:v>
                </c:pt>
                <c:pt idx="11">
                  <c:v>6596</c:v>
                </c:pt>
                <c:pt idx="12">
                  <c:v>6424</c:v>
                </c:pt>
                <c:pt idx="13">
                  <c:v>7192</c:v>
                </c:pt>
                <c:pt idx="14">
                  <c:v>6432</c:v>
                </c:pt>
                <c:pt idx="15">
                  <c:v>6560</c:v>
                </c:pt>
                <c:pt idx="16">
                  <c:v>7600</c:v>
                </c:pt>
                <c:pt idx="17">
                  <c:v>6512</c:v>
                </c:pt>
                <c:pt idx="18">
                  <c:v>5193</c:v>
                </c:pt>
                <c:pt idx="19">
                  <c:v>6255</c:v>
                </c:pt>
                <c:pt idx="20">
                  <c:v>16131</c:v>
                </c:pt>
                <c:pt idx="21">
                  <c:v>14106</c:v>
                </c:pt>
                <c:pt idx="22">
                  <c:v>11814</c:v>
                </c:pt>
                <c:pt idx="23">
                  <c:v>14033</c:v>
                </c:pt>
                <c:pt idx="24">
                  <c:v>14121</c:v>
                </c:pt>
                <c:pt idx="25">
                  <c:v>11966</c:v>
                </c:pt>
                <c:pt idx="26">
                  <c:v>10761</c:v>
                </c:pt>
              </c:numCache>
            </c:numRef>
          </c:val>
          <c:smooth val="0"/>
          <c:extLst>
            <c:ext xmlns:c16="http://schemas.microsoft.com/office/drawing/2014/chart" uri="{C3380CC4-5D6E-409C-BE32-E72D297353CC}">
              <c16:uniqueId val="{00000000-3B02-4BDD-8FD5-6CC300FB399F}"/>
            </c:ext>
          </c:extLst>
        </c:ser>
        <c:ser>
          <c:idx val="1"/>
          <c:order val="1"/>
          <c:tx>
            <c:strRef>
              <c:f>'NFE by sex'!$A$30</c:f>
              <c:strCache>
                <c:ptCount val="1"/>
                <c:pt idx="0">
                  <c:v>Females</c:v>
                </c:pt>
              </c:strCache>
            </c:strRef>
          </c:tx>
          <c:marker>
            <c:symbol val="none"/>
          </c:marker>
          <c:cat>
            <c:multiLvlStrRef>
              <c:f>'NFE by sex'!$B$27:$AB$28</c:f>
              <c:multiLvlStrCache>
                <c:ptCount val="2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lvl>
                <c:lvl>
                  <c:pt idx="0">
                    <c:v>12</c:v>
                  </c:pt>
                  <c:pt idx="1">
                    <c:v>12</c:v>
                  </c:pt>
                  <c:pt idx="2">
                    <c:v>12</c:v>
                  </c:pt>
                  <c:pt idx="3">
                    <c:v>12</c:v>
                  </c:pt>
                  <c:pt idx="4">
                    <c:v>13</c:v>
                  </c:pt>
                  <c:pt idx="5">
                    <c:v>13</c:v>
                  </c:pt>
                  <c:pt idx="6">
                    <c:v>13</c:v>
                  </c:pt>
                  <c:pt idx="7">
                    <c:v>13</c:v>
                  </c:pt>
                  <c:pt idx="8">
                    <c:v>14</c:v>
                  </c:pt>
                  <c:pt idx="9">
                    <c:v>14</c:v>
                  </c:pt>
                  <c:pt idx="10">
                    <c:v>14</c:v>
                  </c:pt>
                  <c:pt idx="11">
                    <c:v>14</c:v>
                  </c:pt>
                  <c:pt idx="12">
                    <c:v>15</c:v>
                  </c:pt>
                  <c:pt idx="13">
                    <c:v>15</c:v>
                  </c:pt>
                  <c:pt idx="14">
                    <c:v>15</c:v>
                  </c:pt>
                  <c:pt idx="15">
                    <c:v>15</c:v>
                  </c:pt>
                  <c:pt idx="16">
                    <c:v>16</c:v>
                  </c:pt>
                  <c:pt idx="17">
                    <c:v>16</c:v>
                  </c:pt>
                  <c:pt idx="18">
                    <c:v>16</c:v>
                  </c:pt>
                  <c:pt idx="19">
                    <c:v>16</c:v>
                  </c:pt>
                  <c:pt idx="20">
                    <c:v>17</c:v>
                  </c:pt>
                  <c:pt idx="21">
                    <c:v>17</c:v>
                  </c:pt>
                  <c:pt idx="22">
                    <c:v>17</c:v>
                  </c:pt>
                  <c:pt idx="23">
                    <c:v>17</c:v>
                  </c:pt>
                  <c:pt idx="24">
                    <c:v>18</c:v>
                  </c:pt>
                  <c:pt idx="25">
                    <c:v>18</c:v>
                  </c:pt>
                  <c:pt idx="26">
                    <c:v>18</c:v>
                  </c:pt>
                </c:lvl>
              </c:multiLvlStrCache>
            </c:multiLvlStrRef>
          </c:cat>
          <c:val>
            <c:numRef>
              <c:f>'NFE by sex'!$B$30:$AB$30</c:f>
              <c:numCache>
                <c:formatCode>###0</c:formatCode>
                <c:ptCount val="27"/>
                <c:pt idx="0">
                  <c:v>9245</c:v>
                </c:pt>
                <c:pt idx="1">
                  <c:v>9689</c:v>
                </c:pt>
                <c:pt idx="2">
                  <c:v>6856</c:v>
                </c:pt>
                <c:pt idx="3">
                  <c:v>9317</c:v>
                </c:pt>
                <c:pt idx="4">
                  <c:v>9828</c:v>
                </c:pt>
                <c:pt idx="5">
                  <c:v>8455</c:v>
                </c:pt>
                <c:pt idx="6">
                  <c:v>6731</c:v>
                </c:pt>
                <c:pt idx="7">
                  <c:v>10568</c:v>
                </c:pt>
                <c:pt idx="8">
                  <c:v>10470</c:v>
                </c:pt>
                <c:pt idx="9">
                  <c:v>7718</c:v>
                </c:pt>
                <c:pt idx="10">
                  <c:v>7680</c:v>
                </c:pt>
                <c:pt idx="11">
                  <c:v>8054</c:v>
                </c:pt>
                <c:pt idx="12">
                  <c:v>7346</c:v>
                </c:pt>
                <c:pt idx="13">
                  <c:v>6901</c:v>
                </c:pt>
                <c:pt idx="14">
                  <c:v>5457</c:v>
                </c:pt>
                <c:pt idx="15">
                  <c:v>7952</c:v>
                </c:pt>
                <c:pt idx="16">
                  <c:v>9622</c:v>
                </c:pt>
                <c:pt idx="17">
                  <c:v>9606</c:v>
                </c:pt>
                <c:pt idx="18">
                  <c:v>7733</c:v>
                </c:pt>
                <c:pt idx="19">
                  <c:v>5434</c:v>
                </c:pt>
                <c:pt idx="20">
                  <c:v>17732</c:v>
                </c:pt>
                <c:pt idx="21">
                  <c:v>17411</c:v>
                </c:pt>
                <c:pt idx="22">
                  <c:v>11885</c:v>
                </c:pt>
                <c:pt idx="23">
                  <c:v>15504</c:v>
                </c:pt>
                <c:pt idx="24">
                  <c:v>17494</c:v>
                </c:pt>
                <c:pt idx="25">
                  <c:v>17048</c:v>
                </c:pt>
                <c:pt idx="26">
                  <c:v>12907</c:v>
                </c:pt>
              </c:numCache>
            </c:numRef>
          </c:val>
          <c:smooth val="0"/>
          <c:extLst>
            <c:ext xmlns:c16="http://schemas.microsoft.com/office/drawing/2014/chart" uri="{C3380CC4-5D6E-409C-BE32-E72D297353CC}">
              <c16:uniqueId val="{00000001-3B02-4BDD-8FD5-6CC300FB399F}"/>
            </c:ext>
          </c:extLst>
        </c:ser>
        <c:dLbls>
          <c:showLegendKey val="0"/>
          <c:showVal val="0"/>
          <c:showCatName val="0"/>
          <c:showSerName val="0"/>
          <c:showPercent val="0"/>
          <c:showBubbleSize val="0"/>
        </c:dLbls>
        <c:smooth val="0"/>
        <c:axId val="132917120"/>
        <c:axId val="133255168"/>
      </c:lineChart>
      <c:catAx>
        <c:axId val="132917120"/>
        <c:scaling>
          <c:orientation val="minMax"/>
        </c:scaling>
        <c:delete val="0"/>
        <c:axPos val="b"/>
        <c:numFmt formatCode="General" sourceLinked="0"/>
        <c:majorTickMark val="out"/>
        <c:minorTickMark val="none"/>
        <c:tickLblPos val="nextTo"/>
        <c:crossAx val="133255168"/>
        <c:crosses val="autoZero"/>
        <c:auto val="1"/>
        <c:lblAlgn val="ctr"/>
        <c:lblOffset val="100"/>
        <c:noMultiLvlLbl val="0"/>
      </c:catAx>
      <c:valAx>
        <c:axId val="133255168"/>
        <c:scaling>
          <c:orientation val="minMax"/>
          <c:min val="2000"/>
        </c:scaling>
        <c:delete val="0"/>
        <c:axPos val="l"/>
        <c:numFmt formatCode="General" sourceLinked="1"/>
        <c:majorTickMark val="out"/>
        <c:minorTickMark val="none"/>
        <c:tickLblPos val="nextTo"/>
        <c:crossAx val="132917120"/>
        <c:crosses val="autoZero"/>
        <c:crossBetween val="between"/>
      </c:valAx>
    </c:plotArea>
    <c:legend>
      <c:legendPos val="b"/>
      <c:overlay val="0"/>
    </c:legend>
    <c:plotVisOnly val="1"/>
    <c:dispBlanksAs val="gap"/>
    <c:showDLblsOverMax val="0"/>
  </c:chart>
  <c:spPr>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AE6E27-31E9-4F01-8002-4F96D1CF248A}" type="doc">
      <dgm:prSet loTypeId="urn:microsoft.com/office/officeart/2005/8/layout/equation2" loCatId="relationship" qsTypeId="urn:microsoft.com/office/officeart/2005/8/quickstyle/3d1" qsCatId="3D" csTypeId="urn:microsoft.com/office/officeart/2005/8/colors/accent2_2" csCatId="accent2" phldr="1"/>
      <dgm:spPr/>
      <dgm:t>
        <a:bodyPr/>
        <a:lstStyle/>
        <a:p>
          <a:endParaRPr lang="en-GB"/>
        </a:p>
      </dgm:t>
    </dgm:pt>
    <dgm:pt modelId="{4DF5DE20-5099-457B-8466-287DC87F0D89}">
      <dgm:prSet phldrT="[Text]"/>
      <dgm:spPr/>
      <dgm:t>
        <a:bodyPr/>
        <a:lstStyle/>
        <a:p>
          <a:r>
            <a:rPr lang="en-GB" dirty="0"/>
            <a:t>Thinking Aloud</a:t>
          </a:r>
        </a:p>
      </dgm:t>
    </dgm:pt>
    <dgm:pt modelId="{B0854A46-AC5F-4B36-B09E-86F36FE38999}" type="parTrans" cxnId="{CC625A68-2D86-46CE-A8E4-3E40FED616BC}">
      <dgm:prSet/>
      <dgm:spPr/>
      <dgm:t>
        <a:bodyPr/>
        <a:lstStyle/>
        <a:p>
          <a:endParaRPr lang="en-GB"/>
        </a:p>
      </dgm:t>
    </dgm:pt>
    <dgm:pt modelId="{B1ABC102-D28D-4C76-AD70-476CE6A49AAB}" type="sibTrans" cxnId="{CC625A68-2D86-46CE-A8E4-3E40FED616BC}">
      <dgm:prSet/>
      <dgm:spPr/>
      <dgm:t>
        <a:bodyPr/>
        <a:lstStyle/>
        <a:p>
          <a:endParaRPr lang="en-GB"/>
        </a:p>
      </dgm:t>
    </dgm:pt>
    <dgm:pt modelId="{D2A704A8-73CB-416A-8CDD-220B834F4A60}">
      <dgm:prSet phldrT="[Text]"/>
      <dgm:spPr/>
      <dgm:t>
        <a:bodyPr/>
        <a:lstStyle/>
        <a:p>
          <a:r>
            <a:rPr lang="en-GB" dirty="0"/>
            <a:t>Probing Techniques</a:t>
          </a:r>
        </a:p>
      </dgm:t>
    </dgm:pt>
    <dgm:pt modelId="{8A72B651-BB14-4FF3-91C3-2D4D30417F5E}" type="parTrans" cxnId="{66A591C7-3F41-4BE6-8620-2D589EDF65D1}">
      <dgm:prSet/>
      <dgm:spPr/>
      <dgm:t>
        <a:bodyPr/>
        <a:lstStyle/>
        <a:p>
          <a:endParaRPr lang="en-GB"/>
        </a:p>
      </dgm:t>
    </dgm:pt>
    <dgm:pt modelId="{59C56D66-3EA6-4EA1-AEDA-F3E0FF3A78B9}" type="sibTrans" cxnId="{66A591C7-3F41-4BE6-8620-2D589EDF65D1}">
      <dgm:prSet/>
      <dgm:spPr/>
      <dgm:t>
        <a:bodyPr/>
        <a:lstStyle/>
        <a:p>
          <a:endParaRPr lang="en-GB"/>
        </a:p>
      </dgm:t>
    </dgm:pt>
    <dgm:pt modelId="{E92016F5-94D9-4EFB-97BA-913D7F6440D5}">
      <dgm:prSet phldrT="[Text]"/>
      <dgm:spPr/>
      <dgm:t>
        <a:bodyPr/>
        <a:lstStyle/>
        <a:p>
          <a:r>
            <a:rPr lang="en-GB" dirty="0"/>
            <a:t>Hybrid Cognitive Interviewing Model</a:t>
          </a:r>
        </a:p>
      </dgm:t>
    </dgm:pt>
    <dgm:pt modelId="{58909365-EDAC-4AE8-AE17-B57E128EF99C}" type="parTrans" cxnId="{C4FB4E5D-669A-4EC8-9990-015978688674}">
      <dgm:prSet/>
      <dgm:spPr/>
      <dgm:t>
        <a:bodyPr/>
        <a:lstStyle/>
        <a:p>
          <a:endParaRPr lang="en-GB"/>
        </a:p>
      </dgm:t>
    </dgm:pt>
    <dgm:pt modelId="{6AED00E7-7643-4D38-8449-D7CC2ECFB40B}" type="sibTrans" cxnId="{C4FB4E5D-669A-4EC8-9990-015978688674}">
      <dgm:prSet/>
      <dgm:spPr/>
      <dgm:t>
        <a:bodyPr/>
        <a:lstStyle/>
        <a:p>
          <a:endParaRPr lang="en-GB"/>
        </a:p>
      </dgm:t>
    </dgm:pt>
    <dgm:pt modelId="{263A176D-6B5B-4B51-888C-8BDB524FD450}" type="pres">
      <dgm:prSet presAssocID="{0EAE6E27-31E9-4F01-8002-4F96D1CF248A}" presName="Name0" presStyleCnt="0">
        <dgm:presLayoutVars>
          <dgm:dir/>
          <dgm:resizeHandles val="exact"/>
        </dgm:presLayoutVars>
      </dgm:prSet>
      <dgm:spPr/>
    </dgm:pt>
    <dgm:pt modelId="{0E541E8B-5CB7-4D2D-A351-82DAEEBB0FC0}" type="pres">
      <dgm:prSet presAssocID="{0EAE6E27-31E9-4F01-8002-4F96D1CF248A}" presName="vNodes" presStyleCnt="0"/>
      <dgm:spPr/>
    </dgm:pt>
    <dgm:pt modelId="{B9E0C108-066D-4227-BC21-4BF465909420}" type="pres">
      <dgm:prSet presAssocID="{4DF5DE20-5099-457B-8466-287DC87F0D89}" presName="node" presStyleLbl="node1" presStyleIdx="0" presStyleCnt="3">
        <dgm:presLayoutVars>
          <dgm:bulletEnabled val="1"/>
        </dgm:presLayoutVars>
      </dgm:prSet>
      <dgm:spPr/>
    </dgm:pt>
    <dgm:pt modelId="{90F4605C-79F1-4EB7-9646-5B3F6AA8647D}" type="pres">
      <dgm:prSet presAssocID="{B1ABC102-D28D-4C76-AD70-476CE6A49AAB}" presName="spacerT" presStyleCnt="0"/>
      <dgm:spPr/>
    </dgm:pt>
    <dgm:pt modelId="{D58D312D-242B-411E-A51B-EEE111D126AD}" type="pres">
      <dgm:prSet presAssocID="{B1ABC102-D28D-4C76-AD70-476CE6A49AAB}" presName="sibTrans" presStyleLbl="sibTrans2D1" presStyleIdx="0" presStyleCnt="2"/>
      <dgm:spPr/>
    </dgm:pt>
    <dgm:pt modelId="{49563EDF-7FA9-41C7-8D34-16F6EDEB20F4}" type="pres">
      <dgm:prSet presAssocID="{B1ABC102-D28D-4C76-AD70-476CE6A49AAB}" presName="spacerB" presStyleCnt="0"/>
      <dgm:spPr/>
    </dgm:pt>
    <dgm:pt modelId="{6E834618-102C-4B5F-9CAD-2D4F5BDF7857}" type="pres">
      <dgm:prSet presAssocID="{D2A704A8-73CB-416A-8CDD-220B834F4A60}" presName="node" presStyleLbl="node1" presStyleIdx="1" presStyleCnt="3">
        <dgm:presLayoutVars>
          <dgm:bulletEnabled val="1"/>
        </dgm:presLayoutVars>
      </dgm:prSet>
      <dgm:spPr/>
    </dgm:pt>
    <dgm:pt modelId="{EFC22439-13FF-4115-A17F-BE6DF2B8F2BE}" type="pres">
      <dgm:prSet presAssocID="{0EAE6E27-31E9-4F01-8002-4F96D1CF248A}" presName="sibTransLast" presStyleLbl="sibTrans2D1" presStyleIdx="1" presStyleCnt="2"/>
      <dgm:spPr/>
    </dgm:pt>
    <dgm:pt modelId="{4F716DCF-C1FB-4D29-A075-E7380D22F4C3}" type="pres">
      <dgm:prSet presAssocID="{0EAE6E27-31E9-4F01-8002-4F96D1CF248A}" presName="connectorText" presStyleLbl="sibTrans2D1" presStyleIdx="1" presStyleCnt="2"/>
      <dgm:spPr/>
    </dgm:pt>
    <dgm:pt modelId="{2B5F3F9E-A4CB-4F60-B81D-75587986F2EA}" type="pres">
      <dgm:prSet presAssocID="{0EAE6E27-31E9-4F01-8002-4F96D1CF248A}" presName="lastNode" presStyleLbl="node1" presStyleIdx="2" presStyleCnt="3">
        <dgm:presLayoutVars>
          <dgm:bulletEnabled val="1"/>
        </dgm:presLayoutVars>
      </dgm:prSet>
      <dgm:spPr/>
    </dgm:pt>
  </dgm:ptLst>
  <dgm:cxnLst>
    <dgm:cxn modelId="{05AE2A0F-D223-4A76-93A5-F5553933461B}" type="presOf" srcId="{D2A704A8-73CB-416A-8CDD-220B834F4A60}" destId="{6E834618-102C-4B5F-9CAD-2D4F5BDF7857}" srcOrd="0" destOrd="0" presId="urn:microsoft.com/office/officeart/2005/8/layout/equation2"/>
    <dgm:cxn modelId="{59D65C1A-D678-41F7-AFF3-B8070E45BA11}" type="presOf" srcId="{59C56D66-3EA6-4EA1-AEDA-F3E0FF3A78B9}" destId="{4F716DCF-C1FB-4D29-A075-E7380D22F4C3}" srcOrd="1" destOrd="0" presId="urn:microsoft.com/office/officeart/2005/8/layout/equation2"/>
    <dgm:cxn modelId="{EFE39523-693B-42FE-85CA-4EBA3AE5D781}" type="presOf" srcId="{59C56D66-3EA6-4EA1-AEDA-F3E0FF3A78B9}" destId="{EFC22439-13FF-4115-A17F-BE6DF2B8F2BE}" srcOrd="0" destOrd="0" presId="urn:microsoft.com/office/officeart/2005/8/layout/equation2"/>
    <dgm:cxn modelId="{C935B32A-DC83-4236-87A8-88EFD0BFBBDC}" type="presOf" srcId="{4DF5DE20-5099-457B-8466-287DC87F0D89}" destId="{B9E0C108-066D-4227-BC21-4BF465909420}" srcOrd="0" destOrd="0" presId="urn:microsoft.com/office/officeart/2005/8/layout/equation2"/>
    <dgm:cxn modelId="{FD05693B-62FD-411B-A23B-2D0C8BC1F55A}" type="presOf" srcId="{B1ABC102-D28D-4C76-AD70-476CE6A49AAB}" destId="{D58D312D-242B-411E-A51B-EEE111D126AD}" srcOrd="0" destOrd="0" presId="urn:microsoft.com/office/officeart/2005/8/layout/equation2"/>
    <dgm:cxn modelId="{C4FB4E5D-669A-4EC8-9990-015978688674}" srcId="{0EAE6E27-31E9-4F01-8002-4F96D1CF248A}" destId="{E92016F5-94D9-4EFB-97BA-913D7F6440D5}" srcOrd="2" destOrd="0" parTransId="{58909365-EDAC-4AE8-AE17-B57E128EF99C}" sibTransId="{6AED00E7-7643-4D38-8449-D7CC2ECFB40B}"/>
    <dgm:cxn modelId="{4B76B046-1432-47CA-9076-6C3715C618FE}" type="presOf" srcId="{0EAE6E27-31E9-4F01-8002-4F96D1CF248A}" destId="{263A176D-6B5B-4B51-888C-8BDB524FD450}" srcOrd="0" destOrd="0" presId="urn:microsoft.com/office/officeart/2005/8/layout/equation2"/>
    <dgm:cxn modelId="{CC625A68-2D86-46CE-A8E4-3E40FED616BC}" srcId="{0EAE6E27-31E9-4F01-8002-4F96D1CF248A}" destId="{4DF5DE20-5099-457B-8466-287DC87F0D89}" srcOrd="0" destOrd="0" parTransId="{B0854A46-AC5F-4B36-B09E-86F36FE38999}" sibTransId="{B1ABC102-D28D-4C76-AD70-476CE6A49AAB}"/>
    <dgm:cxn modelId="{43598249-7AAE-4A17-819F-A26314EE5AAE}" type="presOf" srcId="{E92016F5-94D9-4EFB-97BA-913D7F6440D5}" destId="{2B5F3F9E-A4CB-4F60-B81D-75587986F2EA}" srcOrd="0" destOrd="0" presId="urn:microsoft.com/office/officeart/2005/8/layout/equation2"/>
    <dgm:cxn modelId="{66A591C7-3F41-4BE6-8620-2D589EDF65D1}" srcId="{0EAE6E27-31E9-4F01-8002-4F96D1CF248A}" destId="{D2A704A8-73CB-416A-8CDD-220B834F4A60}" srcOrd="1" destOrd="0" parTransId="{8A72B651-BB14-4FF3-91C3-2D4D30417F5E}" sibTransId="{59C56D66-3EA6-4EA1-AEDA-F3E0FF3A78B9}"/>
    <dgm:cxn modelId="{6B210C7D-2CDA-47C6-8CE4-BAF3B7413E5A}" type="presParOf" srcId="{263A176D-6B5B-4B51-888C-8BDB524FD450}" destId="{0E541E8B-5CB7-4D2D-A351-82DAEEBB0FC0}" srcOrd="0" destOrd="0" presId="urn:microsoft.com/office/officeart/2005/8/layout/equation2"/>
    <dgm:cxn modelId="{242B5D27-2DDB-48A0-8454-63216484C6C0}" type="presParOf" srcId="{0E541E8B-5CB7-4D2D-A351-82DAEEBB0FC0}" destId="{B9E0C108-066D-4227-BC21-4BF465909420}" srcOrd="0" destOrd="0" presId="urn:microsoft.com/office/officeart/2005/8/layout/equation2"/>
    <dgm:cxn modelId="{8671FADD-2D71-43F1-9566-F0F05341E1CB}" type="presParOf" srcId="{0E541E8B-5CB7-4D2D-A351-82DAEEBB0FC0}" destId="{90F4605C-79F1-4EB7-9646-5B3F6AA8647D}" srcOrd="1" destOrd="0" presId="urn:microsoft.com/office/officeart/2005/8/layout/equation2"/>
    <dgm:cxn modelId="{7018913C-4F95-478D-8995-0E4816121A1B}" type="presParOf" srcId="{0E541E8B-5CB7-4D2D-A351-82DAEEBB0FC0}" destId="{D58D312D-242B-411E-A51B-EEE111D126AD}" srcOrd="2" destOrd="0" presId="urn:microsoft.com/office/officeart/2005/8/layout/equation2"/>
    <dgm:cxn modelId="{EFE8B0B7-0977-427D-85E0-9B49F9CBBA83}" type="presParOf" srcId="{0E541E8B-5CB7-4D2D-A351-82DAEEBB0FC0}" destId="{49563EDF-7FA9-41C7-8D34-16F6EDEB20F4}" srcOrd="3" destOrd="0" presId="urn:microsoft.com/office/officeart/2005/8/layout/equation2"/>
    <dgm:cxn modelId="{CFD6CDCA-5E49-482B-B2E1-F94F47CC0B60}" type="presParOf" srcId="{0E541E8B-5CB7-4D2D-A351-82DAEEBB0FC0}" destId="{6E834618-102C-4B5F-9CAD-2D4F5BDF7857}" srcOrd="4" destOrd="0" presId="urn:microsoft.com/office/officeart/2005/8/layout/equation2"/>
    <dgm:cxn modelId="{EC50137A-D4CA-44F0-BF60-3C9BDF826CD7}" type="presParOf" srcId="{263A176D-6B5B-4B51-888C-8BDB524FD450}" destId="{EFC22439-13FF-4115-A17F-BE6DF2B8F2BE}" srcOrd="1" destOrd="0" presId="urn:microsoft.com/office/officeart/2005/8/layout/equation2"/>
    <dgm:cxn modelId="{2003ECC6-916C-4A6D-BA24-A1BCBE73D7F2}" type="presParOf" srcId="{EFC22439-13FF-4115-A17F-BE6DF2B8F2BE}" destId="{4F716DCF-C1FB-4D29-A075-E7380D22F4C3}" srcOrd="0" destOrd="0" presId="urn:microsoft.com/office/officeart/2005/8/layout/equation2"/>
    <dgm:cxn modelId="{3DC5FCCF-5180-404A-99DA-D957ED3E00BA}" type="presParOf" srcId="{263A176D-6B5B-4B51-888C-8BDB524FD450}" destId="{2B5F3F9E-A4CB-4F60-B81D-75587986F2EA}"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0C108-066D-4227-BC21-4BF465909420}">
      <dsp:nvSpPr>
        <dsp:cNvPr id="0" name=""/>
        <dsp:cNvSpPr/>
      </dsp:nvSpPr>
      <dsp:spPr>
        <a:xfrm>
          <a:off x="205214" y="1550"/>
          <a:ext cx="1644186" cy="164418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dirty="0"/>
            <a:t>Thinking Aloud</a:t>
          </a:r>
        </a:p>
      </dsp:txBody>
      <dsp:txXfrm>
        <a:off x="445999" y="242335"/>
        <a:ext cx="1162616" cy="1162616"/>
      </dsp:txXfrm>
    </dsp:sp>
    <dsp:sp modelId="{D58D312D-242B-411E-A51B-EEE111D126AD}">
      <dsp:nvSpPr>
        <dsp:cNvPr id="0" name=""/>
        <dsp:cNvSpPr/>
      </dsp:nvSpPr>
      <dsp:spPr>
        <a:xfrm>
          <a:off x="550493" y="1779244"/>
          <a:ext cx="953627" cy="953627"/>
        </a:xfrm>
        <a:prstGeom prst="mathPlus">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676896" y="2143911"/>
        <a:ext cx="700821" cy="224293"/>
      </dsp:txXfrm>
    </dsp:sp>
    <dsp:sp modelId="{6E834618-102C-4B5F-9CAD-2D4F5BDF7857}">
      <dsp:nvSpPr>
        <dsp:cNvPr id="0" name=""/>
        <dsp:cNvSpPr/>
      </dsp:nvSpPr>
      <dsp:spPr>
        <a:xfrm>
          <a:off x="205214" y="2866379"/>
          <a:ext cx="1644186" cy="164418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dirty="0"/>
            <a:t>Probing Techniques</a:t>
          </a:r>
        </a:p>
      </dsp:txBody>
      <dsp:txXfrm>
        <a:off x="445999" y="3107164"/>
        <a:ext cx="1162616" cy="1162616"/>
      </dsp:txXfrm>
    </dsp:sp>
    <dsp:sp modelId="{EFC22439-13FF-4115-A17F-BE6DF2B8F2BE}">
      <dsp:nvSpPr>
        <dsp:cNvPr id="0" name=""/>
        <dsp:cNvSpPr/>
      </dsp:nvSpPr>
      <dsp:spPr>
        <a:xfrm>
          <a:off x="2096028" y="1950239"/>
          <a:ext cx="522851" cy="611637"/>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2096028" y="2072566"/>
        <a:ext cx="365996" cy="366983"/>
      </dsp:txXfrm>
    </dsp:sp>
    <dsp:sp modelId="{2B5F3F9E-A4CB-4F60-B81D-75587986F2EA}">
      <dsp:nvSpPr>
        <dsp:cNvPr id="0" name=""/>
        <dsp:cNvSpPr/>
      </dsp:nvSpPr>
      <dsp:spPr>
        <a:xfrm>
          <a:off x="2835911" y="611871"/>
          <a:ext cx="3288372" cy="3288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GB" sz="3400" kern="1200" dirty="0"/>
            <a:t>Hybrid Cognitive Interviewing Model</a:t>
          </a:r>
        </a:p>
      </dsp:txBody>
      <dsp:txXfrm>
        <a:off x="3317482" y="1093442"/>
        <a:ext cx="2325230" cy="232523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058" cy="4961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530" y="1"/>
            <a:ext cx="2946058" cy="496100"/>
          </a:xfrm>
          <a:prstGeom prst="rect">
            <a:avLst/>
          </a:prstGeom>
        </p:spPr>
        <p:txBody>
          <a:bodyPr vert="horz" lIns="91440" tIns="45720" rIns="91440" bIns="45720" rtlCol="0"/>
          <a:lstStyle>
            <a:lvl1pPr algn="r">
              <a:defRPr sz="1200"/>
            </a:lvl1pPr>
          </a:lstStyle>
          <a:p>
            <a:fld id="{C6C9A95F-C4EE-4B22-8D63-3BBB8400C6A8}" type="datetimeFigureOut">
              <a:rPr lang="en-GB" smtClean="0"/>
              <a:pPr/>
              <a:t>07/05/2019</a:t>
            </a:fld>
            <a:endParaRPr lang="en-GB"/>
          </a:p>
        </p:txBody>
      </p:sp>
      <p:sp>
        <p:nvSpPr>
          <p:cNvPr id="4" name="Footer Placeholder 3"/>
          <p:cNvSpPr>
            <a:spLocks noGrp="1"/>
          </p:cNvSpPr>
          <p:nvPr>
            <p:ph type="ftr" sz="quarter" idx="2"/>
          </p:nvPr>
        </p:nvSpPr>
        <p:spPr>
          <a:xfrm>
            <a:off x="0" y="9428221"/>
            <a:ext cx="2946058" cy="4961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530" y="9428221"/>
            <a:ext cx="2946058" cy="496100"/>
          </a:xfrm>
          <a:prstGeom prst="rect">
            <a:avLst/>
          </a:prstGeom>
        </p:spPr>
        <p:txBody>
          <a:bodyPr vert="horz" lIns="91440" tIns="45720" rIns="91440" bIns="45720" rtlCol="0" anchor="b"/>
          <a:lstStyle>
            <a:lvl1pPr algn="r">
              <a:defRPr sz="1200"/>
            </a:lvl1pPr>
          </a:lstStyle>
          <a:p>
            <a:fld id="{3FD49435-2292-43D5-8D15-A08CA0470FDD}"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058" cy="4961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530" y="1"/>
            <a:ext cx="2946058" cy="496100"/>
          </a:xfrm>
          <a:prstGeom prst="rect">
            <a:avLst/>
          </a:prstGeom>
        </p:spPr>
        <p:txBody>
          <a:bodyPr vert="horz" lIns="91440" tIns="45720" rIns="91440" bIns="45720" rtlCol="0"/>
          <a:lstStyle>
            <a:lvl1pPr algn="r">
              <a:defRPr sz="1200"/>
            </a:lvl1pPr>
          </a:lstStyle>
          <a:p>
            <a:fld id="{BE9C1097-7E7C-4DB3-ADA4-6E8236BA303A}" type="datetimeFigureOut">
              <a:rPr lang="en-GB" smtClean="0"/>
              <a:pPr/>
              <a:t>07/05/2019</a:t>
            </a:fld>
            <a:endParaRPr lang="en-GB"/>
          </a:p>
        </p:txBody>
      </p:sp>
      <p:sp>
        <p:nvSpPr>
          <p:cNvPr id="4" name="Slide Image Placeholder 3"/>
          <p:cNvSpPr>
            <a:spLocks noGrp="1" noRot="1" noChangeAspect="1"/>
          </p:cNvSpPr>
          <p:nvPr>
            <p:ph type="sldImg" idx="2"/>
          </p:nvPr>
        </p:nvSpPr>
        <p:spPr>
          <a:xfrm>
            <a:off x="1036638" y="744538"/>
            <a:ext cx="47244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42" y="4715270"/>
            <a:ext cx="5438792" cy="4467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21"/>
            <a:ext cx="2946058" cy="4961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530" y="9428221"/>
            <a:ext cx="2946058" cy="496100"/>
          </a:xfrm>
          <a:prstGeom prst="rect">
            <a:avLst/>
          </a:prstGeom>
        </p:spPr>
        <p:txBody>
          <a:bodyPr vert="horz" lIns="91440" tIns="45720" rIns="91440" bIns="45720" rtlCol="0" anchor="b"/>
          <a:lstStyle>
            <a:lvl1pPr algn="r">
              <a:defRPr sz="1200"/>
            </a:lvl1pPr>
          </a:lstStyle>
          <a:p>
            <a:fld id="{040D8BAC-2B42-4ED7-9B74-220626B38D5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2</a:t>
            </a:fld>
            <a:endParaRPr lang="en-GB"/>
          </a:p>
        </p:txBody>
      </p:sp>
    </p:spTree>
    <p:extLst>
      <p:ext uri="{BB962C8B-B14F-4D97-AF65-F5344CB8AC3E}">
        <p14:creationId xmlns:p14="http://schemas.microsoft.com/office/powerpoint/2010/main" val="202915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3</a:t>
            </a:fld>
            <a:endParaRPr lang="en-GB"/>
          </a:p>
        </p:txBody>
      </p:sp>
    </p:spTree>
    <p:extLst>
      <p:ext uri="{BB962C8B-B14F-4D97-AF65-F5344CB8AC3E}">
        <p14:creationId xmlns:p14="http://schemas.microsoft.com/office/powerpoint/2010/main" val="469092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6</a:t>
            </a:fld>
            <a:endParaRPr lang="en-GB"/>
          </a:p>
        </p:txBody>
      </p:sp>
    </p:spTree>
    <p:extLst>
      <p:ext uri="{BB962C8B-B14F-4D97-AF65-F5344CB8AC3E}">
        <p14:creationId xmlns:p14="http://schemas.microsoft.com/office/powerpoint/2010/main" val="1105133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15</a:t>
            </a:fld>
            <a:endParaRPr lang="en-GB"/>
          </a:p>
        </p:txBody>
      </p:sp>
    </p:spTree>
    <p:extLst>
      <p:ext uri="{BB962C8B-B14F-4D97-AF65-F5344CB8AC3E}">
        <p14:creationId xmlns:p14="http://schemas.microsoft.com/office/powerpoint/2010/main" val="2497058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16</a:t>
            </a:fld>
            <a:endParaRPr lang="en-GB"/>
          </a:p>
        </p:txBody>
      </p:sp>
    </p:spTree>
    <p:extLst>
      <p:ext uri="{BB962C8B-B14F-4D97-AF65-F5344CB8AC3E}">
        <p14:creationId xmlns:p14="http://schemas.microsoft.com/office/powerpoint/2010/main" val="4251217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17</a:t>
            </a:fld>
            <a:endParaRPr lang="en-GB"/>
          </a:p>
        </p:txBody>
      </p:sp>
    </p:spTree>
    <p:extLst>
      <p:ext uri="{BB962C8B-B14F-4D97-AF65-F5344CB8AC3E}">
        <p14:creationId xmlns:p14="http://schemas.microsoft.com/office/powerpoint/2010/main" val="3179161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18</a:t>
            </a:fld>
            <a:endParaRPr lang="en-GB"/>
          </a:p>
        </p:txBody>
      </p:sp>
    </p:spTree>
    <p:extLst>
      <p:ext uri="{BB962C8B-B14F-4D97-AF65-F5344CB8AC3E}">
        <p14:creationId xmlns:p14="http://schemas.microsoft.com/office/powerpoint/2010/main" val="58542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0D8BAC-2B42-4ED7-9B74-220626B38D57}" type="slidenum">
              <a:rPr lang="en-GB" smtClean="0"/>
              <a:pPr/>
              <a:t>19</a:t>
            </a:fld>
            <a:endParaRPr lang="en-GB"/>
          </a:p>
        </p:txBody>
      </p:sp>
    </p:spTree>
    <p:extLst>
      <p:ext uri="{BB962C8B-B14F-4D97-AF65-F5344CB8AC3E}">
        <p14:creationId xmlns:p14="http://schemas.microsoft.com/office/powerpoint/2010/main" val="2293825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34841" y="2064956"/>
            <a:ext cx="7194867" cy="139884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269682" y="3730244"/>
            <a:ext cx="5925185" cy="166528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5/7/2019</a:t>
            </a:fld>
            <a:endParaRPr lang="en-US"/>
          </a:p>
        </p:txBody>
      </p:sp>
      <p:sp>
        <p:nvSpPr>
          <p:cNvPr id="6" name="Holder 6"/>
          <p:cNvSpPr>
            <a:spLocks noGrp="1"/>
          </p:cNvSpPr>
          <p:nvPr>
            <p:ph type="sldNum" sz="quarter" idx="7"/>
          </p:nvPr>
        </p:nvSpPr>
        <p:spPr/>
        <p:txBody>
          <a:bodyPr lIns="0" tIns="0" rIns="0" bIns="0"/>
          <a:lstStyle>
            <a:lvl1pPr>
              <a:defRPr sz="1300" b="0" i="0">
                <a:solidFill>
                  <a:srgbClr val="636466"/>
                </a:solidFill>
                <a:latin typeface="Calibri"/>
                <a:cs typeface="Calibri"/>
              </a:defRPr>
            </a:lvl1pPr>
          </a:lstStyle>
          <a:p>
            <a:pPr marL="12700">
              <a:lnSpc>
                <a:spcPts val="1420"/>
              </a:lnSpc>
            </a:pPr>
            <a:r>
              <a:rPr spc="40" dirty="0"/>
              <a:t>-   </a:t>
            </a:r>
            <a:fld id="{81D60167-4931-47E6-BA6A-407CBD079E47}" type="slidenum">
              <a:rPr sz="1000" spc="-15" dirty="0"/>
              <a:pPr marL="12700">
                <a:lnSpc>
                  <a:spcPts val="1420"/>
                </a:lnSpc>
              </a:pPr>
              <a:t>‹#›</a:t>
            </a:fld>
            <a:r>
              <a:rPr sz="1000" spc="-15" dirty="0"/>
              <a:t> </a:t>
            </a:r>
            <a:r>
              <a:rPr sz="1000" spc="105" dirty="0"/>
              <a:t> </a:t>
            </a:r>
            <a:r>
              <a:rPr spc="40" dirty="0"/>
              <a:t>-</a:t>
            </a:r>
            <a:endParaRPr sz="10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13C7E"/>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5/7/2019</a:t>
            </a:fld>
            <a:endParaRPr lang="en-US"/>
          </a:p>
        </p:txBody>
      </p:sp>
      <p:sp>
        <p:nvSpPr>
          <p:cNvPr id="6" name="Holder 6"/>
          <p:cNvSpPr>
            <a:spLocks noGrp="1"/>
          </p:cNvSpPr>
          <p:nvPr>
            <p:ph type="sldNum" sz="quarter" idx="7"/>
          </p:nvPr>
        </p:nvSpPr>
        <p:spPr/>
        <p:txBody>
          <a:bodyPr lIns="0" tIns="0" rIns="0" bIns="0"/>
          <a:lstStyle>
            <a:lvl1pPr>
              <a:defRPr sz="1300" b="0" i="0">
                <a:solidFill>
                  <a:srgbClr val="636466"/>
                </a:solidFill>
                <a:latin typeface="Calibri"/>
                <a:cs typeface="Calibri"/>
              </a:defRPr>
            </a:lvl1pPr>
          </a:lstStyle>
          <a:p>
            <a:pPr marL="12700">
              <a:lnSpc>
                <a:spcPts val="1420"/>
              </a:lnSpc>
            </a:pPr>
            <a:r>
              <a:rPr spc="40" dirty="0"/>
              <a:t>-   </a:t>
            </a:r>
            <a:fld id="{81D60167-4931-47E6-BA6A-407CBD079E47}" type="slidenum">
              <a:rPr sz="1000" spc="-15" dirty="0"/>
              <a:pPr marL="12700">
                <a:lnSpc>
                  <a:spcPts val="1420"/>
                </a:lnSpc>
              </a:pPr>
              <a:t>‹#›</a:t>
            </a:fld>
            <a:r>
              <a:rPr sz="1000" spc="-15" dirty="0"/>
              <a:t> </a:t>
            </a:r>
            <a:r>
              <a:rPr sz="1000" spc="105" dirty="0"/>
              <a:t> </a:t>
            </a:r>
            <a:r>
              <a:rPr spc="40" dirty="0"/>
              <a:t>-</a:t>
            </a:r>
            <a:endParaRPr sz="10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985818" y="2959188"/>
            <a:ext cx="0" cy="720090"/>
          </a:xfrm>
          <a:custGeom>
            <a:avLst/>
            <a:gdLst/>
            <a:ahLst/>
            <a:cxnLst/>
            <a:rect l="l" t="t" r="r" b="b"/>
            <a:pathLst>
              <a:path h="720089">
                <a:moveTo>
                  <a:pt x="0" y="0"/>
                </a:moveTo>
                <a:lnTo>
                  <a:pt x="0" y="720001"/>
                </a:lnTo>
              </a:path>
            </a:pathLst>
          </a:custGeom>
          <a:ln w="101600">
            <a:solidFill>
              <a:srgbClr val="CF001C"/>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1" i="0">
                <a:solidFill>
                  <a:srgbClr val="013C7E"/>
                </a:solidFill>
                <a:latin typeface="Calibri"/>
                <a:cs typeface="Calibri"/>
              </a:defRPr>
            </a:lvl1pPr>
          </a:lstStyle>
          <a:p>
            <a:endParaRPr/>
          </a:p>
        </p:txBody>
      </p:sp>
      <p:sp>
        <p:nvSpPr>
          <p:cNvPr id="3" name="Holder 3"/>
          <p:cNvSpPr>
            <a:spLocks noGrp="1"/>
          </p:cNvSpPr>
          <p:nvPr>
            <p:ph sz="half" idx="2"/>
          </p:nvPr>
        </p:nvSpPr>
        <p:spPr>
          <a:xfrm>
            <a:off x="423227" y="1532064"/>
            <a:ext cx="3682079" cy="439635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359243" y="1532064"/>
            <a:ext cx="3682079" cy="439635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5/7/2019</a:t>
            </a:fld>
            <a:endParaRPr lang="en-US"/>
          </a:p>
        </p:txBody>
      </p:sp>
      <p:sp>
        <p:nvSpPr>
          <p:cNvPr id="7" name="Holder 7"/>
          <p:cNvSpPr>
            <a:spLocks noGrp="1"/>
          </p:cNvSpPr>
          <p:nvPr>
            <p:ph type="sldNum" sz="quarter" idx="7"/>
          </p:nvPr>
        </p:nvSpPr>
        <p:spPr/>
        <p:txBody>
          <a:bodyPr lIns="0" tIns="0" rIns="0" bIns="0"/>
          <a:lstStyle>
            <a:lvl1pPr>
              <a:defRPr sz="1300" b="0" i="0">
                <a:solidFill>
                  <a:srgbClr val="636466"/>
                </a:solidFill>
                <a:latin typeface="Calibri"/>
                <a:cs typeface="Calibri"/>
              </a:defRPr>
            </a:lvl1pPr>
          </a:lstStyle>
          <a:p>
            <a:pPr marL="12700">
              <a:lnSpc>
                <a:spcPts val="1420"/>
              </a:lnSpc>
            </a:pPr>
            <a:r>
              <a:rPr spc="40" dirty="0"/>
              <a:t>-   </a:t>
            </a:r>
            <a:fld id="{81D60167-4931-47E6-BA6A-407CBD079E47}" type="slidenum">
              <a:rPr sz="1000" spc="-15" dirty="0"/>
              <a:pPr marL="12700">
                <a:lnSpc>
                  <a:spcPts val="1420"/>
                </a:lnSpc>
              </a:pPr>
              <a:t>‹#›</a:t>
            </a:fld>
            <a:r>
              <a:rPr sz="1000" spc="-15" dirty="0"/>
              <a:t> </a:t>
            </a:r>
            <a:r>
              <a:rPr sz="1000" spc="105" dirty="0"/>
              <a:t> </a:t>
            </a:r>
            <a:r>
              <a:rPr spc="40" dirty="0"/>
              <a:t>-</a:t>
            </a:r>
            <a:endParaRPr sz="10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13C7E"/>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5/7/2019</a:t>
            </a:fld>
            <a:endParaRPr lang="en-US"/>
          </a:p>
        </p:txBody>
      </p:sp>
      <p:sp>
        <p:nvSpPr>
          <p:cNvPr id="5" name="Holder 5"/>
          <p:cNvSpPr>
            <a:spLocks noGrp="1"/>
          </p:cNvSpPr>
          <p:nvPr>
            <p:ph type="sldNum" sz="quarter" idx="7"/>
          </p:nvPr>
        </p:nvSpPr>
        <p:spPr/>
        <p:txBody>
          <a:bodyPr lIns="0" tIns="0" rIns="0" bIns="0"/>
          <a:lstStyle>
            <a:lvl1pPr>
              <a:defRPr sz="1300" b="0" i="0">
                <a:solidFill>
                  <a:srgbClr val="636466"/>
                </a:solidFill>
                <a:latin typeface="Calibri"/>
                <a:cs typeface="Calibri"/>
              </a:defRPr>
            </a:lvl1pPr>
          </a:lstStyle>
          <a:p>
            <a:pPr marL="12700">
              <a:lnSpc>
                <a:spcPts val="1420"/>
              </a:lnSpc>
            </a:pPr>
            <a:r>
              <a:rPr spc="40" dirty="0"/>
              <a:t>-   </a:t>
            </a:r>
            <a:fld id="{81D60167-4931-47E6-BA6A-407CBD079E47}" type="slidenum">
              <a:rPr sz="1000" spc="-15" dirty="0"/>
              <a:pPr marL="12700">
                <a:lnSpc>
                  <a:spcPts val="1420"/>
                </a:lnSpc>
              </a:pPr>
              <a:t>‹#›</a:t>
            </a:fld>
            <a:r>
              <a:rPr sz="1000" spc="-15" dirty="0"/>
              <a:t> </a:t>
            </a:r>
            <a:r>
              <a:rPr sz="1000" spc="105" dirty="0"/>
              <a:t> </a:t>
            </a:r>
            <a:r>
              <a:rPr spc="40" dirty="0"/>
              <a:t>-</a:t>
            </a:r>
            <a:endParaRPr sz="10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5/7/2019</a:t>
            </a:fld>
            <a:endParaRPr lang="en-US"/>
          </a:p>
        </p:txBody>
      </p:sp>
      <p:sp>
        <p:nvSpPr>
          <p:cNvPr id="4" name="Holder 4"/>
          <p:cNvSpPr>
            <a:spLocks noGrp="1"/>
          </p:cNvSpPr>
          <p:nvPr>
            <p:ph type="sldNum" sz="quarter" idx="7"/>
          </p:nvPr>
        </p:nvSpPr>
        <p:spPr/>
        <p:txBody>
          <a:bodyPr lIns="0" tIns="0" rIns="0" bIns="0"/>
          <a:lstStyle>
            <a:lvl1pPr>
              <a:defRPr sz="1300" b="0" i="0">
                <a:solidFill>
                  <a:srgbClr val="636466"/>
                </a:solidFill>
                <a:latin typeface="Calibri"/>
                <a:cs typeface="Calibri"/>
              </a:defRPr>
            </a:lvl1pPr>
          </a:lstStyle>
          <a:p>
            <a:pPr marL="12700">
              <a:lnSpc>
                <a:spcPts val="1420"/>
              </a:lnSpc>
            </a:pPr>
            <a:r>
              <a:rPr spc="40" dirty="0"/>
              <a:t>-   </a:t>
            </a:r>
            <a:fld id="{81D60167-4931-47E6-BA6A-407CBD079E47}" type="slidenum">
              <a:rPr sz="1000" spc="-15" dirty="0"/>
              <a:pPr marL="12700">
                <a:lnSpc>
                  <a:spcPts val="1420"/>
                </a:lnSpc>
              </a:pPr>
              <a:t>‹#›</a:t>
            </a:fld>
            <a:r>
              <a:rPr sz="1000" spc="-15" dirty="0"/>
              <a:t> </a:t>
            </a:r>
            <a:r>
              <a:rPr sz="1000" spc="105" dirty="0"/>
              <a:t> </a:t>
            </a:r>
            <a:r>
              <a:rPr spc="40" dirty="0"/>
              <a:t>-</a:t>
            </a:r>
            <a:endParaRPr sz="100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251951" y="2896107"/>
            <a:ext cx="3960647" cy="812164"/>
          </a:xfrm>
          <a:prstGeom prst="rect">
            <a:avLst/>
          </a:prstGeom>
        </p:spPr>
        <p:txBody>
          <a:bodyPr wrap="square" lIns="0" tIns="0" rIns="0" bIns="0">
            <a:spAutoFit/>
          </a:bodyPr>
          <a:lstStyle>
            <a:lvl1pPr>
              <a:defRPr sz="3000" b="1" i="0">
                <a:solidFill>
                  <a:srgbClr val="013C7E"/>
                </a:solidFill>
                <a:latin typeface="Calibri"/>
                <a:cs typeface="Calibri"/>
              </a:defRPr>
            </a:lvl1pPr>
          </a:lstStyle>
          <a:p>
            <a:endParaRPr/>
          </a:p>
        </p:txBody>
      </p:sp>
      <p:sp>
        <p:nvSpPr>
          <p:cNvPr id="3" name="Holder 3"/>
          <p:cNvSpPr>
            <a:spLocks noGrp="1"/>
          </p:cNvSpPr>
          <p:nvPr>
            <p:ph type="body" idx="1"/>
          </p:nvPr>
        </p:nvSpPr>
        <p:spPr>
          <a:xfrm>
            <a:off x="707299" y="3030143"/>
            <a:ext cx="7049950" cy="281432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877947" y="6194869"/>
            <a:ext cx="2708656" cy="33305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23227" y="6194869"/>
            <a:ext cx="1946846" cy="33305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5/7/2019</a:t>
            </a:fld>
            <a:endParaRPr lang="en-US"/>
          </a:p>
        </p:txBody>
      </p:sp>
      <p:sp>
        <p:nvSpPr>
          <p:cNvPr id="6" name="Holder 6"/>
          <p:cNvSpPr>
            <a:spLocks noGrp="1"/>
          </p:cNvSpPr>
          <p:nvPr>
            <p:ph type="sldNum" sz="quarter" idx="7"/>
          </p:nvPr>
        </p:nvSpPr>
        <p:spPr>
          <a:xfrm>
            <a:off x="7343216" y="6248446"/>
            <a:ext cx="435609" cy="190500"/>
          </a:xfrm>
          <a:prstGeom prst="rect">
            <a:avLst/>
          </a:prstGeom>
        </p:spPr>
        <p:txBody>
          <a:bodyPr wrap="square" lIns="0" tIns="0" rIns="0" bIns="0">
            <a:spAutoFit/>
          </a:bodyPr>
          <a:lstStyle>
            <a:lvl1pPr>
              <a:defRPr sz="1300" b="0" i="0">
                <a:solidFill>
                  <a:srgbClr val="636466"/>
                </a:solidFill>
                <a:latin typeface="Calibri"/>
                <a:cs typeface="Calibri"/>
              </a:defRPr>
            </a:lvl1pPr>
          </a:lstStyle>
          <a:p>
            <a:pPr marL="12700">
              <a:lnSpc>
                <a:spcPts val="1420"/>
              </a:lnSpc>
            </a:pPr>
            <a:r>
              <a:rPr spc="40" dirty="0"/>
              <a:t>-   </a:t>
            </a:r>
            <a:fld id="{81D60167-4931-47E6-BA6A-407CBD079E47}" type="slidenum">
              <a:rPr sz="1000" spc="-15" dirty="0"/>
              <a:pPr marL="12700">
                <a:lnSpc>
                  <a:spcPts val="1420"/>
                </a:lnSpc>
              </a:pPr>
              <a:t>‹#›</a:t>
            </a:fld>
            <a:r>
              <a:rPr sz="1000" spc="-15" dirty="0"/>
              <a:t> </a:t>
            </a:r>
            <a:r>
              <a:rPr sz="1000" spc="105" dirty="0"/>
              <a:t> </a:t>
            </a:r>
            <a:r>
              <a:rPr spc="40" dirty="0"/>
              <a:t>-</a:t>
            </a:r>
            <a:endParaRPr sz="100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78668" y="3282801"/>
            <a:ext cx="6705600" cy="615553"/>
          </a:xfrm>
          <a:prstGeom prst="rect">
            <a:avLst/>
          </a:prstGeom>
        </p:spPr>
        <p:txBody>
          <a:bodyPr vert="horz" wrap="square" lIns="0" tIns="0" rIns="0" bIns="0" rtlCol="0">
            <a:spAutoFit/>
          </a:bodyPr>
          <a:lstStyle/>
          <a:p>
            <a:r>
              <a:rPr lang="en-GB" sz="2000" b="1" dirty="0">
                <a:solidFill>
                  <a:srgbClr val="D2232A"/>
                </a:solidFill>
                <a:latin typeface="+mj-lt"/>
                <a:cs typeface="Calibri"/>
              </a:rPr>
              <a:t>Impact on non-formal education variables in the Maltese Labour Force Survey </a:t>
            </a:r>
            <a:endParaRPr sz="2000" b="1" dirty="0">
              <a:solidFill>
                <a:srgbClr val="D2232A"/>
              </a:solidFill>
              <a:latin typeface="+mj-lt"/>
              <a:cs typeface="Calibri"/>
            </a:endParaRPr>
          </a:p>
        </p:txBody>
      </p:sp>
      <p:sp>
        <p:nvSpPr>
          <p:cNvPr id="3" name="object 3"/>
          <p:cNvSpPr txBox="1"/>
          <p:nvPr/>
        </p:nvSpPr>
        <p:spPr>
          <a:xfrm>
            <a:off x="754734" y="5180664"/>
            <a:ext cx="3124200" cy="738664"/>
          </a:xfrm>
          <a:prstGeom prst="rect">
            <a:avLst/>
          </a:prstGeom>
        </p:spPr>
        <p:txBody>
          <a:bodyPr vert="horz" wrap="square" lIns="0" tIns="0" rIns="0" bIns="0" rtlCol="0">
            <a:spAutoFit/>
          </a:bodyPr>
          <a:lstStyle/>
          <a:p>
            <a:pPr marL="12700">
              <a:lnSpc>
                <a:spcPct val="100000"/>
              </a:lnSpc>
            </a:pPr>
            <a:endParaRPr sz="1200" spc="-10" dirty="0">
              <a:latin typeface="+mj-lt"/>
              <a:cs typeface="Calibri"/>
            </a:endParaRPr>
          </a:p>
          <a:p>
            <a:pPr>
              <a:spcBef>
                <a:spcPts val="25"/>
              </a:spcBef>
            </a:pPr>
            <a:br>
              <a:rPr lang="en-GB" sz="1200" b="1" kern="1400" spc="30" dirty="0">
                <a:solidFill>
                  <a:srgbClr val="25408F"/>
                </a:solidFill>
                <a:latin typeface="+mj-lt"/>
                <a:cs typeface="Calibri"/>
              </a:rPr>
            </a:br>
            <a:r>
              <a:rPr lang="en-GB" sz="1200" b="1" kern="1400" spc="70" dirty="0">
                <a:solidFill>
                  <a:srgbClr val="25408F"/>
                </a:solidFill>
                <a:latin typeface="+mj-lt"/>
                <a:cs typeface="Calibri"/>
              </a:rPr>
              <a:t>Charlene Abela, Tania Borg, Joslyn Magro</a:t>
            </a:r>
            <a:endParaRPr lang="en-GB" sz="1200" kern="1400" spc="70" dirty="0">
              <a:latin typeface="+mj-lt"/>
              <a:cs typeface="Calibri"/>
            </a:endParaRPr>
          </a:p>
          <a:p>
            <a:pPr>
              <a:lnSpc>
                <a:spcPct val="100000"/>
              </a:lnSpc>
              <a:spcBef>
                <a:spcPts val="25"/>
              </a:spcBef>
            </a:pPr>
            <a:endParaRPr sz="1200" spc="30" dirty="0">
              <a:latin typeface="+mj-lt"/>
              <a:cs typeface="Times New Roman"/>
            </a:endParaRPr>
          </a:p>
        </p:txBody>
      </p:sp>
      <p:sp>
        <p:nvSpPr>
          <p:cNvPr id="4" name="object 4"/>
          <p:cNvSpPr txBox="1"/>
          <p:nvPr/>
        </p:nvSpPr>
        <p:spPr>
          <a:xfrm>
            <a:off x="3314700" y="6302375"/>
            <a:ext cx="1012825" cy="153888"/>
          </a:xfrm>
          <a:prstGeom prst="rect">
            <a:avLst/>
          </a:prstGeom>
        </p:spPr>
        <p:txBody>
          <a:bodyPr vert="horz" wrap="square" lIns="0" tIns="0" rIns="0" bIns="0" rtlCol="0">
            <a:spAutoFit/>
          </a:bodyPr>
          <a:lstStyle/>
          <a:p>
            <a:pPr marL="12700" algn="ctr">
              <a:lnSpc>
                <a:spcPct val="100000"/>
              </a:lnSpc>
            </a:pPr>
            <a:r>
              <a:rPr lang="en-GB" sz="1000" b="1" spc="-60" dirty="0">
                <a:latin typeface="+mj-lt"/>
                <a:cs typeface="Calibri"/>
              </a:rPr>
              <a:t>17</a:t>
            </a:r>
            <a:r>
              <a:rPr lang="en-GB" sz="1000" b="1" spc="-60" baseline="30000" dirty="0">
                <a:latin typeface="+mj-lt"/>
                <a:cs typeface="Calibri"/>
              </a:rPr>
              <a:t>th</a:t>
            </a:r>
            <a:r>
              <a:rPr lang="en-GB" sz="1000" b="1" spc="-60" dirty="0">
                <a:latin typeface="+mj-lt"/>
                <a:cs typeface="Calibri"/>
              </a:rPr>
              <a:t> May 2019</a:t>
            </a:r>
            <a:endParaRPr sz="1000" b="1" spc="-60" dirty="0">
              <a:latin typeface="+mj-lt"/>
              <a:cs typeface="Calibri"/>
            </a:endParaRPr>
          </a:p>
        </p:txBody>
      </p:sp>
      <p:sp>
        <p:nvSpPr>
          <p:cNvPr id="7" name="object 7"/>
          <p:cNvSpPr txBox="1">
            <a:spLocks noGrp="1"/>
          </p:cNvSpPr>
          <p:nvPr>
            <p:ph type="title"/>
          </p:nvPr>
        </p:nvSpPr>
        <p:spPr>
          <a:xfrm>
            <a:off x="723901" y="2096492"/>
            <a:ext cx="7086600" cy="769441"/>
          </a:xfrm>
          <a:prstGeom prst="rect">
            <a:avLst/>
          </a:prstGeom>
        </p:spPr>
        <p:txBody>
          <a:bodyPr vert="horz" wrap="square" lIns="0" tIns="0" rIns="0" bIns="0" rtlCol="0">
            <a:spAutoFit/>
          </a:bodyPr>
          <a:lstStyle/>
          <a:p>
            <a:pPr marL="12700" algn="l">
              <a:lnSpc>
                <a:spcPct val="100000"/>
              </a:lnSpc>
            </a:pPr>
            <a:r>
              <a:rPr lang="en-GB" sz="5000" dirty="0">
                <a:latin typeface="+mj-lt"/>
              </a:rPr>
              <a:t>Cognitive Interviewing</a:t>
            </a:r>
            <a:endParaRPr sz="5000" dirty="0">
              <a:latin typeface="+mj-lt"/>
            </a:endParaRPr>
          </a:p>
        </p:txBody>
      </p:sp>
      <p:sp>
        <p:nvSpPr>
          <p:cNvPr id="8" name="object 8"/>
          <p:cNvSpPr/>
          <p:nvPr/>
        </p:nvSpPr>
        <p:spPr>
          <a:xfrm>
            <a:off x="3314700" y="6567170"/>
            <a:ext cx="920115" cy="93980"/>
          </a:xfrm>
          <a:custGeom>
            <a:avLst/>
            <a:gdLst/>
            <a:ahLst/>
            <a:cxnLst/>
            <a:rect l="l" t="t" r="r" b="b"/>
            <a:pathLst>
              <a:path w="920114" h="93979">
                <a:moveTo>
                  <a:pt x="0" y="93789"/>
                </a:moveTo>
                <a:lnTo>
                  <a:pt x="919708" y="93789"/>
                </a:lnTo>
                <a:lnTo>
                  <a:pt x="919708" y="0"/>
                </a:lnTo>
                <a:lnTo>
                  <a:pt x="0" y="0"/>
                </a:lnTo>
                <a:lnTo>
                  <a:pt x="0" y="93789"/>
                </a:lnTo>
                <a:close/>
              </a:path>
            </a:pathLst>
          </a:custGeom>
          <a:solidFill>
            <a:srgbClr val="CF001C"/>
          </a:solidFill>
        </p:spPr>
        <p:txBody>
          <a:bodyPr wrap="square" lIns="0" tIns="0" rIns="0" bIns="0" rtlCol="0"/>
          <a:lstStyle/>
          <a:p>
            <a:endParaRPr/>
          </a:p>
        </p:txBody>
      </p:sp>
      <p:sp>
        <p:nvSpPr>
          <p:cNvPr id="9" name="object 9"/>
          <p:cNvSpPr/>
          <p:nvPr/>
        </p:nvSpPr>
        <p:spPr>
          <a:xfrm>
            <a:off x="794385" y="0"/>
            <a:ext cx="920115" cy="98425"/>
          </a:xfrm>
          <a:custGeom>
            <a:avLst/>
            <a:gdLst/>
            <a:ahLst/>
            <a:cxnLst/>
            <a:rect l="l" t="t" r="r" b="b"/>
            <a:pathLst>
              <a:path w="920114" h="98425">
                <a:moveTo>
                  <a:pt x="0" y="98044"/>
                </a:moveTo>
                <a:lnTo>
                  <a:pt x="919708" y="98044"/>
                </a:lnTo>
                <a:lnTo>
                  <a:pt x="919708" y="0"/>
                </a:lnTo>
                <a:lnTo>
                  <a:pt x="0" y="0"/>
                </a:lnTo>
                <a:lnTo>
                  <a:pt x="0" y="98044"/>
                </a:lnTo>
                <a:close/>
              </a:path>
            </a:pathLst>
          </a:custGeom>
          <a:solidFill>
            <a:srgbClr val="CF001C"/>
          </a:solidFill>
        </p:spPr>
        <p:txBody>
          <a:bodyPr wrap="square" lIns="0" tIns="0" rIns="0" bIns="0" rtlCol="0"/>
          <a:lstStyle/>
          <a:p>
            <a:endParaRPr/>
          </a:p>
        </p:txBody>
      </p:sp>
      <p:pic>
        <p:nvPicPr>
          <p:cNvPr id="1026" name="Picture 2"/>
          <p:cNvPicPr>
            <a:picLocks noChangeAspect="1" noChangeArrowheads="1"/>
          </p:cNvPicPr>
          <p:nvPr/>
        </p:nvPicPr>
        <p:blipFill>
          <a:blip r:embed="rId2" cstate="print"/>
          <a:srcRect/>
          <a:stretch>
            <a:fillRect/>
          </a:stretch>
        </p:blipFill>
        <p:spPr bwMode="auto">
          <a:xfrm>
            <a:off x="3314700" y="206375"/>
            <a:ext cx="1633537" cy="669925"/>
          </a:xfrm>
          <a:prstGeom prst="rect">
            <a:avLst/>
          </a:prstGeom>
          <a:noFill/>
          <a:ln w="9525">
            <a:noFill/>
            <a:miter lim="800000"/>
            <a:headEnd/>
            <a:tailEnd/>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342900" y="2786019"/>
            <a:ext cx="8001000" cy="4501232"/>
          </a:xfrm>
          <a:prstGeom prst="rect">
            <a:avLst/>
          </a:prstGeom>
        </p:spPr>
        <p:txBody>
          <a:bodyPr vert="horz" wrap="square" lIns="0" tIns="0" rIns="0" bIns="0" rtlCol="0">
            <a:spAutoFit/>
          </a:bodyPr>
          <a:lstStyle/>
          <a:p>
            <a:r>
              <a:rPr lang="en-GB" altLang="en-US" dirty="0">
                <a:solidFill>
                  <a:srgbClr val="013C7E"/>
                </a:solidFill>
                <a:latin typeface="+mj-lt"/>
                <a:cs typeface="Calibri"/>
              </a:rPr>
              <a:t>A method used to evaluate survey questions by collecting information regarding the respondents’ thought processes while administering the questionnaire.</a:t>
            </a:r>
          </a:p>
          <a:p>
            <a:endParaRPr lang="en-GB" sz="1600" spc="-25" dirty="0">
              <a:solidFill>
                <a:srgbClr val="013C7E"/>
              </a:solidFill>
              <a:latin typeface="+mj-lt"/>
              <a:cs typeface="Calibri"/>
            </a:endParaRPr>
          </a:p>
          <a:p>
            <a:r>
              <a:rPr lang="en-GB" spc="-25" dirty="0">
                <a:solidFill>
                  <a:srgbClr val="013C7E"/>
                </a:solidFill>
                <a:latin typeface="+mj-lt"/>
                <a:cs typeface="Calibri"/>
              </a:rPr>
              <a:t>This information is then used to:</a:t>
            </a:r>
          </a:p>
          <a:p>
            <a:endParaRPr lang="en-GB" spc="-25" dirty="0">
              <a:solidFill>
                <a:srgbClr val="013C7E"/>
              </a:solidFill>
              <a:latin typeface="+mj-lt"/>
              <a:cs typeface="Calibri"/>
            </a:endParaRPr>
          </a:p>
          <a:p>
            <a:pPr marL="285750" indent="-285750">
              <a:buFont typeface="Arial" panose="020B0604020202020204" pitchFamily="34" charset="0"/>
              <a:buChar char="•"/>
            </a:pPr>
            <a:r>
              <a:rPr lang="en-GB" spc="-25" dirty="0">
                <a:solidFill>
                  <a:srgbClr val="013C7E"/>
                </a:solidFill>
                <a:latin typeface="+mj-lt"/>
                <a:cs typeface="Calibri"/>
              </a:rPr>
              <a:t>Evaluate the quality of the response</a:t>
            </a:r>
          </a:p>
          <a:p>
            <a:pPr marL="285750" indent="-285750">
              <a:buFont typeface="Arial" panose="020B0604020202020204" pitchFamily="34" charset="0"/>
              <a:buChar char="•"/>
            </a:pPr>
            <a:endParaRPr lang="en-GB" spc="-25" dirty="0">
              <a:solidFill>
                <a:srgbClr val="013C7E"/>
              </a:solidFill>
              <a:latin typeface="+mj-lt"/>
              <a:cs typeface="Calibri"/>
            </a:endParaRPr>
          </a:p>
          <a:p>
            <a:pPr marL="285750" indent="-285750">
              <a:buFont typeface="Arial" panose="020B0604020202020204" pitchFamily="34" charset="0"/>
              <a:buChar char="•"/>
            </a:pPr>
            <a:r>
              <a:rPr lang="en-GB" spc="-25" dirty="0">
                <a:solidFill>
                  <a:srgbClr val="013C7E"/>
                </a:solidFill>
                <a:latin typeface="+mj-lt"/>
                <a:cs typeface="Calibri"/>
              </a:rPr>
              <a:t>Determine whether the questionnaire is generating the intended information</a:t>
            </a:r>
          </a:p>
          <a:p>
            <a:pPr marL="285750" indent="-285750">
              <a:buFont typeface="Arial" panose="020B0604020202020204" pitchFamily="34" charset="0"/>
              <a:buChar char="•"/>
            </a:pPr>
            <a:endParaRPr lang="en-GB" spc="-25" dirty="0">
              <a:solidFill>
                <a:srgbClr val="013C7E"/>
              </a:solidFill>
              <a:latin typeface="+mj-lt"/>
              <a:cs typeface="Calibri"/>
            </a:endParaRPr>
          </a:p>
          <a:p>
            <a:pPr marL="285750" indent="-285750">
              <a:buFont typeface="Arial" panose="020B0604020202020204" pitchFamily="34" charset="0"/>
              <a:buChar char="•"/>
            </a:pPr>
            <a:r>
              <a:rPr lang="en-GB" spc="-25" dirty="0">
                <a:solidFill>
                  <a:srgbClr val="013C7E"/>
                </a:solidFill>
                <a:latin typeface="+mj-lt"/>
                <a:cs typeface="Calibri"/>
              </a:rPr>
              <a:t>Uncover participant’s difficulties</a:t>
            </a:r>
            <a:endParaRPr lang="en-GB"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marL="136525" indent="-123825">
              <a:lnSpc>
                <a:spcPct val="100000"/>
              </a:lnSpc>
              <a:spcBef>
                <a:spcPts val="280"/>
              </a:spcBef>
              <a:tabLst>
                <a:tab pos="137160" algn="l"/>
              </a:tabLst>
            </a:pPr>
            <a:endParaRPr sz="1600" dirty="0">
              <a:latin typeface="+mj-lt"/>
              <a:cs typeface="Calibri"/>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647700" y="663576"/>
            <a:ext cx="7467600" cy="1783437"/>
          </a:xfrm>
          <a:prstGeom prst="rect">
            <a:avLst/>
          </a:prstGeom>
        </p:spPr>
        <p:txBody>
          <a:bodyPr vert="horz" wrap="square" lIns="0" tIns="0" rIns="0" bIns="0" rtlCol="0">
            <a:spAutoFit/>
          </a:bodyPr>
          <a:lstStyle/>
          <a:p>
            <a:pPr marL="12700" marR="5080">
              <a:lnSpc>
                <a:spcPts val="2800"/>
              </a:lnSpc>
            </a:pPr>
            <a:r>
              <a:rPr lang="en-GB" sz="3200" dirty="0">
                <a:latin typeface="+mj-lt"/>
              </a:rPr>
              <a:t>What is </a:t>
            </a:r>
            <a:br>
              <a:rPr lang="en-GB" sz="3200" dirty="0">
                <a:latin typeface="+mj-lt"/>
              </a:rPr>
            </a:br>
            <a:br>
              <a:rPr lang="en-GB" sz="3200" dirty="0">
                <a:latin typeface="+mj-lt"/>
              </a:rPr>
            </a:br>
            <a:br>
              <a:rPr lang="en-GB" sz="3200" dirty="0">
                <a:latin typeface="+mj-lt"/>
              </a:rPr>
            </a:br>
            <a:r>
              <a:rPr lang="en-GB" sz="3200" dirty="0">
                <a:latin typeface="+mj-lt"/>
              </a:rPr>
              <a:t>			Cognitive Interviewing?</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2</a:t>
            </a:fld>
            <a:r>
              <a:rPr sz="1000" dirty="0">
                <a:latin typeface="Agenda" pitchFamily="2" charset="0"/>
              </a:rPr>
              <a:t>  </a:t>
            </a:r>
            <a:r>
              <a:rPr dirty="0">
                <a:latin typeface="Agenda" pitchFamily="2" charset="0"/>
              </a:rPr>
              <a:t>-</a:t>
            </a:r>
            <a:endParaRPr sz="1000" dirty="0">
              <a:latin typeface="Agenda" pitchFamily="2" charset="0"/>
            </a:endParaRPr>
          </a:p>
        </p:txBody>
      </p:sp>
      <p:pic>
        <p:nvPicPr>
          <p:cNvPr id="5" name="Graphic 4" descr="Head with gears">
            <a:extLst>
              <a:ext uri="{FF2B5EF4-FFF2-40B4-BE49-F238E27FC236}">
                <a16:creationId xmlns:a16="http://schemas.microsoft.com/office/drawing/2014/main" id="{0798E90D-7896-4970-8EBF-2F3A09DF4B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71700" y="892175"/>
            <a:ext cx="914400" cy="914400"/>
          </a:xfrm>
          <a:prstGeom prst="rect">
            <a:avLst/>
          </a:prstGeom>
        </p:spPr>
      </p:pic>
    </p:spTree>
    <p:extLst>
      <p:ext uri="{BB962C8B-B14F-4D97-AF65-F5344CB8AC3E}">
        <p14:creationId xmlns:p14="http://schemas.microsoft.com/office/powerpoint/2010/main" val="1603986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361950" y="1538390"/>
            <a:ext cx="8039100" cy="4647426"/>
          </a:xfrm>
          <a:prstGeom prst="rect">
            <a:avLst/>
          </a:prstGeom>
        </p:spPr>
        <p:txBody>
          <a:bodyPr vert="horz" wrap="square" lIns="0" tIns="0" rIns="0" bIns="0" rtlCol="0">
            <a:spAutoFit/>
          </a:bodyPr>
          <a:lstStyle/>
          <a:p>
            <a:pPr>
              <a:tabLst>
                <a:tab pos="137160" algn="l"/>
              </a:tabLst>
            </a:pPr>
            <a:r>
              <a:rPr lang="en-GB" dirty="0">
                <a:solidFill>
                  <a:srgbClr val="013C7E"/>
                </a:solidFill>
                <a:latin typeface="+mj-lt"/>
                <a:cs typeface="Calibri"/>
              </a:rPr>
              <a:t>Cognitive interviewing was used to test the non-formal education (COURATT) question. </a:t>
            </a:r>
          </a:p>
          <a:p>
            <a:pPr>
              <a:tabLst>
                <a:tab pos="137160" algn="l"/>
              </a:tabLst>
            </a:pPr>
            <a:endParaRPr lang="en-GB" dirty="0">
              <a:solidFill>
                <a:srgbClr val="013C7E"/>
              </a:solidFill>
              <a:latin typeface="+mj-lt"/>
              <a:cs typeface="Calibri"/>
            </a:endParaRPr>
          </a:p>
          <a:p>
            <a:pPr>
              <a:tabLst>
                <a:tab pos="137160" algn="l"/>
              </a:tabLst>
            </a:pPr>
            <a:r>
              <a:rPr lang="en-GB" dirty="0">
                <a:solidFill>
                  <a:srgbClr val="013C7E"/>
                </a:solidFill>
                <a:cs typeface="Calibri"/>
              </a:rPr>
              <a:t>It was implemented in the final quarter of 2016 and changes were introduced in the first quarter of 2017. </a:t>
            </a:r>
          </a:p>
          <a:p>
            <a:pPr>
              <a:tabLst>
                <a:tab pos="137160" algn="l"/>
              </a:tabLst>
            </a:pPr>
            <a:endParaRPr lang="en-GB" dirty="0">
              <a:solidFill>
                <a:srgbClr val="013C7E"/>
              </a:solidFill>
              <a:latin typeface="+mj-lt"/>
              <a:cs typeface="Calibri"/>
            </a:endParaRPr>
          </a:p>
          <a:p>
            <a:pPr>
              <a:tabLst>
                <a:tab pos="137160" algn="l"/>
              </a:tabLst>
            </a:pPr>
            <a:endParaRPr lang="en-GB" dirty="0">
              <a:solidFill>
                <a:srgbClr val="013C7E"/>
              </a:solidFill>
              <a:latin typeface="+mj-lt"/>
              <a:cs typeface="Calibri"/>
            </a:endParaRPr>
          </a:p>
          <a:p>
            <a:pPr>
              <a:tabLst>
                <a:tab pos="137160" algn="l"/>
              </a:tabLst>
            </a:pPr>
            <a:r>
              <a:rPr lang="en-GB" dirty="0">
                <a:solidFill>
                  <a:srgbClr val="013C7E"/>
                </a:solidFill>
                <a:latin typeface="+mj-lt"/>
                <a:cs typeface="Calibri"/>
              </a:rPr>
              <a:t>For the purpose of this study </a:t>
            </a:r>
            <a:r>
              <a:rPr lang="en-GB" b="1" u="sng" dirty="0">
                <a:solidFill>
                  <a:srgbClr val="013C7E"/>
                </a:solidFill>
                <a:latin typeface="+mj-lt"/>
                <a:cs typeface="Calibri"/>
              </a:rPr>
              <a:t>2</a:t>
            </a:r>
            <a:r>
              <a:rPr lang="en-GB" dirty="0">
                <a:solidFill>
                  <a:srgbClr val="013C7E"/>
                </a:solidFill>
                <a:latin typeface="+mj-lt"/>
                <a:cs typeface="Calibri"/>
              </a:rPr>
              <a:t> questions were presented to the participants. </a:t>
            </a: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r>
              <a:rPr lang="en-GB" u="sng" dirty="0">
                <a:solidFill>
                  <a:srgbClr val="013C7E"/>
                </a:solidFill>
                <a:latin typeface="+mj-lt"/>
                <a:cs typeface="Calibri"/>
              </a:rPr>
              <a:t>Original question </a:t>
            </a:r>
          </a:p>
          <a:p>
            <a:endParaRPr lang="en-GB" dirty="0">
              <a:solidFill>
                <a:srgbClr val="013C7E"/>
              </a:solidFill>
              <a:latin typeface="+mj-lt"/>
              <a:cs typeface="Calibri"/>
            </a:endParaRPr>
          </a:p>
          <a:p>
            <a:r>
              <a:rPr lang="en-GB" sz="2000" b="1" dirty="0">
                <a:solidFill>
                  <a:srgbClr val="013C7E"/>
                </a:solidFill>
                <a:latin typeface="+mj-lt"/>
                <a:cs typeface="Calibri"/>
              </a:rPr>
              <a:t>During the previous 4 weeks have you attended any courses, seminars, conferences or private lessons outside regular education? Yes or No</a:t>
            </a:r>
          </a:p>
          <a:p>
            <a:endParaRPr lang="en-GB" dirty="0">
              <a:solidFill>
                <a:srgbClr val="013C7E"/>
              </a:solidFill>
              <a:latin typeface="+mj-lt"/>
              <a:cs typeface="Calibri"/>
            </a:endParaRPr>
          </a:p>
          <a:p>
            <a:pPr>
              <a:tabLst>
                <a:tab pos="137160" algn="l"/>
              </a:tabLst>
            </a:pPr>
            <a:endParaRPr lang="en-GB" sz="1600" spc="-25" dirty="0">
              <a:solidFill>
                <a:srgbClr val="58595B"/>
              </a:solidFill>
              <a:latin typeface="+mj-lt"/>
              <a:cs typeface="Calibri"/>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95300" y="675709"/>
            <a:ext cx="7467600" cy="718145"/>
          </a:xfrm>
          <a:prstGeom prst="rect">
            <a:avLst/>
          </a:prstGeom>
        </p:spPr>
        <p:txBody>
          <a:bodyPr vert="horz" wrap="square" lIns="0" tIns="0" rIns="0" bIns="0" rtlCol="0">
            <a:spAutoFit/>
          </a:bodyPr>
          <a:lstStyle/>
          <a:p>
            <a:pPr marL="12700" marR="5080">
              <a:lnSpc>
                <a:spcPts val="2800"/>
              </a:lnSpc>
            </a:pPr>
            <a:r>
              <a:rPr lang="en-GB" sz="3200" dirty="0">
                <a:latin typeface="+mj-lt"/>
              </a:rPr>
              <a:t>Research Design</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3</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3036371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342900" y="1381721"/>
            <a:ext cx="8001000" cy="1608133"/>
          </a:xfrm>
          <a:prstGeom prst="rect">
            <a:avLst/>
          </a:prstGeom>
        </p:spPr>
        <p:txBody>
          <a:bodyPr vert="horz" wrap="square" lIns="0" tIns="0" rIns="0" bIns="0" rtlCol="0">
            <a:spAutoFit/>
          </a:bodyPr>
          <a:lstStyle/>
          <a:p>
            <a:r>
              <a:rPr lang="en-GB" u="sng" dirty="0">
                <a:solidFill>
                  <a:srgbClr val="013C7E"/>
                </a:solidFill>
                <a:latin typeface="+mj-lt"/>
                <a:cs typeface="Calibri"/>
              </a:rPr>
              <a:t>Revised question </a:t>
            </a:r>
          </a:p>
          <a:p>
            <a:endParaRPr lang="en-GB" dirty="0">
              <a:solidFill>
                <a:srgbClr val="013C7E"/>
              </a:solidFill>
              <a:latin typeface="+mj-lt"/>
              <a:cs typeface="Calibri"/>
            </a:endParaRPr>
          </a:p>
          <a:p>
            <a:r>
              <a:rPr lang="en-GB" dirty="0">
                <a:solidFill>
                  <a:srgbClr val="013C7E"/>
                </a:solidFill>
                <a:latin typeface="+mj-lt"/>
                <a:cs typeface="Calibri"/>
              </a:rPr>
              <a:t>During the previous 4 weeks have you attended any of the following courses: </a:t>
            </a:r>
          </a:p>
          <a:p>
            <a:pPr>
              <a:tabLst>
                <a:tab pos="137160" algn="l"/>
              </a:tabLst>
            </a:pPr>
            <a:endParaRPr lang="en-GB" sz="1600" spc="-25" dirty="0">
              <a:solidFill>
                <a:srgbClr val="58595B"/>
              </a:solidFill>
              <a:latin typeface="+mj-lt"/>
              <a:cs typeface="Calibri"/>
            </a:endParaRPr>
          </a:p>
          <a:p>
            <a:pPr>
              <a:tabLst>
                <a:tab pos="137160" algn="l"/>
              </a:tabLst>
            </a:pPr>
            <a:endParaRPr lang="en-GB" sz="1600" spc="-25" dirty="0">
              <a:solidFill>
                <a:srgbClr val="58595B"/>
              </a:solidFill>
              <a:latin typeface="+mj-lt"/>
              <a:cs typeface="Calibri"/>
            </a:endParaRPr>
          </a:p>
          <a:p>
            <a:pPr marL="136525" indent="-123825">
              <a:lnSpc>
                <a:spcPct val="100000"/>
              </a:lnSpc>
              <a:spcBef>
                <a:spcPts val="280"/>
              </a:spcBef>
              <a:tabLst>
                <a:tab pos="137160" algn="l"/>
              </a:tabLst>
            </a:pPr>
            <a:endParaRPr sz="1600" dirty="0">
              <a:latin typeface="+mj-lt"/>
              <a:cs typeface="Calibri"/>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647700" y="663576"/>
            <a:ext cx="7467600" cy="718145"/>
          </a:xfrm>
          <a:prstGeom prst="rect">
            <a:avLst/>
          </a:prstGeom>
        </p:spPr>
        <p:txBody>
          <a:bodyPr vert="horz" wrap="square" lIns="0" tIns="0" rIns="0" bIns="0" rtlCol="0">
            <a:spAutoFit/>
          </a:bodyPr>
          <a:lstStyle/>
          <a:p>
            <a:pPr marL="12700" marR="5080">
              <a:lnSpc>
                <a:spcPts val="2800"/>
              </a:lnSpc>
            </a:pPr>
            <a:r>
              <a:rPr lang="en-GB" sz="3200" dirty="0">
                <a:latin typeface="+mj-lt"/>
              </a:rPr>
              <a:t>Research Design- cont’d</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4</a:t>
            </a:fld>
            <a:r>
              <a:rPr sz="1000" dirty="0">
                <a:latin typeface="Agenda" pitchFamily="2" charset="0"/>
              </a:rPr>
              <a:t>  </a:t>
            </a:r>
            <a:r>
              <a:rPr dirty="0">
                <a:latin typeface="Agenda" pitchFamily="2" charset="0"/>
              </a:rPr>
              <a:t>-</a:t>
            </a:r>
            <a:endParaRPr sz="1000" dirty="0">
              <a:latin typeface="Agenda" pitchFamily="2" charset="0"/>
            </a:endParaRPr>
          </a:p>
        </p:txBody>
      </p:sp>
      <p:graphicFrame>
        <p:nvGraphicFramePr>
          <p:cNvPr id="5" name="Table 4">
            <a:extLst>
              <a:ext uri="{FF2B5EF4-FFF2-40B4-BE49-F238E27FC236}">
                <a16:creationId xmlns:a16="http://schemas.microsoft.com/office/drawing/2014/main" id="{05F05823-07DE-4A0B-821A-9F8B9554EFEE}"/>
              </a:ext>
            </a:extLst>
          </p:cNvPr>
          <p:cNvGraphicFramePr>
            <a:graphicFrameLocks noGrp="1"/>
          </p:cNvGraphicFramePr>
          <p:nvPr>
            <p:extLst>
              <p:ext uri="{D42A27DB-BD31-4B8C-83A1-F6EECF244321}">
                <p14:modId xmlns:p14="http://schemas.microsoft.com/office/powerpoint/2010/main" val="3542381162"/>
              </p:ext>
            </p:extLst>
          </p:nvPr>
        </p:nvGraphicFramePr>
        <p:xfrm>
          <a:off x="1017375" y="2609566"/>
          <a:ext cx="6157074" cy="3363094"/>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2272430909"/>
                    </a:ext>
                  </a:extLst>
                </a:gridCol>
                <a:gridCol w="1066800">
                  <a:extLst>
                    <a:ext uri="{9D8B030D-6E8A-4147-A177-3AD203B41FA5}">
                      <a16:colId xmlns:a16="http://schemas.microsoft.com/office/drawing/2014/main" val="2821844363"/>
                    </a:ext>
                  </a:extLst>
                </a:gridCol>
                <a:gridCol w="1127874">
                  <a:extLst>
                    <a:ext uri="{9D8B030D-6E8A-4147-A177-3AD203B41FA5}">
                      <a16:colId xmlns:a16="http://schemas.microsoft.com/office/drawing/2014/main" val="3094045676"/>
                    </a:ext>
                  </a:extLst>
                </a:gridCol>
              </a:tblGrid>
              <a:tr h="392182">
                <a:tc>
                  <a:txBody>
                    <a:bodyPr/>
                    <a:lstStyle/>
                    <a:p>
                      <a:pPr algn="l"/>
                      <a:endParaRPr lang="en-GB" dirty="0"/>
                    </a:p>
                  </a:txBody>
                  <a:tcPr/>
                </a:tc>
                <a:tc>
                  <a:txBody>
                    <a:bodyPr/>
                    <a:lstStyle/>
                    <a:p>
                      <a:pPr algn="l"/>
                      <a:r>
                        <a:rPr lang="en-GB" dirty="0"/>
                        <a:t>    Yes</a:t>
                      </a:r>
                    </a:p>
                  </a:txBody>
                  <a:tcPr/>
                </a:tc>
                <a:tc>
                  <a:txBody>
                    <a:bodyPr/>
                    <a:lstStyle/>
                    <a:p>
                      <a:pPr algn="l"/>
                      <a:r>
                        <a:rPr lang="en-GB" dirty="0"/>
                        <a:t>     No</a:t>
                      </a:r>
                    </a:p>
                  </a:txBody>
                  <a:tcPr/>
                </a:tc>
                <a:extLst>
                  <a:ext uri="{0D108BD9-81ED-4DB2-BD59-A6C34878D82A}">
                    <a16:rowId xmlns:a16="http://schemas.microsoft.com/office/drawing/2014/main" val="2788383100"/>
                  </a:ext>
                </a:extLst>
              </a:tr>
              <a:tr h="392182">
                <a:tc>
                  <a:txBody>
                    <a:bodyPr/>
                    <a:lstStyle/>
                    <a:p>
                      <a:pPr algn="l"/>
                      <a:r>
                        <a:rPr lang="en-GB" sz="1500" dirty="0"/>
                        <a:t>(a) On the job training</a:t>
                      </a:r>
                    </a:p>
                  </a:txBody>
                  <a:tcPr/>
                </a:tc>
                <a:tc>
                  <a:txBody>
                    <a:bodyPr/>
                    <a:lstStyle/>
                    <a:p>
                      <a:pPr algn="l"/>
                      <a:endParaRPr lang="en-GB"/>
                    </a:p>
                  </a:txBody>
                  <a:tcPr/>
                </a:tc>
                <a:tc>
                  <a:txBody>
                    <a:bodyPr/>
                    <a:lstStyle/>
                    <a:p>
                      <a:pPr algn="l"/>
                      <a:endParaRPr lang="en-GB"/>
                    </a:p>
                  </a:txBody>
                  <a:tcPr/>
                </a:tc>
                <a:extLst>
                  <a:ext uri="{0D108BD9-81ED-4DB2-BD59-A6C34878D82A}">
                    <a16:rowId xmlns:a16="http://schemas.microsoft.com/office/drawing/2014/main" val="3503872857"/>
                  </a:ext>
                </a:extLst>
              </a:tr>
              <a:tr h="392182">
                <a:tc>
                  <a:txBody>
                    <a:bodyPr/>
                    <a:lstStyle/>
                    <a:p>
                      <a:pPr algn="l"/>
                      <a:r>
                        <a:rPr lang="en-GB" sz="1500" dirty="0"/>
                        <a:t>(b) Driving lessons</a:t>
                      </a:r>
                    </a:p>
                  </a:txBody>
                  <a:tcPr/>
                </a:tc>
                <a:tc>
                  <a:txBody>
                    <a:bodyPr/>
                    <a:lstStyle/>
                    <a:p>
                      <a:pPr algn="l"/>
                      <a:endParaRPr lang="en-GB"/>
                    </a:p>
                  </a:txBody>
                  <a:tcPr/>
                </a:tc>
                <a:tc>
                  <a:txBody>
                    <a:bodyPr/>
                    <a:lstStyle/>
                    <a:p>
                      <a:pPr algn="l"/>
                      <a:endParaRPr lang="en-GB"/>
                    </a:p>
                  </a:txBody>
                  <a:tcPr/>
                </a:tc>
                <a:extLst>
                  <a:ext uri="{0D108BD9-81ED-4DB2-BD59-A6C34878D82A}">
                    <a16:rowId xmlns:a16="http://schemas.microsoft.com/office/drawing/2014/main" val="2696517891"/>
                  </a:ext>
                </a:extLst>
              </a:tr>
              <a:tr h="392182">
                <a:tc>
                  <a:txBody>
                    <a:bodyPr/>
                    <a:lstStyle/>
                    <a:p>
                      <a:pPr algn="l"/>
                      <a:r>
                        <a:rPr lang="en-GB" sz="1500" dirty="0"/>
                        <a:t>(c) Private lessons</a:t>
                      </a:r>
                    </a:p>
                  </a:txBody>
                  <a:tcPr/>
                </a:tc>
                <a:tc>
                  <a:txBody>
                    <a:bodyPr/>
                    <a:lstStyle/>
                    <a:p>
                      <a:pPr algn="l"/>
                      <a:endParaRPr lang="en-GB"/>
                    </a:p>
                  </a:txBody>
                  <a:tcPr/>
                </a:tc>
                <a:tc>
                  <a:txBody>
                    <a:bodyPr/>
                    <a:lstStyle/>
                    <a:p>
                      <a:pPr algn="l"/>
                      <a:endParaRPr lang="en-GB"/>
                    </a:p>
                  </a:txBody>
                  <a:tcPr/>
                </a:tc>
                <a:extLst>
                  <a:ext uri="{0D108BD9-81ED-4DB2-BD59-A6C34878D82A}">
                    <a16:rowId xmlns:a16="http://schemas.microsoft.com/office/drawing/2014/main" val="2546739095"/>
                  </a:ext>
                </a:extLst>
              </a:tr>
              <a:tr h="392182">
                <a:tc>
                  <a:txBody>
                    <a:bodyPr/>
                    <a:lstStyle/>
                    <a:p>
                      <a:pPr algn="l"/>
                      <a:r>
                        <a:rPr lang="en-GB" sz="1500" dirty="0"/>
                        <a:t>(d) Seminars or conferences</a:t>
                      </a:r>
                    </a:p>
                  </a:txBody>
                  <a:tcPr/>
                </a:tc>
                <a:tc>
                  <a:txBody>
                    <a:bodyPr/>
                    <a:lstStyle/>
                    <a:p>
                      <a:pPr algn="l"/>
                      <a:endParaRPr lang="en-GB"/>
                    </a:p>
                  </a:txBody>
                  <a:tcPr/>
                </a:tc>
                <a:tc>
                  <a:txBody>
                    <a:bodyPr/>
                    <a:lstStyle/>
                    <a:p>
                      <a:pPr algn="l"/>
                      <a:endParaRPr lang="en-GB"/>
                    </a:p>
                  </a:txBody>
                  <a:tcPr/>
                </a:tc>
                <a:extLst>
                  <a:ext uri="{0D108BD9-81ED-4DB2-BD59-A6C34878D82A}">
                    <a16:rowId xmlns:a16="http://schemas.microsoft.com/office/drawing/2014/main" val="915134776"/>
                  </a:ext>
                </a:extLst>
              </a:tr>
              <a:tr h="580214">
                <a:tc>
                  <a:txBody>
                    <a:bodyPr/>
                    <a:lstStyle/>
                    <a:p>
                      <a:pPr algn="l"/>
                      <a:r>
                        <a:rPr lang="en-GB" sz="1500" dirty="0"/>
                        <a:t>(e) Music, band clubs, singing, drama, dancing or sport lessons</a:t>
                      </a:r>
                    </a:p>
                  </a:txBody>
                  <a:tcPr/>
                </a:tc>
                <a:tc>
                  <a:txBody>
                    <a:bodyPr/>
                    <a:lstStyle/>
                    <a:p>
                      <a:pPr algn="l"/>
                      <a:endParaRPr lang="en-GB"/>
                    </a:p>
                  </a:txBody>
                  <a:tcPr/>
                </a:tc>
                <a:tc>
                  <a:txBody>
                    <a:bodyPr/>
                    <a:lstStyle/>
                    <a:p>
                      <a:pPr algn="l"/>
                      <a:endParaRPr lang="en-GB"/>
                    </a:p>
                  </a:txBody>
                  <a:tcPr/>
                </a:tc>
                <a:extLst>
                  <a:ext uri="{0D108BD9-81ED-4DB2-BD59-A6C34878D82A}">
                    <a16:rowId xmlns:a16="http://schemas.microsoft.com/office/drawing/2014/main" val="3458068683"/>
                  </a:ext>
                </a:extLst>
              </a:tr>
              <a:tr h="821970">
                <a:tc>
                  <a:txBody>
                    <a:bodyPr/>
                    <a:lstStyle/>
                    <a:p>
                      <a:pPr algn="l"/>
                      <a:r>
                        <a:rPr lang="en-GB" sz="1500" dirty="0"/>
                        <a:t>(f) Other courses (including foreign language lessons, hobbies, art courses, health courses (e.g. natal courses), (CANA movement courses)</a:t>
                      </a:r>
                    </a:p>
                  </a:txBody>
                  <a:tcPr/>
                </a:tc>
                <a:tc>
                  <a:txBody>
                    <a:bodyPr/>
                    <a:lstStyle/>
                    <a:p>
                      <a:pPr algn="l"/>
                      <a:endParaRPr lang="en-GB"/>
                    </a:p>
                  </a:txBody>
                  <a:tcPr/>
                </a:tc>
                <a:tc>
                  <a:txBody>
                    <a:bodyPr/>
                    <a:lstStyle/>
                    <a:p>
                      <a:pPr algn="l"/>
                      <a:endParaRPr lang="en-GB" dirty="0"/>
                    </a:p>
                  </a:txBody>
                  <a:tcPr/>
                </a:tc>
                <a:extLst>
                  <a:ext uri="{0D108BD9-81ED-4DB2-BD59-A6C34878D82A}">
                    <a16:rowId xmlns:a16="http://schemas.microsoft.com/office/drawing/2014/main" val="764563180"/>
                  </a:ext>
                </a:extLst>
              </a:tr>
            </a:tbl>
          </a:graphicData>
        </a:graphic>
      </p:graphicFrame>
    </p:spTree>
    <p:extLst>
      <p:ext uri="{BB962C8B-B14F-4D97-AF65-F5344CB8AC3E}">
        <p14:creationId xmlns:p14="http://schemas.microsoft.com/office/powerpoint/2010/main" val="668284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95300" y="675709"/>
            <a:ext cx="7467600" cy="718145"/>
          </a:xfrm>
          <a:prstGeom prst="rect">
            <a:avLst/>
          </a:prstGeom>
        </p:spPr>
        <p:txBody>
          <a:bodyPr vert="horz" wrap="square" lIns="0" tIns="0" rIns="0" bIns="0" rtlCol="0">
            <a:spAutoFit/>
          </a:bodyPr>
          <a:lstStyle/>
          <a:p>
            <a:pPr marL="12700" marR="5080">
              <a:lnSpc>
                <a:spcPts val="2800"/>
              </a:lnSpc>
            </a:pPr>
            <a:r>
              <a:rPr lang="en-GB" sz="3200" dirty="0">
                <a:latin typeface="+mj-lt"/>
              </a:rPr>
              <a:t>Hybrid Cognitive Interviewing Model</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5</a:t>
            </a:fld>
            <a:r>
              <a:rPr sz="1000" dirty="0">
                <a:latin typeface="Agenda" pitchFamily="2" charset="0"/>
              </a:rPr>
              <a:t>  </a:t>
            </a:r>
            <a:r>
              <a:rPr dirty="0">
                <a:latin typeface="Agenda" pitchFamily="2" charset="0"/>
              </a:rPr>
              <a:t>-</a:t>
            </a:r>
            <a:endParaRPr sz="1000" dirty="0">
              <a:latin typeface="Agenda" pitchFamily="2" charset="0"/>
            </a:endParaRPr>
          </a:p>
        </p:txBody>
      </p:sp>
      <p:graphicFrame>
        <p:nvGraphicFramePr>
          <p:cNvPr id="3" name="Diagram 2">
            <a:extLst>
              <a:ext uri="{FF2B5EF4-FFF2-40B4-BE49-F238E27FC236}">
                <a16:creationId xmlns:a16="http://schemas.microsoft.com/office/drawing/2014/main" id="{A5892EE4-EAAD-44B0-9E80-28FEC2B6E424}"/>
              </a:ext>
            </a:extLst>
          </p:cNvPr>
          <p:cNvGraphicFramePr/>
          <p:nvPr>
            <p:extLst>
              <p:ext uri="{D42A27DB-BD31-4B8C-83A1-F6EECF244321}">
                <p14:modId xmlns:p14="http://schemas.microsoft.com/office/powerpoint/2010/main" val="1996572108"/>
              </p:ext>
            </p:extLst>
          </p:nvPr>
        </p:nvGraphicFramePr>
        <p:xfrm>
          <a:off x="1176203" y="1333060"/>
          <a:ext cx="6329498" cy="4512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3953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419100" y="1393854"/>
            <a:ext cx="8039100" cy="4439677"/>
          </a:xfrm>
          <a:prstGeom prst="rect">
            <a:avLst/>
          </a:prstGeom>
        </p:spPr>
        <p:txBody>
          <a:bodyPr vert="horz" wrap="square" lIns="0" tIns="0" rIns="0" bIns="0" rtlCol="0">
            <a:spAutoFit/>
          </a:bodyPr>
          <a:lstStyle/>
          <a:p>
            <a:r>
              <a:rPr lang="en-GB" b="1" dirty="0">
                <a:solidFill>
                  <a:srgbClr val="013C7E"/>
                </a:solidFill>
                <a:cs typeface="Calibri"/>
              </a:rPr>
              <a:t>Thinking Aloud</a:t>
            </a:r>
          </a:p>
          <a:p>
            <a:endParaRPr lang="en-GB" b="1" dirty="0">
              <a:solidFill>
                <a:srgbClr val="013C7E"/>
              </a:solidFill>
              <a:cs typeface="Calibri"/>
            </a:endParaRPr>
          </a:p>
          <a:p>
            <a:pPr marL="342900" indent="-342900">
              <a:buFont typeface="+mj-lt"/>
              <a:buAutoNum type="arabicPeriod"/>
            </a:pPr>
            <a:r>
              <a:rPr lang="en-GB" dirty="0">
                <a:solidFill>
                  <a:srgbClr val="013C7E"/>
                </a:solidFill>
                <a:cs typeface="Calibri"/>
              </a:rPr>
              <a:t>Respondents were asked the original question</a:t>
            </a:r>
          </a:p>
          <a:p>
            <a:pPr marL="342900" indent="-342900">
              <a:buFont typeface="+mj-lt"/>
              <a:buAutoNum type="arabicPeriod"/>
            </a:pPr>
            <a:r>
              <a:rPr lang="en-GB" dirty="0">
                <a:solidFill>
                  <a:srgbClr val="013C7E"/>
                </a:solidFill>
                <a:cs typeface="Calibri"/>
              </a:rPr>
              <a:t>Answers were recorded by the interviewer</a:t>
            </a:r>
          </a:p>
          <a:p>
            <a:pPr marL="342900" indent="-342900">
              <a:buFont typeface="+mj-lt"/>
              <a:buAutoNum type="arabicPeriod"/>
            </a:pPr>
            <a:r>
              <a:rPr lang="en-GB" dirty="0">
                <a:solidFill>
                  <a:srgbClr val="013C7E"/>
                </a:solidFill>
                <a:cs typeface="Calibri"/>
              </a:rPr>
              <a:t>Respondents were asked to think aloud while answering their thought processes</a:t>
            </a:r>
          </a:p>
          <a:p>
            <a:pPr marL="342900" indent="-342900">
              <a:buFont typeface="+mj-lt"/>
              <a:buAutoNum type="arabicPeriod"/>
            </a:pPr>
            <a:r>
              <a:rPr lang="en-GB" dirty="0">
                <a:solidFill>
                  <a:srgbClr val="013C7E"/>
                </a:solidFill>
                <a:cs typeface="Calibri"/>
              </a:rPr>
              <a:t>The interviewer took written notes of the respondents’ thought processes</a:t>
            </a:r>
          </a:p>
          <a:p>
            <a:endParaRPr lang="en-GB" dirty="0">
              <a:solidFill>
                <a:srgbClr val="013C7E"/>
              </a:solidFill>
              <a:cs typeface="Calibri"/>
            </a:endParaRPr>
          </a:p>
          <a:p>
            <a:r>
              <a:rPr lang="en-GB" b="1" dirty="0">
                <a:solidFill>
                  <a:srgbClr val="013C7E"/>
                </a:solidFill>
                <a:cs typeface="Calibri"/>
              </a:rPr>
              <a:t>Retrospective Verbal Probing</a:t>
            </a:r>
          </a:p>
          <a:p>
            <a:endParaRPr lang="en-GB" dirty="0">
              <a:solidFill>
                <a:srgbClr val="013C7E"/>
              </a:solidFill>
              <a:cs typeface="Calibri"/>
            </a:endParaRPr>
          </a:p>
          <a:p>
            <a:pPr>
              <a:tabLst>
                <a:tab pos="137160" algn="l"/>
              </a:tabLst>
            </a:pPr>
            <a:r>
              <a:rPr lang="en-GB" dirty="0">
                <a:solidFill>
                  <a:srgbClr val="013C7E"/>
                </a:solidFill>
                <a:cs typeface="Calibri"/>
              </a:rPr>
              <a:t>The subject was asked the probe after the question was answered.</a:t>
            </a:r>
          </a:p>
          <a:p>
            <a:pPr>
              <a:tabLst>
                <a:tab pos="137160" algn="l"/>
              </a:tabLst>
            </a:pPr>
            <a:endParaRPr lang="en-GB" dirty="0">
              <a:solidFill>
                <a:srgbClr val="013C7E"/>
              </a:solidFill>
              <a:cs typeface="Calibri"/>
            </a:endParaRPr>
          </a:p>
          <a:p>
            <a:pPr>
              <a:tabLst>
                <a:tab pos="137160" algn="l"/>
              </a:tabLst>
            </a:pPr>
            <a:r>
              <a:rPr lang="en-GB" dirty="0">
                <a:solidFill>
                  <a:srgbClr val="013C7E"/>
                </a:solidFill>
                <a:cs typeface="Calibri"/>
              </a:rPr>
              <a:t>		Stimulates a more realistic environment</a:t>
            </a:r>
          </a:p>
          <a:p>
            <a:pPr>
              <a:tabLst>
                <a:tab pos="137160" algn="l"/>
              </a:tabLst>
            </a:pPr>
            <a:r>
              <a:rPr lang="en-GB" dirty="0">
                <a:solidFill>
                  <a:srgbClr val="013C7E"/>
                </a:solidFill>
                <a:cs typeface="Calibri"/>
              </a:rPr>
              <a:t>		Does not interrupt the interview</a:t>
            </a:r>
          </a:p>
          <a:p>
            <a:pPr>
              <a:tabLst>
                <a:tab pos="137160" algn="l"/>
              </a:tabLst>
            </a:pPr>
            <a:endParaRPr lang="en-GB" dirty="0">
              <a:solidFill>
                <a:srgbClr val="013C7E"/>
              </a:solidFill>
              <a:cs typeface="Calibri"/>
            </a:endParaRPr>
          </a:p>
          <a:p>
            <a:pPr>
              <a:tabLst>
                <a:tab pos="137160" algn="l"/>
              </a:tabLst>
            </a:pPr>
            <a:r>
              <a:rPr lang="en-GB" dirty="0">
                <a:solidFill>
                  <a:srgbClr val="013C7E"/>
                </a:solidFill>
                <a:cs typeface="Calibri"/>
              </a:rPr>
              <a:t>		Respondents may forget what they were thinking</a:t>
            </a:r>
          </a:p>
          <a:p>
            <a:pPr marL="136525" indent="-123825">
              <a:lnSpc>
                <a:spcPct val="100000"/>
              </a:lnSpc>
              <a:spcBef>
                <a:spcPts val="280"/>
              </a:spcBef>
              <a:tabLst>
                <a:tab pos="137160" algn="l"/>
              </a:tabLst>
            </a:pPr>
            <a:endParaRPr sz="1600" dirty="0">
              <a:latin typeface="+mj-lt"/>
              <a:cs typeface="Calibri"/>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95300" y="675709"/>
            <a:ext cx="7467600" cy="718145"/>
          </a:xfrm>
          <a:prstGeom prst="rect">
            <a:avLst/>
          </a:prstGeom>
        </p:spPr>
        <p:txBody>
          <a:bodyPr vert="horz" wrap="square" lIns="0" tIns="0" rIns="0" bIns="0" rtlCol="0">
            <a:spAutoFit/>
          </a:bodyPr>
          <a:lstStyle/>
          <a:p>
            <a:pPr marL="12700" marR="5080">
              <a:lnSpc>
                <a:spcPts val="2800"/>
              </a:lnSpc>
            </a:pPr>
            <a:r>
              <a:rPr lang="en-GB" sz="3200" dirty="0"/>
              <a:t>Cognitive interviewing techniques</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6</a:t>
            </a:fld>
            <a:r>
              <a:rPr sz="1000" dirty="0">
                <a:latin typeface="Agenda" pitchFamily="2" charset="0"/>
              </a:rPr>
              <a:t>  </a:t>
            </a:r>
            <a:r>
              <a:rPr dirty="0">
                <a:latin typeface="Agenda" pitchFamily="2" charset="0"/>
              </a:rPr>
              <a:t>-</a:t>
            </a:r>
            <a:endParaRPr sz="1000" dirty="0">
              <a:latin typeface="Agenda" pitchFamily="2" charset="0"/>
            </a:endParaRPr>
          </a:p>
        </p:txBody>
      </p:sp>
      <p:sp>
        <p:nvSpPr>
          <p:cNvPr id="3" name="Plus Sign 2">
            <a:extLst>
              <a:ext uri="{FF2B5EF4-FFF2-40B4-BE49-F238E27FC236}">
                <a16:creationId xmlns:a16="http://schemas.microsoft.com/office/drawing/2014/main" id="{6DEBAE17-C6FB-4B5A-93E2-A2D9071BDCC5}"/>
              </a:ext>
            </a:extLst>
          </p:cNvPr>
          <p:cNvSpPr/>
          <p:nvPr/>
        </p:nvSpPr>
        <p:spPr>
          <a:xfrm>
            <a:off x="709578" y="4484270"/>
            <a:ext cx="380995" cy="40636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Minus Sign 4">
            <a:extLst>
              <a:ext uri="{FF2B5EF4-FFF2-40B4-BE49-F238E27FC236}">
                <a16:creationId xmlns:a16="http://schemas.microsoft.com/office/drawing/2014/main" id="{32B39CAC-BE1D-46BA-B1E7-7D918E102AAC}"/>
              </a:ext>
            </a:extLst>
          </p:cNvPr>
          <p:cNvSpPr/>
          <p:nvPr/>
        </p:nvSpPr>
        <p:spPr>
          <a:xfrm>
            <a:off x="709579" y="5159375"/>
            <a:ext cx="380995" cy="40636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17352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438912" y="1393854"/>
            <a:ext cx="8039100" cy="4185761"/>
          </a:xfrm>
          <a:prstGeom prst="rect">
            <a:avLst/>
          </a:prstGeom>
        </p:spPr>
        <p:txBody>
          <a:bodyPr vert="horz" wrap="square" lIns="0" tIns="0" rIns="0" bIns="0" rtlCol="0">
            <a:spAutoFit/>
          </a:bodyPr>
          <a:lstStyle/>
          <a:p>
            <a:r>
              <a:rPr lang="en-GB" b="1" dirty="0">
                <a:solidFill>
                  <a:srgbClr val="013C7E"/>
                </a:solidFill>
                <a:cs typeface="Calibri"/>
              </a:rPr>
              <a:t>A: Scripted Probes after the original question</a:t>
            </a:r>
          </a:p>
          <a:p>
            <a:endParaRPr lang="en-GB" b="1" dirty="0">
              <a:solidFill>
                <a:srgbClr val="013C7E"/>
              </a:solidFill>
              <a:cs typeface="Calibri"/>
            </a:endParaRPr>
          </a:p>
          <a:p>
            <a:pPr marL="342900" indent="-342900">
              <a:buFont typeface="+mj-lt"/>
              <a:buAutoNum type="arabicPeriod"/>
            </a:pPr>
            <a:r>
              <a:rPr lang="en-GB" dirty="0">
                <a:solidFill>
                  <a:srgbClr val="013C7E"/>
                </a:solidFill>
                <a:cs typeface="Calibri"/>
              </a:rPr>
              <a:t>Comprehension: What do you understand by the word “courses”? </a:t>
            </a:r>
          </a:p>
          <a:p>
            <a:pPr marL="342900" indent="-342900">
              <a:buFont typeface="+mj-lt"/>
              <a:buAutoNum type="arabicPeriod"/>
            </a:pPr>
            <a:r>
              <a:rPr lang="en-GB" dirty="0">
                <a:solidFill>
                  <a:srgbClr val="013C7E"/>
                </a:solidFill>
                <a:cs typeface="Calibri"/>
              </a:rPr>
              <a:t>Recall: How did you remember that? </a:t>
            </a:r>
          </a:p>
          <a:p>
            <a:pPr marL="342900" indent="-342900">
              <a:buFont typeface="+mj-lt"/>
              <a:buAutoNum type="arabicPeriod"/>
            </a:pPr>
            <a:r>
              <a:rPr lang="en-GB" dirty="0">
                <a:solidFill>
                  <a:srgbClr val="013C7E"/>
                </a:solidFill>
                <a:cs typeface="Calibri"/>
              </a:rPr>
              <a:t>Confidence and judgement: How well do you remember this? </a:t>
            </a:r>
          </a:p>
          <a:p>
            <a:pPr marL="136525" indent="-123825">
              <a:lnSpc>
                <a:spcPct val="100000"/>
              </a:lnSpc>
              <a:spcBef>
                <a:spcPts val="280"/>
              </a:spcBef>
              <a:tabLst>
                <a:tab pos="137160" algn="l"/>
              </a:tabLst>
            </a:pPr>
            <a:endParaRPr lang="en-GB" dirty="0">
              <a:latin typeface="+mj-lt"/>
              <a:cs typeface="Calibri"/>
            </a:endParaRPr>
          </a:p>
          <a:p>
            <a:pPr indent="-123825">
              <a:lnSpc>
                <a:spcPct val="100000"/>
              </a:lnSpc>
              <a:spcBef>
                <a:spcPts val="280"/>
              </a:spcBef>
              <a:tabLst>
                <a:tab pos="137160" algn="l"/>
              </a:tabLst>
            </a:pPr>
            <a:r>
              <a:rPr lang="en-GB" b="1" dirty="0">
                <a:solidFill>
                  <a:srgbClr val="013C7E"/>
                </a:solidFill>
                <a:cs typeface="Calibri"/>
              </a:rPr>
              <a:t>B: Spontaneous Probes </a:t>
            </a:r>
          </a:p>
          <a:p>
            <a:pPr indent="-123825">
              <a:lnSpc>
                <a:spcPct val="100000"/>
              </a:lnSpc>
              <a:spcBef>
                <a:spcPts val="280"/>
              </a:spcBef>
              <a:tabLst>
                <a:tab pos="137160" algn="l"/>
              </a:tabLst>
            </a:pPr>
            <a:endParaRPr lang="en-GB" dirty="0">
              <a:solidFill>
                <a:srgbClr val="013C7E"/>
              </a:solidFill>
              <a:cs typeface="Calibri"/>
            </a:endParaRPr>
          </a:p>
          <a:p>
            <a:pPr indent="-123825">
              <a:lnSpc>
                <a:spcPct val="100000"/>
              </a:lnSpc>
              <a:spcBef>
                <a:spcPts val="280"/>
              </a:spcBef>
              <a:tabLst>
                <a:tab pos="137160" algn="l"/>
              </a:tabLst>
            </a:pPr>
            <a:r>
              <a:rPr lang="en-GB" dirty="0">
                <a:solidFill>
                  <a:srgbClr val="013C7E"/>
                </a:solidFill>
                <a:cs typeface="Calibri"/>
              </a:rPr>
              <a:t>Used to follow-up on interesting issues that emerged through the course of the interview</a:t>
            </a:r>
          </a:p>
          <a:p>
            <a:pPr indent="-123825">
              <a:lnSpc>
                <a:spcPct val="100000"/>
              </a:lnSpc>
              <a:spcBef>
                <a:spcPts val="280"/>
              </a:spcBef>
              <a:tabLst>
                <a:tab pos="137160" algn="l"/>
              </a:tabLst>
            </a:pPr>
            <a:endParaRPr lang="en-GB" b="1" dirty="0">
              <a:solidFill>
                <a:srgbClr val="013C7E"/>
              </a:solidFill>
              <a:cs typeface="Calibri"/>
            </a:endParaRPr>
          </a:p>
          <a:p>
            <a:pPr indent="-123825">
              <a:spcBef>
                <a:spcPts val="280"/>
              </a:spcBef>
              <a:tabLst>
                <a:tab pos="137160" algn="l"/>
              </a:tabLst>
            </a:pPr>
            <a:r>
              <a:rPr lang="en-GB" b="1" dirty="0">
                <a:solidFill>
                  <a:srgbClr val="013C7E"/>
                </a:solidFill>
                <a:cs typeface="Calibri"/>
              </a:rPr>
              <a:t>C: General Follow-up probes after the revised question</a:t>
            </a:r>
          </a:p>
          <a:p>
            <a:pPr indent="-123825">
              <a:spcBef>
                <a:spcPts val="280"/>
              </a:spcBef>
              <a:tabLst>
                <a:tab pos="137160" algn="l"/>
              </a:tabLst>
            </a:pPr>
            <a:endParaRPr lang="en-GB" b="1" dirty="0">
              <a:solidFill>
                <a:srgbClr val="013C7E"/>
              </a:solidFill>
              <a:cs typeface="Calibri"/>
            </a:endParaRPr>
          </a:p>
          <a:p>
            <a:pPr marL="342900" indent="-342900">
              <a:lnSpc>
                <a:spcPct val="100000"/>
              </a:lnSpc>
              <a:spcBef>
                <a:spcPts val="280"/>
              </a:spcBef>
              <a:buFont typeface="+mj-lt"/>
              <a:buAutoNum type="arabicPeriod"/>
              <a:tabLst>
                <a:tab pos="137160" algn="l"/>
              </a:tabLst>
            </a:pPr>
            <a:r>
              <a:rPr lang="en-GB" dirty="0">
                <a:solidFill>
                  <a:srgbClr val="013C7E"/>
                </a:solidFill>
                <a:cs typeface="Calibri"/>
              </a:rPr>
              <a:t>How easy or difficult did you find this question to answer? </a:t>
            </a:r>
            <a:endParaRPr dirty="0">
              <a:solidFill>
                <a:srgbClr val="013C7E"/>
              </a:solidFill>
              <a:cs typeface="Calibri"/>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95300" y="675709"/>
            <a:ext cx="7467600" cy="718145"/>
          </a:xfrm>
          <a:prstGeom prst="rect">
            <a:avLst/>
          </a:prstGeom>
        </p:spPr>
        <p:txBody>
          <a:bodyPr vert="horz" wrap="square" lIns="0" tIns="0" rIns="0" bIns="0" rtlCol="0">
            <a:spAutoFit/>
          </a:bodyPr>
          <a:lstStyle/>
          <a:p>
            <a:pPr marL="12700" marR="5080">
              <a:lnSpc>
                <a:spcPts val="2800"/>
              </a:lnSpc>
            </a:pPr>
            <a:r>
              <a:rPr lang="en-GB" sz="3200" dirty="0"/>
              <a:t>A combination of probing types</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7</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307120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410100" y="1215589"/>
            <a:ext cx="7933796" cy="4855175"/>
          </a:xfrm>
          <a:prstGeom prst="rect">
            <a:avLst/>
          </a:prstGeom>
        </p:spPr>
        <p:txBody>
          <a:bodyPr vert="horz" wrap="square" lIns="0" tIns="0" rIns="0" bIns="0" rtlCol="0">
            <a:spAutoFit/>
          </a:bodyPr>
          <a:lstStyle/>
          <a:p>
            <a:r>
              <a:rPr lang="en-GB" b="1" dirty="0">
                <a:solidFill>
                  <a:srgbClr val="013C7E"/>
                </a:solidFill>
                <a:cs typeface="Calibri"/>
              </a:rPr>
              <a:t>Participant selection</a:t>
            </a:r>
          </a:p>
          <a:p>
            <a:endParaRPr lang="en-GB" b="1" dirty="0">
              <a:solidFill>
                <a:srgbClr val="013C7E"/>
              </a:solidFill>
              <a:cs typeface="Calibri"/>
            </a:endParaRPr>
          </a:p>
          <a:p>
            <a:pPr marL="136525" indent="-123825">
              <a:lnSpc>
                <a:spcPct val="100000"/>
              </a:lnSpc>
              <a:spcBef>
                <a:spcPts val="280"/>
              </a:spcBef>
              <a:tabLst>
                <a:tab pos="137160" algn="l"/>
              </a:tabLst>
            </a:pPr>
            <a:r>
              <a:rPr lang="en-GB" dirty="0">
                <a:solidFill>
                  <a:srgbClr val="013C7E"/>
                </a:solidFill>
                <a:cs typeface="Calibri"/>
              </a:rPr>
              <a:t>10 cognitive interviews were conducted as proposed by Willis (2006).</a:t>
            </a:r>
          </a:p>
          <a:p>
            <a:pPr marL="136525" indent="-123825">
              <a:lnSpc>
                <a:spcPct val="100000"/>
              </a:lnSpc>
              <a:spcBef>
                <a:spcPts val="280"/>
              </a:spcBef>
              <a:tabLst>
                <a:tab pos="137160" algn="l"/>
              </a:tabLst>
            </a:pPr>
            <a:r>
              <a:rPr lang="en-GB" dirty="0">
                <a:solidFill>
                  <a:srgbClr val="013C7E"/>
                </a:solidFill>
                <a:cs typeface="Calibri"/>
              </a:rPr>
              <a:t>Participants were recruited by word of mouth and were selected through quota sampling to obtain a range of ages, sex and educational levels.</a:t>
            </a:r>
          </a:p>
          <a:p>
            <a:pPr marL="136525" indent="-123825">
              <a:lnSpc>
                <a:spcPct val="100000"/>
              </a:lnSpc>
              <a:spcBef>
                <a:spcPts val="280"/>
              </a:spcBef>
              <a:tabLst>
                <a:tab pos="137160" algn="l"/>
              </a:tabLst>
            </a:pPr>
            <a:endParaRPr lang="en-GB" dirty="0">
              <a:solidFill>
                <a:srgbClr val="013C7E"/>
              </a:solidFill>
              <a:cs typeface="Calibri"/>
            </a:endParaRPr>
          </a:p>
          <a:p>
            <a:pPr marL="136525" indent="-123825">
              <a:spcBef>
                <a:spcPts val="280"/>
              </a:spcBef>
              <a:tabLst>
                <a:tab pos="137160" algn="l"/>
              </a:tabLst>
            </a:pPr>
            <a:r>
              <a:rPr lang="en-GB" b="1" dirty="0">
                <a:solidFill>
                  <a:srgbClr val="013C7E"/>
                </a:solidFill>
                <a:cs typeface="Calibri"/>
              </a:rPr>
              <a:t>Environment</a:t>
            </a:r>
          </a:p>
          <a:p>
            <a:pPr marL="136525" indent="-123825">
              <a:spcBef>
                <a:spcPts val="280"/>
              </a:spcBef>
              <a:tabLst>
                <a:tab pos="137160" algn="l"/>
              </a:tabLst>
            </a:pPr>
            <a:endParaRPr lang="en-GB" b="1" dirty="0">
              <a:solidFill>
                <a:srgbClr val="013C7E"/>
              </a:solidFill>
              <a:cs typeface="Calibri"/>
            </a:endParaRPr>
          </a:p>
          <a:p>
            <a:pPr marL="136525" indent="-123825">
              <a:lnSpc>
                <a:spcPct val="100000"/>
              </a:lnSpc>
              <a:spcBef>
                <a:spcPts val="280"/>
              </a:spcBef>
              <a:tabLst>
                <a:tab pos="137160" algn="l"/>
              </a:tabLst>
            </a:pPr>
            <a:r>
              <a:rPr lang="en-GB" dirty="0">
                <a:solidFill>
                  <a:srgbClr val="013C7E"/>
                </a:solidFill>
                <a:cs typeface="Calibri"/>
              </a:rPr>
              <a:t>A meeting room	         within the National Statistics Office [NSO] was used.</a:t>
            </a:r>
          </a:p>
          <a:p>
            <a:pPr marL="136525" indent="-123825">
              <a:lnSpc>
                <a:spcPct val="100000"/>
              </a:lnSpc>
              <a:spcBef>
                <a:spcPts val="280"/>
              </a:spcBef>
              <a:tabLst>
                <a:tab pos="137160" algn="l"/>
              </a:tabLst>
            </a:pPr>
            <a:endParaRPr lang="en-GB" dirty="0">
              <a:cs typeface="Calibri"/>
            </a:endParaRPr>
          </a:p>
          <a:p>
            <a:pPr indent="-123825">
              <a:lnSpc>
                <a:spcPct val="100000"/>
              </a:lnSpc>
              <a:spcBef>
                <a:spcPts val="280"/>
              </a:spcBef>
              <a:tabLst>
                <a:tab pos="137160" algn="l"/>
              </a:tabLst>
            </a:pPr>
            <a:r>
              <a:rPr lang="en-GB" b="1" dirty="0">
                <a:solidFill>
                  <a:srgbClr val="013C7E"/>
                </a:solidFill>
                <a:cs typeface="Calibri"/>
              </a:rPr>
              <a:t>The interviews</a:t>
            </a:r>
          </a:p>
          <a:p>
            <a:pPr marL="136525" indent="-123825">
              <a:spcBef>
                <a:spcPts val="280"/>
              </a:spcBef>
              <a:tabLst>
                <a:tab pos="137160" algn="l"/>
              </a:tabLst>
            </a:pPr>
            <a:endParaRPr lang="en-GB" dirty="0">
              <a:solidFill>
                <a:srgbClr val="013C7E"/>
              </a:solidFill>
              <a:cs typeface="Calibri"/>
            </a:endParaRPr>
          </a:p>
          <a:p>
            <a:pPr marL="136525" indent="-123825">
              <a:spcBef>
                <a:spcPts val="280"/>
              </a:spcBef>
              <a:tabLst>
                <a:tab pos="137160" algn="l"/>
              </a:tabLst>
            </a:pPr>
            <a:r>
              <a:rPr lang="en-GB" dirty="0">
                <a:solidFill>
                  <a:srgbClr val="013C7E"/>
                </a:solidFill>
                <a:cs typeface="Calibri"/>
              </a:rPr>
              <a:t>Were conducted by a single interviewer, via both PAPI      and CATI        modes of data collection.</a:t>
            </a:r>
          </a:p>
          <a:p>
            <a:pPr marL="136525" indent="-123825">
              <a:spcBef>
                <a:spcPts val="280"/>
              </a:spcBef>
              <a:tabLst>
                <a:tab pos="137160" algn="l"/>
              </a:tabLst>
            </a:pPr>
            <a:r>
              <a:rPr lang="en-GB" dirty="0">
                <a:solidFill>
                  <a:srgbClr val="013C7E"/>
                </a:solidFill>
                <a:cs typeface="Calibri"/>
              </a:rPr>
              <a:t>The interviews were not recorded; however, the interviewer took notes of the answers, non-verbal gestures and probes used during the course of the interview. </a:t>
            </a: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10100" y="582596"/>
            <a:ext cx="7467600" cy="718145"/>
          </a:xfrm>
          <a:prstGeom prst="rect">
            <a:avLst/>
          </a:prstGeom>
        </p:spPr>
        <p:txBody>
          <a:bodyPr vert="horz" wrap="square" lIns="0" tIns="0" rIns="0" bIns="0" rtlCol="0">
            <a:spAutoFit/>
          </a:bodyPr>
          <a:lstStyle/>
          <a:p>
            <a:pPr marL="12700" marR="5080">
              <a:lnSpc>
                <a:spcPts val="2800"/>
              </a:lnSpc>
            </a:pPr>
            <a:r>
              <a:rPr lang="en-GB" sz="3200" dirty="0"/>
              <a:t>Data Collection</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8</a:t>
            </a:fld>
            <a:r>
              <a:rPr sz="1000" dirty="0">
                <a:latin typeface="Agenda" pitchFamily="2" charset="0"/>
              </a:rPr>
              <a:t>  </a:t>
            </a:r>
            <a:r>
              <a:rPr dirty="0">
                <a:latin typeface="Agenda" pitchFamily="2" charset="0"/>
              </a:rPr>
              <a:t>-</a:t>
            </a:r>
            <a:endParaRPr sz="1000" dirty="0">
              <a:latin typeface="Agenda" pitchFamily="2" charset="0"/>
            </a:endParaRPr>
          </a:p>
        </p:txBody>
      </p:sp>
      <p:pic>
        <p:nvPicPr>
          <p:cNvPr id="5" name="Graphic 4" descr="Receiver">
            <a:extLst>
              <a:ext uri="{FF2B5EF4-FFF2-40B4-BE49-F238E27FC236}">
                <a16:creationId xmlns:a16="http://schemas.microsoft.com/office/drawing/2014/main" id="{2B638D12-E107-46B7-8418-818835BFDB9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87286" y="4854574"/>
            <a:ext cx="304801" cy="333286"/>
          </a:xfrm>
          <a:prstGeom prst="rect">
            <a:avLst/>
          </a:prstGeom>
        </p:spPr>
      </p:pic>
      <p:pic>
        <p:nvPicPr>
          <p:cNvPr id="15" name="Graphic 14" descr="Pencil">
            <a:extLst>
              <a:ext uri="{FF2B5EF4-FFF2-40B4-BE49-F238E27FC236}">
                <a16:creationId xmlns:a16="http://schemas.microsoft.com/office/drawing/2014/main" id="{FCF4FF62-5DEA-4AB5-9092-6B6546EC05A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48300" y="4854575"/>
            <a:ext cx="304800" cy="333285"/>
          </a:xfrm>
          <a:prstGeom prst="rect">
            <a:avLst/>
          </a:prstGeom>
        </p:spPr>
      </p:pic>
      <p:pic>
        <p:nvPicPr>
          <p:cNvPr id="19" name="Graphic 18" descr="Boardroom">
            <a:extLst>
              <a:ext uri="{FF2B5EF4-FFF2-40B4-BE49-F238E27FC236}">
                <a16:creationId xmlns:a16="http://schemas.microsoft.com/office/drawing/2014/main" id="{AFEDF203-617B-47E0-8B5D-D8D540191DB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19300" y="3431693"/>
            <a:ext cx="685800" cy="685800"/>
          </a:xfrm>
          <a:prstGeom prst="rect">
            <a:avLst/>
          </a:prstGeom>
        </p:spPr>
      </p:pic>
    </p:spTree>
    <p:extLst>
      <p:ext uri="{BB962C8B-B14F-4D97-AF65-F5344CB8AC3E}">
        <p14:creationId xmlns:p14="http://schemas.microsoft.com/office/powerpoint/2010/main" val="3105512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397997" y="1310864"/>
            <a:ext cx="7933796" cy="3877985"/>
          </a:xfrm>
          <a:prstGeom prst="rect">
            <a:avLst/>
          </a:prstGeom>
        </p:spPr>
        <p:txBody>
          <a:bodyPr vert="horz" wrap="square" lIns="0" tIns="0" rIns="0" bIns="0" rtlCol="0">
            <a:spAutoFit/>
          </a:bodyPr>
          <a:lstStyle/>
          <a:p>
            <a:r>
              <a:rPr lang="en-GB" dirty="0">
                <a:solidFill>
                  <a:srgbClr val="013C7E"/>
                </a:solidFill>
                <a:cs typeface="Calibri"/>
              </a:rPr>
              <a:t>A </a:t>
            </a:r>
            <a:r>
              <a:rPr lang="en-GB" b="1" dirty="0">
                <a:solidFill>
                  <a:srgbClr val="013C7E"/>
                </a:solidFill>
                <a:cs typeface="Calibri"/>
              </a:rPr>
              <a:t>qualitative analysis </a:t>
            </a:r>
            <a:r>
              <a:rPr lang="en-GB" dirty="0">
                <a:solidFill>
                  <a:srgbClr val="013C7E"/>
                </a:solidFill>
                <a:cs typeface="Calibri"/>
              </a:rPr>
              <a:t>was carried out to reveal difficulties respondents have with:</a:t>
            </a:r>
          </a:p>
          <a:p>
            <a:endParaRPr lang="en-GB" dirty="0">
              <a:solidFill>
                <a:srgbClr val="013C7E"/>
              </a:solidFill>
              <a:cs typeface="Calibri"/>
            </a:endParaRPr>
          </a:p>
          <a:p>
            <a:pPr marL="342900" indent="-342900">
              <a:buAutoNum type="arabicPeriod"/>
            </a:pPr>
            <a:r>
              <a:rPr lang="en-GB" dirty="0">
                <a:solidFill>
                  <a:srgbClr val="013C7E"/>
                </a:solidFill>
                <a:cs typeface="Calibri"/>
              </a:rPr>
              <a:t>The survey context </a:t>
            </a:r>
          </a:p>
          <a:p>
            <a:pPr marL="342900" indent="-342900">
              <a:buAutoNum type="arabicPeriod"/>
            </a:pPr>
            <a:r>
              <a:rPr lang="en-GB" dirty="0">
                <a:solidFill>
                  <a:srgbClr val="013C7E"/>
                </a:solidFill>
                <a:cs typeface="Calibri"/>
              </a:rPr>
              <a:t>Understanding questions</a:t>
            </a:r>
          </a:p>
          <a:p>
            <a:pPr marL="342900" indent="-342900">
              <a:buAutoNum type="arabicPeriod"/>
            </a:pPr>
            <a:r>
              <a:rPr lang="en-GB" dirty="0">
                <a:solidFill>
                  <a:srgbClr val="013C7E"/>
                </a:solidFill>
                <a:cs typeface="Calibri"/>
              </a:rPr>
              <a:t>Retrieving information</a:t>
            </a:r>
          </a:p>
          <a:p>
            <a:endParaRPr lang="en-GB" dirty="0">
              <a:solidFill>
                <a:srgbClr val="013C7E"/>
              </a:solidFill>
              <a:cs typeface="Calibri"/>
            </a:endParaRPr>
          </a:p>
          <a:p>
            <a:r>
              <a:rPr lang="en-GB" dirty="0">
                <a:solidFill>
                  <a:srgbClr val="013C7E"/>
                </a:solidFill>
                <a:cs typeface="Calibri"/>
              </a:rPr>
              <a:t>4. And to provide answers in order to revise the question </a:t>
            </a:r>
          </a:p>
          <a:p>
            <a:endParaRPr lang="en-GB" dirty="0">
              <a:solidFill>
                <a:srgbClr val="013C7E"/>
              </a:solidFill>
              <a:cs typeface="Calibri"/>
            </a:endParaRPr>
          </a:p>
          <a:p>
            <a:r>
              <a:rPr lang="en-GB" dirty="0">
                <a:solidFill>
                  <a:srgbClr val="013C7E"/>
                </a:solidFill>
                <a:cs typeface="Calibri"/>
              </a:rPr>
              <a:t>The major problems deducted in this study were grouped in </a:t>
            </a:r>
            <a:r>
              <a:rPr lang="en-GB" b="1" u="sng" dirty="0">
                <a:solidFill>
                  <a:srgbClr val="013C7E"/>
                </a:solidFill>
                <a:cs typeface="Calibri"/>
              </a:rPr>
              <a:t>2</a:t>
            </a:r>
            <a:r>
              <a:rPr lang="en-GB" dirty="0">
                <a:solidFill>
                  <a:srgbClr val="013C7E"/>
                </a:solidFill>
                <a:cs typeface="Calibri"/>
              </a:rPr>
              <a:t> themes: </a:t>
            </a:r>
          </a:p>
          <a:p>
            <a:endParaRPr lang="en-GB" dirty="0">
              <a:solidFill>
                <a:srgbClr val="013C7E"/>
              </a:solidFill>
              <a:cs typeface="Calibri"/>
            </a:endParaRPr>
          </a:p>
          <a:p>
            <a:r>
              <a:rPr lang="en-GB" b="1" dirty="0">
                <a:solidFill>
                  <a:srgbClr val="013C7E"/>
                </a:solidFill>
                <a:cs typeface="Calibri"/>
              </a:rPr>
              <a:t>Theme A: </a:t>
            </a:r>
            <a:r>
              <a:rPr lang="en-GB" dirty="0">
                <a:solidFill>
                  <a:srgbClr val="013C7E"/>
                </a:solidFill>
                <a:cs typeface="Calibri"/>
              </a:rPr>
              <a:t>Difficulty in understanding the term “course” </a:t>
            </a:r>
          </a:p>
          <a:p>
            <a:endParaRPr lang="en-GB" dirty="0">
              <a:solidFill>
                <a:srgbClr val="013C7E"/>
              </a:solidFill>
              <a:cs typeface="Calibri"/>
            </a:endParaRPr>
          </a:p>
          <a:p>
            <a:r>
              <a:rPr lang="en-GB" b="1" dirty="0">
                <a:solidFill>
                  <a:srgbClr val="013C7E"/>
                </a:solidFill>
                <a:cs typeface="Calibri"/>
              </a:rPr>
              <a:t>Theme B: </a:t>
            </a:r>
            <a:r>
              <a:rPr lang="en-GB" dirty="0">
                <a:solidFill>
                  <a:srgbClr val="013C7E"/>
                </a:solidFill>
                <a:cs typeface="Calibri"/>
              </a:rPr>
              <a:t>Issues with recalling participation in non-formal education in the past four weeks </a:t>
            </a: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36514" y="658486"/>
            <a:ext cx="7467600" cy="718145"/>
          </a:xfrm>
          <a:prstGeom prst="rect">
            <a:avLst/>
          </a:prstGeom>
        </p:spPr>
        <p:txBody>
          <a:bodyPr vert="horz" wrap="square" lIns="0" tIns="0" rIns="0" bIns="0" rtlCol="0">
            <a:spAutoFit/>
          </a:bodyPr>
          <a:lstStyle/>
          <a:p>
            <a:pPr marL="12700" marR="5080">
              <a:lnSpc>
                <a:spcPts val="2800"/>
              </a:lnSpc>
            </a:pPr>
            <a:r>
              <a:rPr lang="en-GB" sz="3200" dirty="0"/>
              <a:t>Qualitative Analysis</a:t>
            </a: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9</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80242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285599" y="1542578"/>
            <a:ext cx="7887001" cy="4154984"/>
          </a:xfrm>
          <a:prstGeom prst="rect">
            <a:avLst/>
          </a:prstGeom>
        </p:spPr>
        <p:txBody>
          <a:bodyPr vert="horz" wrap="square" lIns="0" tIns="0" rIns="0" bIns="0" rtlCol="0">
            <a:spAutoFit/>
          </a:bodyPr>
          <a:lstStyle/>
          <a:p>
            <a:endParaRPr lang="en-GB" dirty="0">
              <a:solidFill>
                <a:srgbClr val="013C7E"/>
              </a:solidFill>
              <a:cs typeface="Calibri"/>
            </a:endParaRPr>
          </a:p>
          <a:p>
            <a:r>
              <a:rPr lang="en-GB" dirty="0">
                <a:solidFill>
                  <a:srgbClr val="013C7E"/>
                </a:solidFill>
                <a:cs typeface="Calibri"/>
              </a:rPr>
              <a:t>Related to the </a:t>
            </a:r>
            <a:r>
              <a:rPr lang="en-GB" b="1" dirty="0">
                <a:solidFill>
                  <a:srgbClr val="013C7E"/>
                </a:solidFill>
                <a:cs typeface="Calibri"/>
              </a:rPr>
              <a:t>comprehension</a:t>
            </a:r>
            <a:r>
              <a:rPr lang="en-GB" dirty="0">
                <a:solidFill>
                  <a:srgbClr val="013C7E"/>
                </a:solidFill>
                <a:cs typeface="Calibri"/>
              </a:rPr>
              <a:t> phase.</a:t>
            </a:r>
          </a:p>
          <a:p>
            <a:endParaRPr lang="en-GB" dirty="0">
              <a:solidFill>
                <a:srgbClr val="013C7E"/>
              </a:solidFill>
              <a:cs typeface="Calibri"/>
            </a:endParaRPr>
          </a:p>
          <a:p>
            <a:r>
              <a:rPr lang="en-GB" dirty="0">
                <a:solidFill>
                  <a:srgbClr val="013C7E"/>
                </a:solidFill>
                <a:cs typeface="Calibri"/>
              </a:rPr>
              <a:t>Lexical problems associated with the terms “courses, seminars, conferences or private lessons” </a:t>
            </a:r>
          </a:p>
          <a:p>
            <a:endParaRPr lang="en-GB" dirty="0">
              <a:solidFill>
                <a:srgbClr val="013C7E"/>
              </a:solidFill>
              <a:cs typeface="Calibri"/>
            </a:endParaRPr>
          </a:p>
          <a:p>
            <a:r>
              <a:rPr lang="en-GB" dirty="0">
                <a:solidFill>
                  <a:srgbClr val="013C7E"/>
                </a:solidFill>
                <a:cs typeface="Calibri"/>
              </a:rPr>
              <a:t>The scope of this question is to identify different courses</a:t>
            </a:r>
          </a:p>
          <a:p>
            <a:endParaRPr lang="en-GB" dirty="0">
              <a:solidFill>
                <a:srgbClr val="013C7E"/>
              </a:solidFill>
              <a:cs typeface="Calibri"/>
            </a:endParaRPr>
          </a:p>
          <a:p>
            <a:r>
              <a:rPr lang="en-GB" dirty="0">
                <a:solidFill>
                  <a:srgbClr val="013C7E"/>
                </a:solidFill>
                <a:cs typeface="Calibri"/>
              </a:rPr>
              <a:t>However, respondents were assuming that these courses should relate to </a:t>
            </a:r>
            <a:r>
              <a:rPr lang="en-GB" b="1" dirty="0">
                <a:solidFill>
                  <a:srgbClr val="013C7E"/>
                </a:solidFill>
                <a:cs typeface="Calibri"/>
              </a:rPr>
              <a:t>their job or occupation</a:t>
            </a:r>
            <a:r>
              <a:rPr lang="en-GB" dirty="0">
                <a:solidFill>
                  <a:srgbClr val="013C7E"/>
                </a:solidFill>
                <a:cs typeface="Calibri"/>
              </a:rPr>
              <a:t>,		 or to a formal seminar or conference</a:t>
            </a:r>
          </a:p>
          <a:p>
            <a:endParaRPr lang="en-GB" dirty="0">
              <a:solidFill>
                <a:srgbClr val="013C7E"/>
              </a:solidFill>
              <a:cs typeface="Calibri"/>
            </a:endParaRPr>
          </a:p>
          <a:p>
            <a:r>
              <a:rPr lang="en-GB" dirty="0">
                <a:solidFill>
                  <a:srgbClr val="013C7E"/>
                </a:solidFill>
                <a:cs typeface="Calibri"/>
              </a:rPr>
              <a:t>Hence it resulted in </a:t>
            </a:r>
            <a:r>
              <a:rPr lang="en-GB" b="1" dirty="0">
                <a:solidFill>
                  <a:srgbClr val="013C7E"/>
                </a:solidFill>
                <a:cs typeface="Calibri"/>
              </a:rPr>
              <a:t>under-reporting</a:t>
            </a:r>
            <a:r>
              <a:rPr lang="en-GB" dirty="0">
                <a:solidFill>
                  <a:srgbClr val="013C7E"/>
                </a:solidFill>
                <a:cs typeface="Calibri"/>
              </a:rPr>
              <a:t>. </a:t>
            </a:r>
          </a:p>
          <a:p>
            <a:endParaRPr lang="en-GB" dirty="0">
              <a:solidFill>
                <a:srgbClr val="013C7E"/>
              </a:solidFill>
              <a:cs typeface="Calibri"/>
            </a:endParaRPr>
          </a:p>
          <a:p>
            <a:r>
              <a:rPr lang="en-GB" dirty="0">
                <a:solidFill>
                  <a:srgbClr val="013C7E"/>
                </a:solidFill>
                <a:cs typeface="Calibri"/>
              </a:rPr>
              <a:t>A multiple question format approach helped respondents understand the scope of the question correctly. </a:t>
            </a: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398087" y="642706"/>
            <a:ext cx="7467600" cy="1424364"/>
          </a:xfrm>
          <a:prstGeom prst="rect">
            <a:avLst/>
          </a:prstGeom>
        </p:spPr>
        <p:txBody>
          <a:bodyPr vert="horz" wrap="square" lIns="0" tIns="0" rIns="0" bIns="0" rtlCol="0">
            <a:spAutoFit/>
          </a:bodyPr>
          <a:lstStyle/>
          <a:p>
            <a:pPr marL="12700" marR="5080">
              <a:lnSpc>
                <a:spcPts val="2800"/>
              </a:lnSpc>
            </a:pPr>
            <a:r>
              <a:rPr lang="en-GB" sz="3200" dirty="0"/>
              <a:t>Theme A: Difficulty in understanding the term “course” </a:t>
            </a:r>
            <a:br>
              <a:rPr lang="en-GB" sz="3200" dirty="0"/>
            </a:b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10</a:t>
            </a:fld>
            <a:r>
              <a:rPr sz="1000" dirty="0">
                <a:latin typeface="Agenda" pitchFamily="2" charset="0"/>
              </a:rPr>
              <a:t>  </a:t>
            </a:r>
            <a:r>
              <a:rPr dirty="0">
                <a:latin typeface="Agenda" pitchFamily="2" charset="0"/>
              </a:rPr>
              <a:t>-</a:t>
            </a:r>
            <a:endParaRPr sz="1000" dirty="0">
              <a:latin typeface="Agenda" pitchFamily="2" charset="0"/>
            </a:endParaRPr>
          </a:p>
        </p:txBody>
      </p:sp>
      <p:pic>
        <p:nvPicPr>
          <p:cNvPr id="5" name="Graphic 4" descr="Classroom">
            <a:extLst>
              <a:ext uri="{FF2B5EF4-FFF2-40B4-BE49-F238E27FC236}">
                <a16:creationId xmlns:a16="http://schemas.microsoft.com/office/drawing/2014/main" id="{525D13CF-38FC-4CC4-A163-E27711B9EE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03034" y="1104482"/>
            <a:ext cx="914400" cy="914400"/>
          </a:xfrm>
          <a:prstGeom prst="rect">
            <a:avLst/>
          </a:prstGeom>
        </p:spPr>
      </p:pic>
      <p:pic>
        <p:nvPicPr>
          <p:cNvPr id="15" name="Graphic 14" descr="Business Growth">
            <a:extLst>
              <a:ext uri="{FF2B5EF4-FFF2-40B4-BE49-F238E27FC236}">
                <a16:creationId xmlns:a16="http://schemas.microsoft.com/office/drawing/2014/main" id="{DBC26B2C-A30C-4974-A2D9-636BFD7F44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76500" y="5334046"/>
            <a:ext cx="587329" cy="587329"/>
          </a:xfrm>
          <a:prstGeom prst="rect">
            <a:avLst/>
          </a:prstGeom>
        </p:spPr>
      </p:pic>
      <p:pic>
        <p:nvPicPr>
          <p:cNvPr id="17" name="Graphic 16" descr="Farmer">
            <a:extLst>
              <a:ext uri="{FF2B5EF4-FFF2-40B4-BE49-F238E27FC236}">
                <a16:creationId xmlns:a16="http://schemas.microsoft.com/office/drawing/2014/main" id="{3A86FE50-6F8A-4086-8CF9-EF05A526FD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55467" y="3971000"/>
            <a:ext cx="426134" cy="424455"/>
          </a:xfrm>
          <a:prstGeom prst="rect">
            <a:avLst/>
          </a:prstGeom>
        </p:spPr>
      </p:pic>
      <p:pic>
        <p:nvPicPr>
          <p:cNvPr id="19" name="Graphic 18" descr="Chef">
            <a:extLst>
              <a:ext uri="{FF2B5EF4-FFF2-40B4-BE49-F238E27FC236}">
                <a16:creationId xmlns:a16="http://schemas.microsoft.com/office/drawing/2014/main" id="{CA4D66C4-D4AD-4938-9864-9DD04A5DA2B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50366" y="3971110"/>
            <a:ext cx="426134" cy="424455"/>
          </a:xfrm>
          <a:prstGeom prst="rect">
            <a:avLst/>
          </a:prstGeom>
        </p:spPr>
      </p:pic>
      <p:pic>
        <p:nvPicPr>
          <p:cNvPr id="21" name="Graphic 20" descr="Programmer">
            <a:extLst>
              <a:ext uri="{FF2B5EF4-FFF2-40B4-BE49-F238E27FC236}">
                <a16:creationId xmlns:a16="http://schemas.microsoft.com/office/drawing/2014/main" id="{42A64DA5-1AD1-48AF-B452-E2B43F89696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562100" y="3945322"/>
            <a:ext cx="426134" cy="424455"/>
          </a:xfrm>
          <a:prstGeom prst="rect">
            <a:avLst/>
          </a:prstGeom>
        </p:spPr>
      </p:pic>
    </p:spTree>
    <p:extLst>
      <p:ext uri="{BB962C8B-B14F-4D97-AF65-F5344CB8AC3E}">
        <p14:creationId xmlns:p14="http://schemas.microsoft.com/office/powerpoint/2010/main" val="2853248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4" name="object 4"/>
          <p:cNvSpPr txBox="1"/>
          <p:nvPr/>
        </p:nvSpPr>
        <p:spPr>
          <a:xfrm>
            <a:off x="431615" y="1669270"/>
            <a:ext cx="7858045" cy="3046988"/>
          </a:xfrm>
          <a:prstGeom prst="rect">
            <a:avLst/>
          </a:prstGeom>
        </p:spPr>
        <p:txBody>
          <a:bodyPr vert="horz" wrap="square" lIns="0" tIns="0" rIns="0" bIns="0" rtlCol="0">
            <a:spAutoFit/>
          </a:bodyPr>
          <a:lstStyle/>
          <a:p>
            <a:endParaRPr lang="en-GB" dirty="0">
              <a:solidFill>
                <a:srgbClr val="013C7E"/>
              </a:solidFill>
              <a:cs typeface="Calibri"/>
            </a:endParaRPr>
          </a:p>
          <a:p>
            <a:r>
              <a:rPr lang="en-GB" dirty="0">
                <a:solidFill>
                  <a:srgbClr val="013C7E"/>
                </a:solidFill>
                <a:cs typeface="Calibri"/>
              </a:rPr>
              <a:t>Related to the </a:t>
            </a:r>
            <a:r>
              <a:rPr lang="en-GB" b="1" dirty="0">
                <a:solidFill>
                  <a:srgbClr val="013C7E"/>
                </a:solidFill>
                <a:cs typeface="Calibri"/>
              </a:rPr>
              <a:t>retrieval</a:t>
            </a:r>
            <a:r>
              <a:rPr lang="en-GB" dirty="0">
                <a:solidFill>
                  <a:srgbClr val="013C7E"/>
                </a:solidFill>
                <a:cs typeface="Calibri"/>
              </a:rPr>
              <a:t> phase.</a:t>
            </a:r>
          </a:p>
          <a:p>
            <a:endParaRPr lang="en-GB" dirty="0">
              <a:solidFill>
                <a:srgbClr val="013C7E"/>
              </a:solidFill>
              <a:cs typeface="Calibri"/>
            </a:endParaRPr>
          </a:p>
          <a:p>
            <a:r>
              <a:rPr lang="en-GB" dirty="0">
                <a:solidFill>
                  <a:srgbClr val="013C7E"/>
                </a:solidFill>
                <a:cs typeface="Calibri"/>
              </a:rPr>
              <a:t>When uncertain, respondents were choosing the answer </a:t>
            </a:r>
            <a:r>
              <a:rPr lang="en-GB" b="1" dirty="0">
                <a:solidFill>
                  <a:srgbClr val="013C7E"/>
                </a:solidFill>
                <a:cs typeface="Calibri"/>
              </a:rPr>
              <a:t>category “No”, </a:t>
            </a:r>
            <a:r>
              <a:rPr lang="en-GB" dirty="0">
                <a:solidFill>
                  <a:srgbClr val="013C7E"/>
                </a:solidFill>
                <a:cs typeface="Calibri"/>
              </a:rPr>
              <a:t>thinking it was the closest to what they knew.</a:t>
            </a:r>
          </a:p>
          <a:p>
            <a:endParaRPr lang="en-GB" dirty="0">
              <a:solidFill>
                <a:srgbClr val="013C7E"/>
              </a:solidFill>
              <a:cs typeface="Calibri"/>
            </a:endParaRPr>
          </a:p>
          <a:p>
            <a:r>
              <a:rPr lang="en-GB" dirty="0">
                <a:solidFill>
                  <a:srgbClr val="013C7E"/>
                </a:solidFill>
                <a:cs typeface="Calibri"/>
              </a:rPr>
              <a:t>A multiple-question approach served as a “</a:t>
            </a:r>
            <a:r>
              <a:rPr lang="en-GB" b="1" dirty="0">
                <a:solidFill>
                  <a:srgbClr val="013C7E"/>
                </a:solidFill>
                <a:cs typeface="Calibri"/>
              </a:rPr>
              <a:t>carryover effect</a:t>
            </a:r>
            <a:r>
              <a:rPr lang="en-GB" dirty="0">
                <a:solidFill>
                  <a:srgbClr val="013C7E"/>
                </a:solidFill>
                <a:cs typeface="Calibri"/>
              </a:rPr>
              <a:t>”, where meaning was carried over from one question to the other.</a:t>
            </a:r>
          </a:p>
          <a:p>
            <a:endParaRPr lang="en-GB" dirty="0">
              <a:solidFill>
                <a:srgbClr val="013C7E"/>
              </a:solidFill>
              <a:cs typeface="Calibri"/>
            </a:endParaRPr>
          </a:p>
          <a:p>
            <a:r>
              <a:rPr lang="en-GB" dirty="0">
                <a:solidFill>
                  <a:srgbClr val="013C7E"/>
                </a:solidFill>
                <a:cs typeface="Calibri"/>
              </a:rPr>
              <a:t>The revised question started with the most understood course type, that is, on-job training and proceeded with other courses to aid respondents’ recall. </a:t>
            </a: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31615" y="779922"/>
            <a:ext cx="7467600" cy="1424364"/>
          </a:xfrm>
          <a:prstGeom prst="rect">
            <a:avLst/>
          </a:prstGeom>
        </p:spPr>
        <p:txBody>
          <a:bodyPr vert="horz" wrap="square" lIns="0" tIns="0" rIns="0" bIns="0" rtlCol="0">
            <a:spAutoFit/>
          </a:bodyPr>
          <a:lstStyle/>
          <a:p>
            <a:pPr marL="12700" marR="5080">
              <a:lnSpc>
                <a:spcPts val="2800"/>
              </a:lnSpc>
            </a:pPr>
            <a:r>
              <a:rPr lang="en-GB" sz="3200" dirty="0"/>
              <a:t>Theme B: Issues with recalling participation in non-formal education in the past 4 weeks </a:t>
            </a:r>
            <a:br>
              <a:rPr lang="en-GB" sz="3200" dirty="0"/>
            </a:br>
            <a:br>
              <a:rPr lang="en-GB" sz="3200" dirty="0">
                <a:latin typeface="+mj-lt"/>
              </a:rPr>
            </a:br>
            <a:endParaRPr sz="2300" dirty="0">
              <a:latin typeface="+mj-lt"/>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11</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3242814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535282" y="709711"/>
            <a:ext cx="3960647" cy="706219"/>
          </a:xfrm>
          <a:prstGeom prst="rect">
            <a:avLst/>
          </a:prstGeom>
        </p:spPr>
        <p:txBody>
          <a:bodyPr vert="horz" wrap="square" lIns="0" tIns="0" rIns="0" bIns="0" rtlCol="0">
            <a:spAutoFit/>
          </a:bodyPr>
          <a:lstStyle/>
          <a:p>
            <a:pPr marL="12700" marR="5080">
              <a:lnSpc>
                <a:spcPts val="2800"/>
              </a:lnSpc>
            </a:pPr>
            <a:r>
              <a:rPr lang="en-GB" sz="3200" dirty="0"/>
              <a:t>Quantitative analysis</a:t>
            </a:r>
            <a:br>
              <a:rPr lang="en-GB" sz="3200" dirty="0">
                <a:latin typeface="+mj-lt"/>
              </a:rPr>
            </a:br>
            <a:endParaRPr sz="2300" dirty="0">
              <a:latin typeface="+mj-lt"/>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520830" y="1346257"/>
            <a:ext cx="7587098" cy="5816977"/>
          </a:xfrm>
        </p:spPr>
        <p:txBody>
          <a:bodyPr/>
          <a:lstStyle/>
          <a:p>
            <a:r>
              <a:rPr lang="en-GB" kern="1200" dirty="0">
                <a:solidFill>
                  <a:srgbClr val="013C7E"/>
                </a:solidFill>
                <a:cs typeface="Calibri"/>
              </a:rPr>
              <a:t>A macro-level analysis on the quarterly time series data from quarter 1 2012 to quarter 3 2018 was carried out to assess the impact of the new question. </a:t>
            </a:r>
          </a:p>
          <a:p>
            <a:endParaRPr lang="en-GB" kern="1200" dirty="0">
              <a:solidFill>
                <a:srgbClr val="013C7E"/>
              </a:solidFill>
              <a:cs typeface="Calibri"/>
            </a:endParaRPr>
          </a:p>
          <a:p>
            <a:r>
              <a:rPr lang="en-GB" kern="1200" dirty="0">
                <a:solidFill>
                  <a:srgbClr val="013C7E"/>
                </a:solidFill>
                <a:cs typeface="Calibri"/>
              </a:rPr>
              <a:t>The aim was to:</a:t>
            </a:r>
          </a:p>
          <a:p>
            <a:endParaRPr lang="en-GB" kern="1200" dirty="0">
              <a:solidFill>
                <a:srgbClr val="013C7E"/>
              </a:solidFill>
              <a:cs typeface="Calibri"/>
            </a:endParaRPr>
          </a:p>
          <a:p>
            <a:pPr marL="342900" indent="-342900">
              <a:buAutoNum type="arabicPeriod"/>
            </a:pPr>
            <a:r>
              <a:rPr lang="en-GB" kern="1200" dirty="0">
                <a:solidFill>
                  <a:srgbClr val="013C7E"/>
                </a:solidFill>
                <a:cs typeface="Calibri"/>
              </a:rPr>
              <a:t>To monitor and evaluate the effect of CI </a:t>
            </a:r>
          </a:p>
          <a:p>
            <a:pPr marL="342900" indent="-342900">
              <a:buAutoNum type="arabicPeriod"/>
            </a:pPr>
            <a:r>
              <a:rPr lang="en-GB" kern="1200" dirty="0">
                <a:solidFill>
                  <a:srgbClr val="013C7E"/>
                </a:solidFill>
                <a:cs typeface="Calibri"/>
              </a:rPr>
              <a:t>to determine the nature of change points in the first quarter of 2017</a:t>
            </a:r>
          </a:p>
          <a:p>
            <a:endParaRPr lang="en-GB" kern="1200" dirty="0">
              <a:solidFill>
                <a:srgbClr val="013C7E"/>
              </a:solidFill>
              <a:cs typeface="Calibri"/>
            </a:endParaRPr>
          </a:p>
          <a:p>
            <a:r>
              <a:rPr lang="en-GB" kern="1200" dirty="0">
                <a:solidFill>
                  <a:srgbClr val="013C7E"/>
                </a:solidFill>
                <a:cs typeface="Calibri"/>
              </a:rPr>
              <a:t>The main findings were:</a:t>
            </a:r>
          </a:p>
          <a:p>
            <a:endParaRPr lang="en-GB" kern="1200" dirty="0">
              <a:solidFill>
                <a:srgbClr val="013C7E"/>
              </a:solidFill>
              <a:cs typeface="Calibri"/>
            </a:endParaRPr>
          </a:p>
          <a:p>
            <a:pPr marL="285750" indent="-285750">
              <a:buFont typeface="Wingdings" panose="05000000000000000000" pitchFamily="2" charset="2"/>
              <a:buChar char="q"/>
            </a:pPr>
            <a:r>
              <a:rPr lang="en-GB" kern="1200" dirty="0">
                <a:solidFill>
                  <a:srgbClr val="013C7E"/>
                </a:solidFill>
                <a:cs typeface="Calibri"/>
              </a:rPr>
              <a:t>A level shift in non-formal education</a:t>
            </a:r>
          </a:p>
          <a:p>
            <a:pPr marL="285750" indent="-285750">
              <a:buFont typeface="Wingdings" panose="05000000000000000000" pitchFamily="2" charset="2"/>
              <a:buChar char="q"/>
            </a:pPr>
            <a:r>
              <a:rPr lang="en-GB" kern="1200" dirty="0">
                <a:solidFill>
                  <a:srgbClr val="013C7E"/>
                </a:solidFill>
                <a:cs typeface="Calibri"/>
              </a:rPr>
              <a:t>Non-formal education figures were significant for persons with ISCED 4 or less</a:t>
            </a:r>
          </a:p>
          <a:p>
            <a:pPr marL="285750" indent="-285750">
              <a:buFont typeface="Wingdings" panose="05000000000000000000" pitchFamily="2" charset="2"/>
              <a:buChar char="q"/>
            </a:pPr>
            <a:r>
              <a:rPr lang="en-GB" kern="1200" dirty="0">
                <a:solidFill>
                  <a:srgbClr val="013C7E"/>
                </a:solidFill>
                <a:cs typeface="Calibri"/>
              </a:rPr>
              <a:t>Non-formal education figures were significant for 15 to 24 and 45+ years</a:t>
            </a:r>
          </a:p>
          <a:p>
            <a:pPr marL="285750" indent="-285750">
              <a:buFont typeface="Wingdings" panose="05000000000000000000" pitchFamily="2" charset="2"/>
              <a:buChar char="q"/>
            </a:pPr>
            <a:r>
              <a:rPr lang="en-GB" kern="1200" dirty="0">
                <a:solidFill>
                  <a:srgbClr val="013C7E"/>
                </a:solidFill>
                <a:cs typeface="Calibri"/>
              </a:rPr>
              <a:t>Break in series in the LLL</a:t>
            </a:r>
          </a:p>
          <a:p>
            <a:endParaRPr lang="en-GB" kern="1200" dirty="0">
              <a:solidFill>
                <a:srgbClr val="013C7E"/>
              </a:solidFill>
              <a:cs typeface="Calibri"/>
            </a:endParaRPr>
          </a:p>
          <a:p>
            <a:endParaRPr lang="en-GB" kern="1200" dirty="0">
              <a:solidFill>
                <a:srgbClr val="013C7E"/>
              </a:solidFill>
              <a:cs typeface="Calibri"/>
            </a:endParaRPr>
          </a:p>
          <a:p>
            <a:endParaRPr lang="en-GB" kern="1200" dirty="0">
              <a:solidFill>
                <a:srgbClr val="013C7E"/>
              </a:solidFill>
              <a:cs typeface="Calibri"/>
            </a:endParaRPr>
          </a:p>
          <a:p>
            <a:endParaRPr lang="en-GB" kern="1200" dirty="0">
              <a:solidFill>
                <a:srgbClr val="013C7E"/>
              </a:solidFill>
              <a:cs typeface="Calibri"/>
            </a:endParaRPr>
          </a:p>
          <a:p>
            <a:endParaRPr lang="en-GB" kern="1200" dirty="0">
              <a:solidFill>
                <a:srgbClr val="013C7E"/>
              </a:solidFill>
              <a:cs typeface="Calibri"/>
            </a:endParaRPr>
          </a:p>
          <a:p>
            <a:endParaRPr lang="en-GB" dirty="0"/>
          </a:p>
          <a:p>
            <a:endParaRPr lang="en-GB" dirty="0"/>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12</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270042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19100" y="875691"/>
            <a:ext cx="7772399" cy="706219"/>
          </a:xfrm>
          <a:prstGeom prst="rect">
            <a:avLst/>
          </a:prstGeom>
        </p:spPr>
        <p:txBody>
          <a:bodyPr vert="horz" wrap="square" lIns="0" tIns="0" rIns="0" bIns="0" rtlCol="0">
            <a:spAutoFit/>
          </a:bodyPr>
          <a:lstStyle/>
          <a:p>
            <a:pPr marL="12700" marR="5080">
              <a:lnSpc>
                <a:spcPts val="2800"/>
              </a:lnSpc>
            </a:pPr>
            <a:r>
              <a:rPr lang="en-GB" sz="3200" dirty="0"/>
              <a:t>1</a:t>
            </a:r>
            <a:r>
              <a:rPr lang="en-GB" sz="3200" baseline="30000" dirty="0"/>
              <a:t>st</a:t>
            </a:r>
            <a:r>
              <a:rPr lang="en-GB" sz="3200" dirty="0"/>
              <a:t> Finding: N</a:t>
            </a:r>
            <a:r>
              <a:rPr lang="en-GB" dirty="0"/>
              <a:t>on-formal education estimates </a:t>
            </a:r>
            <a:br>
              <a:rPr lang="en-GB" sz="3200" dirty="0">
                <a:latin typeface="+mj-lt"/>
              </a:rPr>
            </a:br>
            <a:endParaRPr sz="2300" dirty="0">
              <a:latin typeface="+mj-lt"/>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464628" y="1490415"/>
            <a:ext cx="7528943" cy="830997"/>
          </a:xfrm>
        </p:spPr>
        <p:txBody>
          <a:bodyPr/>
          <a:lstStyle/>
          <a:p>
            <a:r>
              <a:rPr lang="en-GB" kern="1200" dirty="0">
                <a:solidFill>
                  <a:srgbClr val="013C7E"/>
                </a:solidFill>
                <a:cs typeface="Calibri"/>
              </a:rPr>
              <a:t>A level shift of 24,674 in non-formal education figures was detected between quarter 4 2016 and quarter 1 2017. Similar level shifts were recorded for both males and females attending non-formal education (Chart 1). </a:t>
            </a: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13</a:t>
            </a:fld>
            <a:r>
              <a:rPr sz="1000" dirty="0">
                <a:latin typeface="Agenda" pitchFamily="2" charset="0"/>
              </a:rPr>
              <a:t>  </a:t>
            </a:r>
            <a:r>
              <a:rPr dirty="0">
                <a:latin typeface="Agenda" pitchFamily="2" charset="0"/>
              </a:rPr>
              <a:t>-</a:t>
            </a:r>
            <a:endParaRPr sz="1000" dirty="0">
              <a:latin typeface="Agenda" pitchFamily="2" charset="0"/>
            </a:endParaRPr>
          </a:p>
        </p:txBody>
      </p:sp>
      <p:graphicFrame>
        <p:nvGraphicFramePr>
          <p:cNvPr id="14" name="Chart 13">
            <a:extLst>
              <a:ext uri="{FF2B5EF4-FFF2-40B4-BE49-F238E27FC236}">
                <a16:creationId xmlns:a16="http://schemas.microsoft.com/office/drawing/2014/main" id="{8EFED0AD-DB66-495E-9353-08BF78800B88}"/>
              </a:ext>
            </a:extLst>
          </p:cNvPr>
          <p:cNvGraphicFramePr/>
          <p:nvPr>
            <p:extLst>
              <p:ext uri="{D42A27DB-BD31-4B8C-83A1-F6EECF244321}">
                <p14:modId xmlns:p14="http://schemas.microsoft.com/office/powerpoint/2010/main" val="461006705"/>
              </p:ext>
            </p:extLst>
          </p:nvPr>
        </p:nvGraphicFramePr>
        <p:xfrm>
          <a:off x="998602" y="2623680"/>
          <a:ext cx="6460993" cy="30802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BC7936D-C14D-4B95-BF9F-4C41CBD78EA7}"/>
              </a:ext>
            </a:extLst>
          </p:cNvPr>
          <p:cNvSpPr txBox="1"/>
          <p:nvPr/>
        </p:nvSpPr>
        <p:spPr>
          <a:xfrm>
            <a:off x="679375" y="5703975"/>
            <a:ext cx="6915783" cy="323165"/>
          </a:xfrm>
          <a:prstGeom prst="rect">
            <a:avLst/>
          </a:prstGeom>
          <a:noFill/>
        </p:spPr>
        <p:txBody>
          <a:bodyPr wrap="square" rtlCol="0">
            <a:spAutoFit/>
          </a:bodyPr>
          <a:lstStyle/>
          <a:p>
            <a:r>
              <a:rPr lang="en-GB" sz="1500" b="1" dirty="0">
                <a:solidFill>
                  <a:srgbClr val="013C7E"/>
                </a:solidFill>
                <a:cs typeface="Calibri"/>
              </a:rPr>
              <a:t>Chart 1: The number of persons 15 years and over in non-formal education by sex</a:t>
            </a:r>
          </a:p>
        </p:txBody>
      </p:sp>
    </p:spTree>
    <p:extLst>
      <p:ext uri="{BB962C8B-B14F-4D97-AF65-F5344CB8AC3E}">
        <p14:creationId xmlns:p14="http://schemas.microsoft.com/office/powerpoint/2010/main" val="2788276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19101" y="875691"/>
            <a:ext cx="7678704" cy="1065292"/>
          </a:xfrm>
          <a:prstGeom prst="rect">
            <a:avLst/>
          </a:prstGeom>
        </p:spPr>
        <p:txBody>
          <a:bodyPr vert="horz" wrap="square" lIns="0" tIns="0" rIns="0" bIns="0" rtlCol="0">
            <a:spAutoFit/>
          </a:bodyPr>
          <a:lstStyle/>
          <a:p>
            <a:pPr marL="12700" marR="5080">
              <a:lnSpc>
                <a:spcPts val="2800"/>
              </a:lnSpc>
            </a:pPr>
            <a:r>
              <a:rPr lang="en-GB" sz="3200" dirty="0"/>
              <a:t>2</a:t>
            </a:r>
            <a:r>
              <a:rPr lang="en-GB" sz="3200" baseline="30000" dirty="0"/>
              <a:t>nd</a:t>
            </a:r>
            <a:r>
              <a:rPr lang="en-GB" sz="3200" dirty="0"/>
              <a:t> Finding: N</a:t>
            </a:r>
            <a:r>
              <a:rPr lang="en-GB" dirty="0"/>
              <a:t>on-formal education estimates by the highest level of education </a:t>
            </a:r>
            <a:br>
              <a:rPr lang="en-GB" sz="3200" dirty="0">
                <a:latin typeface="+mj-lt"/>
              </a:rPr>
            </a:br>
            <a:endParaRPr sz="2300" dirty="0">
              <a:latin typeface="+mj-lt"/>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464628" y="2060431"/>
            <a:ext cx="7528943" cy="2492990"/>
          </a:xfrm>
        </p:spPr>
        <p:txBody>
          <a:bodyPr/>
          <a:lstStyle/>
          <a:p>
            <a:r>
              <a:rPr lang="en-GB" kern="1200" dirty="0">
                <a:solidFill>
                  <a:srgbClr val="013C7E"/>
                </a:solidFill>
                <a:cs typeface="Calibri"/>
              </a:rPr>
              <a:t>Non-formal education figures changed significantly for persons with an education level of ISCED 4 or less.</a:t>
            </a:r>
          </a:p>
          <a:p>
            <a:endParaRPr lang="en-GB" kern="1200" dirty="0">
              <a:solidFill>
                <a:srgbClr val="013C7E"/>
              </a:solidFill>
              <a:cs typeface="Calibri"/>
            </a:endParaRPr>
          </a:p>
          <a:p>
            <a:r>
              <a:rPr lang="en-GB" kern="1200" dirty="0">
                <a:solidFill>
                  <a:srgbClr val="013C7E"/>
                </a:solidFill>
                <a:cs typeface="Calibri"/>
              </a:rPr>
              <a:t>Prior to the revision respondents were associating the COURATT question only with job-related courses </a:t>
            </a:r>
          </a:p>
          <a:p>
            <a:endParaRPr lang="en-GB" kern="1200" dirty="0">
              <a:solidFill>
                <a:srgbClr val="013C7E"/>
              </a:solidFill>
              <a:cs typeface="Calibri"/>
            </a:endParaRPr>
          </a:p>
          <a:p>
            <a:r>
              <a:rPr lang="en-GB" kern="1200" dirty="0">
                <a:solidFill>
                  <a:srgbClr val="013C7E"/>
                </a:solidFill>
                <a:cs typeface="Calibri"/>
              </a:rPr>
              <a:t>These are predominantly more common among persons with a high level of education. </a:t>
            </a:r>
          </a:p>
          <a:p>
            <a:endParaRPr lang="en-GB" kern="1200" dirty="0">
              <a:solidFill>
                <a:srgbClr val="013C7E"/>
              </a:solidFill>
              <a:cs typeface="Calibri"/>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14</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2753804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21342" y="733864"/>
            <a:ext cx="7678704" cy="1065292"/>
          </a:xfrm>
          <a:prstGeom prst="rect">
            <a:avLst/>
          </a:prstGeom>
        </p:spPr>
        <p:txBody>
          <a:bodyPr vert="horz" wrap="square" lIns="0" tIns="0" rIns="0" bIns="0" rtlCol="0">
            <a:spAutoFit/>
          </a:bodyPr>
          <a:lstStyle/>
          <a:p>
            <a:pPr marL="12700" marR="5080">
              <a:lnSpc>
                <a:spcPts val="2800"/>
              </a:lnSpc>
            </a:pPr>
            <a:r>
              <a:rPr lang="en-GB" sz="3200" dirty="0"/>
              <a:t>3</a:t>
            </a:r>
            <a:r>
              <a:rPr lang="en-GB" sz="3200" baseline="30000" dirty="0"/>
              <a:t>rd</a:t>
            </a:r>
            <a:r>
              <a:rPr lang="en-GB" sz="3200" dirty="0"/>
              <a:t> Finding: N</a:t>
            </a:r>
            <a:r>
              <a:rPr lang="en-GB" dirty="0"/>
              <a:t>on-formal education estimates by age group</a:t>
            </a:r>
            <a:br>
              <a:rPr lang="en-GB" sz="3200" dirty="0">
                <a:latin typeface="+mj-lt"/>
              </a:rPr>
            </a:br>
            <a:endParaRPr sz="2300" dirty="0">
              <a:latin typeface="+mj-lt"/>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421342" y="1603067"/>
            <a:ext cx="7528943" cy="1661993"/>
          </a:xfrm>
        </p:spPr>
        <p:txBody>
          <a:bodyPr/>
          <a:lstStyle/>
          <a:p>
            <a:r>
              <a:rPr lang="en-GB" kern="1200" dirty="0">
                <a:solidFill>
                  <a:srgbClr val="013C7E"/>
                </a:solidFill>
                <a:cs typeface="Calibri"/>
              </a:rPr>
              <a:t>Results showed a statistically significant difference in non-formal education participation for the 15 to 24 and the 45 years and over age groups. Meanwhile, test results showed no significant changes in the 25 to 44 age group who tend to participate more in job-related courses. </a:t>
            </a:r>
          </a:p>
          <a:p>
            <a:endParaRPr lang="en-GB" dirty="0"/>
          </a:p>
          <a:p>
            <a:endParaRPr lang="en-GB" kern="1200" dirty="0">
              <a:solidFill>
                <a:srgbClr val="013C7E"/>
              </a:solidFill>
              <a:cs typeface="Calibri"/>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15</a:t>
            </a:fld>
            <a:r>
              <a:rPr sz="1000" dirty="0">
                <a:latin typeface="Agenda" pitchFamily="2" charset="0"/>
              </a:rPr>
              <a:t>  </a:t>
            </a:r>
            <a:r>
              <a:rPr dirty="0">
                <a:latin typeface="Agenda" pitchFamily="2" charset="0"/>
              </a:rPr>
              <a:t>-</a:t>
            </a:r>
            <a:endParaRPr sz="1000" dirty="0">
              <a:latin typeface="Agenda" pitchFamily="2" charset="0"/>
            </a:endParaRPr>
          </a:p>
        </p:txBody>
      </p:sp>
      <p:graphicFrame>
        <p:nvGraphicFramePr>
          <p:cNvPr id="14" name="Chart 13">
            <a:extLst>
              <a:ext uri="{FF2B5EF4-FFF2-40B4-BE49-F238E27FC236}">
                <a16:creationId xmlns:a16="http://schemas.microsoft.com/office/drawing/2014/main" id="{84C52C0A-DAA4-4D1E-9913-4498EF7388DC}"/>
              </a:ext>
            </a:extLst>
          </p:cNvPr>
          <p:cNvGraphicFramePr/>
          <p:nvPr>
            <p:extLst>
              <p:ext uri="{D42A27DB-BD31-4B8C-83A1-F6EECF244321}">
                <p14:modId xmlns:p14="http://schemas.microsoft.com/office/powerpoint/2010/main" val="535193437"/>
              </p:ext>
            </p:extLst>
          </p:nvPr>
        </p:nvGraphicFramePr>
        <p:xfrm>
          <a:off x="858672" y="2867259"/>
          <a:ext cx="6593107" cy="3060027"/>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06B46AA4-49A6-42C7-B7DA-F33D71EAB114}"/>
              </a:ext>
            </a:extLst>
          </p:cNvPr>
          <p:cNvSpPr txBox="1"/>
          <p:nvPr/>
        </p:nvSpPr>
        <p:spPr>
          <a:xfrm>
            <a:off x="967411" y="5851999"/>
            <a:ext cx="6700582" cy="553998"/>
          </a:xfrm>
          <a:prstGeom prst="rect">
            <a:avLst/>
          </a:prstGeom>
          <a:noFill/>
        </p:spPr>
        <p:txBody>
          <a:bodyPr wrap="square" rtlCol="0">
            <a:spAutoFit/>
          </a:bodyPr>
          <a:lstStyle/>
          <a:p>
            <a:r>
              <a:rPr lang="en-GB" sz="1500" b="1" dirty="0">
                <a:solidFill>
                  <a:srgbClr val="013C7E"/>
                </a:solidFill>
                <a:cs typeface="Calibri"/>
              </a:rPr>
              <a:t>Chart 2: The number of persons 15 years and over in non formal education by age group</a:t>
            </a:r>
          </a:p>
        </p:txBody>
      </p:sp>
    </p:spTree>
    <p:extLst>
      <p:ext uri="{BB962C8B-B14F-4D97-AF65-F5344CB8AC3E}">
        <p14:creationId xmlns:p14="http://schemas.microsoft.com/office/powerpoint/2010/main" val="2711249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21342" y="733864"/>
            <a:ext cx="7678704" cy="706219"/>
          </a:xfrm>
          <a:prstGeom prst="rect">
            <a:avLst/>
          </a:prstGeom>
        </p:spPr>
        <p:txBody>
          <a:bodyPr vert="horz" wrap="square" lIns="0" tIns="0" rIns="0" bIns="0" rtlCol="0">
            <a:spAutoFit/>
          </a:bodyPr>
          <a:lstStyle/>
          <a:p>
            <a:pPr marL="12700" marR="5080">
              <a:lnSpc>
                <a:spcPts val="2800"/>
              </a:lnSpc>
            </a:pPr>
            <a:r>
              <a:rPr lang="en-GB" sz="3200" dirty="0"/>
              <a:t>4</a:t>
            </a:r>
            <a:r>
              <a:rPr lang="en-GB" sz="3200" baseline="30000" dirty="0"/>
              <a:t>th</a:t>
            </a:r>
            <a:r>
              <a:rPr lang="en-GB" sz="3200" dirty="0"/>
              <a:t> Finding: Education Indicators</a:t>
            </a:r>
            <a:br>
              <a:rPr lang="en-GB" sz="3200" dirty="0">
                <a:latin typeface="+mj-lt"/>
              </a:rPr>
            </a:br>
            <a:endParaRPr sz="2300" dirty="0">
              <a:latin typeface="+mj-lt"/>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464628" y="1441506"/>
            <a:ext cx="7528943" cy="3877985"/>
          </a:xfrm>
        </p:spPr>
        <p:txBody>
          <a:bodyPr/>
          <a:lstStyle/>
          <a:p>
            <a:r>
              <a:rPr lang="en-GB" kern="1200" dirty="0">
                <a:solidFill>
                  <a:srgbClr val="013C7E"/>
                </a:solidFill>
                <a:cs typeface="Calibri"/>
              </a:rPr>
              <a:t>An evaluation of the impact of change was carried out on: </a:t>
            </a:r>
          </a:p>
          <a:p>
            <a:endParaRPr lang="en-GB" kern="1200" dirty="0">
              <a:solidFill>
                <a:srgbClr val="013C7E"/>
              </a:solidFill>
              <a:cs typeface="Calibri"/>
            </a:endParaRPr>
          </a:p>
          <a:p>
            <a:r>
              <a:rPr lang="en-GB" kern="1200" dirty="0">
                <a:solidFill>
                  <a:srgbClr val="013C7E"/>
                </a:solidFill>
                <a:cs typeface="Calibri"/>
              </a:rPr>
              <a:t>1. ESL (18 to 24 years)</a:t>
            </a:r>
          </a:p>
          <a:p>
            <a:r>
              <a:rPr lang="en-GB" kern="1200" dirty="0">
                <a:solidFill>
                  <a:srgbClr val="013C7E"/>
                </a:solidFill>
                <a:cs typeface="Calibri"/>
              </a:rPr>
              <a:t>2. NEET (15 to 24 years)</a:t>
            </a:r>
          </a:p>
          <a:p>
            <a:r>
              <a:rPr lang="en-GB" kern="1200" dirty="0">
                <a:solidFill>
                  <a:srgbClr val="013C7E"/>
                </a:solidFill>
                <a:cs typeface="Calibri"/>
              </a:rPr>
              <a:t>3. LLL (25 to 64 years)</a:t>
            </a:r>
          </a:p>
          <a:p>
            <a:endParaRPr lang="en-GB" kern="1200" dirty="0">
              <a:solidFill>
                <a:srgbClr val="013C7E"/>
              </a:solidFill>
              <a:cs typeface="Calibri"/>
            </a:endParaRPr>
          </a:p>
          <a:p>
            <a:r>
              <a:rPr lang="en-GB" b="1" kern="1200" dirty="0">
                <a:solidFill>
                  <a:srgbClr val="013C7E"/>
                </a:solidFill>
                <a:cs typeface="Calibri"/>
              </a:rPr>
              <a:t>ESL and NEET</a:t>
            </a:r>
          </a:p>
          <a:p>
            <a:endParaRPr lang="en-GB" b="1" kern="1200" dirty="0">
              <a:solidFill>
                <a:srgbClr val="013C7E"/>
              </a:solidFill>
              <a:cs typeface="Calibri"/>
            </a:endParaRPr>
          </a:p>
          <a:p>
            <a:r>
              <a:rPr lang="en-GB" kern="1200" dirty="0">
                <a:solidFill>
                  <a:srgbClr val="013C7E"/>
                </a:solidFill>
                <a:cs typeface="Calibri"/>
              </a:rPr>
              <a:t>The modification did not impact the ESL and the NEET.</a:t>
            </a:r>
            <a:endParaRPr lang="en-GB" dirty="0"/>
          </a:p>
          <a:p>
            <a:endParaRPr lang="en-GB" kern="1200" dirty="0">
              <a:solidFill>
                <a:srgbClr val="013C7E"/>
              </a:solidFill>
              <a:cs typeface="Calibri"/>
            </a:endParaRPr>
          </a:p>
          <a:p>
            <a:r>
              <a:rPr lang="en-GB" kern="1200" dirty="0">
                <a:solidFill>
                  <a:srgbClr val="013C7E"/>
                </a:solidFill>
                <a:cs typeface="Calibri"/>
              </a:rPr>
              <a:t>Since, the majority of the 15 to 24 age group who were attending some form of non-formal education, were also enrolled in formal education.</a:t>
            </a:r>
          </a:p>
          <a:p>
            <a:endParaRPr lang="en-GB" kern="1200" dirty="0">
              <a:solidFill>
                <a:srgbClr val="013C7E"/>
              </a:solidFill>
              <a:cs typeface="Calibri"/>
            </a:endParaRPr>
          </a:p>
          <a:p>
            <a:r>
              <a:rPr lang="en-GB" kern="1200" dirty="0">
                <a:solidFill>
                  <a:srgbClr val="013C7E"/>
                </a:solidFill>
                <a:cs typeface="Calibri"/>
              </a:rPr>
              <a:t>. </a:t>
            </a: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16</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367176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421342" y="802006"/>
            <a:ext cx="7528943" cy="1938992"/>
          </a:xfrm>
        </p:spPr>
        <p:txBody>
          <a:bodyPr/>
          <a:lstStyle/>
          <a:p>
            <a:r>
              <a:rPr lang="en-GB" b="1" kern="1200" dirty="0">
                <a:solidFill>
                  <a:srgbClr val="013C7E"/>
                </a:solidFill>
                <a:cs typeface="Calibri"/>
              </a:rPr>
              <a:t>LLL</a:t>
            </a:r>
          </a:p>
          <a:p>
            <a:endParaRPr lang="en-GB" b="1" kern="1200" dirty="0">
              <a:solidFill>
                <a:srgbClr val="013C7E"/>
              </a:solidFill>
              <a:cs typeface="Calibri"/>
            </a:endParaRPr>
          </a:p>
          <a:p>
            <a:r>
              <a:rPr lang="en-GB" kern="1200" dirty="0">
                <a:solidFill>
                  <a:srgbClr val="013C7E"/>
                </a:solidFill>
                <a:cs typeface="Calibri"/>
              </a:rPr>
              <a:t>However, a significant level shift break in series of 4.9 percentage points was recorded for the LLL (25 to 64 years) indicator from Q4 2016 to Q1 2017.  </a:t>
            </a:r>
          </a:p>
          <a:p>
            <a:endParaRPr lang="en-GB" kern="1200" dirty="0">
              <a:solidFill>
                <a:srgbClr val="013C7E"/>
              </a:solidFill>
              <a:cs typeface="Calibri"/>
            </a:endParaRPr>
          </a:p>
          <a:p>
            <a:r>
              <a:rPr lang="en-GB" kern="1200" dirty="0">
                <a:solidFill>
                  <a:srgbClr val="013C7E"/>
                </a:solidFill>
                <a:cs typeface="Calibri"/>
              </a:rPr>
              <a:t>The change was recorded for both sexes; 4.0 and 5.8 percentage points for males and females respectively (Chart 3). </a:t>
            </a: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17</a:t>
            </a:fld>
            <a:r>
              <a:rPr sz="1000" dirty="0">
                <a:latin typeface="Agenda" pitchFamily="2" charset="0"/>
              </a:rPr>
              <a:t>  </a:t>
            </a:r>
            <a:r>
              <a:rPr dirty="0">
                <a:latin typeface="Agenda" pitchFamily="2" charset="0"/>
              </a:rPr>
              <a:t>-</a:t>
            </a:r>
            <a:endParaRPr sz="1000" dirty="0">
              <a:latin typeface="Agenda" pitchFamily="2" charset="0"/>
            </a:endParaRPr>
          </a:p>
        </p:txBody>
      </p:sp>
      <p:graphicFrame>
        <p:nvGraphicFramePr>
          <p:cNvPr id="14" name="Chart 13">
            <a:extLst>
              <a:ext uri="{FF2B5EF4-FFF2-40B4-BE49-F238E27FC236}">
                <a16:creationId xmlns:a16="http://schemas.microsoft.com/office/drawing/2014/main" id="{ADCB1C4E-0FAB-477E-B765-A170C6171B30}"/>
              </a:ext>
            </a:extLst>
          </p:cNvPr>
          <p:cNvGraphicFramePr/>
          <p:nvPr>
            <p:extLst>
              <p:ext uri="{D42A27DB-BD31-4B8C-83A1-F6EECF244321}">
                <p14:modId xmlns:p14="http://schemas.microsoft.com/office/powerpoint/2010/main" val="2500063834"/>
              </p:ext>
            </p:extLst>
          </p:nvPr>
        </p:nvGraphicFramePr>
        <p:xfrm>
          <a:off x="917778" y="3289276"/>
          <a:ext cx="64008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2E10C1F9-D68D-4F8C-8CBB-715E33CD23CD}"/>
              </a:ext>
            </a:extLst>
          </p:cNvPr>
          <p:cNvSpPr txBox="1"/>
          <p:nvPr/>
        </p:nvSpPr>
        <p:spPr>
          <a:xfrm>
            <a:off x="2199495" y="5925281"/>
            <a:ext cx="3972635" cy="323165"/>
          </a:xfrm>
          <a:prstGeom prst="rect">
            <a:avLst/>
          </a:prstGeom>
          <a:noFill/>
        </p:spPr>
        <p:txBody>
          <a:bodyPr wrap="square" rtlCol="0">
            <a:spAutoFit/>
          </a:bodyPr>
          <a:lstStyle/>
          <a:p>
            <a:r>
              <a:rPr lang="en-GB" sz="1500" b="1" dirty="0">
                <a:solidFill>
                  <a:srgbClr val="013C7E"/>
                </a:solidFill>
                <a:cs typeface="Calibri"/>
              </a:rPr>
              <a:t>Chart 3: The percentage of persons in LLL </a:t>
            </a:r>
            <a:r>
              <a:rPr lang="en-US" sz="1500" b="1" dirty="0">
                <a:solidFill>
                  <a:srgbClr val="013C7E"/>
                </a:solidFill>
                <a:cs typeface="Calibri"/>
              </a:rPr>
              <a:t>by sex </a:t>
            </a:r>
            <a:endParaRPr lang="en-GB" sz="1500" b="1" dirty="0">
              <a:solidFill>
                <a:srgbClr val="013C7E"/>
              </a:solidFill>
              <a:cs typeface="Calibri"/>
            </a:endParaRPr>
          </a:p>
        </p:txBody>
      </p:sp>
    </p:spTree>
    <p:extLst>
      <p:ext uri="{BB962C8B-B14F-4D97-AF65-F5344CB8AC3E}">
        <p14:creationId xmlns:p14="http://schemas.microsoft.com/office/powerpoint/2010/main" val="1512090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21342" y="773044"/>
            <a:ext cx="7678704" cy="370871"/>
          </a:xfrm>
          <a:prstGeom prst="rect">
            <a:avLst/>
          </a:prstGeom>
        </p:spPr>
        <p:txBody>
          <a:bodyPr vert="horz" wrap="square" lIns="0" tIns="0" rIns="0" bIns="0" rtlCol="0">
            <a:spAutoFit/>
          </a:bodyPr>
          <a:lstStyle/>
          <a:p>
            <a:pPr marL="12700" marR="5080">
              <a:lnSpc>
                <a:spcPts val="2800"/>
              </a:lnSpc>
            </a:pPr>
            <a:r>
              <a:rPr lang="en-GB" dirty="0"/>
              <a:t>Strengths and limitations</a:t>
            </a:r>
            <a:endParaRPr sz="2300" dirty="0">
              <a:latin typeface="+mj-lt"/>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421342" y="1518713"/>
            <a:ext cx="7493471" cy="4431983"/>
          </a:xfrm>
        </p:spPr>
        <p:txBody>
          <a:bodyPr/>
          <a:lstStyle/>
          <a:p>
            <a:r>
              <a:rPr lang="en-GB" b="1" kern="1200" dirty="0">
                <a:solidFill>
                  <a:srgbClr val="013C7E"/>
                </a:solidFill>
                <a:cs typeface="Calibri"/>
              </a:rPr>
              <a:t>Strengths</a:t>
            </a:r>
          </a:p>
          <a:p>
            <a:endParaRPr lang="en-GB" kern="1200" dirty="0">
              <a:solidFill>
                <a:srgbClr val="013C7E"/>
              </a:solidFill>
              <a:cs typeface="Calibri"/>
            </a:endParaRPr>
          </a:p>
          <a:p>
            <a:pPr marL="342900" indent="-342900">
              <a:buFont typeface="Wingdings" panose="05000000000000000000" pitchFamily="2" charset="2"/>
              <a:buChar char="ü"/>
            </a:pPr>
            <a:r>
              <a:rPr lang="en-GB" kern="1200" dirty="0">
                <a:solidFill>
                  <a:srgbClr val="013C7E"/>
                </a:solidFill>
                <a:cs typeface="Calibri"/>
              </a:rPr>
              <a:t>The methodology used</a:t>
            </a:r>
          </a:p>
          <a:p>
            <a:pPr marL="342900" indent="-342900">
              <a:buFont typeface="Wingdings" panose="05000000000000000000" pitchFamily="2" charset="2"/>
              <a:buChar char="ü"/>
            </a:pPr>
            <a:r>
              <a:rPr lang="en-GB" kern="1200" dirty="0">
                <a:solidFill>
                  <a:srgbClr val="013C7E"/>
                </a:solidFill>
                <a:cs typeface="Calibri"/>
              </a:rPr>
              <a:t>Allows a better insight into the participant’s problems </a:t>
            </a:r>
          </a:p>
          <a:p>
            <a:pPr marL="342900" indent="-342900">
              <a:buFont typeface="Wingdings" panose="05000000000000000000" pitchFamily="2" charset="2"/>
              <a:buChar char="ü"/>
            </a:pPr>
            <a:r>
              <a:rPr lang="en-GB" kern="1200" dirty="0">
                <a:solidFill>
                  <a:srgbClr val="013C7E"/>
                </a:solidFill>
                <a:cs typeface="Calibri"/>
              </a:rPr>
              <a:t>Ensures data comparability </a:t>
            </a:r>
          </a:p>
          <a:p>
            <a:pPr marL="342900" indent="-342900">
              <a:buFont typeface="Wingdings" panose="05000000000000000000" pitchFamily="2" charset="2"/>
              <a:buChar char="ü"/>
            </a:pPr>
            <a:r>
              <a:rPr lang="en-GB" kern="1200" dirty="0">
                <a:solidFill>
                  <a:srgbClr val="013C7E"/>
                </a:solidFill>
                <a:cs typeface="Calibri"/>
              </a:rPr>
              <a:t>Develop better survey instruments and to pre-test questionnaires</a:t>
            </a:r>
          </a:p>
          <a:p>
            <a:pPr marL="342900" indent="-342900">
              <a:buAutoNum type="arabicPeriod"/>
            </a:pPr>
            <a:endParaRPr lang="en-GB" b="1" kern="1200" dirty="0">
              <a:solidFill>
                <a:srgbClr val="013C7E"/>
              </a:solidFill>
              <a:cs typeface="Calibri"/>
            </a:endParaRPr>
          </a:p>
          <a:p>
            <a:r>
              <a:rPr lang="en-GB" b="1" kern="1200" dirty="0">
                <a:solidFill>
                  <a:srgbClr val="013C7E"/>
                </a:solidFill>
                <a:cs typeface="Calibri"/>
              </a:rPr>
              <a:t>Limitations</a:t>
            </a:r>
          </a:p>
          <a:p>
            <a:endParaRPr lang="en-GB" kern="1200" dirty="0">
              <a:solidFill>
                <a:srgbClr val="013C7E"/>
              </a:solidFill>
              <a:cs typeface="Calibri"/>
            </a:endParaRPr>
          </a:p>
          <a:p>
            <a:pPr marL="342900" indent="-342900">
              <a:buFont typeface="Calibri" panose="020F0502020204030204" pitchFamily="34" charset="0"/>
              <a:buChar char="X"/>
            </a:pPr>
            <a:r>
              <a:rPr lang="en-GB" kern="1200" dirty="0">
                <a:solidFill>
                  <a:srgbClr val="013C7E"/>
                </a:solidFill>
                <a:cs typeface="Calibri"/>
              </a:rPr>
              <a:t>Creating a false environment resulting in “artificiality” of the overall process</a:t>
            </a:r>
          </a:p>
          <a:p>
            <a:pPr marL="342900" indent="-342900">
              <a:buFont typeface="Calibri" panose="020F0502020204030204" pitchFamily="34" charset="0"/>
              <a:buChar char="X"/>
            </a:pPr>
            <a:r>
              <a:rPr lang="en-GB" kern="1200" dirty="0">
                <a:solidFill>
                  <a:srgbClr val="013C7E"/>
                </a:solidFill>
                <a:cs typeface="Calibri"/>
              </a:rPr>
              <a:t>Its qualitative nature, subjectively based on the researcher’s interpretations</a:t>
            </a:r>
          </a:p>
          <a:p>
            <a:pPr marL="342900" indent="-342900">
              <a:buFont typeface="Calibri" panose="020F0502020204030204" pitchFamily="34" charset="0"/>
              <a:buChar char="X"/>
            </a:pPr>
            <a:r>
              <a:rPr lang="en-GB" kern="1200" dirty="0">
                <a:solidFill>
                  <a:srgbClr val="013C7E"/>
                </a:solidFill>
                <a:cs typeface="Calibri"/>
              </a:rPr>
              <a:t>Non-standardised</a:t>
            </a:r>
          </a:p>
          <a:p>
            <a:pPr marL="342900" indent="-342900">
              <a:buAutoNum type="arabicPeriod"/>
            </a:pPr>
            <a:endParaRPr lang="en-GB" kern="1200" dirty="0">
              <a:solidFill>
                <a:srgbClr val="013C7E"/>
              </a:solidFill>
              <a:cs typeface="Calibri"/>
            </a:endParaRPr>
          </a:p>
          <a:p>
            <a:pPr marL="342900" indent="-342900">
              <a:buAutoNum type="arabicPeriod"/>
            </a:pPr>
            <a:endParaRPr lang="en-GB" kern="1200" dirty="0">
              <a:solidFill>
                <a:srgbClr val="013C7E"/>
              </a:solidFill>
              <a:cs typeface="Calibri"/>
            </a:endParaRPr>
          </a:p>
          <a:p>
            <a:pPr marL="342900" indent="-342900">
              <a:buAutoNum type="arabicPeriod"/>
            </a:pPr>
            <a:endParaRPr lang="en-GB" b="1" kern="1200" dirty="0">
              <a:solidFill>
                <a:srgbClr val="013C7E"/>
              </a:solidFill>
              <a:cs typeface="Calibri"/>
            </a:endParaRPr>
          </a:p>
          <a:p>
            <a:pPr marL="342900" indent="-342900">
              <a:buAutoNum type="arabicPeriod"/>
            </a:pPr>
            <a:endParaRPr lang="en-GB" kern="1200" dirty="0">
              <a:solidFill>
                <a:srgbClr val="013C7E"/>
              </a:solidFill>
              <a:cs typeface="Calibri"/>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18</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511342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421342" y="646594"/>
            <a:ext cx="7678704" cy="729943"/>
          </a:xfrm>
          <a:prstGeom prst="rect">
            <a:avLst/>
          </a:prstGeom>
        </p:spPr>
        <p:txBody>
          <a:bodyPr vert="horz" wrap="square" lIns="0" tIns="0" rIns="0" bIns="0" rtlCol="0">
            <a:spAutoFit/>
          </a:bodyPr>
          <a:lstStyle/>
          <a:p>
            <a:pPr marL="12700" marR="5080">
              <a:lnSpc>
                <a:spcPts val="2800"/>
              </a:lnSpc>
            </a:pPr>
            <a:br>
              <a:rPr lang="en-GB" sz="3200" dirty="0">
                <a:latin typeface="+mj-lt"/>
              </a:rPr>
            </a:br>
            <a:r>
              <a:rPr lang="en-GB" sz="3200" dirty="0">
                <a:latin typeface="+mj-lt"/>
              </a:rPr>
              <a:t>R</a:t>
            </a:r>
            <a:r>
              <a:rPr lang="en-GB" sz="3200" dirty="0"/>
              <a:t>ecommendations</a:t>
            </a:r>
            <a:endParaRPr sz="3200" dirty="0">
              <a:latin typeface="+mj-lt"/>
            </a:endParaRPr>
          </a:p>
        </p:txBody>
      </p:sp>
      <p:sp>
        <p:nvSpPr>
          <p:cNvPr id="3" name="Text Placeholder 2">
            <a:extLst>
              <a:ext uri="{FF2B5EF4-FFF2-40B4-BE49-F238E27FC236}">
                <a16:creationId xmlns:a16="http://schemas.microsoft.com/office/drawing/2014/main" id="{3E5F3856-A08E-4F76-88D4-FDD764A380D8}"/>
              </a:ext>
            </a:extLst>
          </p:cNvPr>
          <p:cNvSpPr>
            <a:spLocks noGrp="1"/>
          </p:cNvSpPr>
          <p:nvPr>
            <p:ph type="body" idx="1"/>
          </p:nvPr>
        </p:nvSpPr>
        <p:spPr>
          <a:xfrm>
            <a:off x="421342" y="1556682"/>
            <a:ext cx="7528943" cy="2769989"/>
          </a:xfrm>
        </p:spPr>
        <p:txBody>
          <a:bodyPr/>
          <a:lstStyle/>
          <a:p>
            <a:pPr marL="342900" indent="-342900">
              <a:buAutoNum type="arabicPeriod"/>
            </a:pPr>
            <a:endParaRPr lang="en-GB" kern="1200" dirty="0">
              <a:solidFill>
                <a:srgbClr val="013C7E"/>
              </a:solidFill>
              <a:cs typeface="Calibri"/>
            </a:endParaRPr>
          </a:p>
          <a:p>
            <a:pPr marL="342900" indent="-342900">
              <a:buFont typeface="+mj-lt"/>
              <a:buAutoNum type="arabicPeriod"/>
            </a:pPr>
            <a:endParaRPr lang="en-GB" kern="1200" dirty="0">
              <a:solidFill>
                <a:srgbClr val="013C7E"/>
              </a:solidFill>
              <a:cs typeface="Calibri"/>
            </a:endParaRPr>
          </a:p>
          <a:p>
            <a:pPr marL="342900" indent="-342900">
              <a:buAutoNum type="arabicPeriod"/>
            </a:pPr>
            <a:r>
              <a:rPr lang="en-GB" kern="1200" dirty="0">
                <a:solidFill>
                  <a:srgbClr val="013C7E"/>
                </a:solidFill>
                <a:cs typeface="Calibri"/>
              </a:rPr>
              <a:t>To implement CI in other social surveys</a:t>
            </a:r>
          </a:p>
          <a:p>
            <a:pPr marL="342900" indent="-342900">
              <a:buFont typeface="+mj-lt"/>
              <a:buAutoNum type="arabicPeriod"/>
            </a:pPr>
            <a:endParaRPr lang="en-GB" kern="1200" dirty="0">
              <a:solidFill>
                <a:srgbClr val="013C7E"/>
              </a:solidFill>
              <a:cs typeface="Calibri"/>
            </a:endParaRPr>
          </a:p>
          <a:p>
            <a:pPr marL="342900" indent="-342900">
              <a:buFontTx/>
              <a:buAutoNum type="arabicPeriod"/>
            </a:pPr>
            <a:r>
              <a:rPr lang="en-GB" kern="1200" dirty="0">
                <a:solidFill>
                  <a:srgbClr val="013C7E"/>
                </a:solidFill>
                <a:cs typeface="Calibri"/>
              </a:rPr>
              <a:t>To apply cognitive testing in ad-hoc questionnaires </a:t>
            </a:r>
          </a:p>
          <a:p>
            <a:pPr marL="342900" indent="-342900">
              <a:buFontTx/>
              <a:buAutoNum type="arabicPeriod"/>
            </a:pPr>
            <a:endParaRPr lang="en-GB" kern="1200" dirty="0">
              <a:solidFill>
                <a:srgbClr val="013C7E"/>
              </a:solidFill>
              <a:cs typeface="Calibri"/>
            </a:endParaRPr>
          </a:p>
          <a:p>
            <a:pPr marL="342900" indent="-342900">
              <a:buFontTx/>
              <a:buAutoNum type="arabicPeriod"/>
            </a:pPr>
            <a:r>
              <a:rPr lang="en-GB" kern="1200" dirty="0">
                <a:solidFill>
                  <a:srgbClr val="013C7E"/>
                </a:solidFill>
                <a:cs typeface="Calibri"/>
              </a:rPr>
              <a:t>To conduct CI in the design of the LFS questionnaire for the parallel run</a:t>
            </a:r>
          </a:p>
          <a:p>
            <a:pPr marL="342900" indent="-342900">
              <a:buAutoNum type="arabicPeriod"/>
            </a:pPr>
            <a:endParaRPr lang="en-GB" kern="1200" dirty="0">
              <a:solidFill>
                <a:srgbClr val="013C7E"/>
              </a:solidFill>
              <a:cs typeface="Calibri"/>
            </a:endParaRPr>
          </a:p>
          <a:p>
            <a:pPr marL="342900" indent="-342900">
              <a:buAutoNum type="arabicPeriod"/>
            </a:pPr>
            <a:endParaRPr lang="en-GB" b="1" kern="1200" dirty="0">
              <a:solidFill>
                <a:srgbClr val="013C7E"/>
              </a:solidFill>
              <a:cs typeface="Calibri"/>
            </a:endParaRPr>
          </a:p>
          <a:p>
            <a:pPr marL="342900" indent="-342900">
              <a:buAutoNum type="arabicPeriod"/>
            </a:pPr>
            <a:endParaRPr lang="en-GB" kern="1200" dirty="0">
              <a:solidFill>
                <a:srgbClr val="013C7E"/>
              </a:solidFill>
              <a:cs typeface="Calibri"/>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19</a:t>
            </a:fld>
            <a:r>
              <a:rPr sz="1000" dirty="0">
                <a:latin typeface="Agenda" pitchFamily="2" charset="0"/>
              </a:rPr>
              <a:t>  </a:t>
            </a:r>
            <a:r>
              <a:rPr dirty="0">
                <a:latin typeface="Agenda" pitchFamily="2" charset="0"/>
              </a:rPr>
              <a:t>-</a:t>
            </a:r>
            <a:endParaRPr sz="1000" dirty="0">
              <a:latin typeface="Agenda" pitchFamily="2" charset="0"/>
            </a:endParaRPr>
          </a:p>
        </p:txBody>
      </p:sp>
    </p:spTree>
    <p:extLst>
      <p:ext uri="{BB962C8B-B14F-4D97-AF65-F5344CB8AC3E}">
        <p14:creationId xmlns:p14="http://schemas.microsoft.com/office/powerpoint/2010/main" val="2949402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0" y="3041992"/>
            <a:ext cx="0" cy="2655570"/>
          </a:xfrm>
          <a:custGeom>
            <a:avLst/>
            <a:gdLst/>
            <a:ahLst/>
            <a:cxnLst/>
            <a:rect l="l" t="t" r="r" b="b"/>
            <a:pathLst>
              <a:path h="2655570">
                <a:moveTo>
                  <a:pt x="0" y="0"/>
                </a:moveTo>
                <a:lnTo>
                  <a:pt x="0" y="2654998"/>
                </a:lnTo>
              </a:path>
            </a:pathLst>
          </a:custGeom>
          <a:ln w="101599">
            <a:solidFill>
              <a:srgbClr val="CF001C"/>
            </a:solidFill>
          </a:ln>
        </p:spPr>
        <p:txBody>
          <a:bodyPr wrap="square" lIns="0" tIns="0" rIns="0" bIns="0" rtlCol="0"/>
          <a:lstStyle/>
          <a:p>
            <a:endParaRPr/>
          </a:p>
        </p:txBody>
      </p:sp>
      <p:sp>
        <p:nvSpPr>
          <p:cNvPr id="6" name="object 6"/>
          <p:cNvSpPr/>
          <p:nvPr/>
        </p:nvSpPr>
        <p:spPr>
          <a:xfrm>
            <a:off x="7740001" y="3537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013C7E"/>
          </a:solidFill>
        </p:spPr>
        <p:txBody>
          <a:bodyPr wrap="square" lIns="0" tIns="0" rIns="0" bIns="0" rtlCol="0"/>
          <a:lstStyle/>
          <a:p>
            <a:endParaRPr/>
          </a:p>
        </p:txBody>
      </p:sp>
      <p:sp>
        <p:nvSpPr>
          <p:cNvPr id="7" name="object 7"/>
          <p:cNvSpPr/>
          <p:nvPr/>
        </p:nvSpPr>
        <p:spPr>
          <a:xfrm>
            <a:off x="7740001" y="341020"/>
            <a:ext cx="720090" cy="25400"/>
          </a:xfrm>
          <a:custGeom>
            <a:avLst/>
            <a:gdLst/>
            <a:ahLst/>
            <a:cxnLst/>
            <a:rect l="l" t="t" r="r" b="b"/>
            <a:pathLst>
              <a:path w="720090" h="25400">
                <a:moveTo>
                  <a:pt x="0" y="25400"/>
                </a:moveTo>
                <a:lnTo>
                  <a:pt x="720001" y="25400"/>
                </a:lnTo>
                <a:lnTo>
                  <a:pt x="720001" y="0"/>
                </a:lnTo>
                <a:lnTo>
                  <a:pt x="0" y="0"/>
                </a:lnTo>
                <a:lnTo>
                  <a:pt x="0" y="25400"/>
                </a:lnTo>
                <a:close/>
              </a:path>
            </a:pathLst>
          </a:custGeom>
          <a:solidFill>
            <a:srgbClr val="D2232A"/>
          </a:solidFill>
        </p:spPr>
        <p:txBody>
          <a:bodyPr wrap="square" lIns="0" tIns="0" rIns="0" bIns="0" rtlCol="0"/>
          <a:lstStyle/>
          <a:p>
            <a:endParaRPr/>
          </a:p>
        </p:txBody>
      </p:sp>
      <p:sp>
        <p:nvSpPr>
          <p:cNvPr id="8" name="object 8"/>
          <p:cNvSpPr/>
          <p:nvPr/>
        </p:nvSpPr>
        <p:spPr>
          <a:xfrm>
            <a:off x="0" y="372846"/>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013C7E"/>
          </a:solidFill>
        </p:spPr>
        <p:txBody>
          <a:bodyPr wrap="square" lIns="0" tIns="0" rIns="0" bIns="0" rtlCol="0"/>
          <a:lstStyle/>
          <a:p>
            <a:endParaRPr/>
          </a:p>
        </p:txBody>
      </p:sp>
      <p:sp>
        <p:nvSpPr>
          <p:cNvPr id="9" name="object 9"/>
          <p:cNvSpPr/>
          <p:nvPr/>
        </p:nvSpPr>
        <p:spPr>
          <a:xfrm>
            <a:off x="0" y="359994"/>
            <a:ext cx="6662420" cy="25400"/>
          </a:xfrm>
          <a:custGeom>
            <a:avLst/>
            <a:gdLst/>
            <a:ahLst/>
            <a:cxnLst/>
            <a:rect l="l" t="t" r="r" b="b"/>
            <a:pathLst>
              <a:path w="6662420" h="25400">
                <a:moveTo>
                  <a:pt x="0" y="25400"/>
                </a:moveTo>
                <a:lnTo>
                  <a:pt x="6661798" y="25400"/>
                </a:lnTo>
                <a:lnTo>
                  <a:pt x="6661798" y="0"/>
                </a:lnTo>
                <a:lnTo>
                  <a:pt x="0" y="0"/>
                </a:lnTo>
                <a:lnTo>
                  <a:pt x="0" y="25400"/>
                </a:lnTo>
                <a:close/>
              </a:path>
            </a:pathLst>
          </a:custGeom>
          <a:solidFill>
            <a:srgbClr val="D2232A"/>
          </a:solidFill>
        </p:spPr>
        <p:txBody>
          <a:bodyPr wrap="square" lIns="0" tIns="0" rIns="0" bIns="0" rtlCol="0"/>
          <a:lstStyle/>
          <a:p>
            <a:endParaRPr/>
          </a:p>
        </p:txBody>
      </p:sp>
      <p:sp>
        <p:nvSpPr>
          <p:cNvPr id="10" name="object 10"/>
          <p:cNvSpPr/>
          <p:nvPr/>
        </p:nvSpPr>
        <p:spPr>
          <a:xfrm>
            <a:off x="6732003" y="168461"/>
            <a:ext cx="935990" cy="38322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6659994" y="6558394"/>
            <a:ext cx="1800225" cy="203200"/>
          </a:xfrm>
          <a:custGeom>
            <a:avLst/>
            <a:gdLst/>
            <a:ahLst/>
            <a:cxnLst/>
            <a:rect l="l" t="t" r="r" b="b"/>
            <a:pathLst>
              <a:path w="1800225" h="203200">
                <a:moveTo>
                  <a:pt x="0" y="203200"/>
                </a:moveTo>
                <a:lnTo>
                  <a:pt x="1799996" y="203200"/>
                </a:lnTo>
                <a:lnTo>
                  <a:pt x="1799996" y="0"/>
                </a:lnTo>
                <a:lnTo>
                  <a:pt x="0" y="0"/>
                </a:lnTo>
                <a:lnTo>
                  <a:pt x="0" y="203200"/>
                </a:lnTo>
                <a:close/>
              </a:path>
            </a:pathLst>
          </a:custGeom>
          <a:solidFill>
            <a:srgbClr val="CF001C"/>
          </a:solidFill>
        </p:spPr>
        <p:txBody>
          <a:bodyPr wrap="square" lIns="0" tIns="0" rIns="0" bIns="0" rtlCol="0"/>
          <a:lstStyle/>
          <a:p>
            <a:endParaRPr/>
          </a:p>
        </p:txBody>
      </p:sp>
      <p:sp>
        <p:nvSpPr>
          <p:cNvPr id="12" name="object 12"/>
          <p:cNvSpPr txBox="1">
            <a:spLocks noGrp="1"/>
          </p:cNvSpPr>
          <p:nvPr>
            <p:ph type="title"/>
          </p:nvPr>
        </p:nvSpPr>
        <p:spPr>
          <a:xfrm>
            <a:off x="1691683" y="3141741"/>
            <a:ext cx="5050787" cy="377667"/>
          </a:xfrm>
          <a:prstGeom prst="rect">
            <a:avLst/>
          </a:prstGeom>
        </p:spPr>
        <p:txBody>
          <a:bodyPr vert="horz" wrap="square" lIns="0" tIns="0" rIns="0" bIns="0" rtlCol="0">
            <a:spAutoFit/>
          </a:bodyPr>
          <a:lstStyle/>
          <a:p>
            <a:pPr marR="5080" indent="-255588" algn="l" rtl="0">
              <a:lnSpc>
                <a:spcPts val="2800"/>
              </a:lnSpc>
              <a:spcBef>
                <a:spcPts val="400"/>
              </a:spcBef>
              <a:buClr>
                <a:schemeClr val="accent1"/>
              </a:buClr>
              <a:buSzPct val="68000"/>
            </a:pPr>
            <a:r>
              <a:rPr lang="en-GB" altLang="en-US" sz="3200" dirty="0">
                <a:latin typeface="+mj-lt"/>
              </a:rPr>
              <a:t>Thank You for your attention</a:t>
            </a:r>
            <a:endParaRPr lang="en-GB" altLang="en-US" sz="1800" b="0" kern="1200" dirty="0">
              <a:latin typeface="+mj-lt"/>
              <a:ea typeface="+mn-ea"/>
            </a:endParaRPr>
          </a:p>
        </p:txBody>
      </p:sp>
      <p:sp>
        <p:nvSpPr>
          <p:cNvPr id="13" name="object 13"/>
          <p:cNvSpPr txBox="1">
            <a:spLocks noGrp="1"/>
          </p:cNvSpPr>
          <p:nvPr>
            <p:ph type="sldNum" sz="quarter" idx="7"/>
          </p:nvPr>
        </p:nvSpPr>
        <p:spPr>
          <a:xfrm>
            <a:off x="7343216" y="6248446"/>
            <a:ext cx="435609" cy="179536"/>
          </a:xfrm>
          <a:prstGeom prst="rect">
            <a:avLst/>
          </a:prstGeom>
        </p:spPr>
        <p:txBody>
          <a:bodyPr vert="horz" wrap="square" lIns="0" tIns="0" rIns="0" bIns="0" rtlCol="0">
            <a:spAutoFit/>
          </a:bodyPr>
          <a:lstStyle/>
          <a:p>
            <a:pPr marL="12700">
              <a:lnSpc>
                <a:spcPts val="1420"/>
              </a:lnSpc>
            </a:pPr>
            <a:r>
              <a:rPr dirty="0">
                <a:latin typeface="Agenda" pitchFamily="2" charset="0"/>
              </a:rPr>
              <a:t>-  </a:t>
            </a:r>
            <a:fld id="{81D60167-4931-47E6-BA6A-407CBD079E47}" type="slidenum">
              <a:rPr sz="1000" smtClean="0">
                <a:latin typeface="Agenda" pitchFamily="2" charset="0"/>
              </a:rPr>
              <a:pPr marL="12700">
                <a:lnSpc>
                  <a:spcPts val="1420"/>
                </a:lnSpc>
              </a:pPr>
              <a:t>20</a:t>
            </a:fld>
            <a:r>
              <a:rPr sz="1000" dirty="0">
                <a:latin typeface="Agenda" pitchFamily="2" charset="0"/>
              </a:rPr>
              <a:t>  </a:t>
            </a:r>
            <a:r>
              <a:rPr dirty="0">
                <a:latin typeface="Agenda" pitchFamily="2" charset="0"/>
              </a:rPr>
              <a:t>-</a:t>
            </a:r>
            <a:endParaRPr sz="1000" dirty="0">
              <a:latin typeface="Agenda"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13C7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954FCE887B20F4185552322E69953DF" ma:contentTypeVersion="5" ma:contentTypeDescription="Create a new document." ma:contentTypeScope="" ma:versionID="32043e260d45c0a446faf57f8c36c1f1">
  <xsd:schema xmlns:xsd="http://www.w3.org/2001/XMLSchema" xmlns:xs="http://www.w3.org/2001/XMLSchema" xmlns:p="http://schemas.microsoft.com/office/2006/metadata/properties" targetNamespace="http://schemas.microsoft.com/office/2006/metadata/properties" ma:root="true" ma:fieldsID="1f91a99a16150dcbae2ad8c95a2bc4d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37A55BE-6F18-4BA9-A084-58507F24E8FF}">
  <ds:schemaRefs>
    <ds:schemaRef ds:uri="http://schemas.microsoft.com/sharepoint/v3/contenttype/forms"/>
  </ds:schemaRefs>
</ds:datastoreItem>
</file>

<file path=customXml/itemProps2.xml><?xml version="1.0" encoding="utf-8"?>
<ds:datastoreItem xmlns:ds="http://schemas.openxmlformats.org/officeDocument/2006/customXml" ds:itemID="{2B7E06FD-F5A0-49DB-BAF5-B9ADA83DAA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FCA0E575-164E-475F-A3AE-20B5CC67558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1835</TotalTime>
  <Words>1242</Words>
  <Application>Microsoft Office PowerPoint</Application>
  <PresentationFormat>Custom</PresentationFormat>
  <Paragraphs>233</Paragraphs>
  <Slides>20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Agenda</vt:lpstr>
      <vt:lpstr>Arial</vt:lpstr>
      <vt:lpstr>Calibri</vt:lpstr>
      <vt:lpstr>Times New Roman</vt:lpstr>
      <vt:lpstr>Wingdings</vt:lpstr>
      <vt:lpstr>Office Theme</vt:lpstr>
      <vt:lpstr>Cognitive Interviewing</vt:lpstr>
      <vt:lpstr>What is       Cognitive Interviewing? </vt:lpstr>
      <vt:lpstr>Research Design </vt:lpstr>
      <vt:lpstr>Research Design- cont’d </vt:lpstr>
      <vt:lpstr>Hybrid Cognitive Interviewing Model </vt:lpstr>
      <vt:lpstr>Cognitive interviewing techniques </vt:lpstr>
      <vt:lpstr>A combination of probing types </vt:lpstr>
      <vt:lpstr>Data Collection </vt:lpstr>
      <vt:lpstr>Qualitative Analysis </vt:lpstr>
      <vt:lpstr>Theme A: Difficulty in understanding the term “course”   </vt:lpstr>
      <vt:lpstr>Theme B: Issues with recalling participation in non-formal education in the past 4 weeks   </vt:lpstr>
      <vt:lpstr>Quantitative analysis </vt:lpstr>
      <vt:lpstr>1st Finding: Non-formal education estimates  </vt:lpstr>
      <vt:lpstr>2nd Finding: Non-formal education estimates by the highest level of education  </vt:lpstr>
      <vt:lpstr>3rd Finding: Non-formal education estimates by age group </vt:lpstr>
      <vt:lpstr>4th Finding: Education Indicators </vt:lpstr>
      <vt:lpstr>PowerPoint Presentation</vt:lpstr>
      <vt:lpstr>Strengths and limitations</vt:lpstr>
      <vt:lpstr> Recommendations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user</dc:creator>
  <cp:lastModifiedBy>Abela Charlene at NSO</cp:lastModifiedBy>
  <cp:revision>186</cp:revision>
  <dcterms:created xsi:type="dcterms:W3CDTF">2016-07-21T09:43:52Z</dcterms:created>
  <dcterms:modified xsi:type="dcterms:W3CDTF">2019-05-07T10:29:21Z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2016-07-21T00:00:00Z</vt:filetime>
  </property>
  <property fmtid="{D5CDD505-2E9C-101B-9397-08002B2CF9AE}" pid="3" name="Creator">
    <vt:lpwstr>Adobe InDesign CS5.5 (7.5.2)</vt:lpwstr>
  </property>
  <property fmtid="{D5CDD505-2E9C-101B-9397-08002B2CF9AE}" pid="4" name="LastSaved">
    <vt:filetime>2016-07-21T00:00:00Z</vt:filetime>
  </property>
  <property fmtid="{D5CDD505-2E9C-101B-9397-08002B2CF9AE}" pid="5" name="ContentTypeId">
    <vt:lpwstr>0x010100D954FCE887B20F4185552322E69953DF</vt:lpwstr>
  </property>
</Properties>
</file>