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9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59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UMGARTNER Katrin" initials="KB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002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765" autoAdjust="0"/>
  </p:normalViewPr>
  <p:slideViewPr>
    <p:cSldViewPr>
      <p:cViewPr>
        <p:scale>
          <a:sx n="80" d="100"/>
          <a:sy n="80" d="100"/>
        </p:scale>
        <p:origin x="-2514" y="-8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A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7813969744102505E-2"/>
          <c:y val="1.9219590680400592E-2"/>
          <c:w val="0.94998507110321062"/>
          <c:h val="0.872074244981079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Tabelle1!$A$22</c:f>
              <c:strCache>
                <c:ptCount val="1"/>
                <c:pt idx="0">
                  <c:v>Cognitive Interviews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12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Tabelle1!$A$23:$A$29</c:f>
              <c:numCache>
                <c:formatCode>General</c:formatCode>
                <c:ptCount val="7"/>
                <c:pt idx="0">
                  <c:v>38.5</c:v>
                </c:pt>
                <c:pt idx="1">
                  <c:v>32.5</c:v>
                </c:pt>
                <c:pt idx="2">
                  <c:v>30</c:v>
                </c:pt>
                <c:pt idx="3">
                  <c:v>40</c:v>
                </c:pt>
                <c:pt idx="4">
                  <c:v>40</c:v>
                </c:pt>
                <c:pt idx="5">
                  <c:v>38</c:v>
                </c:pt>
                <c:pt idx="6">
                  <c:v>12</c:v>
                </c:pt>
              </c:numCache>
            </c:numRef>
          </c:val>
        </c:ser>
        <c:ser>
          <c:idx val="1"/>
          <c:order val="1"/>
          <c:tx>
            <c:strRef>
              <c:f>Tabelle1!$B$22</c:f>
              <c:strCache>
                <c:ptCount val="1"/>
                <c:pt idx="0">
                  <c:v>Core LFS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12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Tabelle1!$B$23:$B$29</c:f>
              <c:numCache>
                <c:formatCode>General</c:formatCode>
                <c:ptCount val="7"/>
                <c:pt idx="0">
                  <c:v>43</c:v>
                </c:pt>
                <c:pt idx="1">
                  <c:v>32</c:v>
                </c:pt>
                <c:pt idx="2">
                  <c:v>32</c:v>
                </c:pt>
                <c:pt idx="3">
                  <c:v>40</c:v>
                </c:pt>
                <c:pt idx="4">
                  <c:v>45</c:v>
                </c:pt>
                <c:pt idx="5">
                  <c:v>38</c:v>
                </c:pt>
                <c:pt idx="6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60064"/>
        <c:axId val="35579008"/>
      </c:barChart>
      <c:catAx>
        <c:axId val="355600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de-DE"/>
          </a:p>
        </c:txPr>
        <c:crossAx val="35579008"/>
        <c:crosses val="autoZero"/>
        <c:auto val="1"/>
        <c:lblAlgn val="ctr"/>
        <c:lblOffset val="100"/>
        <c:noMultiLvlLbl val="0"/>
      </c:catAx>
      <c:valAx>
        <c:axId val="3557900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35560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5364056771469836"/>
          <c:y val="1.9843281302077551E-2"/>
          <c:w val="0.46697251707235016"/>
          <c:h val="0.12348032758264954"/>
        </c:manualLayout>
      </c:layout>
      <c:overlay val="0"/>
      <c:spPr>
        <a:effectLst>
          <a:glow rad="101600">
            <a:srgbClr val="4BACC6">
              <a:satMod val="175000"/>
              <a:alpha val="40000"/>
            </a:srgbClr>
          </a:glow>
        </a:effectLst>
      </c:spPr>
      <c:txPr>
        <a:bodyPr/>
        <a:lstStyle/>
        <a:p>
          <a:pPr>
            <a:defRPr sz="2000" b="1"/>
          </a:pPr>
          <a:endParaRPr lang="de-DE"/>
        </a:p>
      </c:txPr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FCDEA-3457-411C-A7DF-3332F454EBC4}" type="datetimeFigureOut">
              <a:rPr lang="de-AT" smtClean="0"/>
              <a:pPr/>
              <a:t>06.05.2019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4857D-6311-4D3C-880D-595D47F7885D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36315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4857D-6311-4D3C-880D-595D47F7885D}" type="slidenum">
              <a:rPr lang="de-AT" smtClean="0"/>
              <a:pPr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16729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4857D-6311-4D3C-880D-595D47F7885D}" type="slidenum">
              <a:rPr lang="de-AT" smtClean="0"/>
              <a:pPr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13990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sz="1200" b="1" i="0" u="none" strike="noStrike" dirty="0" smtClean="0">
                <a:solidFill>
                  <a:srgbClr val="000000"/>
                </a:solidFill>
                <a:effectLst/>
                <a:latin typeface="+mn-lt"/>
              </a:rPr>
              <a:t/>
            </a:r>
            <a:br>
              <a:rPr lang="de-AT" sz="1200" b="1" i="0" u="none" strike="noStrike" dirty="0" smtClean="0">
                <a:solidFill>
                  <a:srgbClr val="000000"/>
                </a:solidFill>
                <a:effectLst/>
                <a:latin typeface="+mn-lt"/>
              </a:rPr>
            </a:br>
            <a:r>
              <a:rPr lang="en-GB" sz="1200" dirty="0" smtClean="0"/>
              <a:t>Key characteristics of respondents were defined: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Sample drawn from the last wave of the core LFS (5</a:t>
            </a:r>
            <a:r>
              <a:rPr lang="en-GB" baseline="30000" dirty="0" smtClean="0"/>
              <a:t>th </a:t>
            </a:r>
            <a:r>
              <a:rPr lang="en-GB" dirty="0" smtClean="0"/>
              <a:t>interview)</a:t>
            </a:r>
            <a:endParaRPr lang="en-GB" sz="900" b="1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4857D-6311-4D3C-880D-595D47F7885D}" type="slidenum">
              <a:rPr lang="de-AT" smtClean="0"/>
              <a:pPr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3379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sz="1200" dirty="0" smtClean="0"/>
              <a:t>In </a:t>
            </a:r>
            <a:r>
              <a:rPr lang="de-AT" sz="1200" dirty="0" err="1" smtClean="0"/>
              <a:t>order</a:t>
            </a:r>
            <a:r>
              <a:rPr lang="de-AT" sz="1200" dirty="0" smtClean="0"/>
              <a:t> </a:t>
            </a:r>
            <a:r>
              <a:rPr lang="de-AT" sz="1200" dirty="0" err="1" smtClean="0"/>
              <a:t>to</a:t>
            </a:r>
            <a:r>
              <a:rPr lang="de-AT" sz="1200" dirty="0" smtClean="0"/>
              <a:t> </a:t>
            </a:r>
            <a:r>
              <a:rPr lang="de-AT" sz="1200" dirty="0" err="1" smtClean="0"/>
              <a:t>understand</a:t>
            </a:r>
            <a:r>
              <a:rPr lang="de-AT" sz="1200" baseline="0" dirty="0" smtClean="0"/>
              <a:t> </a:t>
            </a:r>
            <a:r>
              <a:rPr lang="de-AT" sz="1200" dirty="0" err="1" smtClean="0"/>
              <a:t>cognitive</a:t>
            </a:r>
            <a:r>
              <a:rPr lang="de-AT" sz="1200" dirty="0" smtClean="0"/>
              <a:t> </a:t>
            </a:r>
            <a:r>
              <a:rPr lang="de-AT" sz="1200" dirty="0" err="1" smtClean="0"/>
              <a:t>processes</a:t>
            </a:r>
            <a:r>
              <a:rPr lang="de-AT" sz="1200" dirty="0" smtClean="0"/>
              <a:t> </a:t>
            </a:r>
            <a:r>
              <a:rPr lang="de-AT" sz="1200" b="1" dirty="0" err="1" smtClean="0"/>
              <a:t>various</a:t>
            </a:r>
            <a:r>
              <a:rPr lang="de-AT" sz="1200" b="1" dirty="0" smtClean="0"/>
              <a:t> </a:t>
            </a:r>
            <a:r>
              <a:rPr lang="de-AT" sz="1200" b="1" dirty="0" err="1" smtClean="0"/>
              <a:t>probes</a:t>
            </a:r>
            <a:r>
              <a:rPr lang="de-AT" sz="1200" b="1" dirty="0" smtClean="0"/>
              <a:t> </a:t>
            </a:r>
            <a:r>
              <a:rPr lang="de-AT" sz="1200" dirty="0" err="1" smtClean="0"/>
              <a:t>were</a:t>
            </a:r>
            <a:r>
              <a:rPr lang="de-AT" sz="1200" dirty="0" smtClean="0"/>
              <a:t> </a:t>
            </a:r>
            <a:r>
              <a:rPr lang="de-AT" sz="1200" dirty="0" err="1" smtClean="0"/>
              <a:t>added</a:t>
            </a:r>
            <a:r>
              <a:rPr lang="de-AT" sz="1200" dirty="0" smtClean="0"/>
              <a:t> after </a:t>
            </a:r>
            <a:r>
              <a:rPr lang="de-AT" sz="1200" dirty="0" err="1" smtClean="0"/>
              <a:t>each</a:t>
            </a:r>
            <a:r>
              <a:rPr lang="de-AT" sz="1200" dirty="0" smtClean="0"/>
              <a:t> </a:t>
            </a:r>
            <a:r>
              <a:rPr lang="de-AT" sz="1200" dirty="0" err="1" smtClean="0"/>
              <a:t>question</a:t>
            </a:r>
            <a:r>
              <a:rPr lang="de-AT" sz="1200" baseline="0" dirty="0" smtClean="0"/>
              <a:t> </a:t>
            </a:r>
            <a:endParaRPr lang="de-AT" sz="1200" dirty="0" smtClean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4857D-6311-4D3C-880D-595D47F7885D}" type="slidenum">
              <a:rPr lang="de-AT" smtClean="0"/>
              <a:pPr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80353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4857D-6311-4D3C-880D-595D47F7885D}" type="slidenum">
              <a:rPr lang="de-AT" smtClean="0"/>
              <a:pPr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86018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200" b="1" dirty="0" smtClean="0"/>
              <a:t>Paraphrasing: </a:t>
            </a:r>
            <a:r>
              <a:rPr lang="en-GB" sz="1200" dirty="0" smtClean="0"/>
              <a:t>answers of each interview per question,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200" b="1" dirty="0" smtClean="0"/>
              <a:t>Generalizing and evaluation:</a:t>
            </a:r>
            <a:r>
              <a:rPr lang="en-GB" sz="1200" dirty="0" smtClean="0"/>
              <a:t> of the statements,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200" b="1" dirty="0" smtClean="0"/>
              <a:t>Reducing the information: </a:t>
            </a:r>
            <a:r>
              <a:rPr lang="en-GB" sz="1200" dirty="0" smtClean="0"/>
              <a:t>afterwards,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200" b="1" dirty="0" smtClean="0"/>
              <a:t>Comprehensive summary: </a:t>
            </a:r>
            <a:r>
              <a:rPr lang="en-GB" sz="1200" dirty="0" smtClean="0"/>
              <a:t>with main findings.</a:t>
            </a:r>
            <a:endParaRPr lang="de-AT" sz="800" b="1" dirty="0" smtClean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4857D-6311-4D3C-880D-595D47F7885D}" type="slidenum">
              <a:rPr lang="de-AT" smtClean="0"/>
              <a:pPr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4343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4857D-6311-4D3C-880D-595D47F7885D}" type="slidenum">
              <a:rPr lang="de-AT" smtClean="0"/>
              <a:pPr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2548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4857D-6311-4D3C-880D-595D47F7885D}" type="slidenum">
              <a:rPr lang="de-AT" smtClean="0"/>
              <a:pPr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68857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4857D-6311-4D3C-880D-595D47F7885D}" type="slidenum">
              <a:rPr lang="de-AT" smtClean="0"/>
              <a:pPr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40821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fontAlgn="ctr" latinLnBrk="0" hangingPunct="1"/>
            <a:endParaRPr lang="de-AT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ctr" latinLnBrk="0" hangingPunct="1"/>
            <a:r>
              <a:rPr lang="de-D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{falls </a:t>
            </a:r>
            <a:r>
              <a:rPr lang="de-DE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vertragl</a:t>
            </a:r>
            <a:r>
              <a:rPr lang="de-D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+ </a:t>
            </a:r>
            <a:r>
              <a:rPr lang="de-DE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nw</a:t>
            </a:r>
            <a:r>
              <a:rPr lang="de-D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&lt;=0:                                Haben Sie in dieser Woche mehr als normalerweise gearbeitet?}</a:t>
            </a:r>
            <a:endParaRPr lang="de-AT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4857D-6311-4D3C-880D-595D47F7885D}" type="slidenum">
              <a:rPr lang="de-AT" smtClean="0"/>
              <a:pPr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6589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4857D-6311-4D3C-880D-595D47F7885D}" type="slidenum">
              <a:rPr lang="de-AT" smtClean="0"/>
              <a:pPr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18239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Haus_blau_1.jpg"/>
          <p:cNvPicPr>
            <a:picLocks noChangeAspect="1"/>
          </p:cNvPicPr>
          <p:nvPr userDrawn="1"/>
        </p:nvPicPr>
        <p:blipFill>
          <a:blip r:embed="rId2" cstate="print"/>
          <a:srcRect l="176" t="4765" r="196" b="8505"/>
          <a:stretch>
            <a:fillRect/>
          </a:stretch>
        </p:blipFill>
        <p:spPr>
          <a:xfrm>
            <a:off x="189188" y="927770"/>
            <a:ext cx="8737200" cy="5362205"/>
          </a:xfrm>
          <a:prstGeom prst="rect">
            <a:avLst/>
          </a:prstGeom>
        </p:spPr>
      </p:pic>
      <p:sp>
        <p:nvSpPr>
          <p:cNvPr id="14" name="Rechteck 13"/>
          <p:cNvSpPr/>
          <p:nvPr userDrawn="1"/>
        </p:nvSpPr>
        <p:spPr>
          <a:xfrm>
            <a:off x="3432811" y="1963502"/>
            <a:ext cx="5501486" cy="2664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AT"/>
          </a:p>
        </p:txBody>
      </p:sp>
      <p:sp>
        <p:nvSpPr>
          <p:cNvPr id="15" name="Rechteck 14"/>
          <p:cNvSpPr/>
          <p:nvPr userDrawn="1"/>
        </p:nvSpPr>
        <p:spPr>
          <a:xfrm>
            <a:off x="9525" y="1963502"/>
            <a:ext cx="3359005" cy="2664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AT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191460" y="876217"/>
            <a:ext cx="8726400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>
          <a:xfrm>
            <a:off x="190500" y="6322905"/>
            <a:ext cx="8726400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 userDrawn="1"/>
        </p:nvSpPr>
        <p:spPr>
          <a:xfrm>
            <a:off x="120137" y="6389628"/>
            <a:ext cx="207170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 smtClean="0">
                <a:solidFill>
                  <a:srgbClr val="AE002C"/>
                </a:solidFill>
              </a:rPr>
              <a:t>www.statistik.at</a:t>
            </a:r>
            <a:endParaRPr lang="de-AT" sz="1500" dirty="0">
              <a:solidFill>
                <a:srgbClr val="AE002C"/>
              </a:solidFill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5711495" y="6389360"/>
            <a:ext cx="33123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500" dirty="0" err="1" smtClean="0">
                <a:solidFill>
                  <a:srgbClr val="AE002C"/>
                </a:solidFill>
              </a:rPr>
              <a:t>We</a:t>
            </a:r>
            <a:r>
              <a:rPr lang="de-DE" sz="1500" dirty="0" smtClean="0">
                <a:solidFill>
                  <a:srgbClr val="AE002C"/>
                </a:solidFill>
              </a:rPr>
              <a:t> </a:t>
            </a:r>
            <a:r>
              <a:rPr lang="de-DE" sz="1500" dirty="0" err="1" smtClean="0">
                <a:solidFill>
                  <a:srgbClr val="AE002C"/>
                </a:solidFill>
              </a:rPr>
              <a:t>provide</a:t>
            </a:r>
            <a:r>
              <a:rPr lang="de-DE" sz="1500" baseline="0" dirty="0" smtClean="0">
                <a:solidFill>
                  <a:srgbClr val="AE002C"/>
                </a:solidFill>
              </a:rPr>
              <a:t> </a:t>
            </a:r>
            <a:r>
              <a:rPr lang="de-DE" sz="1500" dirty="0" err="1" smtClean="0">
                <a:solidFill>
                  <a:srgbClr val="AE002C"/>
                </a:solidFill>
              </a:rPr>
              <a:t>information</a:t>
            </a:r>
            <a:endParaRPr lang="de-AT" sz="1500" dirty="0">
              <a:solidFill>
                <a:srgbClr val="AE002C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32824" y="2060849"/>
            <a:ext cx="5256584" cy="1323439"/>
          </a:xfrm>
          <a:noFill/>
        </p:spPr>
        <p:txBody>
          <a:bodyPr wrap="square" rtlCol="0">
            <a:spAutoFit/>
          </a:bodyPr>
          <a:lstStyle>
            <a:lvl1pPr algn="l">
              <a:defRPr lang="de-AT" sz="4000" baseline="0">
                <a:solidFill>
                  <a:srgbClr val="AE002C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l"/>
            <a:r>
              <a:rPr lang="de-DE" dirty="0" smtClean="0"/>
              <a:t>Title </a:t>
            </a:r>
            <a:r>
              <a:rPr lang="de-DE" dirty="0" err="1" smtClean="0"/>
              <a:t>placeholder</a:t>
            </a:r>
            <a:r>
              <a:rPr lang="de-DE" dirty="0" smtClean="0"/>
              <a:t> – </a:t>
            </a:r>
            <a:r>
              <a:rPr lang="de-DE" dirty="0" err="1" smtClean="0"/>
              <a:t>click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</a:t>
            </a:r>
            <a:r>
              <a:rPr lang="de-DE" dirty="0" err="1" smtClean="0"/>
              <a:t>master</a:t>
            </a:r>
            <a:r>
              <a:rPr lang="de-DE" dirty="0" smtClean="0"/>
              <a:t> title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32824" y="3296288"/>
            <a:ext cx="5215640" cy="1015663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de-AT" sz="3000" baseline="0" dirty="0">
                <a:solidFill>
                  <a:srgbClr val="AE002C"/>
                </a:solidFill>
              </a:defRPr>
            </a:lvl1pPr>
          </a:lstStyle>
          <a:p>
            <a:pPr marL="0" lvl="0"/>
            <a:r>
              <a:rPr lang="de-DE" dirty="0" err="1" smtClean="0"/>
              <a:t>Subtitle</a:t>
            </a:r>
            <a:r>
              <a:rPr lang="de-DE" dirty="0" smtClean="0"/>
              <a:t> </a:t>
            </a:r>
            <a:r>
              <a:rPr lang="de-DE" dirty="0" err="1" smtClean="0"/>
              <a:t>placeholder</a:t>
            </a:r>
            <a:r>
              <a:rPr lang="de-DE" dirty="0" smtClean="0"/>
              <a:t> – </a:t>
            </a:r>
            <a:r>
              <a:rPr lang="de-DE" dirty="0" err="1" smtClean="0"/>
              <a:t>click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</a:t>
            </a:r>
            <a:r>
              <a:rPr lang="de-DE" dirty="0" err="1" smtClean="0"/>
              <a:t>master</a:t>
            </a:r>
            <a:r>
              <a:rPr lang="de-DE" dirty="0" smtClean="0"/>
              <a:t> </a:t>
            </a:r>
            <a:r>
              <a:rPr lang="de-DE" dirty="0" err="1" smtClean="0"/>
              <a:t>subtitle</a:t>
            </a:r>
            <a:endParaRPr lang="de-AT" dirty="0"/>
          </a:p>
        </p:txBody>
      </p:sp>
      <p:pic>
        <p:nvPicPr>
          <p:cNvPr id="18" name="Grafik 17" descr="logo_eng_4C.e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303497" y="52119"/>
            <a:ext cx="1660991" cy="72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235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 userDrawn="1"/>
        </p:nvSpPr>
        <p:spPr>
          <a:xfrm>
            <a:off x="120137" y="6389628"/>
            <a:ext cx="207170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 smtClean="0">
                <a:solidFill>
                  <a:srgbClr val="AE002C"/>
                </a:solidFill>
              </a:rPr>
              <a:t>www.statistik.at</a:t>
            </a:r>
            <a:endParaRPr lang="de-AT" sz="1500" dirty="0">
              <a:solidFill>
                <a:srgbClr val="AE002C"/>
              </a:solidFill>
            </a:endParaRPr>
          </a:p>
        </p:txBody>
      </p:sp>
      <p:sp>
        <p:nvSpPr>
          <p:cNvPr id="9" name="Textfeld 8"/>
          <p:cNvSpPr txBox="1"/>
          <p:nvPr userDrawn="1"/>
        </p:nvSpPr>
        <p:spPr>
          <a:xfrm>
            <a:off x="5711495" y="6389360"/>
            <a:ext cx="33123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500" dirty="0" err="1" smtClean="0">
                <a:solidFill>
                  <a:srgbClr val="AE002C"/>
                </a:solidFill>
              </a:rPr>
              <a:t>slide</a:t>
            </a:r>
            <a:r>
              <a:rPr lang="de-DE" sz="1500" dirty="0" smtClean="0">
                <a:solidFill>
                  <a:srgbClr val="AE002C"/>
                </a:solidFill>
              </a:rPr>
              <a:t> </a:t>
            </a:r>
            <a:fld id="{2E1D12B3-C156-413F-A767-F6B96C27B79D}" type="slidenum">
              <a:rPr lang="de-DE" sz="1500" smtClean="0">
                <a:solidFill>
                  <a:srgbClr val="AE002C"/>
                </a:solidFill>
              </a:rPr>
              <a:pPr algn="r"/>
              <a:t>‹Nr.›</a:t>
            </a:fld>
            <a:r>
              <a:rPr lang="de-DE" sz="1500" dirty="0" smtClean="0">
                <a:solidFill>
                  <a:srgbClr val="AE002C"/>
                </a:solidFill>
              </a:rPr>
              <a:t>  |  </a:t>
            </a:r>
            <a:fld id="{1F9DC03C-AC2B-4F64-ABDD-4250414F3540}" type="datetime3">
              <a:rPr lang="en-US" sz="1500" smtClean="0">
                <a:solidFill>
                  <a:srgbClr val="AE002C"/>
                </a:solidFill>
              </a:rPr>
              <a:pPr algn="r"/>
              <a:t>6 May 2019</a:t>
            </a:fld>
            <a:endParaRPr lang="de-AT" sz="1500" dirty="0">
              <a:solidFill>
                <a:srgbClr val="AE002C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232414"/>
            <a:ext cx="6972828" cy="482440"/>
          </a:xfrm>
          <a:noFill/>
        </p:spPr>
        <p:txBody>
          <a:bodyPr wrap="square" rtlCol="0">
            <a:spAutoFit/>
          </a:bodyPr>
          <a:lstStyle>
            <a:lvl1pPr marL="0" algn="l" defTabSz="914400" rtl="0" eaLnBrk="1" latinLnBrk="0" hangingPunct="1">
              <a:lnSpc>
                <a:spcPts val="3000"/>
              </a:lnSpc>
              <a:defRPr lang="de-AT" sz="3000" kern="1200" dirty="0">
                <a:solidFill>
                  <a:srgbClr val="AE002C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l">
              <a:lnSpc>
                <a:spcPts val="3000"/>
              </a:lnSpc>
            </a:pPr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91460" y="1107328"/>
            <a:ext cx="8725440" cy="4985968"/>
          </a:xfrm>
        </p:spPr>
        <p:txBody>
          <a:bodyPr/>
          <a:lstStyle>
            <a:lvl1pPr>
              <a:spcAft>
                <a:spcPts val="2600"/>
              </a:spcAft>
              <a:buClrTx/>
              <a:defRPr sz="2600" baseline="0">
                <a:solidFill>
                  <a:srgbClr val="333333"/>
                </a:solidFill>
              </a:defRPr>
            </a:lvl1pPr>
            <a:lvl2pPr marL="720000" indent="-324000">
              <a:buSzPct val="75000"/>
              <a:buFont typeface="Wingdings" pitchFamily="2" charset="2"/>
              <a:buChar char="Ø"/>
              <a:defRPr sz="2600">
                <a:solidFill>
                  <a:srgbClr val="333333"/>
                </a:solidFill>
              </a:defRPr>
            </a:lvl2pPr>
            <a:lvl3pPr marL="1044000" indent="-324000">
              <a:defRPr>
                <a:solidFill>
                  <a:srgbClr val="333333"/>
                </a:solidFill>
              </a:defRPr>
            </a:lvl3pPr>
            <a:lvl4pPr marL="1440000" indent="-324000">
              <a:buSzPct val="85000"/>
              <a:defRPr>
                <a:solidFill>
                  <a:srgbClr val="333333"/>
                </a:solidFill>
              </a:defRPr>
            </a:lvl4pPr>
          </a:lstStyle>
          <a:p>
            <a:pPr lvl="0"/>
            <a:r>
              <a:rPr lang="de-DE" dirty="0" smtClean="0"/>
              <a:t>Text durch Klicken hinzufügen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191460" y="876217"/>
            <a:ext cx="8726400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 userDrawn="1"/>
        </p:nvCxnSpPr>
        <p:spPr>
          <a:xfrm>
            <a:off x="190500" y="6322905"/>
            <a:ext cx="8726400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 descr="logo_eng_4C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73517" y="52119"/>
            <a:ext cx="1660991" cy="72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57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 userDrawn="1"/>
        </p:nvSpPr>
        <p:spPr>
          <a:xfrm>
            <a:off x="120137" y="6389628"/>
            <a:ext cx="207170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 smtClean="0">
                <a:solidFill>
                  <a:srgbClr val="AE002C"/>
                </a:solidFill>
              </a:rPr>
              <a:t>www.statistik.at</a:t>
            </a:r>
            <a:endParaRPr lang="de-AT" sz="1500" dirty="0">
              <a:solidFill>
                <a:srgbClr val="AE002C"/>
              </a:solidFill>
            </a:endParaRPr>
          </a:p>
        </p:txBody>
      </p:sp>
      <p:sp>
        <p:nvSpPr>
          <p:cNvPr id="9" name="Textfeld 8"/>
          <p:cNvSpPr txBox="1"/>
          <p:nvPr userDrawn="1"/>
        </p:nvSpPr>
        <p:spPr>
          <a:xfrm>
            <a:off x="5711495" y="6389360"/>
            <a:ext cx="33123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500" dirty="0" err="1" smtClean="0">
                <a:solidFill>
                  <a:srgbClr val="AE002C"/>
                </a:solidFill>
              </a:rPr>
              <a:t>slide</a:t>
            </a:r>
            <a:r>
              <a:rPr lang="de-DE" sz="1500" dirty="0" smtClean="0">
                <a:solidFill>
                  <a:srgbClr val="AE002C"/>
                </a:solidFill>
              </a:rPr>
              <a:t> </a:t>
            </a:r>
            <a:fld id="{2E1D12B3-C156-413F-A767-F6B96C27B79D}" type="slidenum">
              <a:rPr lang="de-DE" sz="1500" smtClean="0">
                <a:solidFill>
                  <a:srgbClr val="AE002C"/>
                </a:solidFill>
              </a:rPr>
              <a:pPr algn="r"/>
              <a:t>‹Nr.›</a:t>
            </a:fld>
            <a:r>
              <a:rPr lang="de-DE" sz="1500" dirty="0" smtClean="0">
                <a:solidFill>
                  <a:srgbClr val="AE002C"/>
                </a:solidFill>
              </a:rPr>
              <a:t>  |  </a:t>
            </a:r>
            <a:fld id="{8F19BFEF-A78D-4B9C-8902-A21633B6E27D}" type="datetime3">
              <a:rPr lang="en-US" sz="1500" smtClean="0">
                <a:solidFill>
                  <a:srgbClr val="AE002C"/>
                </a:solidFill>
              </a:rPr>
              <a:pPr algn="r"/>
              <a:t>6 May 2019</a:t>
            </a:fld>
            <a:endParaRPr lang="de-AT" sz="1500" dirty="0">
              <a:solidFill>
                <a:srgbClr val="AE002C"/>
              </a:solidFill>
            </a:endParaRPr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191460" y="876217"/>
            <a:ext cx="8726400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 userDrawn="1"/>
        </p:nvCxnSpPr>
        <p:spPr>
          <a:xfrm>
            <a:off x="190500" y="6322905"/>
            <a:ext cx="8726400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 descr="Haus_blau_2.jpg"/>
          <p:cNvPicPr>
            <a:picLocks noChangeAspect="1"/>
          </p:cNvPicPr>
          <p:nvPr userDrawn="1"/>
        </p:nvPicPr>
        <p:blipFill>
          <a:blip r:embed="rId2" cstate="print"/>
          <a:srcRect t="4821" b="8055"/>
          <a:stretch>
            <a:fillRect/>
          </a:stretch>
        </p:blipFill>
        <p:spPr>
          <a:xfrm>
            <a:off x="208205" y="924511"/>
            <a:ext cx="8709655" cy="5349672"/>
          </a:xfrm>
          <a:prstGeom prst="rect">
            <a:avLst/>
          </a:prstGeom>
        </p:spPr>
      </p:pic>
      <p:sp>
        <p:nvSpPr>
          <p:cNvPr id="15" name="Rechteck 14"/>
          <p:cNvSpPr/>
          <p:nvPr userDrawn="1"/>
        </p:nvSpPr>
        <p:spPr>
          <a:xfrm>
            <a:off x="3432811" y="1963502"/>
            <a:ext cx="5501486" cy="2664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AT"/>
          </a:p>
        </p:txBody>
      </p:sp>
      <p:sp>
        <p:nvSpPr>
          <p:cNvPr id="16" name="Rechteck 15"/>
          <p:cNvSpPr/>
          <p:nvPr userDrawn="1"/>
        </p:nvSpPr>
        <p:spPr>
          <a:xfrm>
            <a:off x="9525" y="1963502"/>
            <a:ext cx="3359005" cy="2664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AT"/>
          </a:p>
        </p:txBody>
      </p:sp>
      <p:pic>
        <p:nvPicPr>
          <p:cNvPr id="11" name="Grafik 10" descr="logo_eng_4C.e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273517" y="52119"/>
            <a:ext cx="1660991" cy="72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60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38D2-70C6-4C29-9E3F-57AC378F848C}" type="datetime3">
              <a:rPr lang="en-US" smtClean="0"/>
              <a:pPr/>
              <a:t>6 May 2019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 smtClean="0"/>
              <a:t>Footer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F5C6-56B4-4333-AB8E-BB00E2806414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05221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4A31-1963-4723-BC6C-83EB84D0B42A}" type="datetime3">
              <a:rPr lang="en-US" smtClean="0"/>
              <a:pPr/>
              <a:t>6 May 2019</a:t>
            </a:fld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 smtClean="0"/>
              <a:t>Footer</a:t>
            </a:r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F5C6-56B4-4333-AB8E-BB00E2806414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720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11FD9-F6BE-4A06-8277-150C33FDAF75}" type="datetime3">
              <a:rPr lang="en-US" smtClean="0"/>
              <a:pPr/>
              <a:t>6 May 2019</a:t>
            </a:fld>
            <a:endParaRPr lang="de-AT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 smtClean="0"/>
              <a:t>Footer</a:t>
            </a:r>
            <a:endParaRPr lang="de-AT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F5C6-56B4-4333-AB8E-BB00E2806414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23514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A5B0-0B01-422D-BE73-09D23F8F58BA}" type="datetime3">
              <a:rPr lang="en-US" smtClean="0"/>
              <a:pPr/>
              <a:t>6 May 2019</a:t>
            </a:fld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 smtClean="0"/>
              <a:t>Footer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F5C6-56B4-4333-AB8E-BB00E2806414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0460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0A54-0B23-4E93-867C-647DC40623E1}" type="datetime3">
              <a:rPr lang="en-US" smtClean="0"/>
              <a:pPr/>
              <a:t>6 May 2019</a:t>
            </a:fld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 smtClean="0"/>
              <a:t>Footer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F5C6-56B4-4333-AB8E-BB00E2806414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55841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134BB-BBA5-4BF5-B242-07F7441FD81C}" type="datetime3">
              <a:rPr lang="en-US" smtClean="0"/>
              <a:pPr/>
              <a:t>6 May 2019</a:t>
            </a:fld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 smtClean="0"/>
              <a:t>Footer</a:t>
            </a:r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F5C6-56B4-4333-AB8E-BB00E2806414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8868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D7403-41CE-4A42-84CB-0419FB24F1BC}" type="datetime3">
              <a:rPr lang="en-US" smtClean="0"/>
              <a:pPr/>
              <a:t>6 May 2019</a:t>
            </a:fld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 smtClean="0"/>
              <a:t>Footer</a:t>
            </a:r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F5C6-56B4-4333-AB8E-BB00E2806414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55577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23DAB-3EE9-4FC3-89B6-4AEF7AD8AF2F}" type="datetime3">
              <a:rPr lang="en-US" smtClean="0"/>
              <a:pPr/>
              <a:t>6 May 2019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 smtClean="0"/>
              <a:t>Footer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F5C6-56B4-4333-AB8E-BB00E2806414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82935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3EE87-59FE-4465-8812-BE446861AF16}" type="datetime3">
              <a:rPr lang="en-US" smtClean="0"/>
              <a:pPr/>
              <a:t>6 May 2019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 smtClean="0"/>
              <a:t>Footer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F5C6-56B4-4333-AB8E-BB00E2806414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98609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92713-B7BD-4EFA-9766-750734ADE6E5}" type="datetime3">
              <a:rPr lang="en-US" smtClean="0"/>
              <a:pPr/>
              <a:t>6 May 2019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err="1" smtClean="0"/>
              <a:t>Footer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FF5C6-56B4-4333-AB8E-BB00E2806414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23343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://st2.depositphotos.com/6628792/9631/v/950/depositphotos_96312574-stock-illustration-working-hours-theme-icon.jpg&amp;imgrefurl=https://de.depositphotos.com/96312574/stock-illustration-working-hours-theme-icon.html&amp;docid=Se3NFY1RrSqlgM&amp;tbnid=wfSXyQ8k6hmyAM:&amp;vet=1&amp;w=1024&amp;h=1024&amp;bih=852&amp;biw=1588&amp;ved=0ahUKEwjmyOD9yPzhAhXDGewKHWoyDGkQMwhFKAQwBA&amp;iact=c&amp;ictx=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hyperlink" Target="https://www.google.com/imgres?imgurl=https://image.freepik.com/vektoren-kostenlos/arbeitszeit-elemente-symbole_24911-8192.jpg&amp;imgrefurl=https://de.freepik.com/vektoren-premium/arbeitszeit-elemente-symbole_2130823.htm&amp;docid=cQoTzTq7ftsnpM&amp;tbnid=a9UtBVPB9YvhmM:&amp;vet=1&amp;w=626&amp;h=626&amp;itg=1&amp;bih=852&amp;biw=1588&amp;ved=0ahUKEwjRjvGUyfzhAhUBjqQKHX5fAGYQMwhBKAAwAA&amp;iact=c&amp;ictx=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://st2.depositphotos.com/6628792/9631/v/950/depositphotos_96312574-stock-illustration-working-hours-theme-icon.jpg&amp;imgrefurl=https://de.depositphotos.com/96312574/stock-illustration-working-hours-theme-icon.html&amp;docid=Se3NFY1RrSqlgM&amp;tbnid=wfSXyQ8k6hmyAM:&amp;vet=1&amp;w=1024&amp;h=1024&amp;bih=852&amp;biw=1588&amp;ved=0ahUKEwjmyOD9yPzhAhXDGewKHWoyDGkQMwhFKAQwBA&amp;iact=c&amp;ictx=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Beatrix.wiedenhofer-galik@statistik.gv.at" TargetMode="External"/><Relationship Id="rId2" Type="http://schemas.openxmlformats.org/officeDocument/2006/relationships/hyperlink" Target="mailto:katrin.baumgartner@statistik.gv.at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hyperlink" Target="https://www.google.com/imgres?imgurl=https://teckmission.files.wordpress.com/2016/02/aaaah-smiliey.jpg?w%3D640&amp;imgrefurl=https://teckmission.wordpress.com/2016/02/19/kommunikation-ist-keine-einbahnstrasse/&amp;docid=5fL8B1PfKH5jVM&amp;tbnid=LrukQnCIzwE0cM:&amp;vet=1&amp;w=233&amp;h=286&amp;bih=852&amp;biw=1588&amp;ved=2ahUKEwiAsdDPyPzhAhWB2qQKHUfkD5QQxiAoBnoECAEQGA&amp;iact=c&amp;ictx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491880" y="2330033"/>
            <a:ext cx="5256584" cy="1938992"/>
          </a:xfrm>
        </p:spPr>
        <p:txBody>
          <a:bodyPr/>
          <a:lstStyle/>
          <a:p>
            <a:r>
              <a:rPr lang="en-GB" b="1" dirty="0" smtClean="0"/>
              <a:t>Cognitive Testing of Model Questionnaire on Working Time</a:t>
            </a:r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142844" y="2420888"/>
            <a:ext cx="30003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666666"/>
                </a:solidFill>
              </a:rPr>
              <a:t>Katrin Baumgartner</a:t>
            </a:r>
          </a:p>
          <a:p>
            <a:pPr algn="r"/>
            <a:r>
              <a:rPr lang="en-US" sz="2000" b="1" dirty="0" smtClean="0">
                <a:solidFill>
                  <a:srgbClr val="666666"/>
                </a:solidFill>
              </a:rPr>
              <a:t>Beatrix </a:t>
            </a:r>
            <a:r>
              <a:rPr lang="en-US" sz="2000" b="1" dirty="0" err="1" smtClean="0">
                <a:solidFill>
                  <a:srgbClr val="666666"/>
                </a:solidFill>
              </a:rPr>
              <a:t>Wiedenhofer-Galik</a:t>
            </a:r>
            <a:endParaRPr lang="en-US" sz="2000" b="1" dirty="0" smtClean="0">
              <a:solidFill>
                <a:srgbClr val="666666"/>
              </a:solidFill>
            </a:endParaRPr>
          </a:p>
          <a:p>
            <a:pPr algn="r"/>
            <a:r>
              <a:rPr lang="en-US" sz="2000" dirty="0" smtClean="0">
                <a:solidFill>
                  <a:srgbClr val="666666"/>
                </a:solidFill>
              </a:rPr>
              <a:t>Statistics Austria</a:t>
            </a:r>
          </a:p>
          <a:p>
            <a:pPr algn="r"/>
            <a:endParaRPr lang="en-US" sz="2000" dirty="0" smtClean="0">
              <a:solidFill>
                <a:srgbClr val="666666"/>
              </a:solidFill>
            </a:endParaRPr>
          </a:p>
          <a:p>
            <a:pPr algn="r"/>
            <a:r>
              <a:rPr lang="en-US" sz="2000" dirty="0" smtClean="0">
                <a:solidFill>
                  <a:srgbClr val="666666"/>
                </a:solidFill>
              </a:rPr>
              <a:t>Budapest, Hungary</a:t>
            </a:r>
          </a:p>
          <a:p>
            <a:pPr algn="r"/>
            <a:r>
              <a:rPr lang="en-US" sz="2000" dirty="0" smtClean="0">
                <a:solidFill>
                  <a:srgbClr val="666666"/>
                </a:solidFill>
              </a:rPr>
              <a:t>16-17 May 2019</a:t>
            </a:r>
            <a:endParaRPr lang="en-US" sz="200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91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512" y="232414"/>
            <a:ext cx="6972828" cy="482440"/>
          </a:xfrm>
        </p:spPr>
        <p:txBody>
          <a:bodyPr/>
          <a:lstStyle/>
          <a:p>
            <a:r>
              <a:rPr lang="de-AT" b="1" dirty="0" err="1" smtClean="0"/>
              <a:t>Cognitive</a:t>
            </a:r>
            <a:r>
              <a:rPr lang="de-AT" b="1" dirty="0" smtClean="0"/>
              <a:t> Tests </a:t>
            </a:r>
            <a:r>
              <a:rPr lang="de-AT" b="1" dirty="0" err="1" smtClean="0"/>
              <a:t>of</a:t>
            </a:r>
            <a:r>
              <a:rPr lang="de-AT" b="1" dirty="0" smtClean="0"/>
              <a:t> </a:t>
            </a:r>
            <a:r>
              <a:rPr lang="de-AT" b="1" dirty="0" err="1" smtClean="0"/>
              <a:t>working</a:t>
            </a:r>
            <a:r>
              <a:rPr lang="de-AT" b="1" dirty="0" smtClean="0"/>
              <a:t> time </a:t>
            </a:r>
            <a:r>
              <a:rPr lang="de-AT" b="1" dirty="0" err="1" smtClean="0"/>
              <a:t>questions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23528" y="980728"/>
            <a:ext cx="8496944" cy="5256584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de-AT" b="1" dirty="0" smtClean="0"/>
              <a:t>1. Sampling </a:t>
            </a:r>
            <a:r>
              <a:rPr lang="de-AT" b="1" dirty="0" err="1" smtClean="0"/>
              <a:t>and</a:t>
            </a:r>
            <a:r>
              <a:rPr lang="de-AT" b="1" dirty="0" smtClean="0"/>
              <a:t> </a:t>
            </a:r>
            <a:r>
              <a:rPr lang="de-AT" b="1" dirty="0" err="1" smtClean="0"/>
              <a:t>recruitment</a:t>
            </a:r>
            <a:endParaRPr lang="de-AT" b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de-AT" sz="17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de-AT" b="1" dirty="0" smtClean="0"/>
              <a:t>2. Interview </a:t>
            </a:r>
            <a:r>
              <a:rPr lang="de-AT" b="1" dirty="0" err="1" smtClean="0"/>
              <a:t>guideline</a:t>
            </a:r>
            <a:endParaRPr lang="de-AT" b="1" dirty="0" smtClean="0"/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endParaRPr lang="de-AT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3. Cognitive interviewing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4. Analysis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5. Main results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6. </a:t>
            </a:r>
            <a:r>
              <a:rPr lang="de-AT" b="1" dirty="0" err="1" smtClean="0"/>
              <a:t>Recommendations</a:t>
            </a:r>
            <a:endParaRPr lang="de-AT" b="1" dirty="0"/>
          </a:p>
          <a:p>
            <a:pPr marL="514350" lvl="0" indent="-514350">
              <a:buFont typeface="Arial" pitchFamily="34" charset="0"/>
              <a:buAutoNum type="arabicPeriod" startAt="4"/>
            </a:pPr>
            <a:endParaRPr lang="de-AT" dirty="0" smtClean="0"/>
          </a:p>
          <a:p>
            <a:pPr marL="0" indent="0">
              <a:buClrTx/>
              <a:buNone/>
            </a:pPr>
            <a:endParaRPr lang="de-AT" dirty="0"/>
          </a:p>
        </p:txBody>
      </p:sp>
      <p:sp>
        <p:nvSpPr>
          <p:cNvPr id="2" name="AutoShape 2" descr="Ähnliches Fo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01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3" name="AutoShape 4" descr="Ähnliches Fo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2540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6" name="AutoShape 6" descr="Ähnliches Fo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4064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7" name="AutoShape 8" descr="Ähnliches Fo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58800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8" name="AutoShape 10" descr="Ähnliches Foto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711200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837" y="2780928"/>
            <a:ext cx="1850542" cy="1967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24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haltsplatzhalter 4"/>
          <p:cNvSpPr txBox="1">
            <a:spLocks/>
          </p:cNvSpPr>
          <p:nvPr/>
        </p:nvSpPr>
        <p:spPr>
          <a:xfrm>
            <a:off x="246784" y="980728"/>
            <a:ext cx="8789712" cy="5256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spcAft>
                <a:spcPts val="2600"/>
              </a:spcAft>
              <a:buClrTx/>
              <a:buFont typeface="Arial" pitchFamily="34" charset="0"/>
              <a:buChar char="•"/>
              <a:defRPr sz="2600" kern="1200" baseline="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20000" indent="-324000" algn="l" defTabSz="914400" rtl="0" eaLnBrk="1" latinLnBrk="0" hangingPunct="1">
              <a:spcBef>
                <a:spcPct val="20000"/>
              </a:spcBef>
              <a:buSzPct val="75000"/>
              <a:buFont typeface="Wingdings" pitchFamily="2" charset="2"/>
              <a:buChar char="Ø"/>
              <a:defRPr sz="2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044000" indent="-324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440000" indent="-324000" algn="l" defTabSz="914400" rtl="0" eaLnBrk="1" latinLnBrk="0" hangingPunct="1">
              <a:spcBef>
                <a:spcPct val="20000"/>
              </a:spcBef>
              <a:buSzPct val="85000"/>
              <a:buFont typeface="Arial" pitchFamily="34" charset="0"/>
              <a:buChar char="–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GB" sz="2800" dirty="0" smtClean="0"/>
              <a:t>Key characteristics of respondents: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800" dirty="0" smtClean="0"/>
              <a:t>professional status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800" dirty="0" smtClean="0"/>
              <a:t>full-time, part-time job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800" dirty="0" smtClean="0"/>
              <a:t>overtime hours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800" dirty="0" smtClean="0"/>
              <a:t>shift work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800" dirty="0" smtClean="0"/>
              <a:t>second job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800" dirty="0" smtClean="0"/>
              <a:t>age, sex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GB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Sample: last </a:t>
            </a:r>
            <a:r>
              <a:rPr lang="en-GB" dirty="0"/>
              <a:t>wave of </a:t>
            </a:r>
            <a:r>
              <a:rPr lang="en-GB" dirty="0" smtClean="0"/>
              <a:t>core </a:t>
            </a:r>
            <a:r>
              <a:rPr lang="en-GB" dirty="0"/>
              <a:t>LFS (</a:t>
            </a:r>
            <a:r>
              <a:rPr lang="en-GB" dirty="0" smtClean="0"/>
              <a:t>5</a:t>
            </a:r>
            <a:r>
              <a:rPr lang="en-GB" baseline="30000" dirty="0" smtClean="0"/>
              <a:t>th </a:t>
            </a:r>
            <a:r>
              <a:rPr lang="en-GB" dirty="0" smtClean="0"/>
              <a:t>interview)</a:t>
            </a:r>
            <a:endParaRPr lang="en-GB" sz="1100" b="1" dirty="0" smtClean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1. Sampling </a:t>
            </a:r>
            <a:r>
              <a:rPr lang="de-AT" b="1" dirty="0" err="1" smtClean="0"/>
              <a:t>and</a:t>
            </a:r>
            <a:r>
              <a:rPr lang="de-AT" b="1" dirty="0" smtClean="0"/>
              <a:t> </a:t>
            </a:r>
            <a:r>
              <a:rPr lang="de-AT" b="1" dirty="0" err="1" smtClean="0"/>
              <a:t>recruitment</a:t>
            </a:r>
            <a:endParaRPr lang="de-AT" b="1" dirty="0"/>
          </a:p>
        </p:txBody>
      </p:sp>
      <p:sp>
        <p:nvSpPr>
          <p:cNvPr id="2" name="AutoShape 2" descr="Ähnliches Fo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01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pic>
        <p:nvPicPr>
          <p:cNvPr id="4098" name="Picture 2" descr="D:\MZ_AKE_allgemein\Bild Menschenmeng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89383"/>
            <a:ext cx="3264360" cy="217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35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2. Interview </a:t>
            </a:r>
            <a:r>
              <a:rPr lang="de-AT" b="1" dirty="0" err="1" smtClean="0"/>
              <a:t>guideline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107504" y="1052736"/>
            <a:ext cx="8712968" cy="5949280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de-AT" sz="2400" dirty="0" smtClean="0"/>
              <a:t>1. </a:t>
            </a:r>
            <a:r>
              <a:rPr lang="de-AT" sz="2400" dirty="0" err="1" smtClean="0"/>
              <a:t>Step</a:t>
            </a:r>
            <a:r>
              <a:rPr lang="de-AT" sz="2400" dirty="0" smtClean="0"/>
              <a:t>: Translation </a:t>
            </a:r>
            <a:r>
              <a:rPr lang="de-AT" sz="2400" dirty="0" err="1" smtClean="0"/>
              <a:t>of</a:t>
            </a:r>
            <a:r>
              <a:rPr lang="de-AT" sz="2400" dirty="0" smtClean="0"/>
              <a:t> </a:t>
            </a:r>
            <a:r>
              <a:rPr lang="de-AT" sz="2400" dirty="0" err="1" smtClean="0"/>
              <a:t>model</a:t>
            </a:r>
            <a:r>
              <a:rPr lang="de-AT" sz="2400" dirty="0" smtClean="0"/>
              <a:t> </a:t>
            </a:r>
            <a:r>
              <a:rPr lang="de-AT" sz="2400" dirty="0" err="1" smtClean="0"/>
              <a:t>questions</a:t>
            </a:r>
            <a:r>
              <a:rPr lang="de-AT" sz="2400" dirty="0" smtClean="0"/>
              <a:t> </a:t>
            </a:r>
            <a:r>
              <a:rPr lang="de-AT" sz="2400" dirty="0" err="1" smtClean="0"/>
              <a:t>and</a:t>
            </a:r>
            <a:r>
              <a:rPr lang="de-AT" sz="2400" dirty="0" smtClean="0"/>
              <a:t> </a:t>
            </a:r>
            <a:r>
              <a:rPr lang="de-AT" sz="2400" dirty="0" err="1" smtClean="0"/>
              <a:t>development</a:t>
            </a:r>
            <a:r>
              <a:rPr lang="de-AT" sz="2400" dirty="0" smtClean="0"/>
              <a:t> </a:t>
            </a:r>
            <a:r>
              <a:rPr lang="de-AT" sz="2400" dirty="0" err="1" smtClean="0"/>
              <a:t>of</a:t>
            </a:r>
            <a:r>
              <a:rPr lang="de-AT" sz="2400" dirty="0" smtClean="0"/>
              <a:t> national </a:t>
            </a:r>
            <a:r>
              <a:rPr lang="de-AT" sz="2400" dirty="0" err="1" smtClean="0"/>
              <a:t>questionnaire</a:t>
            </a:r>
            <a:endParaRPr lang="de-AT" sz="2400" dirty="0" smtClean="0"/>
          </a:p>
          <a:p>
            <a:pPr marL="0" indent="0">
              <a:spcAft>
                <a:spcPts val="600"/>
              </a:spcAft>
              <a:buNone/>
            </a:pPr>
            <a:r>
              <a:rPr lang="de-AT" sz="2400" dirty="0" smtClean="0"/>
              <a:t>2. </a:t>
            </a:r>
            <a:r>
              <a:rPr lang="de-AT" sz="2400" dirty="0" err="1" smtClean="0"/>
              <a:t>Step</a:t>
            </a:r>
            <a:r>
              <a:rPr lang="de-AT" sz="2400" dirty="0" smtClean="0"/>
              <a:t>: </a:t>
            </a:r>
            <a:r>
              <a:rPr lang="de-AT" sz="2400" b="1" dirty="0" err="1" smtClean="0"/>
              <a:t>Various</a:t>
            </a:r>
            <a:r>
              <a:rPr lang="de-AT" sz="2400" b="1" dirty="0" smtClean="0"/>
              <a:t> </a:t>
            </a:r>
            <a:r>
              <a:rPr lang="de-AT" sz="2400" b="1" dirty="0" err="1" smtClean="0"/>
              <a:t>probes</a:t>
            </a:r>
            <a:r>
              <a:rPr lang="de-AT" sz="2400" b="1" dirty="0" smtClean="0"/>
              <a:t> </a:t>
            </a:r>
            <a:r>
              <a:rPr lang="de-AT" sz="2400" dirty="0" smtClean="0"/>
              <a:t>after </a:t>
            </a:r>
            <a:r>
              <a:rPr lang="de-AT" sz="2400" dirty="0" err="1" smtClean="0"/>
              <a:t>each</a:t>
            </a:r>
            <a:r>
              <a:rPr lang="de-AT" sz="2400" dirty="0" smtClean="0"/>
              <a:t> </a:t>
            </a:r>
            <a:r>
              <a:rPr lang="de-AT" sz="2400" dirty="0" err="1" smtClean="0"/>
              <a:t>question</a:t>
            </a:r>
            <a:endParaRPr lang="de-AT" sz="2400" dirty="0" smtClean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AT" sz="2400" b="1" dirty="0" err="1" smtClean="0"/>
              <a:t>Mainly</a:t>
            </a:r>
            <a:r>
              <a:rPr lang="de-AT" sz="2400" b="1" dirty="0" smtClean="0"/>
              <a:t> </a:t>
            </a:r>
            <a:r>
              <a:rPr lang="de-AT" sz="2400" b="1" dirty="0" err="1" smtClean="0"/>
              <a:t>general</a:t>
            </a:r>
            <a:r>
              <a:rPr lang="de-AT" sz="2400" b="1" dirty="0" smtClean="0"/>
              <a:t> </a:t>
            </a:r>
            <a:r>
              <a:rPr lang="de-AT" sz="2400" b="1" dirty="0" err="1" smtClean="0"/>
              <a:t>probes</a:t>
            </a:r>
            <a:r>
              <a:rPr lang="de-AT" sz="2400" dirty="0" smtClean="0"/>
              <a:t>: „</a:t>
            </a:r>
            <a:r>
              <a:rPr lang="de-AT" sz="2400" dirty="0" err="1" smtClean="0"/>
              <a:t>How</a:t>
            </a:r>
            <a:r>
              <a:rPr lang="de-AT" sz="2400" dirty="0" smtClean="0"/>
              <a:t> easy </a:t>
            </a:r>
            <a:r>
              <a:rPr lang="de-AT" sz="2400" dirty="0" err="1" smtClean="0"/>
              <a:t>or</a:t>
            </a:r>
            <a:r>
              <a:rPr lang="de-AT" sz="2400" dirty="0" smtClean="0"/>
              <a:t> </a:t>
            </a:r>
            <a:r>
              <a:rPr lang="de-AT" sz="2400" dirty="0" err="1" smtClean="0"/>
              <a:t>difficult</a:t>
            </a:r>
            <a:r>
              <a:rPr lang="de-AT" sz="2400" dirty="0" smtClean="0"/>
              <a:t> was </a:t>
            </a:r>
            <a:r>
              <a:rPr lang="de-AT" sz="2400" dirty="0" err="1" smtClean="0"/>
              <a:t>this</a:t>
            </a:r>
            <a:r>
              <a:rPr lang="de-AT" sz="2400" dirty="0" smtClean="0"/>
              <a:t> </a:t>
            </a:r>
            <a:r>
              <a:rPr lang="de-AT" sz="2400" dirty="0" err="1" smtClean="0"/>
              <a:t>answer</a:t>
            </a:r>
            <a:r>
              <a:rPr lang="de-AT" sz="2400" dirty="0" smtClean="0"/>
              <a:t>?“ „</a:t>
            </a:r>
            <a:r>
              <a:rPr lang="de-AT" sz="2400" dirty="0" err="1" smtClean="0"/>
              <a:t>Why</a:t>
            </a:r>
            <a:r>
              <a:rPr lang="de-AT" sz="2400" dirty="0" smtClean="0"/>
              <a:t>?“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AT" sz="2400" b="1" dirty="0" smtClean="0"/>
              <a:t>Special </a:t>
            </a:r>
            <a:r>
              <a:rPr lang="de-AT" sz="2400" b="1" dirty="0" err="1" smtClean="0"/>
              <a:t>comprehension</a:t>
            </a:r>
            <a:r>
              <a:rPr lang="de-AT" sz="2400" b="1" dirty="0" smtClean="0"/>
              <a:t> </a:t>
            </a:r>
            <a:r>
              <a:rPr lang="de-AT" sz="2400" b="1" dirty="0" err="1" smtClean="0"/>
              <a:t>probes</a:t>
            </a:r>
            <a:r>
              <a:rPr lang="de-AT" sz="2400" dirty="0" smtClean="0"/>
              <a:t>: „</a:t>
            </a:r>
            <a:r>
              <a:rPr lang="de-AT" sz="2400" dirty="0" err="1" smtClean="0"/>
              <a:t>What</a:t>
            </a:r>
            <a:r>
              <a:rPr lang="de-AT" sz="2400" dirty="0" smtClean="0"/>
              <a:t> do </a:t>
            </a:r>
            <a:r>
              <a:rPr lang="de-AT" sz="2400" dirty="0" err="1" smtClean="0"/>
              <a:t>you</a:t>
            </a:r>
            <a:r>
              <a:rPr lang="de-AT" sz="2400" dirty="0" smtClean="0"/>
              <a:t> </a:t>
            </a:r>
            <a:r>
              <a:rPr lang="de-AT" sz="2400" dirty="0" err="1" smtClean="0"/>
              <a:t>mean</a:t>
            </a:r>
            <a:r>
              <a:rPr lang="de-AT" sz="2400" dirty="0" smtClean="0"/>
              <a:t> </a:t>
            </a:r>
            <a:r>
              <a:rPr lang="de-AT" sz="2400" dirty="0" err="1" smtClean="0"/>
              <a:t>by</a:t>
            </a:r>
            <a:r>
              <a:rPr lang="de-AT" sz="2400" dirty="0" smtClean="0"/>
              <a:t> a </a:t>
            </a:r>
            <a:r>
              <a:rPr lang="de-AT" sz="2400" dirty="0" err="1" smtClean="0"/>
              <a:t>written</a:t>
            </a:r>
            <a:r>
              <a:rPr lang="de-AT" sz="2400" dirty="0" smtClean="0"/>
              <a:t> </a:t>
            </a:r>
            <a:r>
              <a:rPr lang="de-AT" sz="2400" dirty="0" err="1" smtClean="0"/>
              <a:t>contract</a:t>
            </a:r>
            <a:r>
              <a:rPr lang="de-AT" sz="2400" dirty="0" smtClean="0"/>
              <a:t>?“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AT" sz="2400" b="1" dirty="0" err="1" smtClean="0"/>
              <a:t>Paraphrasing</a:t>
            </a:r>
            <a:r>
              <a:rPr lang="de-AT" sz="2400" dirty="0" smtClean="0"/>
              <a:t>: „Can </a:t>
            </a:r>
            <a:r>
              <a:rPr lang="de-AT" sz="2400" dirty="0" err="1" smtClean="0"/>
              <a:t>you</a:t>
            </a:r>
            <a:r>
              <a:rPr lang="de-AT" sz="2400" dirty="0" smtClean="0"/>
              <a:t> </a:t>
            </a:r>
            <a:r>
              <a:rPr lang="de-AT" sz="2400" dirty="0" err="1" smtClean="0"/>
              <a:t>tell</a:t>
            </a:r>
            <a:r>
              <a:rPr lang="de-AT" sz="2400" dirty="0" smtClean="0"/>
              <a:t> </a:t>
            </a:r>
            <a:r>
              <a:rPr lang="de-AT" sz="2400" dirty="0" err="1" smtClean="0"/>
              <a:t>me</a:t>
            </a:r>
            <a:r>
              <a:rPr lang="de-AT" sz="2400" dirty="0" smtClean="0"/>
              <a:t> in </a:t>
            </a:r>
            <a:r>
              <a:rPr lang="de-AT" sz="2400" dirty="0" err="1" smtClean="0"/>
              <a:t>your</a:t>
            </a:r>
            <a:r>
              <a:rPr lang="de-AT" sz="2400" dirty="0" smtClean="0"/>
              <a:t> </a:t>
            </a:r>
            <a:r>
              <a:rPr lang="de-AT" sz="2400" dirty="0" err="1" smtClean="0"/>
              <a:t>own</a:t>
            </a:r>
            <a:r>
              <a:rPr lang="de-AT" sz="2400" dirty="0" smtClean="0"/>
              <a:t> </a:t>
            </a:r>
            <a:r>
              <a:rPr lang="de-AT" sz="2400" dirty="0" err="1" smtClean="0"/>
              <a:t>words</a:t>
            </a:r>
            <a:r>
              <a:rPr lang="de-AT" sz="2400" dirty="0" smtClean="0"/>
              <a:t> </a:t>
            </a:r>
            <a:r>
              <a:rPr lang="de-AT" sz="2400" dirty="0" err="1" smtClean="0"/>
              <a:t>what</a:t>
            </a:r>
            <a:r>
              <a:rPr lang="de-AT" sz="2400" dirty="0" smtClean="0"/>
              <a:t> </a:t>
            </a:r>
            <a:r>
              <a:rPr lang="de-AT" sz="2400" dirty="0" err="1" smtClean="0"/>
              <a:t>we</a:t>
            </a:r>
            <a:r>
              <a:rPr lang="de-AT" sz="2400" dirty="0" smtClean="0"/>
              <a:t> </a:t>
            </a:r>
            <a:r>
              <a:rPr lang="de-AT" sz="2400" dirty="0" err="1" smtClean="0"/>
              <a:t>want</a:t>
            </a:r>
            <a:r>
              <a:rPr lang="de-AT" sz="2400" dirty="0" smtClean="0"/>
              <a:t> </a:t>
            </a:r>
            <a:r>
              <a:rPr lang="de-AT" sz="2400" dirty="0" err="1" smtClean="0"/>
              <a:t>to</a:t>
            </a:r>
            <a:r>
              <a:rPr lang="de-AT" sz="2400" dirty="0" smtClean="0"/>
              <a:t> </a:t>
            </a:r>
            <a:r>
              <a:rPr lang="de-AT" sz="2400" dirty="0" err="1" smtClean="0"/>
              <a:t>know</a:t>
            </a:r>
            <a:r>
              <a:rPr lang="de-AT" sz="2400" dirty="0" smtClean="0"/>
              <a:t>?“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AT" sz="2400" b="1" dirty="0" smtClean="0"/>
              <a:t>Recall </a:t>
            </a:r>
            <a:r>
              <a:rPr lang="de-AT" sz="2400" b="1" dirty="0" err="1" smtClean="0"/>
              <a:t>probes</a:t>
            </a:r>
            <a:r>
              <a:rPr lang="de-AT" sz="2400" dirty="0" smtClean="0"/>
              <a:t>: „</a:t>
            </a:r>
            <a:r>
              <a:rPr lang="de-AT" sz="2400" dirty="0" err="1" smtClean="0"/>
              <a:t>How</a:t>
            </a:r>
            <a:r>
              <a:rPr lang="de-AT" sz="2400" dirty="0" smtClean="0"/>
              <a:t> </a:t>
            </a:r>
            <a:r>
              <a:rPr lang="de-AT" sz="2400" dirty="0" err="1" smtClean="0"/>
              <a:t>did</a:t>
            </a:r>
            <a:r>
              <a:rPr lang="de-AT" sz="2400" dirty="0" smtClean="0"/>
              <a:t> </a:t>
            </a:r>
            <a:r>
              <a:rPr lang="de-AT" sz="2400" dirty="0" err="1" smtClean="0"/>
              <a:t>you</a:t>
            </a:r>
            <a:r>
              <a:rPr lang="de-AT" sz="2400" dirty="0" smtClean="0"/>
              <a:t> </a:t>
            </a:r>
            <a:r>
              <a:rPr lang="de-AT" sz="2400" dirty="0" err="1" smtClean="0"/>
              <a:t>remember</a:t>
            </a:r>
            <a:r>
              <a:rPr lang="de-AT" sz="2400" dirty="0" smtClean="0"/>
              <a:t>?“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AT" sz="2400" b="1" dirty="0" smtClean="0"/>
              <a:t>„</a:t>
            </a:r>
            <a:r>
              <a:rPr lang="de-AT" sz="2400" b="1" dirty="0" err="1" smtClean="0"/>
              <a:t>Going</a:t>
            </a:r>
            <a:r>
              <a:rPr lang="de-AT" sz="2400" b="1" dirty="0" smtClean="0"/>
              <a:t>-back“ </a:t>
            </a:r>
            <a:r>
              <a:rPr lang="de-AT" sz="2400" b="1" dirty="0" err="1" smtClean="0"/>
              <a:t>probes</a:t>
            </a:r>
            <a:r>
              <a:rPr lang="de-AT" sz="2400" dirty="0" smtClean="0"/>
              <a:t>: </a:t>
            </a:r>
            <a:r>
              <a:rPr lang="de-AT" sz="2400" dirty="0" err="1" smtClean="0"/>
              <a:t>finally</a:t>
            </a:r>
            <a:r>
              <a:rPr lang="de-AT" sz="2400" dirty="0" smtClean="0"/>
              <a:t> </a:t>
            </a:r>
            <a:r>
              <a:rPr lang="de-AT" sz="2400" dirty="0" err="1" smtClean="0"/>
              <a:t>return</a:t>
            </a:r>
            <a:r>
              <a:rPr lang="de-AT" sz="2400" dirty="0" smtClean="0"/>
              <a:t> </a:t>
            </a:r>
            <a:r>
              <a:rPr lang="de-AT" sz="2400" dirty="0" err="1" smtClean="0"/>
              <a:t>to</a:t>
            </a:r>
            <a:r>
              <a:rPr lang="de-AT" sz="2400" dirty="0" smtClean="0"/>
              <a:t> </a:t>
            </a:r>
            <a:r>
              <a:rPr lang="de-AT" sz="2400" dirty="0" err="1" smtClean="0"/>
              <a:t>some</a:t>
            </a:r>
            <a:r>
              <a:rPr lang="de-AT" sz="2400" dirty="0" smtClean="0"/>
              <a:t> </a:t>
            </a:r>
            <a:r>
              <a:rPr lang="de-AT" sz="2400" dirty="0" err="1" smtClean="0"/>
              <a:t>questions</a:t>
            </a:r>
            <a:endParaRPr lang="de-AT" sz="2400" dirty="0" smtClean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de-AT" sz="2400" dirty="0" smtClean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de-AT" sz="2400" dirty="0" smtClean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de-AT" sz="2400" dirty="0" smtClean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de-AT" sz="2400" dirty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 smtClean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913" y="5007626"/>
            <a:ext cx="913531" cy="118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459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D:\MZ_AKE_allgemein\Bild Besprechu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070" y="1556792"/>
            <a:ext cx="1656184" cy="110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3. Cognitive Interviewing</a:t>
            </a:r>
            <a:endParaRPr lang="en-GB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09311" y="1052736"/>
            <a:ext cx="8712968" cy="54006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b="1" dirty="0" smtClean="0"/>
              <a:t>Field work: </a:t>
            </a:r>
            <a:r>
              <a:rPr lang="en-GB" dirty="0" smtClean="0"/>
              <a:t>15 cognitive interviews, June to September 2017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b="1" dirty="0" smtClean="0"/>
              <a:t>Duration</a:t>
            </a:r>
            <a:r>
              <a:rPr lang="en-GB" dirty="0" smtClean="0"/>
              <a:t>: on average 40 minutes per interview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b="1" dirty="0" smtClean="0"/>
              <a:t>Participants: </a:t>
            </a:r>
            <a:r>
              <a:rPr lang="en-GB" dirty="0" smtClean="0"/>
              <a:t>2 persons from LFS team, 1 respondent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b="1" dirty="0" smtClean="0"/>
              <a:t>Audio tapes</a:t>
            </a:r>
            <a:r>
              <a:rPr lang="en-GB" dirty="0" smtClean="0"/>
              <a:t>: interviews were recorded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b="1" dirty="0" smtClean="0"/>
              <a:t>Reference week</a:t>
            </a:r>
            <a:r>
              <a:rPr lang="en-GB" dirty="0" smtClean="0"/>
              <a:t>: similar </a:t>
            </a:r>
            <a:r>
              <a:rPr lang="en-GB" dirty="0"/>
              <a:t>distribution to </a:t>
            </a:r>
            <a:r>
              <a:rPr lang="en-GB" dirty="0" smtClean="0"/>
              <a:t>core LFS (incl. public holidays)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b="1" dirty="0" smtClean="0"/>
              <a:t>First wave</a:t>
            </a:r>
            <a:r>
              <a:rPr lang="en-GB" dirty="0" smtClean="0"/>
              <a:t>: 10 interviews with first version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b="1" dirty="0" smtClean="0"/>
              <a:t>Second wave: </a:t>
            </a:r>
            <a:r>
              <a:rPr lang="en-GB" dirty="0"/>
              <a:t>5 </a:t>
            </a:r>
            <a:r>
              <a:rPr lang="en-GB" dirty="0" smtClean="0"/>
              <a:t>interviews after revision of some questions</a:t>
            </a:r>
            <a:endParaRPr lang="de-AT" sz="1100" b="1" dirty="0" smtClean="0"/>
          </a:p>
        </p:txBody>
      </p:sp>
    </p:spTree>
    <p:extLst>
      <p:ext uri="{BB962C8B-B14F-4D97-AF65-F5344CB8AC3E}">
        <p14:creationId xmlns:p14="http://schemas.microsoft.com/office/powerpoint/2010/main" val="48848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4. Analysis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68502" y="908720"/>
            <a:ext cx="8307953" cy="530398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sz="2400" b="1" dirty="0" smtClean="0"/>
              <a:t>Observation protocols: </a:t>
            </a:r>
            <a:r>
              <a:rPr lang="en-GB" sz="2400" dirty="0" smtClean="0"/>
              <a:t>immediately after cognitive interviews, included hard facts of the interview, given answers, first impression, also information from core LFS. Main problems were revealed.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2400" b="1" dirty="0" smtClean="0"/>
              <a:t>Transcriptions of the tape recordings: </a:t>
            </a:r>
            <a:r>
              <a:rPr lang="en-GB" sz="2400" dirty="0" smtClean="0"/>
              <a:t>outsourced.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2400" b="1" dirty="0" smtClean="0">
                <a:solidFill>
                  <a:srgbClr val="AE002C"/>
                </a:solidFill>
              </a:rPr>
              <a:t>Phases of analysis: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400" dirty="0" smtClean="0"/>
              <a:t>Paraphrasing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400" dirty="0" smtClean="0"/>
              <a:t>Generalizing and evaluation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400" dirty="0" smtClean="0"/>
              <a:t>Reducing the information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400" dirty="0" smtClean="0"/>
              <a:t>Comprehensive summary</a:t>
            </a:r>
            <a:endParaRPr lang="de-AT" sz="1100" dirty="0" smtClean="0"/>
          </a:p>
        </p:txBody>
      </p:sp>
      <p:pic>
        <p:nvPicPr>
          <p:cNvPr id="1026" name="Picture 2" descr="D:\MZ_AKE_allgemein\Symbol Analy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293096"/>
            <a:ext cx="1604131" cy="191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23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4. Analysis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51520" y="1107328"/>
            <a:ext cx="8892480" cy="2033640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sz="2400" b="1" dirty="0" smtClean="0"/>
              <a:t>Phase 1: Template for paraphrasing of answers</a:t>
            </a:r>
            <a:endParaRPr lang="en-GB" sz="2400" dirty="0"/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186347"/>
              </p:ext>
            </p:extLst>
          </p:nvPr>
        </p:nvGraphicFramePr>
        <p:xfrm>
          <a:off x="280997" y="1700808"/>
          <a:ext cx="8568954" cy="1756943"/>
        </p:xfrm>
        <a:graphic>
          <a:graphicData uri="http://schemas.openxmlformats.org/drawingml/2006/table">
            <a:tbl>
              <a:tblPr/>
              <a:tblGrid>
                <a:gridCol w="1428159"/>
                <a:gridCol w="1428159"/>
                <a:gridCol w="1428159"/>
                <a:gridCol w="1428159"/>
                <a:gridCol w="1428159"/>
                <a:gridCol w="1428159"/>
              </a:tblGrid>
              <a:tr h="974425"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Answer</a:t>
                      </a:r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</a:t>
                      </a:r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question</a:t>
                      </a:r>
                      <a:endParaRPr lang="de-A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Spontaneous</a:t>
                      </a:r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reaction</a:t>
                      </a:r>
                      <a:endParaRPr lang="de-A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General </a:t>
                      </a:r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answer</a:t>
                      </a:r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</a:t>
                      </a:r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reaction</a:t>
                      </a:r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Answer or reaction on how to get to the answer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Answer or reaction on </a:t>
                      </a: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comprehen-sion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Further </a:t>
                      </a:r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answers</a:t>
                      </a:r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</a:t>
                      </a:r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reactions</a:t>
                      </a:r>
                      <a:endParaRPr lang="de-A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537743"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...</a:t>
                      </a:r>
                      <a:endParaRPr lang="de-A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....</a:t>
                      </a:r>
                      <a:endParaRPr lang="de-A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....</a:t>
                      </a:r>
                      <a:endParaRPr lang="de-A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....</a:t>
                      </a:r>
                      <a:endParaRPr lang="de-A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....</a:t>
                      </a:r>
                      <a:endParaRPr lang="de-A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....</a:t>
                      </a:r>
                      <a:endParaRPr lang="de-A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" name="Inhaltsplatzhalter 4"/>
          <p:cNvSpPr txBox="1">
            <a:spLocks/>
          </p:cNvSpPr>
          <p:nvPr/>
        </p:nvSpPr>
        <p:spPr>
          <a:xfrm>
            <a:off x="280997" y="3861048"/>
            <a:ext cx="8892480" cy="2393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spcAft>
                <a:spcPts val="2600"/>
              </a:spcAft>
              <a:buClrTx/>
              <a:buFont typeface="Arial" pitchFamily="34" charset="0"/>
              <a:buChar char="•"/>
              <a:defRPr sz="2600" kern="1200" baseline="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20000" indent="-324000" algn="l" defTabSz="914400" rtl="0" eaLnBrk="1" latinLnBrk="0" hangingPunct="1">
              <a:spcBef>
                <a:spcPct val="20000"/>
              </a:spcBef>
              <a:buSzPct val="75000"/>
              <a:buFont typeface="Wingdings" pitchFamily="2" charset="2"/>
              <a:buChar char="Ø"/>
              <a:defRPr sz="2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044000" indent="-324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440000" indent="-324000" algn="l" defTabSz="914400" rtl="0" eaLnBrk="1" latinLnBrk="0" hangingPunct="1">
              <a:spcBef>
                <a:spcPct val="20000"/>
              </a:spcBef>
              <a:buSzPct val="85000"/>
              <a:buFont typeface="Arial" pitchFamily="34" charset="0"/>
              <a:buChar char="–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Font typeface="Arial" pitchFamily="34" charset="0"/>
              <a:buNone/>
            </a:pPr>
            <a:r>
              <a:rPr lang="en-GB" sz="2400" b="1" dirty="0" smtClean="0"/>
              <a:t>Phase 2: Template for generalizing and evaluation</a:t>
            </a:r>
            <a:endParaRPr lang="en-GB" sz="2400" b="1" dirty="0"/>
          </a:p>
          <a:p>
            <a:pPr marL="0" indent="0">
              <a:spcAft>
                <a:spcPts val="600"/>
              </a:spcAft>
              <a:buFont typeface="Arial" pitchFamily="34" charset="0"/>
              <a:buNone/>
            </a:pPr>
            <a:endParaRPr lang="en-GB" sz="2400" dirty="0"/>
          </a:p>
        </p:txBody>
      </p:sp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493980"/>
              </p:ext>
            </p:extLst>
          </p:nvPr>
        </p:nvGraphicFramePr>
        <p:xfrm>
          <a:off x="310035" y="4437112"/>
          <a:ext cx="8445120" cy="1475141"/>
        </p:xfrm>
        <a:graphic>
          <a:graphicData uri="http://schemas.openxmlformats.org/drawingml/2006/table">
            <a:tbl>
              <a:tblPr/>
              <a:tblGrid>
                <a:gridCol w="1689024"/>
                <a:gridCol w="1715534"/>
                <a:gridCol w="1662514"/>
                <a:gridCol w="1689024"/>
                <a:gridCol w="1689024"/>
              </a:tblGrid>
              <a:tr h="807411"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Answer</a:t>
                      </a:r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</a:t>
                      </a:r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question</a:t>
                      </a:r>
                      <a:endParaRPr lang="de-A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Correct</a:t>
                      </a:r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</a:t>
                      </a:r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false</a:t>
                      </a:r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Difficulty</a:t>
                      </a:r>
                      <a:endParaRPr lang="de-A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Evaluation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General </a:t>
                      </a:r>
                      <a:r>
                        <a:rPr lang="de-AT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comprehen</a:t>
                      </a:r>
                      <a:r>
                        <a:rPr lang="de-A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  <a:p>
                      <a:pPr algn="ctr" fontAlgn="ctr"/>
                      <a:r>
                        <a:rPr lang="de-AT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sion</a:t>
                      </a:r>
                      <a:endParaRPr lang="de-A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5607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...</a:t>
                      </a:r>
                      <a:endParaRPr lang="de-AT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...</a:t>
                      </a:r>
                      <a:endParaRPr lang="de-AT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...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...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...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86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512" y="232414"/>
            <a:ext cx="6972828" cy="482440"/>
          </a:xfrm>
        </p:spPr>
        <p:txBody>
          <a:bodyPr/>
          <a:lstStyle/>
          <a:p>
            <a:r>
              <a:rPr lang="de-AT" b="1" dirty="0" smtClean="0"/>
              <a:t>5. Main </a:t>
            </a:r>
            <a:r>
              <a:rPr lang="de-AT" b="1" dirty="0" err="1" smtClean="0"/>
              <a:t>Results</a:t>
            </a:r>
            <a:r>
              <a:rPr lang="de-AT" b="1" dirty="0"/>
              <a:t> </a:t>
            </a:r>
            <a:r>
              <a:rPr lang="de-AT" b="1" dirty="0" smtClean="0"/>
              <a:t>– CUT_4 (HWUSUAL)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51520" y="836712"/>
            <a:ext cx="8892480" cy="5877272"/>
          </a:xfrm>
        </p:spPr>
        <p:txBody>
          <a:bodyPr>
            <a:normAutofit fontScale="250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sz="9600" dirty="0" smtClean="0"/>
              <a:t>CUT_4 is a new question under IESS Framework Regulation,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9600" dirty="0"/>
              <a:t>l</a:t>
            </a:r>
            <a:r>
              <a:rPr lang="en-GB" sz="9600" dirty="0" smtClean="0"/>
              <a:t>ocated after contractual  hours (also new),</a:t>
            </a:r>
          </a:p>
          <a:p>
            <a:pPr marL="0" indent="0">
              <a:spcAft>
                <a:spcPts val="600"/>
              </a:spcAft>
              <a:buNone/>
            </a:pPr>
            <a:endParaRPr lang="en-GB" sz="9600" dirty="0"/>
          </a:p>
          <a:p>
            <a:pPr marL="0" indent="0">
              <a:spcAft>
                <a:spcPts val="600"/>
              </a:spcAft>
              <a:buNone/>
            </a:pPr>
            <a:r>
              <a:rPr lang="en-GB" sz="9600" b="1" dirty="0" smtClean="0"/>
              <a:t>Target group: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9600" dirty="0" smtClean="0"/>
              <a:t>Employees with contractual hours (CONTRHRS)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9600" b="1" dirty="0" smtClean="0"/>
              <a:t>Question CUT_4: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9600" b="1" dirty="0" smtClean="0">
                <a:solidFill>
                  <a:srgbClr val="0070C0"/>
                </a:solidFill>
              </a:rPr>
              <a:t>Do you usually work the contractually determined </a:t>
            </a:r>
            <a:r>
              <a:rPr lang="en-GB" sz="9600" b="1" dirty="0" smtClean="0">
                <a:solidFill>
                  <a:srgbClr val="00B0F0"/>
                </a:solidFill>
              </a:rPr>
              <a:t>XX </a:t>
            </a:r>
            <a:r>
              <a:rPr lang="en-GB" sz="9600" b="1" dirty="0" smtClean="0">
                <a:solidFill>
                  <a:srgbClr val="0070C0"/>
                </a:solidFill>
              </a:rPr>
              <a:t>hours per week? </a:t>
            </a:r>
            <a:r>
              <a:rPr lang="en-US" sz="9600" b="1" dirty="0">
                <a:solidFill>
                  <a:schemeClr val="tx1"/>
                </a:solidFill>
                <a:sym typeface="Wingdings"/>
              </a:rPr>
              <a:t> </a:t>
            </a:r>
            <a:r>
              <a:rPr lang="en-GB" sz="9600" b="1" dirty="0" smtClean="0">
                <a:solidFill>
                  <a:srgbClr val="0070C0"/>
                </a:solidFill>
              </a:rPr>
              <a:t>Yes? No?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9600" dirty="0" smtClean="0"/>
              <a:t>If verbal agreement (in AT CUT_1 split):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9600" b="1" dirty="0"/>
              <a:t>Do you usually work the </a:t>
            </a:r>
            <a:r>
              <a:rPr lang="en-GB" sz="9600" b="1" dirty="0" smtClean="0"/>
              <a:t>agreed </a:t>
            </a:r>
            <a:r>
              <a:rPr lang="en-GB" sz="9600" b="1" dirty="0" smtClean="0">
                <a:solidFill>
                  <a:srgbClr val="00B0F0"/>
                </a:solidFill>
              </a:rPr>
              <a:t>XX</a:t>
            </a:r>
            <a:r>
              <a:rPr lang="en-GB" sz="9600" b="1" dirty="0" smtClean="0"/>
              <a:t> </a:t>
            </a:r>
            <a:r>
              <a:rPr lang="en-GB" sz="9600" b="1" dirty="0"/>
              <a:t>hours per week? </a:t>
            </a:r>
            <a:r>
              <a:rPr lang="en-GB" sz="9600" b="1" dirty="0" smtClean="0"/>
              <a:t>Yes? No?</a:t>
            </a:r>
            <a:endParaRPr lang="en-GB" sz="9600" b="1" dirty="0"/>
          </a:p>
          <a:p>
            <a:pPr marL="0" indent="0">
              <a:spcAft>
                <a:spcPts val="600"/>
              </a:spcAft>
              <a:buNone/>
            </a:pPr>
            <a:r>
              <a:rPr lang="en-GB" sz="9600" dirty="0" smtClean="0"/>
              <a:t>				number is shown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9600" dirty="0" smtClean="0"/>
              <a:t>Only if no:			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9600" dirty="0" smtClean="0"/>
              <a:t>Question on usual hours </a:t>
            </a:r>
            <a:endParaRPr lang="en-GB" sz="9600" dirty="0"/>
          </a:p>
          <a:p>
            <a:pPr marL="0" indent="0">
              <a:spcAft>
                <a:spcPts val="600"/>
              </a:spcAft>
              <a:buNone/>
            </a:pPr>
            <a:r>
              <a:rPr lang="en-GB" sz="9600" b="1" dirty="0"/>
              <a:t>	</a:t>
            </a:r>
            <a:endParaRPr lang="en-GB" sz="9600" b="1" dirty="0" smtClean="0"/>
          </a:p>
          <a:p>
            <a:pPr marL="0" indent="0">
              <a:spcAft>
                <a:spcPts val="600"/>
              </a:spcAft>
              <a:buNone/>
            </a:pPr>
            <a:endParaRPr lang="en-GB" sz="2400" b="1" dirty="0" smtClean="0"/>
          </a:p>
          <a:p>
            <a:pPr marL="0" indent="0">
              <a:spcAft>
                <a:spcPts val="600"/>
              </a:spcAft>
              <a:buNone/>
            </a:pPr>
            <a:endParaRPr lang="en-GB" sz="2400" b="1" dirty="0" smtClean="0"/>
          </a:p>
          <a:p>
            <a:pPr marL="0" indent="0">
              <a:spcAft>
                <a:spcPts val="600"/>
              </a:spcAft>
              <a:buNone/>
            </a:pPr>
            <a:endParaRPr lang="en-GB" sz="2400" b="1" dirty="0" smtClean="0"/>
          </a:p>
          <a:p>
            <a:pPr marL="0" indent="0">
              <a:spcAft>
                <a:spcPts val="600"/>
              </a:spcAft>
              <a:buNone/>
            </a:pPr>
            <a:endParaRPr lang="en-GB" sz="2400" b="1" dirty="0" smtClean="0"/>
          </a:p>
          <a:p>
            <a:pPr marL="0" indent="0">
              <a:spcAft>
                <a:spcPts val="600"/>
              </a:spcAft>
              <a:buNone/>
            </a:pPr>
            <a:endParaRPr lang="en-GB" sz="2400" b="1" dirty="0" smtClean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 smtClean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 smtClean="0"/>
          </a:p>
        </p:txBody>
      </p:sp>
      <p:sp>
        <p:nvSpPr>
          <p:cNvPr id="3" name="Wolkenförmige Legende 2"/>
          <p:cNvSpPr/>
          <p:nvPr/>
        </p:nvSpPr>
        <p:spPr>
          <a:xfrm>
            <a:off x="6138617" y="1556792"/>
            <a:ext cx="2232248" cy="1080120"/>
          </a:xfrm>
          <a:prstGeom prst="cloudCallou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4627386" y="4941168"/>
            <a:ext cx="432048" cy="288032"/>
          </a:xfrm>
          <a:prstGeom prst="straightConnector1">
            <a:avLst/>
          </a:prstGeom>
          <a:ln w="317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340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5. Main </a:t>
            </a:r>
            <a:r>
              <a:rPr lang="de-AT" b="1" dirty="0" err="1" smtClean="0"/>
              <a:t>Results</a:t>
            </a:r>
            <a:r>
              <a:rPr lang="de-AT" b="1" dirty="0"/>
              <a:t> </a:t>
            </a:r>
            <a:r>
              <a:rPr lang="de-AT" b="1" dirty="0" smtClean="0"/>
              <a:t>– CUT_4 (HWUSUAL)</a:t>
            </a:r>
            <a:endParaRPr lang="de-AT" dirty="0"/>
          </a:p>
        </p:txBody>
      </p:sp>
      <p:sp>
        <p:nvSpPr>
          <p:cNvPr id="2" name="Rechteck 1"/>
          <p:cNvSpPr/>
          <p:nvPr/>
        </p:nvSpPr>
        <p:spPr>
          <a:xfrm>
            <a:off x="179512" y="836712"/>
            <a:ext cx="885698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n-GB" sz="2400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r>
              <a:rPr lang="en-GB" sz="1000" b="1" dirty="0"/>
              <a:t>	</a:t>
            </a:r>
          </a:p>
          <a:p>
            <a:pPr>
              <a:spcAft>
                <a:spcPts val="600"/>
              </a:spcAft>
            </a:pPr>
            <a:endParaRPr lang="en-GB" sz="800" b="1" dirty="0"/>
          </a:p>
        </p:txBody>
      </p:sp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155237" y="802492"/>
            <a:ext cx="8725440" cy="5400600"/>
          </a:xfrm>
        </p:spPr>
        <p:txBody>
          <a:bodyPr/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800" dirty="0" smtClean="0"/>
              <a:t>9 persons received question CUT_4 in test wave 1,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800" dirty="0" smtClean="0"/>
              <a:t>7 indicated “YES”, contractual hours are usually worked,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800" dirty="0" smtClean="0"/>
              <a:t>Usual hours of cognitive interviews tended to be lower </a:t>
            </a:r>
            <a:endParaRPr lang="de-AT" dirty="0"/>
          </a:p>
        </p:txBody>
      </p:sp>
      <p:graphicFrame>
        <p:nvGraphicFramePr>
          <p:cNvPr id="11" name="Diagram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8859119"/>
              </p:ext>
            </p:extLst>
          </p:nvPr>
        </p:nvGraphicFramePr>
        <p:xfrm>
          <a:off x="287524" y="2420888"/>
          <a:ext cx="8640960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736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5. Main </a:t>
            </a:r>
            <a:r>
              <a:rPr lang="de-AT" b="1" dirty="0" err="1" smtClean="0"/>
              <a:t>Results</a:t>
            </a:r>
            <a:r>
              <a:rPr lang="de-AT" b="1" dirty="0"/>
              <a:t> </a:t>
            </a:r>
            <a:r>
              <a:rPr lang="de-AT" b="1" dirty="0" smtClean="0"/>
              <a:t>– CUT_4 (HWUSUAL)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107504" y="980728"/>
            <a:ext cx="8784976" cy="9577064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sz="2400" b="1" dirty="0" smtClean="0">
                <a:solidFill>
                  <a:srgbClr val="0070C0"/>
                </a:solidFill>
              </a:rPr>
              <a:t>1</a:t>
            </a:r>
            <a:r>
              <a:rPr lang="en-GB" sz="2400" b="1" baseline="30000" dirty="0" smtClean="0">
                <a:solidFill>
                  <a:srgbClr val="0070C0"/>
                </a:solidFill>
              </a:rPr>
              <a:t>st</a:t>
            </a:r>
            <a:r>
              <a:rPr lang="en-GB" sz="2400" b="1" dirty="0" smtClean="0">
                <a:solidFill>
                  <a:srgbClr val="0070C0"/>
                </a:solidFill>
              </a:rPr>
              <a:t> test wave, N=10 (9 employees, 1 self-employed):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dirty="0"/>
              <a:t>7 (9): “YES”, but deviations related to usual hours to Core LFS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dirty="0" smtClean="0"/>
              <a:t>2 </a:t>
            </a:r>
            <a:r>
              <a:rPr lang="en-GB" sz="2400" dirty="0"/>
              <a:t>(9): </a:t>
            </a:r>
            <a:r>
              <a:rPr lang="en-GB" sz="2400" dirty="0" smtClean="0"/>
              <a:t>“NO”, both </a:t>
            </a:r>
            <a:r>
              <a:rPr lang="en-GB" sz="2400" dirty="0"/>
              <a:t>respondents rated question as difficult.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sz="2400" dirty="0" smtClean="0"/>
              <a:t>1 (9): “NO”, usual hours asked afterwards (CUT_5). Same number indicated as related to contractual  hours.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sz="2400" dirty="0" smtClean="0"/>
              <a:t>1 (9): couldn’t decide if “YES” or “NO”, CUT_5 was asked.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2400" b="1" dirty="0" smtClean="0">
                <a:solidFill>
                  <a:srgbClr val="0070C0"/>
                </a:solidFill>
              </a:rPr>
              <a:t>2</a:t>
            </a:r>
            <a:r>
              <a:rPr lang="en-GB" sz="2400" b="1" baseline="30000" dirty="0" smtClean="0">
                <a:solidFill>
                  <a:srgbClr val="0070C0"/>
                </a:solidFill>
              </a:rPr>
              <a:t>nd</a:t>
            </a:r>
            <a:r>
              <a:rPr lang="en-GB" sz="2400" b="1" dirty="0" smtClean="0">
                <a:solidFill>
                  <a:srgbClr val="0070C0"/>
                </a:solidFill>
              </a:rPr>
              <a:t> </a:t>
            </a:r>
            <a:r>
              <a:rPr lang="en-GB" sz="2400" b="1" dirty="0">
                <a:solidFill>
                  <a:srgbClr val="0070C0"/>
                </a:solidFill>
              </a:rPr>
              <a:t>test wave, </a:t>
            </a:r>
            <a:r>
              <a:rPr lang="en-GB" sz="2400" b="1" dirty="0" smtClean="0">
                <a:solidFill>
                  <a:srgbClr val="0070C0"/>
                </a:solidFill>
              </a:rPr>
              <a:t>N=5 (4 </a:t>
            </a:r>
            <a:r>
              <a:rPr lang="en-GB" sz="2400" b="1" dirty="0">
                <a:solidFill>
                  <a:srgbClr val="0070C0"/>
                </a:solidFill>
              </a:rPr>
              <a:t>employees</a:t>
            </a:r>
            <a:r>
              <a:rPr lang="en-GB" sz="2400" b="1" dirty="0" smtClean="0">
                <a:solidFill>
                  <a:srgbClr val="0070C0"/>
                </a:solidFill>
              </a:rPr>
              <a:t>): </a:t>
            </a:r>
            <a:endParaRPr lang="en-GB" sz="2400" b="1" dirty="0">
              <a:solidFill>
                <a:srgbClr val="0070C0"/>
              </a:solidFill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dirty="0" smtClean="0"/>
              <a:t>Respondents had to indicate usual hours directly (CUT_5). Less problems could be observed.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b="1" dirty="0" smtClean="0">
                <a:solidFill>
                  <a:srgbClr val="AE002C"/>
                </a:solidFill>
              </a:rPr>
              <a:t>Proposal to delete CUT_4, also because it seems to be suggestive.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sz="2400" b="1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sz="2400" dirty="0"/>
          </a:p>
          <a:p>
            <a:pPr marL="0" indent="0">
              <a:spcAft>
                <a:spcPts val="600"/>
              </a:spcAft>
              <a:buNone/>
            </a:pPr>
            <a:endParaRPr lang="en-GB" sz="2400" dirty="0" smtClean="0"/>
          </a:p>
          <a:p>
            <a:pPr marL="0" indent="0">
              <a:spcAft>
                <a:spcPts val="600"/>
              </a:spcAft>
              <a:buNone/>
            </a:pPr>
            <a:endParaRPr lang="en-GB" sz="2400" dirty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2400" b="1" dirty="0" smtClean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2400" b="1" dirty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 smtClean="0"/>
          </a:p>
        </p:txBody>
      </p:sp>
      <p:pic>
        <p:nvPicPr>
          <p:cNvPr id="1027" name="Picture 3" descr="D:\MZ_AKE_allgemein\Bild Smile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332" y="3789040"/>
            <a:ext cx="764704" cy="76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30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5. Main </a:t>
            </a:r>
            <a:r>
              <a:rPr lang="de-AT" b="1" dirty="0" err="1" smtClean="0"/>
              <a:t>Results</a:t>
            </a:r>
            <a:r>
              <a:rPr lang="de-AT" b="1" dirty="0"/>
              <a:t> </a:t>
            </a:r>
            <a:r>
              <a:rPr lang="de-AT" b="1" dirty="0" smtClean="0"/>
              <a:t>– CUT_7 (DWUSUAL)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51520" y="836712"/>
            <a:ext cx="8496944" cy="5904656"/>
          </a:xfrm>
        </p:spPr>
        <p:txBody>
          <a:bodyPr>
            <a:normAutofit lnSpcReduction="10000"/>
          </a:bodyPr>
          <a:lstStyle/>
          <a:p>
            <a:pPr marL="0" lvl="0" indent="0">
              <a:spcAft>
                <a:spcPts val="600"/>
              </a:spcAft>
              <a:buNone/>
            </a:pPr>
            <a:r>
              <a:rPr lang="en-GB" sz="2400" dirty="0" smtClean="0"/>
              <a:t>DWUSUAL was an optional variable, not included in future LFS. 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GB" sz="2400" b="1" dirty="0" smtClean="0"/>
              <a:t>Question DWUSUAL: </a:t>
            </a:r>
            <a:endParaRPr lang="en-GB" sz="2400" b="1" dirty="0"/>
          </a:p>
          <a:p>
            <a:pPr marL="0" lvl="0" indent="0">
              <a:spcAft>
                <a:spcPts val="600"/>
              </a:spcAft>
              <a:buNone/>
            </a:pPr>
            <a:r>
              <a:rPr lang="en-GB" sz="2800" b="1" dirty="0" smtClean="0">
                <a:solidFill>
                  <a:srgbClr val="0070C0"/>
                </a:solidFill>
              </a:rPr>
              <a:t>On how many days do you work usually?  </a:t>
            </a:r>
            <a:br>
              <a:rPr lang="en-GB" sz="2800" b="1" dirty="0" smtClean="0">
                <a:solidFill>
                  <a:srgbClr val="0070C0"/>
                </a:solidFill>
              </a:rPr>
            </a:br>
            <a:endParaRPr lang="en-GB" sz="2800" b="1" dirty="0" smtClean="0">
              <a:solidFill>
                <a:srgbClr val="0070C0"/>
              </a:solidFill>
            </a:endParaRPr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dirty="0" smtClean="0"/>
              <a:t>Helpful during cognitive interviews, respondents reported on working hours of individual weekdays.</a:t>
            </a:r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dirty="0" smtClean="0"/>
              <a:t>Difficult for persons with shift work (one respondent had three weeks with five days per week and one week with four days).</a:t>
            </a:r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dirty="0" smtClean="0"/>
              <a:t>Overlapping days in case of shift work caused problems.</a:t>
            </a:r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dirty="0" smtClean="0"/>
              <a:t>Varying working time (e.g. sometimes working on the weekend) difficult. </a:t>
            </a:r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b="1" dirty="0" smtClean="0">
                <a:solidFill>
                  <a:srgbClr val="AE002C"/>
                </a:solidFill>
              </a:rPr>
              <a:t>Proposal not to include DWUSUAL in regular LFS, also due to complex data processing.</a:t>
            </a:r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sz="2400" dirty="0" smtClean="0"/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sz="2400" dirty="0"/>
          </a:p>
          <a:p>
            <a:pPr lvl="1" indent="-342900">
              <a:spcAft>
                <a:spcPts val="600"/>
              </a:spcAft>
            </a:pPr>
            <a:endParaRPr lang="en-GB" sz="2400" b="1" dirty="0" smtClean="0">
              <a:solidFill>
                <a:srgbClr val="0070C0"/>
              </a:solidFill>
            </a:endParaRPr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sz="2400" b="1" dirty="0">
              <a:solidFill>
                <a:srgbClr val="0070C0"/>
              </a:solidFill>
            </a:endParaRPr>
          </a:p>
        </p:txBody>
      </p:sp>
      <p:pic>
        <p:nvPicPr>
          <p:cNvPr id="7170" name="Picture 2" descr="D:\MZ_AKE_allgemein\Bild Nachdenk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224256"/>
            <a:ext cx="151216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08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5. Main </a:t>
            </a:r>
            <a:r>
              <a:rPr lang="de-AT" b="1" dirty="0" err="1" smtClean="0"/>
              <a:t>Results</a:t>
            </a:r>
            <a:r>
              <a:rPr lang="de-AT" b="1" dirty="0"/>
              <a:t> </a:t>
            </a:r>
            <a:r>
              <a:rPr lang="de-AT" b="1" dirty="0" smtClean="0"/>
              <a:t>– ABSHOLID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15008" y="908720"/>
            <a:ext cx="8928992" cy="6984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dirty="0" smtClean="0"/>
              <a:t>ABSHOLID: </a:t>
            </a:r>
            <a:r>
              <a:rPr lang="de-AT" sz="2400" dirty="0" err="1" smtClean="0"/>
              <a:t>One</a:t>
            </a:r>
            <a:r>
              <a:rPr lang="de-AT" sz="2400" dirty="0" smtClean="0"/>
              <a:t> </a:t>
            </a:r>
            <a:r>
              <a:rPr lang="de-AT" sz="2400" dirty="0" err="1" smtClean="0"/>
              <a:t>of</a:t>
            </a:r>
            <a:r>
              <a:rPr lang="de-AT" sz="2400" dirty="0" smtClean="0"/>
              <a:t> </a:t>
            </a:r>
            <a:r>
              <a:rPr lang="de-AT" sz="2400" dirty="0" err="1" smtClean="0"/>
              <a:t>three</a:t>
            </a:r>
            <a:r>
              <a:rPr lang="de-AT" sz="2400" dirty="0" smtClean="0"/>
              <a:t> </a:t>
            </a:r>
            <a:r>
              <a:rPr lang="de-AT" sz="2400" dirty="0" err="1" smtClean="0"/>
              <a:t>new</a:t>
            </a:r>
            <a:r>
              <a:rPr lang="de-AT" sz="2400" dirty="0" smtClean="0"/>
              <a:t> variables on </a:t>
            </a:r>
            <a:r>
              <a:rPr lang="de-AT" sz="2400" dirty="0" err="1" smtClean="0"/>
              <a:t>absences</a:t>
            </a:r>
            <a:r>
              <a:rPr lang="de-AT" sz="2400" dirty="0" smtClean="0"/>
              <a:t> </a:t>
            </a:r>
            <a:r>
              <a:rPr lang="de-AT" sz="2400" dirty="0" err="1" smtClean="0"/>
              <a:t>under</a:t>
            </a:r>
            <a:r>
              <a:rPr lang="de-AT" sz="2400" dirty="0" smtClean="0"/>
              <a:t> IESS,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The </a:t>
            </a:r>
            <a:r>
              <a:rPr lang="en-US" sz="2400" b="1" dirty="0">
                <a:solidFill>
                  <a:srgbClr val="0070C0"/>
                </a:solidFill>
              </a:rPr>
              <a:t>following questions refer to the week from </a:t>
            </a:r>
            <a:r>
              <a:rPr lang="en-US" sz="2400" b="1" dirty="0" smtClean="0">
                <a:solidFill>
                  <a:srgbClr val="0070C0"/>
                </a:solidFill>
              </a:rPr>
              <a:t>Monday.. to Sunday.. </a:t>
            </a:r>
            <a:r>
              <a:rPr lang="en-US" sz="2400" b="1" dirty="0">
                <a:solidFill>
                  <a:srgbClr val="0070C0"/>
                </a:solidFill>
              </a:rPr>
              <a:t>We are interested in those </a:t>
            </a:r>
            <a:r>
              <a:rPr lang="en-US" sz="2400" b="1" dirty="0" smtClean="0">
                <a:solidFill>
                  <a:srgbClr val="0070C0"/>
                </a:solidFill>
              </a:rPr>
              <a:t>days, </a:t>
            </a:r>
            <a:r>
              <a:rPr lang="en-US" sz="2400" b="1" dirty="0">
                <a:solidFill>
                  <a:srgbClr val="0070C0"/>
                </a:solidFill>
              </a:rPr>
              <a:t>on which you normally work, but had a day off for a certain </a:t>
            </a:r>
            <a:r>
              <a:rPr lang="en-US" sz="2400" b="1" dirty="0" smtClean="0">
                <a:solidFill>
                  <a:srgbClr val="0070C0"/>
                </a:solidFill>
              </a:rPr>
              <a:t>reason. </a:t>
            </a:r>
            <a:r>
              <a:rPr lang="en-US" sz="2400" b="1" dirty="0" smtClean="0">
                <a:solidFill>
                  <a:schemeClr val="tx1"/>
                </a:solidFill>
                <a:sym typeface="Wingdings"/>
              </a:rPr>
              <a:t>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dirty="0" smtClean="0">
                <a:solidFill>
                  <a:srgbClr val="0070C0"/>
                </a:solidFill>
              </a:rPr>
              <a:t>Did </a:t>
            </a:r>
            <a:r>
              <a:rPr lang="en-US" sz="2400" b="1" dirty="0">
                <a:solidFill>
                  <a:srgbClr val="0070C0"/>
                </a:solidFill>
              </a:rPr>
              <a:t>you have at least half a working day off this week for holidays, </a:t>
            </a:r>
            <a:r>
              <a:rPr lang="en-US" sz="2400" b="1" dirty="0" smtClean="0">
                <a:solidFill>
                  <a:srgbClr val="0070C0"/>
                </a:solidFill>
              </a:rPr>
              <a:t>compensatory leave </a:t>
            </a:r>
            <a:r>
              <a:rPr lang="en-US" sz="2400" b="1" dirty="0">
                <a:solidFill>
                  <a:srgbClr val="0070C0"/>
                </a:solidFill>
              </a:rPr>
              <a:t>or public holidays? </a:t>
            </a:r>
            <a:r>
              <a:rPr lang="en-US" sz="2400" b="1" dirty="0" smtClean="0">
                <a:solidFill>
                  <a:srgbClr val="0070C0"/>
                </a:solidFill>
              </a:rPr>
              <a:t>Public </a:t>
            </a:r>
            <a:r>
              <a:rPr lang="en-US" sz="2400" b="1" dirty="0">
                <a:solidFill>
                  <a:srgbClr val="0070C0"/>
                </a:solidFill>
              </a:rPr>
              <a:t>h</a:t>
            </a:r>
            <a:r>
              <a:rPr lang="en-US" sz="2400" b="1" dirty="0" smtClean="0">
                <a:solidFill>
                  <a:srgbClr val="0070C0"/>
                </a:solidFill>
              </a:rPr>
              <a:t>oliday </a:t>
            </a:r>
            <a:r>
              <a:rPr lang="en-US" sz="2400" b="1" dirty="0">
                <a:solidFill>
                  <a:srgbClr val="0070C0"/>
                </a:solidFill>
              </a:rPr>
              <a:t>was on Monday, 22.5</a:t>
            </a:r>
            <a:r>
              <a:rPr lang="en-US" sz="2400" b="1" dirty="0" smtClean="0">
                <a:solidFill>
                  <a:srgbClr val="0070C0"/>
                </a:solidFill>
              </a:rPr>
              <a:t>.   </a:t>
            </a:r>
            <a:r>
              <a:rPr lang="en-US" sz="2400" b="1" dirty="0" smtClean="0">
                <a:solidFill>
                  <a:schemeClr val="tx1"/>
                </a:solidFill>
                <a:sym typeface="Wingdings"/>
              </a:rPr>
              <a:t>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smtClean="0"/>
              <a:t>Yes? No?</a:t>
            </a:r>
            <a:br>
              <a:rPr lang="en-US" sz="2400" b="1" dirty="0" smtClean="0"/>
            </a:br>
            <a:r>
              <a:rPr lang="en-US" sz="2400" b="1" dirty="0" smtClean="0">
                <a:solidFill>
                  <a:srgbClr val="0070C0"/>
                </a:solidFill>
              </a:rPr>
              <a:t>How </a:t>
            </a:r>
            <a:r>
              <a:rPr lang="en-US" sz="2400" b="1" dirty="0">
                <a:solidFill>
                  <a:srgbClr val="0070C0"/>
                </a:solidFill>
              </a:rPr>
              <a:t>many working days did you have off?</a:t>
            </a:r>
            <a:endParaRPr lang="en-GB" sz="2400" b="1" dirty="0" smtClean="0">
              <a:solidFill>
                <a:srgbClr val="0070C0"/>
              </a:solidFill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AT" sz="2400" dirty="0" err="1" smtClean="0"/>
              <a:t>Question</a:t>
            </a:r>
            <a:r>
              <a:rPr lang="de-AT" sz="2400" dirty="0" smtClean="0"/>
              <a:t> </a:t>
            </a:r>
            <a:r>
              <a:rPr lang="de-AT" sz="2400" dirty="0" err="1" smtClean="0"/>
              <a:t>wording</a:t>
            </a:r>
            <a:r>
              <a:rPr lang="de-AT" sz="2400" dirty="0" smtClean="0"/>
              <a:t> </a:t>
            </a:r>
            <a:r>
              <a:rPr lang="de-AT" sz="2400" dirty="0" err="1" smtClean="0"/>
              <a:t>of</a:t>
            </a:r>
            <a:r>
              <a:rPr lang="de-AT" sz="2400" dirty="0" smtClean="0"/>
              <a:t> 2</a:t>
            </a:r>
            <a:r>
              <a:rPr lang="de-AT" sz="2400" baseline="30000" dirty="0" smtClean="0"/>
              <a:t>nd</a:t>
            </a:r>
            <a:r>
              <a:rPr lang="de-AT" sz="2400" dirty="0" smtClean="0"/>
              <a:t> </a:t>
            </a:r>
            <a:r>
              <a:rPr lang="de-AT" sz="2400" dirty="0" err="1" smtClean="0"/>
              <a:t>test</a:t>
            </a:r>
            <a:r>
              <a:rPr lang="de-AT" sz="2400" dirty="0" smtClean="0"/>
              <a:t> </a:t>
            </a:r>
            <a:r>
              <a:rPr lang="de-AT" sz="2400" dirty="0" err="1" smtClean="0"/>
              <a:t>wave</a:t>
            </a:r>
            <a:r>
              <a:rPr lang="de-AT" sz="2400" dirty="0" smtClean="0"/>
              <a:t> </a:t>
            </a:r>
            <a:r>
              <a:rPr lang="de-AT" sz="2400" dirty="0" err="1" smtClean="0"/>
              <a:t>adapted</a:t>
            </a:r>
            <a:r>
              <a:rPr lang="de-AT" sz="2400" dirty="0" smtClean="0"/>
              <a:t>: </a:t>
            </a:r>
            <a:br>
              <a:rPr lang="de-AT" sz="2400" dirty="0" smtClean="0"/>
            </a:br>
            <a:r>
              <a:rPr lang="de-AT" sz="2400" dirty="0" err="1" smtClean="0"/>
              <a:t>it</a:t>
            </a:r>
            <a:r>
              <a:rPr lang="de-AT" sz="2400" dirty="0" smtClean="0"/>
              <a:t> was </a:t>
            </a:r>
            <a:r>
              <a:rPr lang="de-AT" sz="2400" b="1" dirty="0" err="1" smtClean="0">
                <a:solidFill>
                  <a:srgbClr val="00B050"/>
                </a:solidFill>
              </a:rPr>
              <a:t>pointed</a:t>
            </a:r>
            <a:r>
              <a:rPr lang="de-AT" sz="2400" b="1" dirty="0" smtClean="0">
                <a:solidFill>
                  <a:srgbClr val="00B050"/>
                </a:solidFill>
              </a:rPr>
              <a:t> out</a:t>
            </a:r>
            <a:r>
              <a:rPr lang="de-AT" sz="2400" dirty="0" smtClean="0"/>
              <a:t>, </a:t>
            </a:r>
            <a:r>
              <a:rPr lang="de-AT" sz="2400" dirty="0" err="1" smtClean="0"/>
              <a:t>that</a:t>
            </a:r>
            <a:r>
              <a:rPr lang="de-AT" sz="2400" dirty="0" smtClean="0"/>
              <a:t> </a:t>
            </a:r>
            <a:r>
              <a:rPr lang="de-AT" sz="2400" dirty="0" err="1" smtClean="0"/>
              <a:t>only</a:t>
            </a:r>
            <a:r>
              <a:rPr lang="de-AT" sz="2400" dirty="0" smtClean="0"/>
              <a:t> </a:t>
            </a:r>
            <a:r>
              <a:rPr lang="de-AT" sz="2400" dirty="0" err="1" smtClean="0"/>
              <a:t>those</a:t>
            </a:r>
            <a:r>
              <a:rPr lang="de-AT" sz="2400" dirty="0" smtClean="0"/>
              <a:t> </a:t>
            </a:r>
            <a:r>
              <a:rPr lang="de-AT" sz="2400" dirty="0" err="1" smtClean="0"/>
              <a:t>days</a:t>
            </a:r>
            <a:r>
              <a:rPr lang="de-AT" sz="2400" dirty="0" smtClean="0"/>
              <a:t> </a:t>
            </a:r>
            <a:r>
              <a:rPr lang="de-AT" sz="2400" dirty="0" err="1" smtClean="0"/>
              <a:t>have</a:t>
            </a:r>
            <a:r>
              <a:rPr lang="de-AT" sz="2400" dirty="0" smtClean="0"/>
              <a:t> </a:t>
            </a:r>
            <a:r>
              <a:rPr lang="de-AT" sz="2400" dirty="0" err="1" smtClean="0"/>
              <a:t>to</a:t>
            </a:r>
            <a:r>
              <a:rPr lang="de-AT" sz="2400" dirty="0" smtClean="0"/>
              <a:t> </a:t>
            </a:r>
            <a:r>
              <a:rPr lang="de-AT" sz="2400" dirty="0" err="1" smtClean="0"/>
              <a:t>be</a:t>
            </a:r>
            <a:r>
              <a:rPr lang="de-AT" sz="2400" dirty="0" smtClean="0"/>
              <a:t> </a:t>
            </a:r>
            <a:r>
              <a:rPr lang="de-AT" sz="2400" dirty="0" err="1" smtClean="0"/>
              <a:t>indicated</a:t>
            </a:r>
            <a:r>
              <a:rPr lang="de-AT" sz="2400" dirty="0" smtClean="0"/>
              <a:t>, on </a:t>
            </a:r>
            <a:r>
              <a:rPr lang="de-AT" sz="2400" dirty="0" err="1" smtClean="0"/>
              <a:t>which</a:t>
            </a:r>
            <a:r>
              <a:rPr lang="de-AT" sz="2400" dirty="0" smtClean="0"/>
              <a:t> </a:t>
            </a:r>
            <a:r>
              <a:rPr lang="de-AT" sz="2400" dirty="0" err="1" smtClean="0"/>
              <a:t>the</a:t>
            </a:r>
            <a:r>
              <a:rPr lang="de-AT" sz="2400" dirty="0" smtClean="0"/>
              <a:t> </a:t>
            </a:r>
            <a:r>
              <a:rPr lang="de-AT" sz="2400" dirty="0" err="1" smtClean="0"/>
              <a:t>respondent</a:t>
            </a:r>
            <a:r>
              <a:rPr lang="de-AT" sz="2400" dirty="0" smtClean="0"/>
              <a:t> </a:t>
            </a:r>
            <a:r>
              <a:rPr lang="de-AT" sz="2400" dirty="0" err="1" smtClean="0"/>
              <a:t>normally</a:t>
            </a:r>
            <a:r>
              <a:rPr lang="de-AT" sz="2400" dirty="0" smtClean="0"/>
              <a:t> </a:t>
            </a:r>
            <a:r>
              <a:rPr lang="de-AT" sz="2400" dirty="0" err="1" smtClean="0"/>
              <a:t>works</a:t>
            </a:r>
            <a:r>
              <a:rPr lang="de-AT" sz="2400" dirty="0" smtClean="0"/>
              <a:t>.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AT" sz="2400" dirty="0" smtClean="0"/>
              <a:t>„</a:t>
            </a:r>
            <a:r>
              <a:rPr lang="de-AT" sz="2400" b="1" dirty="0" smtClean="0"/>
              <a:t>Half </a:t>
            </a:r>
            <a:r>
              <a:rPr lang="de-AT" sz="2400" b="1" dirty="0" err="1" smtClean="0"/>
              <a:t>day</a:t>
            </a:r>
            <a:r>
              <a:rPr lang="de-AT" sz="2400" dirty="0" smtClean="0"/>
              <a:t>“: </a:t>
            </a:r>
            <a:r>
              <a:rPr lang="de-AT" sz="2400" dirty="0" err="1" smtClean="0"/>
              <a:t>interpreted</a:t>
            </a:r>
            <a:r>
              <a:rPr lang="de-AT" sz="2400" dirty="0" smtClean="0"/>
              <a:t> </a:t>
            </a:r>
            <a:r>
              <a:rPr lang="de-AT" sz="2400" dirty="0" err="1" smtClean="0"/>
              <a:t>according</a:t>
            </a:r>
            <a:r>
              <a:rPr lang="de-AT" sz="2400" dirty="0" smtClean="0"/>
              <a:t> </a:t>
            </a:r>
            <a:r>
              <a:rPr lang="de-AT" sz="2400" dirty="0" err="1" smtClean="0"/>
              <a:t>to</a:t>
            </a:r>
            <a:r>
              <a:rPr lang="de-AT" sz="2400" dirty="0" smtClean="0"/>
              <a:t> individual </a:t>
            </a:r>
            <a:r>
              <a:rPr lang="de-AT" sz="2400" dirty="0" err="1" smtClean="0"/>
              <a:t>working</a:t>
            </a:r>
            <a:r>
              <a:rPr lang="de-AT" sz="2400" dirty="0" smtClean="0"/>
              <a:t> time.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de-AT" sz="2400" dirty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2400" dirty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 smtClean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 smtClean="0"/>
          </a:p>
        </p:txBody>
      </p:sp>
      <p:sp>
        <p:nvSpPr>
          <p:cNvPr id="7" name="Ellipse 6"/>
          <p:cNvSpPr/>
          <p:nvPr/>
        </p:nvSpPr>
        <p:spPr>
          <a:xfrm>
            <a:off x="4355976" y="2078546"/>
            <a:ext cx="3765802" cy="477628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b="1" dirty="0"/>
          </a:p>
        </p:txBody>
      </p:sp>
      <p:sp>
        <p:nvSpPr>
          <p:cNvPr id="10" name="Ellipse 9"/>
          <p:cNvSpPr/>
          <p:nvPr/>
        </p:nvSpPr>
        <p:spPr>
          <a:xfrm>
            <a:off x="3779912" y="2780928"/>
            <a:ext cx="1522392" cy="432048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902" y="3573016"/>
            <a:ext cx="1584176" cy="1510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30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5. Main </a:t>
            </a:r>
            <a:r>
              <a:rPr lang="de-AT" b="1" dirty="0" err="1" smtClean="0"/>
              <a:t>Results</a:t>
            </a:r>
            <a:r>
              <a:rPr lang="de-AT" b="1" dirty="0"/>
              <a:t> </a:t>
            </a:r>
            <a:r>
              <a:rPr lang="de-AT" b="1" dirty="0" smtClean="0"/>
              <a:t>– EXRTAHRS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55028" y="980728"/>
            <a:ext cx="8892480" cy="540060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de-AT" sz="2400" dirty="0" smtClean="0"/>
              <a:t>EXTRAHRS: New variable </a:t>
            </a:r>
            <a:r>
              <a:rPr lang="de-AT" sz="2400" dirty="0" err="1"/>
              <a:t>under</a:t>
            </a:r>
            <a:r>
              <a:rPr lang="de-AT" sz="2400" dirty="0"/>
              <a:t> </a:t>
            </a:r>
            <a:r>
              <a:rPr lang="de-AT" sz="2400" dirty="0" smtClean="0"/>
              <a:t>IESS on additional </a:t>
            </a:r>
            <a:r>
              <a:rPr lang="de-AT" sz="2400" dirty="0" err="1" smtClean="0"/>
              <a:t>hours</a:t>
            </a:r>
            <a:r>
              <a:rPr lang="de-AT" sz="2400" dirty="0" smtClean="0"/>
              <a:t>,</a:t>
            </a:r>
            <a:endParaRPr lang="de-AT" sz="2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400" dirty="0" smtClean="0"/>
              <a:t>EXT_1a (employees with </a:t>
            </a:r>
            <a:r>
              <a:rPr lang="en-US" sz="2400" b="1" dirty="0" smtClean="0"/>
              <a:t>contractual</a:t>
            </a:r>
            <a:r>
              <a:rPr lang="en-US" sz="2400" dirty="0" smtClean="0"/>
              <a:t> hours):</a:t>
            </a:r>
            <a:r>
              <a:rPr lang="en-US" sz="2400" b="1" dirty="0" smtClean="0">
                <a:solidFill>
                  <a:srgbClr val="0070C0"/>
                </a:solidFill>
              </a:rPr>
              <a:t/>
            </a:r>
            <a:br>
              <a:rPr lang="en-US" sz="2400" b="1" dirty="0" smtClean="0">
                <a:solidFill>
                  <a:srgbClr val="0070C0"/>
                </a:solidFill>
              </a:rPr>
            </a:br>
            <a:r>
              <a:rPr lang="en-US" sz="2800" b="1" dirty="0" smtClean="0">
                <a:solidFill>
                  <a:srgbClr val="0070C0"/>
                </a:solidFill>
              </a:rPr>
              <a:t>Have you worked more than </a:t>
            </a:r>
            <a:r>
              <a:rPr lang="en-US" sz="2800" b="1" dirty="0" smtClean="0">
                <a:solidFill>
                  <a:srgbClr val="00B0F0"/>
                </a:solidFill>
              </a:rPr>
              <a:t>XX</a:t>
            </a:r>
            <a:r>
              <a:rPr lang="en-US" sz="2800" b="1" dirty="0" smtClean="0">
                <a:solidFill>
                  <a:srgbClr val="0070C0"/>
                </a:solidFill>
              </a:rPr>
              <a:t> hours this week? </a:t>
            </a:r>
            <a:br>
              <a:rPr lang="en-US" sz="2800" b="1" dirty="0" smtClean="0">
                <a:solidFill>
                  <a:srgbClr val="0070C0"/>
                </a:solidFill>
              </a:rPr>
            </a:br>
            <a:r>
              <a:rPr lang="en-US" sz="2800" b="1" dirty="0" smtClean="0">
                <a:solidFill>
                  <a:srgbClr val="0070C0"/>
                </a:solidFill>
              </a:rPr>
              <a:t>	  </a:t>
            </a:r>
            <a:r>
              <a:rPr lang="en-US" sz="2400" b="1" dirty="0">
                <a:solidFill>
                  <a:prstClr val="black"/>
                </a:solidFill>
                <a:sym typeface="Wingdings"/>
              </a:rPr>
              <a:t>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/>
              <a:t>Yes? No?</a:t>
            </a:r>
            <a:br>
              <a:rPr lang="en-US" sz="2400" b="1" dirty="0"/>
            </a:br>
            <a:r>
              <a:rPr lang="en-US" sz="2400" dirty="0" smtClean="0"/>
              <a:t>EXT_2:</a:t>
            </a:r>
            <a:br>
              <a:rPr lang="en-US" sz="2400" dirty="0" smtClean="0"/>
            </a:br>
            <a:r>
              <a:rPr lang="en-US" sz="2400" b="1" dirty="0">
                <a:solidFill>
                  <a:srgbClr val="0070C0"/>
                </a:solidFill>
              </a:rPr>
              <a:t>How many extra hours have you worked this week?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AT" sz="2400" dirty="0" err="1" smtClean="0"/>
              <a:t>If</a:t>
            </a:r>
            <a:r>
              <a:rPr lang="de-AT" sz="2400" dirty="0" smtClean="0"/>
              <a:t> </a:t>
            </a:r>
            <a:r>
              <a:rPr lang="de-AT" sz="2400" dirty="0" err="1" smtClean="0"/>
              <a:t>no</a:t>
            </a:r>
            <a:r>
              <a:rPr lang="de-AT" sz="2400" dirty="0" smtClean="0"/>
              <a:t> </a:t>
            </a:r>
            <a:r>
              <a:rPr lang="de-AT" sz="2400" dirty="0" err="1" smtClean="0"/>
              <a:t>contractual</a:t>
            </a:r>
            <a:r>
              <a:rPr lang="de-AT" sz="2400" dirty="0" smtClean="0"/>
              <a:t> </a:t>
            </a:r>
            <a:r>
              <a:rPr lang="de-AT" sz="2400" dirty="0" err="1" smtClean="0"/>
              <a:t>hours</a:t>
            </a:r>
            <a:r>
              <a:rPr lang="de-AT" sz="2400" dirty="0" smtClean="0"/>
              <a:t> (</a:t>
            </a:r>
            <a:r>
              <a:rPr lang="de-AT" sz="2400" dirty="0" err="1" smtClean="0"/>
              <a:t>self-employed</a:t>
            </a:r>
            <a:r>
              <a:rPr lang="de-AT" sz="2400" dirty="0" smtClean="0"/>
              <a:t>, </a:t>
            </a:r>
            <a:r>
              <a:rPr lang="de-AT" sz="2400" dirty="0" err="1" smtClean="0"/>
              <a:t>few</a:t>
            </a:r>
            <a:r>
              <a:rPr lang="de-AT" sz="2400" dirty="0" smtClean="0"/>
              <a:t> </a:t>
            </a:r>
            <a:r>
              <a:rPr lang="de-AT" sz="2400" dirty="0" err="1" smtClean="0"/>
              <a:t>employees</a:t>
            </a:r>
            <a:r>
              <a:rPr lang="de-AT" sz="2400" dirty="0" smtClean="0"/>
              <a:t>):</a:t>
            </a:r>
            <a:br>
              <a:rPr lang="de-AT" sz="2400" dirty="0" smtClean="0"/>
            </a:br>
            <a:r>
              <a:rPr lang="de-AT" sz="2400" dirty="0" err="1" smtClean="0"/>
              <a:t>number</a:t>
            </a:r>
            <a:r>
              <a:rPr lang="de-AT" sz="2400" dirty="0" smtClean="0"/>
              <a:t> </a:t>
            </a:r>
            <a:r>
              <a:rPr lang="de-AT" sz="2400" dirty="0" err="1" smtClean="0"/>
              <a:t>of</a:t>
            </a:r>
            <a:r>
              <a:rPr lang="de-AT" sz="2400" dirty="0" smtClean="0"/>
              <a:t> </a:t>
            </a:r>
            <a:r>
              <a:rPr lang="de-AT" sz="2400" b="1" dirty="0" err="1" smtClean="0"/>
              <a:t>usual</a:t>
            </a:r>
            <a:r>
              <a:rPr lang="de-AT" sz="2400" dirty="0" smtClean="0"/>
              <a:t> </a:t>
            </a:r>
            <a:r>
              <a:rPr lang="de-AT" sz="2400" dirty="0" err="1" smtClean="0"/>
              <a:t>instead</a:t>
            </a:r>
            <a:r>
              <a:rPr lang="de-AT" sz="2400" dirty="0" smtClean="0"/>
              <a:t> </a:t>
            </a:r>
            <a:r>
              <a:rPr lang="de-AT" sz="2400" dirty="0" err="1" smtClean="0"/>
              <a:t>of</a:t>
            </a:r>
            <a:r>
              <a:rPr lang="de-AT" sz="2400" dirty="0" smtClean="0"/>
              <a:t> </a:t>
            </a:r>
            <a:r>
              <a:rPr lang="de-AT" sz="2400" dirty="0" err="1" smtClean="0"/>
              <a:t>contractual</a:t>
            </a:r>
            <a:r>
              <a:rPr lang="de-AT" sz="2400" dirty="0" smtClean="0"/>
              <a:t> </a:t>
            </a:r>
            <a:r>
              <a:rPr lang="de-AT" sz="2400" dirty="0" err="1" smtClean="0"/>
              <a:t>hours</a:t>
            </a:r>
            <a:r>
              <a:rPr lang="de-AT" sz="2400" dirty="0" smtClean="0"/>
              <a:t> </a:t>
            </a:r>
            <a:r>
              <a:rPr lang="de-AT" sz="2400" dirty="0" err="1"/>
              <a:t>shown</a:t>
            </a:r>
            <a:r>
              <a:rPr lang="de-AT" sz="2400" dirty="0"/>
              <a:t> </a:t>
            </a:r>
            <a:r>
              <a:rPr lang="de-AT" sz="2400" dirty="0" smtClean="0"/>
              <a:t>in </a:t>
            </a:r>
            <a:r>
              <a:rPr lang="de-AT" sz="2400" dirty="0" err="1" smtClean="0"/>
              <a:t>question</a:t>
            </a:r>
            <a:r>
              <a:rPr lang="de-AT" sz="2400" dirty="0" smtClean="0"/>
              <a:t>.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AT" sz="2400" dirty="0" smtClean="0"/>
              <a:t>11(15) </a:t>
            </a:r>
            <a:r>
              <a:rPr lang="de-AT" sz="2400" dirty="0" err="1" smtClean="0"/>
              <a:t>rated</a:t>
            </a:r>
            <a:r>
              <a:rPr lang="de-AT" sz="2400" dirty="0" smtClean="0"/>
              <a:t> </a:t>
            </a:r>
            <a:r>
              <a:rPr lang="de-AT" sz="2400" dirty="0" err="1" smtClean="0"/>
              <a:t>the</a:t>
            </a:r>
            <a:r>
              <a:rPr lang="de-AT" sz="2400" dirty="0" smtClean="0"/>
              <a:t> </a:t>
            </a:r>
            <a:r>
              <a:rPr lang="de-AT" sz="2400" dirty="0" err="1" smtClean="0"/>
              <a:t>question</a:t>
            </a:r>
            <a:r>
              <a:rPr lang="de-AT" sz="2400" dirty="0" smtClean="0"/>
              <a:t> </a:t>
            </a:r>
            <a:r>
              <a:rPr lang="de-AT" sz="2400" dirty="0" err="1" smtClean="0"/>
              <a:t>as</a:t>
            </a:r>
            <a:r>
              <a:rPr lang="de-AT" sz="2400" dirty="0" smtClean="0"/>
              <a:t> easy.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AT" sz="2400" dirty="0" smtClean="0"/>
              <a:t>2(15): </a:t>
            </a:r>
            <a:r>
              <a:rPr lang="de-AT" sz="2400" dirty="0" err="1" smtClean="0"/>
              <a:t>difficult</a:t>
            </a:r>
            <a:r>
              <a:rPr lang="de-AT" sz="2400" dirty="0" smtClean="0"/>
              <a:t> </a:t>
            </a:r>
            <a:r>
              <a:rPr lang="de-AT" sz="2400" dirty="0" err="1" smtClean="0"/>
              <a:t>to</a:t>
            </a:r>
            <a:r>
              <a:rPr lang="de-AT" sz="2400" dirty="0" smtClean="0"/>
              <a:t> </a:t>
            </a:r>
            <a:r>
              <a:rPr lang="de-AT" sz="2400" dirty="0" err="1" smtClean="0"/>
              <a:t>remember</a:t>
            </a:r>
            <a:r>
              <a:rPr lang="de-AT" sz="2400" dirty="0" smtClean="0"/>
              <a:t> </a:t>
            </a:r>
            <a:r>
              <a:rPr lang="de-AT" sz="2400" dirty="0" err="1" smtClean="0"/>
              <a:t>the</a:t>
            </a:r>
            <a:r>
              <a:rPr lang="de-AT" sz="2400" dirty="0" smtClean="0"/>
              <a:t> </a:t>
            </a:r>
            <a:r>
              <a:rPr lang="de-AT" sz="2400" dirty="0" err="1" smtClean="0"/>
              <a:t>reference</a:t>
            </a:r>
            <a:r>
              <a:rPr lang="de-AT" sz="2400" dirty="0" smtClean="0"/>
              <a:t> </a:t>
            </a:r>
            <a:r>
              <a:rPr lang="de-AT" sz="2400" dirty="0" err="1" smtClean="0"/>
              <a:t>week</a:t>
            </a:r>
            <a:r>
              <a:rPr lang="de-AT" sz="2400" dirty="0" smtClean="0"/>
              <a:t>; 2(15): </a:t>
            </a:r>
            <a:r>
              <a:rPr lang="de-AT" sz="2400" dirty="0" err="1" smtClean="0"/>
              <a:t>first</a:t>
            </a:r>
            <a:r>
              <a:rPr lang="de-AT" sz="2400" dirty="0" smtClean="0"/>
              <a:t> </a:t>
            </a:r>
            <a:r>
              <a:rPr lang="de-AT" sz="2400" dirty="0" err="1" smtClean="0"/>
              <a:t>answer</a:t>
            </a:r>
            <a:r>
              <a:rPr lang="de-AT" sz="2400" dirty="0" smtClean="0"/>
              <a:t> </a:t>
            </a:r>
            <a:r>
              <a:rPr lang="de-AT" sz="2400" dirty="0" err="1" smtClean="0"/>
              <a:t>corrected</a:t>
            </a:r>
            <a:r>
              <a:rPr lang="de-AT" sz="2400" dirty="0" smtClean="0"/>
              <a:t> </a:t>
            </a:r>
            <a:r>
              <a:rPr lang="de-AT" sz="2400" dirty="0" err="1" smtClean="0"/>
              <a:t>later</a:t>
            </a:r>
            <a:r>
              <a:rPr lang="de-AT" sz="2400" dirty="0" smtClean="0"/>
              <a:t> (</a:t>
            </a:r>
            <a:r>
              <a:rPr lang="de-AT" sz="2400" dirty="0" err="1" smtClean="0"/>
              <a:t>probes</a:t>
            </a:r>
            <a:r>
              <a:rPr lang="de-AT" sz="2400" dirty="0" smtClean="0"/>
              <a:t>, </a:t>
            </a:r>
            <a:r>
              <a:rPr lang="de-AT" sz="2400" dirty="0" err="1" smtClean="0"/>
              <a:t>actual</a:t>
            </a:r>
            <a:r>
              <a:rPr lang="de-AT" sz="2400" dirty="0" smtClean="0"/>
              <a:t> </a:t>
            </a:r>
            <a:r>
              <a:rPr lang="de-AT" sz="2400" dirty="0" err="1" smtClean="0"/>
              <a:t>hours</a:t>
            </a:r>
            <a:r>
              <a:rPr lang="de-AT" sz="2400" dirty="0" smtClean="0"/>
              <a:t>).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AT" sz="2400" b="1" dirty="0" err="1" smtClean="0">
                <a:solidFill>
                  <a:srgbClr val="C00000"/>
                </a:solidFill>
              </a:rPr>
              <a:t>Good</a:t>
            </a:r>
            <a:r>
              <a:rPr lang="de-AT" sz="2400" b="1" dirty="0" smtClean="0">
                <a:solidFill>
                  <a:srgbClr val="C00000"/>
                </a:solidFill>
              </a:rPr>
              <a:t> </a:t>
            </a:r>
            <a:r>
              <a:rPr lang="de-AT" sz="2400" b="1" dirty="0" err="1" smtClean="0">
                <a:solidFill>
                  <a:srgbClr val="C00000"/>
                </a:solidFill>
              </a:rPr>
              <a:t>experiences</a:t>
            </a:r>
            <a:r>
              <a:rPr lang="de-AT" sz="2400" b="1" dirty="0" smtClean="0">
                <a:solidFill>
                  <a:srgbClr val="C00000"/>
                </a:solidFill>
              </a:rPr>
              <a:t> </a:t>
            </a:r>
            <a:r>
              <a:rPr lang="de-AT" sz="2400" b="1" dirty="0" err="1" smtClean="0">
                <a:solidFill>
                  <a:srgbClr val="C00000"/>
                </a:solidFill>
              </a:rPr>
              <a:t>with</a:t>
            </a:r>
            <a:r>
              <a:rPr lang="de-AT" sz="2400" b="1" dirty="0" smtClean="0">
                <a:solidFill>
                  <a:srgbClr val="C00000"/>
                </a:solidFill>
              </a:rPr>
              <a:t> </a:t>
            </a:r>
            <a:r>
              <a:rPr lang="de-AT" sz="2400" b="1" dirty="0" err="1" smtClean="0">
                <a:solidFill>
                  <a:srgbClr val="C00000"/>
                </a:solidFill>
              </a:rPr>
              <a:t>this</a:t>
            </a:r>
            <a:r>
              <a:rPr lang="de-AT" sz="2400" b="1" dirty="0" smtClean="0">
                <a:solidFill>
                  <a:srgbClr val="C00000"/>
                </a:solidFill>
              </a:rPr>
              <a:t> </a:t>
            </a:r>
            <a:r>
              <a:rPr lang="de-AT" sz="2400" b="1" dirty="0" err="1" smtClean="0">
                <a:solidFill>
                  <a:srgbClr val="C00000"/>
                </a:solidFill>
              </a:rPr>
              <a:t>short</a:t>
            </a:r>
            <a:r>
              <a:rPr lang="de-AT" sz="2400" b="1" dirty="0" smtClean="0">
                <a:solidFill>
                  <a:srgbClr val="C00000"/>
                </a:solidFill>
              </a:rPr>
              <a:t> </a:t>
            </a:r>
            <a:r>
              <a:rPr lang="de-AT" sz="2400" b="1" dirty="0" err="1" smtClean="0">
                <a:solidFill>
                  <a:srgbClr val="C00000"/>
                </a:solidFill>
              </a:rPr>
              <a:t>question</a:t>
            </a:r>
            <a:r>
              <a:rPr lang="de-AT" sz="2400" b="1" dirty="0" smtClean="0">
                <a:solidFill>
                  <a:srgbClr val="C00000"/>
                </a:solidFill>
              </a:rPr>
              <a:t> (</a:t>
            </a:r>
            <a:r>
              <a:rPr lang="de-AT" sz="2400" b="1" dirty="0" err="1" smtClean="0">
                <a:solidFill>
                  <a:srgbClr val="C00000"/>
                </a:solidFill>
              </a:rPr>
              <a:t>and</a:t>
            </a:r>
            <a:r>
              <a:rPr lang="de-AT" sz="2400" b="1" dirty="0" smtClean="0">
                <a:solidFill>
                  <a:srgbClr val="C00000"/>
                </a:solidFill>
              </a:rPr>
              <a:t> </a:t>
            </a:r>
            <a:r>
              <a:rPr lang="de-AT" sz="2400" b="1" dirty="0" err="1" smtClean="0">
                <a:solidFill>
                  <a:srgbClr val="C00000"/>
                </a:solidFill>
              </a:rPr>
              <a:t>hours</a:t>
            </a:r>
            <a:r>
              <a:rPr lang="de-AT" sz="2400" b="1" dirty="0" smtClean="0">
                <a:solidFill>
                  <a:srgbClr val="C00000"/>
                </a:solidFill>
              </a:rPr>
              <a:t> </a:t>
            </a:r>
            <a:r>
              <a:rPr lang="de-AT" sz="2400" b="1" dirty="0" err="1" smtClean="0">
                <a:solidFill>
                  <a:srgbClr val="C00000"/>
                </a:solidFill>
              </a:rPr>
              <a:t>shown</a:t>
            </a:r>
            <a:r>
              <a:rPr lang="de-AT" sz="2400" b="1" dirty="0" smtClean="0">
                <a:solidFill>
                  <a:srgbClr val="C00000"/>
                </a:solidFill>
              </a:rPr>
              <a:t>)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de-AT" sz="2400" b="1" dirty="0" smtClean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de-AT" sz="2400" dirty="0" smtClean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de-AT" sz="2400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de-AT" sz="2400" dirty="0" smtClean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de-AT" sz="1100" b="1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00808"/>
            <a:ext cx="979735" cy="1618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Gerade Verbindung mit Pfeil 5"/>
          <p:cNvCxnSpPr/>
          <p:nvPr/>
        </p:nvCxnSpPr>
        <p:spPr>
          <a:xfrm>
            <a:off x="4839306" y="2419612"/>
            <a:ext cx="1172854" cy="1297420"/>
          </a:xfrm>
          <a:prstGeom prst="straightConnector1">
            <a:avLst/>
          </a:prstGeom>
          <a:ln w="317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41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6. </a:t>
            </a:r>
            <a:r>
              <a:rPr lang="de-AT" b="1" dirty="0" err="1" smtClean="0"/>
              <a:t>Recommendations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07464" y="1075535"/>
            <a:ext cx="8513008" cy="50579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 smtClean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/>
          </a:p>
          <a:p>
            <a:pPr marL="0" indent="0">
              <a:spcAft>
                <a:spcPts val="600"/>
              </a:spcAft>
              <a:buClrTx/>
              <a:buNone/>
            </a:pPr>
            <a:endParaRPr lang="de-AT" sz="1100" b="1" dirty="0" smtClean="0"/>
          </a:p>
        </p:txBody>
      </p:sp>
      <p:sp>
        <p:nvSpPr>
          <p:cNvPr id="2" name="Rechteck 1"/>
          <p:cNvSpPr/>
          <p:nvPr/>
        </p:nvSpPr>
        <p:spPr>
          <a:xfrm>
            <a:off x="179512" y="1196752"/>
            <a:ext cx="8784976" cy="11541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b="1" dirty="0" smtClean="0">
                <a:solidFill>
                  <a:srgbClr val="0070C0"/>
                </a:solidFill>
              </a:rPr>
              <a:t>CUT_4</a:t>
            </a:r>
            <a:r>
              <a:rPr lang="en-GB" sz="2400" dirty="0" smtClean="0">
                <a:solidFill>
                  <a:srgbClr val="0070C0"/>
                </a:solidFill>
              </a:rPr>
              <a:t>: </a:t>
            </a:r>
            <a:r>
              <a:rPr lang="en-GB" sz="2400" dirty="0" smtClean="0">
                <a:solidFill>
                  <a:srgbClr val="333333"/>
                </a:solidFill>
              </a:rPr>
              <a:t/>
            </a:r>
            <a:br>
              <a:rPr lang="en-GB" sz="2400" dirty="0" smtClean="0">
                <a:solidFill>
                  <a:srgbClr val="333333"/>
                </a:solidFill>
              </a:rPr>
            </a:br>
            <a:r>
              <a:rPr lang="en-GB" sz="2400" dirty="0" smtClean="0">
                <a:solidFill>
                  <a:srgbClr val="333333"/>
                </a:solidFill>
              </a:rPr>
              <a:t>We propose to </a:t>
            </a:r>
            <a:r>
              <a:rPr lang="en-GB" sz="2400" b="1" dirty="0" smtClean="0">
                <a:solidFill>
                  <a:srgbClr val="333333"/>
                </a:solidFill>
              </a:rPr>
              <a:t>delete</a:t>
            </a:r>
            <a:r>
              <a:rPr lang="en-GB" sz="2400" dirty="0" smtClean="0">
                <a:solidFill>
                  <a:srgbClr val="333333"/>
                </a:solidFill>
              </a:rPr>
              <a:t> it and to ask HWUSUAL directly; CUT_4 has an impact on the results regarding usual hours; should be asked in same way by all NSIs.</a:t>
            </a:r>
          </a:p>
          <a:p>
            <a:pPr marL="342900" lvl="0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b="1" dirty="0" smtClean="0">
                <a:solidFill>
                  <a:srgbClr val="0070C0"/>
                </a:solidFill>
              </a:rPr>
              <a:t>EXTRAHRS</a:t>
            </a:r>
            <a:r>
              <a:rPr lang="en-GB" sz="2400" dirty="0" smtClean="0">
                <a:solidFill>
                  <a:srgbClr val="333333"/>
                </a:solidFill>
              </a:rPr>
              <a:t>: </a:t>
            </a:r>
            <a:br>
              <a:rPr lang="en-GB" sz="2400" dirty="0" smtClean="0">
                <a:solidFill>
                  <a:srgbClr val="333333"/>
                </a:solidFill>
              </a:rPr>
            </a:br>
            <a:r>
              <a:rPr lang="en-GB" sz="2400" dirty="0" smtClean="0">
                <a:solidFill>
                  <a:srgbClr val="333333"/>
                </a:solidFill>
              </a:rPr>
              <a:t>We suggest to </a:t>
            </a:r>
            <a:r>
              <a:rPr lang="en-GB" sz="2400" b="1" dirty="0" smtClean="0">
                <a:solidFill>
                  <a:srgbClr val="333333"/>
                </a:solidFill>
              </a:rPr>
              <a:t>shorten</a:t>
            </a:r>
            <a:r>
              <a:rPr lang="en-GB" sz="2400" dirty="0" smtClean="0">
                <a:solidFill>
                  <a:srgbClr val="333333"/>
                </a:solidFill>
              </a:rPr>
              <a:t> wording of model question EXT_1a and to show the indicated number of contractual (EXT_1a) or usual (EXT_1b) hours in the question.</a:t>
            </a:r>
          </a:p>
          <a:p>
            <a:pPr marL="342900" lvl="0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b="1" dirty="0" smtClean="0">
                <a:solidFill>
                  <a:srgbClr val="0070C0"/>
                </a:solidFill>
              </a:rPr>
              <a:t>HWUSUAL, HWACTUAL: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br>
              <a:rPr lang="en-GB" sz="2400" dirty="0" smtClean="0">
                <a:solidFill>
                  <a:srgbClr val="0070C0"/>
                </a:solidFill>
              </a:rPr>
            </a:br>
            <a:r>
              <a:rPr lang="en-GB" sz="2400" dirty="0" smtClean="0">
                <a:solidFill>
                  <a:srgbClr val="333333"/>
                </a:solidFill>
              </a:rPr>
              <a:t>Most important questions on working time, national questions should </a:t>
            </a:r>
            <a:r>
              <a:rPr lang="en-GB" sz="2400" b="1" dirty="0" smtClean="0">
                <a:solidFill>
                  <a:srgbClr val="333333"/>
                </a:solidFill>
              </a:rPr>
              <a:t>correspond</a:t>
            </a:r>
            <a:r>
              <a:rPr lang="en-GB" sz="2400" dirty="0" smtClean="0">
                <a:solidFill>
                  <a:srgbClr val="333333"/>
                </a:solidFill>
              </a:rPr>
              <a:t> to the model questions (CUT_5, ACT_1), e.g. not including overtime and main meal breaks in the question.</a:t>
            </a:r>
            <a:endParaRPr lang="en-GB" sz="2800" b="1" dirty="0">
              <a:solidFill>
                <a:srgbClr val="0070C0"/>
              </a:solidFill>
            </a:endParaRPr>
          </a:p>
          <a:p>
            <a:pPr marL="342900" lvl="0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sz="2400" dirty="0" smtClean="0">
              <a:solidFill>
                <a:srgbClr val="333333"/>
              </a:solidFill>
            </a:endParaRPr>
          </a:p>
          <a:p>
            <a:pPr marL="342900" lvl="0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sz="2400" dirty="0" smtClean="0">
              <a:solidFill>
                <a:srgbClr val="333333"/>
              </a:solidFill>
            </a:endParaRPr>
          </a:p>
          <a:p>
            <a:pPr marL="342900" lvl="0" indent="-342900"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sz="2400" dirty="0">
              <a:solidFill>
                <a:srgbClr val="333333"/>
              </a:solidFill>
            </a:endParaRPr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sz="2400" dirty="0" smtClean="0"/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sz="2400" dirty="0"/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dirty="0" smtClean="0"/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dirty="0"/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dirty="0" smtClean="0"/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dirty="0"/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dirty="0" smtClean="0"/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dirty="0"/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dirty="0" smtClean="0"/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dirty="0"/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dirty="0" smtClean="0"/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dirty="0"/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dirty="0"/>
          </a:p>
        </p:txBody>
      </p:sp>
      <p:pic>
        <p:nvPicPr>
          <p:cNvPr id="4098" name="Picture 2" descr="D:\MZ_AKE_allgemein\Symbol_Achtu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49080"/>
            <a:ext cx="720080" cy="60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60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4559" y="2010360"/>
            <a:ext cx="34253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i="1" dirty="0" smtClean="0">
                <a:solidFill>
                  <a:srgbClr val="AE002C"/>
                </a:solidFill>
              </a:rPr>
              <a:t>Please address queries to:</a:t>
            </a:r>
          </a:p>
          <a:p>
            <a:pPr algn="r"/>
            <a:r>
              <a:rPr lang="en-US" sz="1500" i="1" dirty="0" smtClean="0">
                <a:solidFill>
                  <a:srgbClr val="6E8080"/>
                </a:solidFill>
              </a:rPr>
              <a:t>Katrin Baumgartner</a:t>
            </a:r>
          </a:p>
          <a:p>
            <a:pPr algn="r"/>
            <a:r>
              <a:rPr lang="en-US" sz="1500" i="1" dirty="0" smtClean="0">
                <a:solidFill>
                  <a:srgbClr val="6E8080"/>
                </a:solidFill>
              </a:rPr>
              <a:t>Beatrix </a:t>
            </a:r>
            <a:r>
              <a:rPr lang="en-US" sz="1500" i="1" dirty="0" err="1" smtClean="0">
                <a:solidFill>
                  <a:srgbClr val="6E8080"/>
                </a:solidFill>
              </a:rPr>
              <a:t>Wiedenhofer-Galik</a:t>
            </a:r>
            <a:endParaRPr lang="en-US" sz="1500" i="1" dirty="0" smtClean="0">
              <a:solidFill>
                <a:srgbClr val="6E8080"/>
              </a:solidFill>
            </a:endParaRPr>
          </a:p>
          <a:p>
            <a:pPr algn="r"/>
            <a:endParaRPr lang="en-US" sz="1500" i="1" dirty="0" smtClean="0">
              <a:solidFill>
                <a:srgbClr val="6E8080"/>
              </a:solidFill>
            </a:endParaRPr>
          </a:p>
          <a:p>
            <a:pPr algn="r"/>
            <a:r>
              <a:rPr lang="en-US" sz="1500" i="1" dirty="0" smtClean="0">
                <a:solidFill>
                  <a:srgbClr val="AE002C"/>
                </a:solidFill>
              </a:rPr>
              <a:t>Contact information:</a:t>
            </a:r>
          </a:p>
          <a:p>
            <a:pPr algn="r"/>
            <a:r>
              <a:rPr lang="en-US" sz="1500" i="1" dirty="0" smtClean="0">
                <a:solidFill>
                  <a:srgbClr val="6E8080"/>
                </a:solidFill>
              </a:rPr>
              <a:t>Guglgasse 13, 1110 Vienna</a:t>
            </a:r>
          </a:p>
          <a:p>
            <a:pPr algn="r"/>
            <a:r>
              <a:rPr lang="en-US" sz="1500" i="1" dirty="0" smtClean="0">
                <a:solidFill>
                  <a:srgbClr val="6E8080"/>
                </a:solidFill>
              </a:rPr>
              <a:t>phone: +43 (1) 71128-7211</a:t>
            </a:r>
          </a:p>
          <a:p>
            <a:pPr algn="r"/>
            <a:r>
              <a:rPr lang="en-US" sz="1500" i="1" dirty="0">
                <a:solidFill>
                  <a:srgbClr val="6E8080"/>
                </a:solidFill>
              </a:rPr>
              <a:t>phone: +43 (1) </a:t>
            </a:r>
            <a:r>
              <a:rPr lang="en-US" sz="1500" i="1" dirty="0" smtClean="0">
                <a:solidFill>
                  <a:srgbClr val="6E8080"/>
                </a:solidFill>
              </a:rPr>
              <a:t>71128-8287</a:t>
            </a:r>
            <a:endParaRPr lang="en-US" sz="1500" i="1" dirty="0">
              <a:solidFill>
                <a:srgbClr val="6E8080"/>
              </a:solidFill>
            </a:endParaRPr>
          </a:p>
          <a:p>
            <a:pPr algn="r"/>
            <a:r>
              <a:rPr lang="en-US" sz="1500" i="1" dirty="0">
                <a:solidFill>
                  <a:srgbClr val="6E8080"/>
                </a:solidFill>
                <a:hlinkClick r:id="rId2"/>
              </a:rPr>
              <a:t>k</a:t>
            </a:r>
            <a:r>
              <a:rPr lang="en-US" sz="1500" i="1" dirty="0" smtClean="0">
                <a:solidFill>
                  <a:srgbClr val="6E8080"/>
                </a:solidFill>
                <a:hlinkClick r:id="rId2"/>
              </a:rPr>
              <a:t>atrin.baumgartner@statistik.gv.at</a:t>
            </a:r>
            <a:endParaRPr lang="en-US" sz="1500" i="1" dirty="0" smtClean="0">
              <a:solidFill>
                <a:srgbClr val="6E8080"/>
              </a:solidFill>
            </a:endParaRPr>
          </a:p>
          <a:p>
            <a:pPr algn="r"/>
            <a:r>
              <a:rPr lang="en-US" sz="1500" i="1" dirty="0">
                <a:solidFill>
                  <a:srgbClr val="6E8080"/>
                </a:solidFill>
                <a:hlinkClick r:id="rId3"/>
              </a:rPr>
              <a:t>b</a:t>
            </a:r>
            <a:r>
              <a:rPr lang="en-US" sz="1500" i="1" dirty="0" smtClean="0">
                <a:solidFill>
                  <a:srgbClr val="6E8080"/>
                </a:solidFill>
                <a:hlinkClick r:id="rId3"/>
              </a:rPr>
              <a:t>eatrix.wiedenhofer-galik@statistik.gv.at</a:t>
            </a:r>
            <a:endParaRPr lang="en-US" sz="1500" i="1" dirty="0" smtClean="0">
              <a:solidFill>
                <a:srgbClr val="6E8080"/>
              </a:solidFill>
            </a:endParaRPr>
          </a:p>
          <a:p>
            <a:pPr algn="r"/>
            <a:endParaRPr lang="en-US" sz="1500" i="1" dirty="0">
              <a:solidFill>
                <a:srgbClr val="6E8080"/>
              </a:solidFill>
            </a:endParaRPr>
          </a:p>
          <a:p>
            <a:endParaRPr lang="en-US" sz="1500" i="1" dirty="0">
              <a:solidFill>
                <a:srgbClr val="AE002C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487981" y="2492896"/>
            <a:ext cx="5072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AE002C"/>
                </a:solidFill>
              </a:rPr>
              <a:t>Thank you!</a:t>
            </a:r>
          </a:p>
        </p:txBody>
      </p:sp>
      <p:pic>
        <p:nvPicPr>
          <p:cNvPr id="1026" name="Picture 2" descr="Ähnliches Foto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132856"/>
            <a:ext cx="1933575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850</Words>
  <Application>Microsoft Office PowerPoint</Application>
  <PresentationFormat>Bildschirmpräsentation (4:3)</PresentationFormat>
  <Paragraphs>207</Paragraphs>
  <Slides>15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Wingdings</vt:lpstr>
      <vt:lpstr>Calibri</vt:lpstr>
      <vt:lpstr>Courier New</vt:lpstr>
      <vt:lpstr>Larissa</vt:lpstr>
      <vt:lpstr>Cognitive Testing of Model Questionnaire on Working Time</vt:lpstr>
      <vt:lpstr>Cognitive Tests of working time questions</vt:lpstr>
      <vt:lpstr>1. Sampling and recruitment</vt:lpstr>
      <vt:lpstr>2. Interview guideline</vt:lpstr>
      <vt:lpstr>3. Cognitive Interviewing</vt:lpstr>
      <vt:lpstr>4. Analysis</vt:lpstr>
      <vt:lpstr>4. Analysis</vt:lpstr>
      <vt:lpstr>5. Main Results – CUT_4 (HWUSUAL)</vt:lpstr>
      <vt:lpstr>5. Main Results – CUT_4 (HWUSUAL)</vt:lpstr>
      <vt:lpstr>5. Main Results – CUT_4 (HWUSUAL)</vt:lpstr>
      <vt:lpstr>5. Main Results – CUT_7 (DWUSUAL)</vt:lpstr>
      <vt:lpstr>5. Main Results – ABSHOLID</vt:lpstr>
      <vt:lpstr>5. Main Results – EXRTAHRS</vt:lpstr>
      <vt:lpstr>6. Recommendations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Clara Löcker</dc:creator>
  <cp:lastModifiedBy>WIEDENHOFER-GALIK Beatrix</cp:lastModifiedBy>
  <cp:revision>235</cp:revision>
  <dcterms:created xsi:type="dcterms:W3CDTF">2011-01-18T14:17:10Z</dcterms:created>
  <dcterms:modified xsi:type="dcterms:W3CDTF">2019-05-06T08:42:53Z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_AdHocReviewCycleID">
    <vt:i4>-2008157969</vt:i4>
  </property>
  <property fmtid="{D5CDD505-2E9C-101B-9397-08002B2CF9AE}" pid="4" name="_EmailSubject">
    <vt:lpwstr>LFS workshop 2019: Presentation</vt:lpwstr>
  </property>
  <property fmtid="{D5CDD505-2E9C-101B-9397-08002B2CF9AE}" pid="5" name="_AuthorEmail">
    <vt:lpwstr>Beatrix.Wiedenhofer-Galik@statistik.gv.at</vt:lpwstr>
  </property>
  <property fmtid="{D5CDD505-2E9C-101B-9397-08002B2CF9AE}" pid="6" name="_AuthorEmailDisplayName">
    <vt:lpwstr>WIEDENHOFER-GALIK Beatrix</vt:lpwstr>
  </property>
  <property fmtid="{D5CDD505-2E9C-101B-9397-08002B2CF9AE}" pid="7" name="_PreviousAdHocReviewCycleID">
    <vt:i4>-68831546</vt:i4>
  </property>
</Properties>
</file>