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0"/>
  </p:notesMasterIdLst>
  <p:sldIdLst>
    <p:sldId id="256" r:id="rId5"/>
    <p:sldId id="262" r:id="rId6"/>
    <p:sldId id="259" r:id="rId7"/>
    <p:sldId id="260" r:id="rId8"/>
    <p:sldId id="261" r:id="rId9"/>
    <p:sldId id="263" r:id="rId10"/>
    <p:sldId id="264" r:id="rId11"/>
    <p:sldId id="265" r:id="rId12"/>
    <p:sldId id="266" r:id="rId13"/>
    <p:sldId id="267" r:id="rId14"/>
    <p:sldId id="268" r:id="rId15"/>
    <p:sldId id="270" r:id="rId16"/>
    <p:sldId id="269" r:id="rId17"/>
    <p:sldId id="280" r:id="rId18"/>
    <p:sldId id="281" r:id="rId19"/>
    <p:sldId id="282" r:id="rId20"/>
    <p:sldId id="272" r:id="rId21"/>
    <p:sldId id="273" r:id="rId22"/>
    <p:sldId id="283" r:id="rId23"/>
    <p:sldId id="274" r:id="rId24"/>
    <p:sldId id="275" r:id="rId25"/>
    <p:sldId id="276" r:id="rId26"/>
    <p:sldId id="277" r:id="rId27"/>
    <p:sldId id="278" r:id="rId28"/>
    <p:sldId id="279" r:id="rId29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9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jumbo\csoportmunka\Modszertan\AFEMO\M&#243;dszertani_ir&#225;nymutat&#225;sok\K&#233;rdez&#337;k%20h&#225;z&#225;llapot\nonresponse_lfs2012_18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u-HU" sz="1800" b="0" i="0" baseline="0" dirty="0" err="1" smtClean="0">
                <a:effectLst/>
              </a:rPr>
              <a:t>Hungarian</a:t>
            </a:r>
            <a:r>
              <a:rPr lang="hu-HU" sz="1800" b="0" i="0" baseline="0" dirty="0" smtClean="0">
                <a:effectLst/>
              </a:rPr>
              <a:t> </a:t>
            </a:r>
            <a:r>
              <a:rPr lang="hu-HU" sz="1800" b="0" i="0" baseline="0" dirty="0" err="1" smtClean="0">
                <a:effectLst/>
              </a:rPr>
              <a:t>Labour</a:t>
            </a:r>
            <a:r>
              <a:rPr lang="hu-HU" sz="1800" b="0" i="0" baseline="0" dirty="0" smtClean="0">
                <a:effectLst/>
              </a:rPr>
              <a:t> </a:t>
            </a:r>
            <a:r>
              <a:rPr lang="hu-HU" sz="1800" b="0" i="0" baseline="0" dirty="0" err="1">
                <a:effectLst/>
              </a:rPr>
              <a:t>Force</a:t>
            </a:r>
            <a:r>
              <a:rPr lang="hu-HU" sz="1800" b="0" i="0" baseline="0" dirty="0">
                <a:effectLst/>
              </a:rPr>
              <a:t> </a:t>
            </a:r>
            <a:r>
              <a:rPr lang="hu-HU" sz="1800" b="0" i="0" baseline="0" dirty="0" err="1">
                <a:effectLst/>
              </a:rPr>
              <a:t>Survey</a:t>
            </a:r>
            <a:r>
              <a:rPr lang="hu-HU" sz="1800" b="0" i="0" baseline="0" dirty="0">
                <a:effectLst/>
              </a:rPr>
              <a:t> </a:t>
            </a:r>
            <a:r>
              <a:rPr lang="hu-HU" sz="1800" b="0" i="0" baseline="0" dirty="0" err="1">
                <a:effectLst/>
              </a:rPr>
              <a:t>Nonresponse</a:t>
            </a:r>
            <a:r>
              <a:rPr lang="hu-HU" sz="1800" b="0" i="0" baseline="0" dirty="0">
                <a:effectLst/>
              </a:rPr>
              <a:t> </a:t>
            </a:r>
            <a:r>
              <a:rPr lang="hu-HU" sz="1800" b="0" i="0" baseline="0" dirty="0" err="1" smtClean="0">
                <a:effectLst/>
              </a:rPr>
              <a:t>Rate</a:t>
            </a:r>
            <a:r>
              <a:rPr lang="hu-HU" sz="1800" b="0" i="0" baseline="0" dirty="0" smtClean="0">
                <a:effectLst/>
              </a:rPr>
              <a:t> </a:t>
            </a:r>
            <a:endParaRPr lang="hu-HU" dirty="0">
              <a:effectLst/>
            </a:endParaRPr>
          </a:p>
          <a:p>
            <a:pPr>
              <a:defRPr/>
            </a:pPr>
            <a:r>
              <a:rPr lang="hu-HU" sz="1800" b="0" i="0" baseline="0" dirty="0">
                <a:effectLst/>
              </a:rPr>
              <a:t>2012-2018 </a:t>
            </a:r>
            <a:r>
              <a:rPr lang="hu-HU" sz="1800" b="0" i="0" baseline="0" dirty="0" err="1" smtClean="0">
                <a:effectLst/>
              </a:rPr>
              <a:t>Quarterly</a:t>
            </a:r>
            <a:endParaRPr lang="hu-HU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lotArea>
      <c:layout/>
      <c:areaChart>
        <c:grouping val="stacked"/>
        <c:varyColors val="0"/>
        <c:ser>
          <c:idx val="0"/>
          <c:order val="0"/>
          <c:tx>
            <c:strRef>
              <c:f>Munka1!$B$1</c:f>
              <c:strCache>
                <c:ptCount val="1"/>
                <c:pt idx="0">
                  <c:v>Refusal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Munka1!$A$2:$A$29</c:f>
              <c:strCache>
                <c:ptCount val="28"/>
                <c:pt idx="0">
                  <c:v>2012Q1</c:v>
                </c:pt>
                <c:pt idx="1">
                  <c:v>2012Q2</c:v>
                </c:pt>
                <c:pt idx="2">
                  <c:v>2012Q3</c:v>
                </c:pt>
                <c:pt idx="3">
                  <c:v>2012Q4</c:v>
                </c:pt>
                <c:pt idx="4">
                  <c:v>2013Q1</c:v>
                </c:pt>
                <c:pt idx="5">
                  <c:v>2013Q2</c:v>
                </c:pt>
                <c:pt idx="6">
                  <c:v>2013Q3</c:v>
                </c:pt>
                <c:pt idx="7">
                  <c:v>2013Q4</c:v>
                </c:pt>
                <c:pt idx="8">
                  <c:v>2014Q1</c:v>
                </c:pt>
                <c:pt idx="9">
                  <c:v>2014Q2</c:v>
                </c:pt>
                <c:pt idx="10">
                  <c:v>2014Q3</c:v>
                </c:pt>
                <c:pt idx="11">
                  <c:v>2014Q4</c:v>
                </c:pt>
                <c:pt idx="12">
                  <c:v>2015Q1</c:v>
                </c:pt>
                <c:pt idx="13">
                  <c:v>2015Q2</c:v>
                </c:pt>
                <c:pt idx="14">
                  <c:v>2015Q3</c:v>
                </c:pt>
                <c:pt idx="15">
                  <c:v>2015Q4</c:v>
                </c:pt>
                <c:pt idx="16">
                  <c:v>2016Q1</c:v>
                </c:pt>
                <c:pt idx="17">
                  <c:v>2016Q2</c:v>
                </c:pt>
                <c:pt idx="18">
                  <c:v>2016Q3</c:v>
                </c:pt>
                <c:pt idx="19">
                  <c:v>2016Q4</c:v>
                </c:pt>
                <c:pt idx="20">
                  <c:v>2017Q1</c:v>
                </c:pt>
                <c:pt idx="21">
                  <c:v>2017Q2</c:v>
                </c:pt>
                <c:pt idx="22">
                  <c:v>2017Q3</c:v>
                </c:pt>
                <c:pt idx="23">
                  <c:v>2017Q4</c:v>
                </c:pt>
                <c:pt idx="24">
                  <c:v>2018Q1</c:v>
                </c:pt>
                <c:pt idx="25">
                  <c:v>2018Q2</c:v>
                </c:pt>
                <c:pt idx="26">
                  <c:v>2018Q3</c:v>
                </c:pt>
                <c:pt idx="27">
                  <c:v>2018Q4</c:v>
                </c:pt>
              </c:strCache>
            </c:strRef>
          </c:cat>
          <c:val>
            <c:numRef>
              <c:f>Munka1!$B$2:$B$29</c:f>
              <c:numCache>
                <c:formatCode>0.00%</c:formatCode>
                <c:ptCount val="28"/>
                <c:pt idx="0">
                  <c:v>5.4834658853076604E-2</c:v>
                </c:pt>
                <c:pt idx="1">
                  <c:v>5.8516070892159808E-2</c:v>
                </c:pt>
                <c:pt idx="2">
                  <c:v>6.0689820934983776E-2</c:v>
                </c:pt>
                <c:pt idx="3">
                  <c:v>6.848286426576157E-2</c:v>
                </c:pt>
                <c:pt idx="4">
                  <c:v>7.9399999999999998E-2</c:v>
                </c:pt>
                <c:pt idx="5">
                  <c:v>8.0299999999999996E-2</c:v>
                </c:pt>
                <c:pt idx="6">
                  <c:v>7.4399999999999994E-2</c:v>
                </c:pt>
                <c:pt idx="7">
                  <c:v>7.1199999999999999E-2</c:v>
                </c:pt>
                <c:pt idx="8">
                  <c:v>7.2900000000000006E-2</c:v>
                </c:pt>
                <c:pt idx="9">
                  <c:v>7.5300000000000006E-2</c:v>
                </c:pt>
                <c:pt idx="10">
                  <c:v>7.1099999999999997E-2</c:v>
                </c:pt>
                <c:pt idx="11">
                  <c:v>7.2700000000000001E-2</c:v>
                </c:pt>
                <c:pt idx="12">
                  <c:v>7.7600000000000002E-2</c:v>
                </c:pt>
                <c:pt idx="13">
                  <c:v>7.6799999999999993E-2</c:v>
                </c:pt>
                <c:pt idx="14">
                  <c:v>7.3700000000000002E-2</c:v>
                </c:pt>
                <c:pt idx="15">
                  <c:v>7.4999999999999997E-2</c:v>
                </c:pt>
                <c:pt idx="16">
                  <c:v>7.8251640293323044E-2</c:v>
                </c:pt>
                <c:pt idx="17">
                  <c:v>8.1919457071515461E-2</c:v>
                </c:pt>
                <c:pt idx="18">
                  <c:v>8.285392897316407E-2</c:v>
                </c:pt>
                <c:pt idx="19">
                  <c:v>7.333505254335633E-2</c:v>
                </c:pt>
                <c:pt idx="20">
                  <c:v>7.2614509981264938E-2</c:v>
                </c:pt>
                <c:pt idx="21">
                  <c:v>7.9358433443911233E-2</c:v>
                </c:pt>
                <c:pt idx="22">
                  <c:v>7.6458687903407083E-2</c:v>
                </c:pt>
                <c:pt idx="23">
                  <c:v>7.4600012850992742E-2</c:v>
                </c:pt>
                <c:pt idx="24">
                  <c:v>8.3360113117809623E-2</c:v>
                </c:pt>
                <c:pt idx="25">
                  <c:v>9.1111326047006475E-2</c:v>
                </c:pt>
                <c:pt idx="26">
                  <c:v>9.2100000000000001E-2</c:v>
                </c:pt>
                <c:pt idx="27">
                  <c:v>9.3399999999999997E-2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D96-4421-90A8-CCB75C533E83}"/>
            </c:ext>
          </c:extLst>
        </c:ser>
        <c:ser>
          <c:idx val="1"/>
          <c:order val="1"/>
          <c:tx>
            <c:strRef>
              <c:f>Munka1!$C$1</c:f>
              <c:strCache>
                <c:ptCount val="1"/>
                <c:pt idx="0">
                  <c:v>Non-contacts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strRef>
              <c:f>Munka1!$A$2:$A$29</c:f>
              <c:strCache>
                <c:ptCount val="28"/>
                <c:pt idx="0">
                  <c:v>2012Q1</c:v>
                </c:pt>
                <c:pt idx="1">
                  <c:v>2012Q2</c:v>
                </c:pt>
                <c:pt idx="2">
                  <c:v>2012Q3</c:v>
                </c:pt>
                <c:pt idx="3">
                  <c:v>2012Q4</c:v>
                </c:pt>
                <c:pt idx="4">
                  <c:v>2013Q1</c:v>
                </c:pt>
                <c:pt idx="5">
                  <c:v>2013Q2</c:v>
                </c:pt>
                <c:pt idx="6">
                  <c:v>2013Q3</c:v>
                </c:pt>
                <c:pt idx="7">
                  <c:v>2013Q4</c:v>
                </c:pt>
                <c:pt idx="8">
                  <c:v>2014Q1</c:v>
                </c:pt>
                <c:pt idx="9">
                  <c:v>2014Q2</c:v>
                </c:pt>
                <c:pt idx="10">
                  <c:v>2014Q3</c:v>
                </c:pt>
                <c:pt idx="11">
                  <c:v>2014Q4</c:v>
                </c:pt>
                <c:pt idx="12">
                  <c:v>2015Q1</c:v>
                </c:pt>
                <c:pt idx="13">
                  <c:v>2015Q2</c:v>
                </c:pt>
                <c:pt idx="14">
                  <c:v>2015Q3</c:v>
                </c:pt>
                <c:pt idx="15">
                  <c:v>2015Q4</c:v>
                </c:pt>
                <c:pt idx="16">
                  <c:v>2016Q1</c:v>
                </c:pt>
                <c:pt idx="17">
                  <c:v>2016Q2</c:v>
                </c:pt>
                <c:pt idx="18">
                  <c:v>2016Q3</c:v>
                </c:pt>
                <c:pt idx="19">
                  <c:v>2016Q4</c:v>
                </c:pt>
                <c:pt idx="20">
                  <c:v>2017Q1</c:v>
                </c:pt>
                <c:pt idx="21">
                  <c:v>2017Q2</c:v>
                </c:pt>
                <c:pt idx="22">
                  <c:v>2017Q3</c:v>
                </c:pt>
                <c:pt idx="23">
                  <c:v>2017Q4</c:v>
                </c:pt>
                <c:pt idx="24">
                  <c:v>2018Q1</c:v>
                </c:pt>
                <c:pt idx="25">
                  <c:v>2018Q2</c:v>
                </c:pt>
                <c:pt idx="26">
                  <c:v>2018Q3</c:v>
                </c:pt>
                <c:pt idx="27">
                  <c:v>2018Q4</c:v>
                </c:pt>
              </c:strCache>
            </c:strRef>
          </c:cat>
          <c:val>
            <c:numRef>
              <c:f>Munka1!$C$2:$C$29</c:f>
              <c:numCache>
                <c:formatCode>0.00%</c:formatCode>
                <c:ptCount val="28"/>
                <c:pt idx="0">
                  <c:v>9.944387968665909E-2</c:v>
                </c:pt>
                <c:pt idx="1">
                  <c:v>9.4653048963652744E-2</c:v>
                </c:pt>
                <c:pt idx="2">
                  <c:v>8.4394904458598721E-2</c:v>
                </c:pt>
                <c:pt idx="3">
                  <c:v>8.9117832577418676E-2</c:v>
                </c:pt>
                <c:pt idx="4">
                  <c:v>9.4799999999999995E-2</c:v>
                </c:pt>
                <c:pt idx="5">
                  <c:v>9.8199999999999996E-2</c:v>
                </c:pt>
                <c:pt idx="6">
                  <c:v>9.6299999999999997E-2</c:v>
                </c:pt>
                <c:pt idx="7">
                  <c:v>9.8000000000000004E-2</c:v>
                </c:pt>
                <c:pt idx="8">
                  <c:v>8.9200000000000002E-2</c:v>
                </c:pt>
                <c:pt idx="9">
                  <c:v>8.9200000000000002E-2</c:v>
                </c:pt>
                <c:pt idx="10">
                  <c:v>8.4900000000000003E-2</c:v>
                </c:pt>
                <c:pt idx="11">
                  <c:v>9.3899999999999997E-2</c:v>
                </c:pt>
                <c:pt idx="12">
                  <c:v>8.2299999999999998E-2</c:v>
                </c:pt>
                <c:pt idx="13">
                  <c:v>8.6999999999999994E-2</c:v>
                </c:pt>
                <c:pt idx="14">
                  <c:v>8.4699999999999998E-2</c:v>
                </c:pt>
                <c:pt idx="15">
                  <c:v>9.5299999999999996E-2</c:v>
                </c:pt>
                <c:pt idx="16">
                  <c:v>9.6552167760195554E-2</c:v>
                </c:pt>
                <c:pt idx="17">
                  <c:v>0.10320763173058455</c:v>
                </c:pt>
                <c:pt idx="18">
                  <c:v>0.10242648240398522</c:v>
                </c:pt>
                <c:pt idx="19">
                  <c:v>0.11543420798143253</c:v>
                </c:pt>
                <c:pt idx="20">
                  <c:v>0.12523418825505522</c:v>
                </c:pt>
                <c:pt idx="21">
                  <c:v>0.11939192888659861</c:v>
                </c:pt>
                <c:pt idx="22">
                  <c:v>0.1218329533412543</c:v>
                </c:pt>
                <c:pt idx="23">
                  <c:v>0.14717599434556319</c:v>
                </c:pt>
                <c:pt idx="24">
                  <c:v>0.14159007648306446</c:v>
                </c:pt>
                <c:pt idx="25">
                  <c:v>0.1278976045394461</c:v>
                </c:pt>
                <c:pt idx="26">
                  <c:v>0.12559999999999999</c:v>
                </c:pt>
                <c:pt idx="27">
                  <c:v>0.14119999999999999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D96-4421-90A8-CCB75C533E83}"/>
            </c:ext>
          </c:extLst>
        </c:ser>
        <c:ser>
          <c:idx val="2"/>
          <c:order val="2"/>
          <c:tx>
            <c:strRef>
              <c:f>Munka1!$D$1</c:f>
              <c:strCache>
                <c:ptCount val="1"/>
                <c:pt idx="0">
                  <c:v>Other non-response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cat>
            <c:strRef>
              <c:f>Munka1!$A$2:$A$29</c:f>
              <c:strCache>
                <c:ptCount val="28"/>
                <c:pt idx="0">
                  <c:v>2012Q1</c:v>
                </c:pt>
                <c:pt idx="1">
                  <c:v>2012Q2</c:v>
                </c:pt>
                <c:pt idx="2">
                  <c:v>2012Q3</c:v>
                </c:pt>
                <c:pt idx="3">
                  <c:v>2012Q4</c:v>
                </c:pt>
                <c:pt idx="4">
                  <c:v>2013Q1</c:v>
                </c:pt>
                <c:pt idx="5">
                  <c:v>2013Q2</c:v>
                </c:pt>
                <c:pt idx="6">
                  <c:v>2013Q3</c:v>
                </c:pt>
                <c:pt idx="7">
                  <c:v>2013Q4</c:v>
                </c:pt>
                <c:pt idx="8">
                  <c:v>2014Q1</c:v>
                </c:pt>
                <c:pt idx="9">
                  <c:v>2014Q2</c:v>
                </c:pt>
                <c:pt idx="10">
                  <c:v>2014Q3</c:v>
                </c:pt>
                <c:pt idx="11">
                  <c:v>2014Q4</c:v>
                </c:pt>
                <c:pt idx="12">
                  <c:v>2015Q1</c:v>
                </c:pt>
                <c:pt idx="13">
                  <c:v>2015Q2</c:v>
                </c:pt>
                <c:pt idx="14">
                  <c:v>2015Q3</c:v>
                </c:pt>
                <c:pt idx="15">
                  <c:v>2015Q4</c:v>
                </c:pt>
                <c:pt idx="16">
                  <c:v>2016Q1</c:v>
                </c:pt>
                <c:pt idx="17">
                  <c:v>2016Q2</c:v>
                </c:pt>
                <c:pt idx="18">
                  <c:v>2016Q3</c:v>
                </c:pt>
                <c:pt idx="19">
                  <c:v>2016Q4</c:v>
                </c:pt>
                <c:pt idx="20">
                  <c:v>2017Q1</c:v>
                </c:pt>
                <c:pt idx="21">
                  <c:v>2017Q2</c:v>
                </c:pt>
                <c:pt idx="22">
                  <c:v>2017Q3</c:v>
                </c:pt>
                <c:pt idx="23">
                  <c:v>2017Q4</c:v>
                </c:pt>
                <c:pt idx="24">
                  <c:v>2018Q1</c:v>
                </c:pt>
                <c:pt idx="25">
                  <c:v>2018Q2</c:v>
                </c:pt>
                <c:pt idx="26">
                  <c:v>2018Q3</c:v>
                </c:pt>
                <c:pt idx="27">
                  <c:v>2018Q4</c:v>
                </c:pt>
              </c:strCache>
            </c:strRef>
          </c:cat>
          <c:val>
            <c:numRef>
              <c:f>Munka1!$D$2:$D$29</c:f>
              <c:numCache>
                <c:formatCode>0.00%</c:formatCode>
                <c:ptCount val="28"/>
                <c:pt idx="0">
                  <c:v>9.0892782395503198E-3</c:v>
                </c:pt>
                <c:pt idx="1">
                  <c:v>9.5824571943526581E-3</c:v>
                </c:pt>
                <c:pt idx="2">
                  <c:v>9.7944958538637179E-3</c:v>
                </c:pt>
                <c:pt idx="3">
                  <c:v>1.0692938455531193E-2</c:v>
                </c:pt>
                <c:pt idx="4">
                  <c:v>1.34E-2</c:v>
                </c:pt>
                <c:pt idx="5">
                  <c:v>1.26E-2</c:v>
                </c:pt>
                <c:pt idx="6">
                  <c:v>1.04E-2</c:v>
                </c:pt>
                <c:pt idx="7">
                  <c:v>9.7999999999999997E-3</c:v>
                </c:pt>
                <c:pt idx="8">
                  <c:v>1.01E-2</c:v>
                </c:pt>
                <c:pt idx="9">
                  <c:v>9.4999999999999998E-3</c:v>
                </c:pt>
                <c:pt idx="10">
                  <c:v>0.01</c:v>
                </c:pt>
                <c:pt idx="11">
                  <c:v>9.5999999999999992E-3</c:v>
                </c:pt>
                <c:pt idx="12">
                  <c:v>9.7000000000000003E-3</c:v>
                </c:pt>
                <c:pt idx="13">
                  <c:v>0.01</c:v>
                </c:pt>
                <c:pt idx="14">
                  <c:v>8.6999999999999994E-3</c:v>
                </c:pt>
                <c:pt idx="15">
                  <c:v>8.2000000000000007E-3</c:v>
                </c:pt>
                <c:pt idx="16">
                  <c:v>9.0376945838157724E-3</c:v>
                </c:pt>
                <c:pt idx="17">
                  <c:v>1.0243933670529483E-2</c:v>
                </c:pt>
                <c:pt idx="18">
                  <c:v>1.0027318013819701E-2</c:v>
                </c:pt>
                <c:pt idx="19">
                  <c:v>8.6712655534781774E-3</c:v>
                </c:pt>
                <c:pt idx="20">
                  <c:v>9.7874539698946956E-3</c:v>
                </c:pt>
                <c:pt idx="21">
                  <c:v>1.1465747689136526E-2</c:v>
                </c:pt>
                <c:pt idx="22">
                  <c:v>1.0757522237564626E-2</c:v>
                </c:pt>
                <c:pt idx="23">
                  <c:v>1.0216539227655336E-2</c:v>
                </c:pt>
                <c:pt idx="24">
                  <c:v>2.8150909441480815E-2</c:v>
                </c:pt>
                <c:pt idx="25">
                  <c:v>2.9370990102202017E-2</c:v>
                </c:pt>
                <c:pt idx="26">
                  <c:v>2.3E-2</c:v>
                </c:pt>
                <c:pt idx="27">
                  <c:v>2.3400000000000001E-2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D96-4421-90A8-CCB75C533E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4728128"/>
        <c:axId val="144726952"/>
      </c:areaChart>
      <c:catAx>
        <c:axId val="1447281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44726952"/>
        <c:crosses val="autoZero"/>
        <c:auto val="1"/>
        <c:lblAlgn val="ctr"/>
        <c:lblOffset val="100"/>
        <c:noMultiLvlLbl val="0"/>
      </c:catAx>
      <c:valAx>
        <c:axId val="144726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4472812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7E31CA-E8B0-4674-B0EE-198DC710A8FA}" type="datetimeFigureOut">
              <a:rPr lang="hu-HU" smtClean="0"/>
              <a:t>2019.05.15.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E0BFA4-00D2-48DF-9696-33D2F6742D5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16989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E0BFA4-00D2-48DF-9696-33D2F6742D58}" type="slidenum">
              <a:rPr lang="hu-HU" smtClean="0"/>
              <a:t>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66524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12EF4-3C67-4A44-B776-E3B0EAE400F2}" type="datetime1">
              <a:rPr lang="hu-HU" smtClean="0"/>
              <a:t>2019.05.15.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EC6E1-F1C1-444D-8DA3-0621314F7DF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015174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24B01-37D9-487D-992A-9F1E6573304E}" type="datetime1">
              <a:rPr lang="hu-HU" smtClean="0"/>
              <a:t>2019.05.15.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EC6E1-F1C1-444D-8DA3-0621314F7DF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74166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72D8D-B3C0-49FA-91B8-97B98E1DA79F}" type="datetime1">
              <a:rPr lang="hu-HU" smtClean="0"/>
              <a:t>2019.05.15.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EC6E1-F1C1-444D-8DA3-0621314F7DF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51412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6EBB3-63C9-41DC-88C5-CCAAD0621F66}" type="datetime1">
              <a:rPr lang="hu-HU" smtClean="0"/>
              <a:t>2019.05.15.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EC6E1-F1C1-444D-8DA3-0621314F7DF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57396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FB369-5EEC-4926-ACCD-B1D9BFF89D01}" type="datetime1">
              <a:rPr lang="hu-HU" smtClean="0"/>
              <a:t>2019.05.15.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EC6E1-F1C1-444D-8DA3-0621314F7DF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430223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B96B3-106F-4F54-87CA-E6DD2D3D60CD}" type="datetime1">
              <a:rPr lang="hu-HU" smtClean="0"/>
              <a:t>2019.05.15.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EC6E1-F1C1-444D-8DA3-0621314F7DF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91253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18E0D-C935-48B8-8F24-4EF377896796}" type="datetime1">
              <a:rPr lang="hu-HU" smtClean="0"/>
              <a:t>2019.05.15.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EC6E1-F1C1-444D-8DA3-0621314F7DF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79528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8D791-B04B-4F68-B09A-41A2B7D37E06}" type="datetime1">
              <a:rPr lang="hu-HU" smtClean="0"/>
              <a:t>2019.05.15.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EC6E1-F1C1-444D-8DA3-0621314F7DF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24489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FA7CC-00C7-478E-9186-2EACB97136E9}" type="datetime1">
              <a:rPr lang="hu-HU" smtClean="0"/>
              <a:t>2019.05.15.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EC6E1-F1C1-444D-8DA3-0621314F7DF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550947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25B75-A4E4-49B5-8D88-0B32B5B23B28}" type="datetime1">
              <a:rPr lang="hu-HU" smtClean="0"/>
              <a:t>2019.05.15.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EC6E1-F1C1-444D-8DA3-0621314F7DF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839180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28890-4830-4AAC-9779-52F9A03917DA}" type="datetime1">
              <a:rPr lang="hu-HU" smtClean="0"/>
              <a:t>2019.05.15.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EC6E1-F1C1-444D-8DA3-0621314F7DF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58902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D1B67F-EF5F-4105-86D3-4679951838A5}" type="datetime1">
              <a:rPr lang="hu-HU" smtClean="0"/>
              <a:t>2019.05.15.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DEC6E1-F1C1-444D-8DA3-0621314F7DF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82849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zövegdoboz 7"/>
          <p:cNvSpPr txBox="1"/>
          <p:nvPr/>
        </p:nvSpPr>
        <p:spPr>
          <a:xfrm>
            <a:off x="9633285" y="6249600"/>
            <a:ext cx="23790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 smtClean="0">
                <a:solidFill>
                  <a:srgbClr val="002060"/>
                </a:solidFill>
                <a:latin typeface="Myriad "/>
              </a:rPr>
              <a:t>16. May 2019.</a:t>
            </a:r>
            <a:endParaRPr lang="hu-HU" b="1" i="1" dirty="0">
              <a:solidFill>
                <a:srgbClr val="002060"/>
              </a:solidFill>
              <a:latin typeface="Myriad "/>
            </a:endParaRPr>
          </a:p>
        </p:txBody>
      </p:sp>
      <p:sp>
        <p:nvSpPr>
          <p:cNvPr id="9" name="Szövegdoboz 8"/>
          <p:cNvSpPr txBox="1"/>
          <p:nvPr/>
        </p:nvSpPr>
        <p:spPr>
          <a:xfrm>
            <a:off x="1600200" y="2430736"/>
            <a:ext cx="10591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/>
              <a:t>Utilising Interviewer Observations </a:t>
            </a:r>
            <a:endParaRPr lang="hu-HU" sz="3600" b="1" dirty="0" smtClean="0"/>
          </a:p>
          <a:p>
            <a:pPr algn="ctr"/>
            <a:r>
              <a:rPr lang="en-GB" sz="3600" b="1" dirty="0" smtClean="0"/>
              <a:t>on Housing </a:t>
            </a:r>
            <a:r>
              <a:rPr lang="en-GB" sz="3600" b="1" dirty="0"/>
              <a:t>Unit Characteristics </a:t>
            </a:r>
            <a:br>
              <a:rPr lang="en-GB" sz="3600" b="1" dirty="0"/>
            </a:br>
            <a:r>
              <a:rPr lang="en-GB" sz="3600" b="1" dirty="0"/>
              <a:t>in the Hungarian LFS Nonresponse Analysis: </a:t>
            </a:r>
            <a:endParaRPr lang="hu-HU" sz="3600" b="1" dirty="0" smtClean="0"/>
          </a:p>
          <a:p>
            <a:pPr algn="ctr"/>
            <a:r>
              <a:rPr lang="en-GB" sz="3600" b="1" dirty="0" smtClean="0"/>
              <a:t>A </a:t>
            </a:r>
            <a:r>
              <a:rPr lang="en-GB" sz="3600" b="1" dirty="0"/>
              <a:t>Research Plan</a:t>
            </a:r>
            <a:endParaRPr lang="hu-HU" sz="3600" b="1" dirty="0"/>
          </a:p>
        </p:txBody>
      </p:sp>
      <p:sp>
        <p:nvSpPr>
          <p:cNvPr id="11" name="Szövegdoboz 10"/>
          <p:cNvSpPr txBox="1"/>
          <p:nvPr/>
        </p:nvSpPr>
        <p:spPr>
          <a:xfrm>
            <a:off x="1600200" y="4893234"/>
            <a:ext cx="10591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400" b="1" i="1" dirty="0">
                <a:solidFill>
                  <a:srgbClr val="002060"/>
                </a:solidFill>
                <a:latin typeface="Myriad "/>
              </a:rPr>
              <a:t>Mohay, </a:t>
            </a:r>
            <a:r>
              <a:rPr lang="hu-HU" sz="2400" b="1" i="1" dirty="0" smtClean="0">
                <a:solidFill>
                  <a:srgbClr val="002060"/>
                </a:solidFill>
                <a:latin typeface="Myriad "/>
              </a:rPr>
              <a:t>Linda &amp; </a:t>
            </a:r>
            <a:r>
              <a:rPr lang="hu-HU" sz="2400" b="1" i="1" dirty="0">
                <a:solidFill>
                  <a:srgbClr val="002060"/>
                </a:solidFill>
                <a:latin typeface="Myriad "/>
              </a:rPr>
              <a:t>Mújdricza, </a:t>
            </a:r>
            <a:r>
              <a:rPr lang="hu-HU" sz="2400" b="1" i="1" dirty="0" smtClean="0">
                <a:solidFill>
                  <a:srgbClr val="002060"/>
                </a:solidFill>
                <a:latin typeface="Myriad "/>
              </a:rPr>
              <a:t>Ferenc</a:t>
            </a:r>
          </a:p>
          <a:p>
            <a:pPr algn="ctr"/>
            <a:r>
              <a:rPr lang="hu-HU" sz="2400" b="1" i="1" dirty="0" err="1" smtClean="0">
                <a:solidFill>
                  <a:srgbClr val="002060"/>
                </a:solidFill>
                <a:latin typeface="Myriad "/>
              </a:rPr>
              <a:t>Methodology</a:t>
            </a:r>
            <a:r>
              <a:rPr lang="hu-HU" sz="2400" b="1" i="1" dirty="0" smtClean="0">
                <a:solidFill>
                  <a:srgbClr val="002060"/>
                </a:solidFill>
                <a:latin typeface="Myriad "/>
              </a:rPr>
              <a:t> </a:t>
            </a:r>
            <a:r>
              <a:rPr lang="hu-HU" sz="2400" b="1" i="1" dirty="0" err="1" smtClean="0">
                <a:solidFill>
                  <a:srgbClr val="002060"/>
                </a:solidFill>
                <a:latin typeface="Myriad "/>
              </a:rPr>
              <a:t>Department</a:t>
            </a:r>
            <a:endParaRPr lang="hu-HU" sz="2400" b="1" i="1" dirty="0" smtClean="0">
              <a:solidFill>
                <a:srgbClr val="002060"/>
              </a:solidFill>
              <a:latin typeface="Myriad "/>
            </a:endParaRPr>
          </a:p>
        </p:txBody>
      </p:sp>
    </p:spTree>
    <p:extLst>
      <p:ext uri="{BB962C8B-B14F-4D97-AF65-F5344CB8AC3E}">
        <p14:creationId xmlns:p14="http://schemas.microsoft.com/office/powerpoint/2010/main" val="3057713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Outline</a:t>
            </a:r>
            <a:endParaRPr lang="en-GB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dirty="0" err="1" smtClean="0"/>
              <a:t>Work-in-progress</a:t>
            </a:r>
            <a:r>
              <a:rPr lang="hu-HU" dirty="0" smtClean="0"/>
              <a:t> </a:t>
            </a:r>
            <a:r>
              <a:rPr lang="hu-HU" dirty="0" err="1" smtClean="0"/>
              <a:t>research</a:t>
            </a:r>
            <a:r>
              <a:rPr lang="hu-HU" dirty="0" smtClean="0"/>
              <a:t> </a:t>
            </a:r>
            <a:r>
              <a:rPr lang="hu-HU" dirty="0" err="1" smtClean="0"/>
              <a:t>on</a:t>
            </a:r>
            <a:r>
              <a:rPr lang="hu-HU" dirty="0" smtClean="0"/>
              <a:t> </a:t>
            </a:r>
            <a:r>
              <a:rPr lang="hu-HU" dirty="0" err="1" smtClean="0"/>
              <a:t>nonresponse</a:t>
            </a:r>
            <a:r>
              <a:rPr lang="hu-HU" dirty="0" smtClean="0"/>
              <a:t> </a:t>
            </a:r>
            <a:r>
              <a:rPr lang="hu-HU" dirty="0" err="1" smtClean="0"/>
              <a:t>adjustment</a:t>
            </a:r>
            <a:endParaRPr lang="hu-HU" dirty="0"/>
          </a:p>
          <a:p>
            <a:r>
              <a:rPr lang="hu-HU" dirty="0" smtClean="0"/>
              <a:t>Design </a:t>
            </a:r>
            <a:r>
              <a:rPr lang="hu-HU" dirty="0" err="1" smtClean="0"/>
              <a:t>phase</a:t>
            </a:r>
            <a:endParaRPr lang="hu-HU" dirty="0" smtClean="0"/>
          </a:p>
          <a:p>
            <a:r>
              <a:rPr lang="hu-HU" dirty="0" err="1" smtClean="0"/>
              <a:t>Significant</a:t>
            </a:r>
            <a:r>
              <a:rPr lang="hu-HU" dirty="0" smtClean="0"/>
              <a:t> </a:t>
            </a:r>
            <a:r>
              <a:rPr lang="hu-HU" dirty="0" err="1" smtClean="0"/>
              <a:t>changes</a:t>
            </a:r>
            <a:endParaRPr lang="hu-HU" dirty="0" smtClean="0"/>
          </a:p>
          <a:p>
            <a:pPr marL="0" indent="0">
              <a:buNone/>
            </a:pPr>
            <a:r>
              <a:rPr lang="hu-HU" dirty="0"/>
              <a:t>	</a:t>
            </a:r>
            <a:r>
              <a:rPr lang="en-GB" dirty="0" smtClean="0"/>
              <a:t>original </a:t>
            </a:r>
            <a:r>
              <a:rPr lang="en-GB" dirty="0"/>
              <a:t>plan </a:t>
            </a:r>
            <a:r>
              <a:rPr lang="hu-HU" dirty="0" err="1" smtClean="0"/>
              <a:t>was</a:t>
            </a:r>
            <a:r>
              <a:rPr lang="en-GB" dirty="0" smtClean="0"/>
              <a:t> </a:t>
            </a:r>
            <a:r>
              <a:rPr lang="en-GB" dirty="0"/>
              <a:t>a simple split-sample experiment on the effect of </a:t>
            </a:r>
            <a:r>
              <a:rPr lang="hu-HU" dirty="0" smtClean="0"/>
              <a:t>	</a:t>
            </a:r>
            <a:r>
              <a:rPr lang="hu-HU" dirty="0" err="1" smtClean="0"/>
              <a:t>well-tailored</a:t>
            </a:r>
            <a:r>
              <a:rPr lang="hu-HU" dirty="0" smtClean="0"/>
              <a:t> </a:t>
            </a:r>
            <a:r>
              <a:rPr lang="en-GB" dirty="0" smtClean="0"/>
              <a:t>interviewer training</a:t>
            </a:r>
            <a:endParaRPr lang="hu-HU" dirty="0" smtClean="0"/>
          </a:p>
          <a:p>
            <a:pPr marL="0" indent="0">
              <a:buNone/>
            </a:pPr>
            <a:r>
              <a:rPr lang="hu-HU" dirty="0" err="1" smtClean="0"/>
              <a:t>Today</a:t>
            </a:r>
            <a:r>
              <a:rPr lang="hu-HU" dirty="0"/>
              <a:t>:</a:t>
            </a:r>
            <a:endParaRPr lang="hu-HU" dirty="0" smtClean="0"/>
          </a:p>
          <a:p>
            <a:r>
              <a:rPr lang="hu-HU" dirty="0" err="1" smtClean="0"/>
              <a:t>early</a:t>
            </a:r>
            <a:r>
              <a:rPr lang="hu-HU" dirty="0" smtClean="0"/>
              <a:t> </a:t>
            </a:r>
            <a:r>
              <a:rPr lang="hu-HU" dirty="0" err="1" smtClean="0"/>
              <a:t>results</a:t>
            </a:r>
            <a:r>
              <a:rPr lang="hu-HU" dirty="0" smtClean="0"/>
              <a:t> of </a:t>
            </a:r>
            <a:r>
              <a:rPr lang="hu-HU" dirty="0" err="1" smtClean="0"/>
              <a:t>the</a:t>
            </a:r>
            <a:r>
              <a:rPr lang="hu-HU" dirty="0" smtClean="0"/>
              <a:t> </a:t>
            </a:r>
            <a:r>
              <a:rPr lang="hu-HU" dirty="0" err="1" smtClean="0"/>
              <a:t>literature</a:t>
            </a:r>
            <a:r>
              <a:rPr lang="hu-HU" dirty="0" smtClean="0"/>
              <a:t> </a:t>
            </a:r>
            <a:r>
              <a:rPr lang="hu-HU" dirty="0" err="1" smtClean="0"/>
              <a:t>review</a:t>
            </a:r>
            <a:endParaRPr lang="hu-HU" dirty="0" smtClean="0"/>
          </a:p>
          <a:p>
            <a:r>
              <a:rPr lang="hu-HU" dirty="0" err="1" smtClean="0"/>
              <a:t>at-a-glance</a:t>
            </a:r>
            <a:r>
              <a:rPr lang="hu-HU" dirty="0" smtClean="0"/>
              <a:t> </a:t>
            </a:r>
            <a:r>
              <a:rPr lang="hu-HU" dirty="0" err="1" smtClean="0"/>
              <a:t>analysis</a:t>
            </a:r>
            <a:r>
              <a:rPr lang="hu-HU" dirty="0" smtClean="0"/>
              <a:t> of </a:t>
            </a:r>
            <a:r>
              <a:rPr lang="hu-HU" dirty="0" err="1" smtClean="0"/>
              <a:t>existing</a:t>
            </a:r>
            <a:r>
              <a:rPr lang="hu-HU" dirty="0" smtClean="0"/>
              <a:t> </a:t>
            </a:r>
            <a:r>
              <a:rPr lang="hu-HU" dirty="0" err="1" smtClean="0"/>
              <a:t>variables</a:t>
            </a:r>
            <a:endParaRPr lang="hu-HU" dirty="0"/>
          </a:p>
          <a:p>
            <a:r>
              <a:rPr lang="hu-HU" dirty="0" err="1" smtClean="0"/>
              <a:t>overview</a:t>
            </a:r>
            <a:r>
              <a:rPr lang="hu-HU" dirty="0" smtClean="0"/>
              <a:t> of </a:t>
            </a:r>
            <a:r>
              <a:rPr lang="hu-HU" dirty="0" err="1" smtClean="0"/>
              <a:t>alternative</a:t>
            </a:r>
            <a:r>
              <a:rPr lang="hu-HU" dirty="0" smtClean="0"/>
              <a:t> </a:t>
            </a:r>
            <a:r>
              <a:rPr lang="hu-HU" dirty="0" err="1" smtClean="0"/>
              <a:t>options</a:t>
            </a:r>
            <a:endParaRPr lang="hu-HU" dirty="0" smtClean="0"/>
          </a:p>
          <a:p>
            <a:r>
              <a:rPr lang="hu-HU" dirty="0" err="1" smtClean="0"/>
              <a:t>next</a:t>
            </a:r>
            <a:r>
              <a:rPr lang="hu-HU" dirty="0" smtClean="0"/>
              <a:t> </a:t>
            </a:r>
            <a:r>
              <a:rPr lang="hu-HU" dirty="0" err="1" smtClean="0"/>
              <a:t>steps</a:t>
            </a:r>
            <a:r>
              <a:rPr lang="hu-HU" dirty="0"/>
              <a:t> </a:t>
            </a:r>
            <a:r>
              <a:rPr lang="hu-HU" dirty="0" smtClean="0"/>
              <a:t>and </a:t>
            </a:r>
            <a:r>
              <a:rPr lang="hu-HU" dirty="0" err="1" smtClean="0"/>
              <a:t>expected</a:t>
            </a:r>
            <a:r>
              <a:rPr lang="hu-HU" dirty="0" smtClean="0"/>
              <a:t> </a:t>
            </a:r>
            <a:r>
              <a:rPr lang="hu-HU" dirty="0" err="1" smtClean="0"/>
              <a:t>results</a:t>
            </a:r>
            <a:r>
              <a:rPr lang="hu-HU" dirty="0" smtClean="0"/>
              <a:t> of </a:t>
            </a:r>
            <a:r>
              <a:rPr lang="hu-HU" dirty="0" err="1" smtClean="0"/>
              <a:t>the</a:t>
            </a:r>
            <a:r>
              <a:rPr lang="hu-HU" dirty="0" smtClean="0"/>
              <a:t> </a:t>
            </a:r>
            <a:r>
              <a:rPr lang="hu-HU" dirty="0" err="1" smtClean="0"/>
              <a:t>study</a:t>
            </a:r>
            <a:endParaRPr lang="hu-HU" dirty="0" smtClean="0"/>
          </a:p>
          <a:p>
            <a:endParaRPr lang="en-GB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EC6E1-F1C1-444D-8DA3-0621314F7DF1}" type="slidenum">
              <a:rPr lang="hu-HU" smtClean="0"/>
              <a:t>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2724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err="1" smtClean="0"/>
              <a:t>Background</a:t>
            </a:r>
            <a:r>
              <a:rPr lang="hu-HU" dirty="0" smtClean="0"/>
              <a:t> </a:t>
            </a:r>
            <a:br>
              <a:rPr lang="hu-HU" dirty="0" smtClean="0"/>
            </a:br>
            <a:r>
              <a:rPr lang="hu-HU" dirty="0" smtClean="0"/>
              <a:t>and </a:t>
            </a:r>
            <a:r>
              <a:rPr lang="hu-HU" dirty="0" err="1" smtClean="0"/>
              <a:t>progress</a:t>
            </a:r>
            <a:r>
              <a:rPr lang="hu-HU" dirty="0" smtClean="0"/>
              <a:t> made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 smtClean="0"/>
              <a:t>The </a:t>
            </a:r>
            <a:r>
              <a:rPr lang="hu-HU" dirty="0" err="1" smtClean="0"/>
              <a:t>nonresponse</a:t>
            </a:r>
            <a:r>
              <a:rPr lang="hu-HU" dirty="0" smtClean="0"/>
              <a:t> </a:t>
            </a:r>
            <a:r>
              <a:rPr lang="hu-HU" dirty="0" err="1" smtClean="0"/>
              <a:t>issue</a:t>
            </a:r>
            <a:r>
              <a:rPr lang="hu-HU" dirty="0" smtClean="0"/>
              <a:t> and </a:t>
            </a:r>
            <a:r>
              <a:rPr lang="hu-HU" dirty="0" err="1" smtClean="0"/>
              <a:t>adjustment</a:t>
            </a:r>
            <a:r>
              <a:rPr lang="hu-HU" dirty="0" smtClean="0"/>
              <a:t> </a:t>
            </a:r>
            <a:r>
              <a:rPr lang="hu-HU" dirty="0" err="1" smtClean="0"/>
              <a:t>for</a:t>
            </a:r>
            <a:r>
              <a:rPr lang="hu-HU" dirty="0" smtClean="0"/>
              <a:t> </a:t>
            </a:r>
            <a:r>
              <a:rPr lang="hu-HU" dirty="0" err="1" smtClean="0"/>
              <a:t>nonresponse</a:t>
            </a:r>
            <a:r>
              <a:rPr lang="hu-HU" dirty="0" smtClean="0"/>
              <a:t> </a:t>
            </a:r>
            <a:r>
              <a:rPr lang="hu-HU" dirty="0" err="1" smtClean="0"/>
              <a:t>bias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EC6E1-F1C1-444D-8DA3-0621314F7DF1}" type="slidenum">
              <a:rPr lang="hu-HU" smtClean="0"/>
              <a:t>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14657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Increasing</a:t>
            </a:r>
            <a:r>
              <a:rPr lang="hu-HU" dirty="0" smtClean="0"/>
              <a:t> HLFS </a:t>
            </a:r>
            <a:r>
              <a:rPr lang="hu-HU" dirty="0" err="1" smtClean="0"/>
              <a:t>nonresponse</a:t>
            </a:r>
            <a:r>
              <a:rPr lang="hu-HU" dirty="0" smtClean="0"/>
              <a:t> </a:t>
            </a:r>
            <a:r>
              <a:rPr lang="hu-HU" dirty="0" err="1" smtClean="0"/>
              <a:t>rates</a:t>
            </a:r>
            <a:endParaRPr lang="en-GB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EC6E1-F1C1-444D-8DA3-0621314F7DF1}" type="slidenum">
              <a:rPr lang="hu-HU" smtClean="0"/>
              <a:t>4</a:t>
            </a:fld>
            <a:endParaRPr lang="hu-HU"/>
          </a:p>
        </p:txBody>
      </p:sp>
      <p:graphicFrame>
        <p:nvGraphicFramePr>
          <p:cNvPr id="5" name="Tartalom helye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3472629"/>
              </p:ext>
            </p:extLst>
          </p:nvPr>
        </p:nvGraphicFramePr>
        <p:xfrm>
          <a:off x="751254" y="1690688"/>
          <a:ext cx="10689492" cy="44365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49698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Nonresponse</a:t>
            </a:r>
            <a:r>
              <a:rPr lang="hu-HU" dirty="0" smtClean="0"/>
              <a:t> and </a:t>
            </a:r>
            <a:r>
              <a:rPr lang="hu-HU" dirty="0" err="1" smtClean="0"/>
              <a:t>administrative</a:t>
            </a:r>
            <a:r>
              <a:rPr lang="hu-HU" dirty="0" smtClean="0"/>
              <a:t> </a:t>
            </a:r>
            <a:r>
              <a:rPr lang="hu-HU" dirty="0" err="1" smtClean="0"/>
              <a:t>data</a:t>
            </a:r>
            <a:endParaRPr lang="en-GB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 err="1"/>
              <a:t>Increasing</a:t>
            </a:r>
            <a:r>
              <a:rPr lang="hu-HU" dirty="0"/>
              <a:t> </a:t>
            </a:r>
            <a:r>
              <a:rPr lang="hu-HU" dirty="0" err="1"/>
              <a:t>nonresponse</a:t>
            </a:r>
            <a:r>
              <a:rPr lang="hu-HU" dirty="0"/>
              <a:t> </a:t>
            </a:r>
            <a:r>
              <a:rPr lang="hu-HU" dirty="0" err="1" smtClean="0">
                <a:sym typeface="Wingdings" panose="05000000000000000000" pitchFamily="2" charset="2"/>
              </a:rPr>
              <a:t>potentially</a:t>
            </a:r>
            <a:r>
              <a:rPr lang="hu-HU" dirty="0" smtClean="0">
                <a:sym typeface="Wingdings" panose="05000000000000000000" pitchFamily="2" charset="2"/>
              </a:rPr>
              <a:t> </a:t>
            </a:r>
            <a:r>
              <a:rPr lang="hu-HU" dirty="0" err="1" smtClean="0">
                <a:sym typeface="Wingdings" panose="05000000000000000000" pitchFamily="2" charset="2"/>
              </a:rPr>
              <a:t>increases</a:t>
            </a:r>
            <a:r>
              <a:rPr lang="hu-HU" dirty="0" smtClean="0">
                <a:sym typeface="Wingdings" panose="05000000000000000000" pitchFamily="2" charset="2"/>
              </a:rPr>
              <a:t> </a:t>
            </a:r>
            <a:r>
              <a:rPr lang="hu-HU" dirty="0" err="1" smtClean="0">
                <a:sym typeface="Wingdings" panose="05000000000000000000" pitchFamily="2" charset="2"/>
              </a:rPr>
              <a:t>nonresponse</a:t>
            </a:r>
            <a:r>
              <a:rPr lang="hu-HU" dirty="0" smtClean="0">
                <a:sym typeface="Wingdings" panose="05000000000000000000" pitchFamily="2" charset="2"/>
              </a:rPr>
              <a:t> </a:t>
            </a:r>
            <a:r>
              <a:rPr lang="hu-HU" dirty="0" err="1" smtClean="0">
                <a:sym typeface="Wingdings" panose="05000000000000000000" pitchFamily="2" charset="2"/>
              </a:rPr>
              <a:t>bias</a:t>
            </a:r>
            <a:endParaRPr lang="hu-HU" dirty="0" smtClean="0">
              <a:sym typeface="Wingdings" panose="05000000000000000000" pitchFamily="2" charset="2"/>
            </a:endParaRPr>
          </a:p>
          <a:p>
            <a:r>
              <a:rPr lang="hu-HU" dirty="0" err="1" smtClean="0">
                <a:sym typeface="Wingdings" panose="05000000000000000000" pitchFamily="2" charset="2"/>
              </a:rPr>
              <a:t>Adjustment</a:t>
            </a:r>
            <a:r>
              <a:rPr lang="hu-HU" dirty="0" smtClean="0">
                <a:sym typeface="Wingdings" panose="05000000000000000000" pitchFamily="2" charset="2"/>
              </a:rPr>
              <a:t> </a:t>
            </a:r>
            <a:r>
              <a:rPr lang="hu-HU" dirty="0" err="1" smtClean="0">
                <a:sym typeface="Wingdings" panose="05000000000000000000" pitchFamily="2" charset="2"/>
              </a:rPr>
              <a:t>for</a:t>
            </a:r>
            <a:r>
              <a:rPr lang="hu-HU" dirty="0" smtClean="0">
                <a:sym typeface="Wingdings" panose="05000000000000000000" pitchFamily="2" charset="2"/>
              </a:rPr>
              <a:t> </a:t>
            </a:r>
            <a:r>
              <a:rPr lang="hu-HU" dirty="0" err="1" smtClean="0">
                <a:sym typeface="Wingdings" panose="05000000000000000000" pitchFamily="2" charset="2"/>
              </a:rPr>
              <a:t>nonresponse</a:t>
            </a:r>
            <a:r>
              <a:rPr lang="hu-HU" dirty="0" smtClean="0">
                <a:sym typeface="Wingdings" panose="05000000000000000000" pitchFamily="2" charset="2"/>
              </a:rPr>
              <a:t> </a:t>
            </a:r>
            <a:r>
              <a:rPr lang="hu-HU" dirty="0" err="1" smtClean="0">
                <a:sym typeface="Wingdings" panose="05000000000000000000" pitchFamily="2" charset="2"/>
              </a:rPr>
              <a:t>bias</a:t>
            </a:r>
            <a:r>
              <a:rPr lang="hu-HU" dirty="0">
                <a:sym typeface="Wingdings" panose="05000000000000000000" pitchFamily="2" charset="2"/>
              </a:rPr>
              <a:t> </a:t>
            </a:r>
            <a:r>
              <a:rPr lang="hu-HU" dirty="0" err="1" smtClean="0">
                <a:sym typeface="Wingdings" panose="05000000000000000000" pitchFamily="2" charset="2"/>
              </a:rPr>
              <a:t>by</a:t>
            </a:r>
            <a:r>
              <a:rPr lang="hu-HU" dirty="0" smtClean="0">
                <a:sym typeface="Wingdings" panose="05000000000000000000" pitchFamily="2" charset="2"/>
              </a:rPr>
              <a:t> </a:t>
            </a:r>
            <a:r>
              <a:rPr lang="hu-HU" dirty="0" err="1" smtClean="0">
                <a:sym typeface="Wingdings" panose="05000000000000000000" pitchFamily="2" charset="2"/>
              </a:rPr>
              <a:t>weighting</a:t>
            </a:r>
            <a:r>
              <a:rPr lang="hu-HU" dirty="0" smtClean="0">
                <a:sym typeface="Wingdings" panose="05000000000000000000" pitchFamily="2" charset="2"/>
              </a:rPr>
              <a:t> </a:t>
            </a:r>
            <a:r>
              <a:rPr lang="hu-HU" dirty="0" err="1" smtClean="0">
                <a:sym typeface="Wingdings" panose="05000000000000000000" pitchFamily="2" charset="2"/>
              </a:rPr>
              <a:t>procedures</a:t>
            </a:r>
            <a:endParaRPr lang="hu-HU" dirty="0" smtClean="0">
              <a:sym typeface="Wingdings" panose="05000000000000000000" pitchFamily="2" charset="2"/>
            </a:endParaRPr>
          </a:p>
          <a:p>
            <a:r>
              <a:rPr lang="hu-HU" dirty="0" smtClean="0"/>
              <a:t>Strong </a:t>
            </a:r>
            <a:r>
              <a:rPr lang="hu-HU" dirty="0" err="1" smtClean="0"/>
              <a:t>correlation</a:t>
            </a:r>
            <a:r>
              <a:rPr lang="hu-HU" dirty="0" smtClean="0"/>
              <a:t> is </a:t>
            </a:r>
            <a:r>
              <a:rPr lang="hu-HU" dirty="0" err="1" smtClean="0"/>
              <a:t>needed</a:t>
            </a:r>
            <a:r>
              <a:rPr lang="hu-HU" dirty="0" smtClean="0"/>
              <a:t> </a:t>
            </a:r>
            <a:r>
              <a:rPr lang="hu-HU" dirty="0" err="1" smtClean="0"/>
              <a:t>between</a:t>
            </a:r>
            <a:r>
              <a:rPr lang="hu-HU" dirty="0" smtClean="0"/>
              <a:t> </a:t>
            </a:r>
            <a:r>
              <a:rPr lang="en-GB" dirty="0" smtClean="0"/>
              <a:t>weighting </a:t>
            </a:r>
            <a:r>
              <a:rPr lang="en-GB" dirty="0"/>
              <a:t>classes and survey measures as well as response </a:t>
            </a:r>
            <a:r>
              <a:rPr lang="en-GB" dirty="0" smtClean="0"/>
              <a:t>propensity</a:t>
            </a:r>
            <a:r>
              <a:rPr lang="hu-HU" dirty="0" smtClean="0"/>
              <a:t> (</a:t>
            </a:r>
            <a:r>
              <a:rPr lang="hu-HU" dirty="0" err="1" smtClean="0"/>
              <a:t>Lynn</a:t>
            </a:r>
            <a:r>
              <a:rPr lang="hu-HU" dirty="0" smtClean="0"/>
              <a:t> 2003)</a:t>
            </a:r>
          </a:p>
          <a:p>
            <a:r>
              <a:rPr lang="hu-HU" dirty="0" err="1" smtClean="0">
                <a:sym typeface="Wingdings" panose="05000000000000000000" pitchFamily="2" charset="2"/>
              </a:rPr>
              <a:t>Usually</a:t>
            </a:r>
            <a:r>
              <a:rPr lang="hu-HU" dirty="0" smtClean="0">
                <a:sym typeface="Wingdings" panose="05000000000000000000" pitchFamily="2" charset="2"/>
              </a:rPr>
              <a:t> </a:t>
            </a:r>
            <a:r>
              <a:rPr lang="hu-HU" dirty="0" err="1" smtClean="0">
                <a:sym typeface="Wingdings" panose="05000000000000000000" pitchFamily="2" charset="2"/>
              </a:rPr>
              <a:t>based</a:t>
            </a:r>
            <a:r>
              <a:rPr lang="hu-HU" dirty="0" smtClean="0">
                <a:sym typeface="Wingdings" panose="05000000000000000000" pitchFamily="2" charset="2"/>
              </a:rPr>
              <a:t> </a:t>
            </a:r>
            <a:r>
              <a:rPr lang="hu-HU" dirty="0" err="1" smtClean="0">
                <a:sym typeface="Wingdings" panose="05000000000000000000" pitchFamily="2" charset="2"/>
              </a:rPr>
              <a:t>on</a:t>
            </a:r>
            <a:r>
              <a:rPr lang="hu-HU" dirty="0" smtClean="0">
                <a:sym typeface="Wingdings" panose="05000000000000000000" pitchFamily="2" charset="2"/>
              </a:rPr>
              <a:t> </a:t>
            </a:r>
            <a:r>
              <a:rPr lang="hu-HU" dirty="0" err="1" smtClean="0">
                <a:sym typeface="Wingdings" panose="05000000000000000000" pitchFamily="2" charset="2"/>
              </a:rPr>
              <a:t>administrative</a:t>
            </a:r>
            <a:r>
              <a:rPr lang="hu-HU" dirty="0" smtClean="0">
                <a:sym typeface="Wingdings" panose="05000000000000000000" pitchFamily="2" charset="2"/>
              </a:rPr>
              <a:t> </a:t>
            </a:r>
            <a:r>
              <a:rPr lang="hu-HU" dirty="0" err="1" smtClean="0">
                <a:sym typeface="Wingdings" panose="05000000000000000000" pitchFamily="2" charset="2"/>
              </a:rPr>
              <a:t>data</a:t>
            </a:r>
            <a:r>
              <a:rPr lang="hu-HU" dirty="0" smtClean="0">
                <a:sym typeface="Wingdings" panose="05000000000000000000" pitchFamily="2" charset="2"/>
              </a:rPr>
              <a:t> (</a:t>
            </a:r>
            <a:r>
              <a:rPr lang="hu-HU" dirty="0" err="1" smtClean="0">
                <a:sym typeface="Wingdings" panose="05000000000000000000" pitchFamily="2" charset="2"/>
              </a:rPr>
              <a:t>Lynn</a:t>
            </a:r>
            <a:r>
              <a:rPr lang="hu-HU" dirty="0" smtClean="0">
                <a:sym typeface="Wingdings" panose="05000000000000000000" pitchFamily="2" charset="2"/>
              </a:rPr>
              <a:t> 2003)</a:t>
            </a:r>
          </a:p>
          <a:p>
            <a:pPr marL="0" indent="0">
              <a:buNone/>
            </a:pPr>
            <a:r>
              <a:rPr lang="hu-HU" b="1" dirty="0" err="1" smtClean="0">
                <a:sym typeface="Wingdings" panose="05000000000000000000" pitchFamily="2" charset="2"/>
              </a:rPr>
              <a:t>Problems</a:t>
            </a:r>
            <a:r>
              <a:rPr lang="hu-HU" b="1" dirty="0" smtClean="0">
                <a:sym typeface="Wingdings" panose="05000000000000000000" pitchFamily="2" charset="2"/>
              </a:rPr>
              <a:t> </a:t>
            </a:r>
            <a:r>
              <a:rPr lang="hu-HU" b="1" dirty="0" err="1" smtClean="0">
                <a:sym typeface="Wingdings" panose="05000000000000000000" pitchFamily="2" charset="2"/>
              </a:rPr>
              <a:t>with</a:t>
            </a:r>
            <a:r>
              <a:rPr lang="hu-HU" b="1" dirty="0" smtClean="0">
                <a:sym typeface="Wingdings" panose="05000000000000000000" pitchFamily="2" charset="2"/>
              </a:rPr>
              <a:t> </a:t>
            </a:r>
            <a:r>
              <a:rPr lang="hu-HU" b="1" dirty="0" err="1" smtClean="0">
                <a:sym typeface="Wingdings" panose="05000000000000000000" pitchFamily="2" charset="2"/>
              </a:rPr>
              <a:t>this</a:t>
            </a:r>
            <a:r>
              <a:rPr lang="hu-HU" b="1" dirty="0" smtClean="0">
                <a:sym typeface="Wingdings" panose="05000000000000000000" pitchFamily="2" charset="2"/>
              </a:rPr>
              <a:t> </a:t>
            </a:r>
            <a:r>
              <a:rPr lang="hu-HU" b="1" dirty="0" err="1" smtClean="0">
                <a:sym typeface="Wingdings" panose="05000000000000000000" pitchFamily="2" charset="2"/>
              </a:rPr>
              <a:t>approach</a:t>
            </a:r>
            <a:r>
              <a:rPr lang="hu-HU" b="1" dirty="0" smtClean="0">
                <a:sym typeface="Wingdings" panose="05000000000000000000" pitchFamily="2" charset="2"/>
              </a:rPr>
              <a:t>:</a:t>
            </a:r>
          </a:p>
          <a:p>
            <a:r>
              <a:rPr lang="hu-HU" dirty="0" smtClean="0">
                <a:sym typeface="Wingdings" panose="05000000000000000000" pitchFamily="2" charset="2"/>
              </a:rPr>
              <a:t>The HCSO </a:t>
            </a:r>
            <a:r>
              <a:rPr lang="hu-HU" dirty="0" err="1" smtClean="0">
                <a:sym typeface="Wingdings" panose="05000000000000000000" pitchFamily="2" charset="2"/>
              </a:rPr>
              <a:t>does</a:t>
            </a:r>
            <a:r>
              <a:rPr lang="hu-HU" dirty="0" smtClean="0">
                <a:sym typeface="Wingdings" panose="05000000000000000000" pitchFamily="2" charset="2"/>
              </a:rPr>
              <a:t> </a:t>
            </a:r>
            <a:r>
              <a:rPr lang="hu-HU" dirty="0" err="1" smtClean="0">
                <a:sym typeface="Wingdings" panose="05000000000000000000" pitchFamily="2" charset="2"/>
              </a:rPr>
              <a:t>not</a:t>
            </a:r>
            <a:r>
              <a:rPr lang="hu-HU" dirty="0" smtClean="0">
                <a:sym typeface="Wingdings" panose="05000000000000000000" pitchFamily="2" charset="2"/>
              </a:rPr>
              <a:t> </a:t>
            </a:r>
            <a:r>
              <a:rPr lang="hu-HU" dirty="0" err="1" smtClean="0">
                <a:sym typeface="Wingdings" panose="05000000000000000000" pitchFamily="2" charset="2"/>
              </a:rPr>
              <a:t>access</a:t>
            </a:r>
            <a:r>
              <a:rPr lang="hu-HU" dirty="0" smtClean="0">
                <a:sym typeface="Wingdings" panose="05000000000000000000" pitchFamily="2" charset="2"/>
              </a:rPr>
              <a:t> </a:t>
            </a:r>
            <a:r>
              <a:rPr lang="hu-HU" dirty="0" err="1">
                <a:sym typeface="Wingdings" panose="05000000000000000000" pitchFamily="2" charset="2"/>
              </a:rPr>
              <a:t>adequate</a:t>
            </a:r>
            <a:r>
              <a:rPr lang="hu-HU" dirty="0">
                <a:sym typeface="Wingdings" panose="05000000000000000000" pitchFamily="2" charset="2"/>
              </a:rPr>
              <a:t> </a:t>
            </a:r>
            <a:r>
              <a:rPr lang="hu-HU" dirty="0" err="1" smtClean="0">
                <a:sym typeface="Wingdings" panose="05000000000000000000" pitchFamily="2" charset="2"/>
              </a:rPr>
              <a:t>administrative</a:t>
            </a:r>
            <a:r>
              <a:rPr lang="hu-HU" dirty="0" smtClean="0">
                <a:sym typeface="Wingdings" panose="05000000000000000000" pitchFamily="2" charset="2"/>
              </a:rPr>
              <a:t> </a:t>
            </a:r>
            <a:r>
              <a:rPr lang="hu-HU" dirty="0" err="1" smtClean="0">
                <a:sym typeface="Wingdings" panose="05000000000000000000" pitchFamily="2" charset="2"/>
              </a:rPr>
              <a:t>data</a:t>
            </a:r>
            <a:r>
              <a:rPr lang="hu-HU" dirty="0" smtClean="0">
                <a:sym typeface="Wingdings" panose="05000000000000000000" pitchFamily="2" charset="2"/>
              </a:rPr>
              <a:t> </a:t>
            </a:r>
            <a:r>
              <a:rPr lang="hu-HU" dirty="0" err="1" smtClean="0">
                <a:sym typeface="Wingdings" panose="05000000000000000000" pitchFamily="2" charset="2"/>
              </a:rPr>
              <a:t>sources</a:t>
            </a:r>
            <a:endParaRPr lang="hu-HU" dirty="0" smtClean="0">
              <a:sym typeface="Wingdings" panose="05000000000000000000" pitchFamily="2" charset="2"/>
            </a:endParaRPr>
          </a:p>
          <a:p>
            <a:r>
              <a:rPr lang="hu-HU" dirty="0" err="1" smtClean="0">
                <a:sym typeface="Wingdings" panose="05000000000000000000" pitchFamily="2" charset="2"/>
              </a:rPr>
              <a:t>Correlations</a:t>
            </a:r>
            <a:r>
              <a:rPr lang="hu-HU" dirty="0" smtClean="0">
                <a:sym typeface="Wingdings" panose="05000000000000000000" pitchFamily="2" charset="2"/>
              </a:rPr>
              <a:t> </a:t>
            </a:r>
            <a:r>
              <a:rPr lang="hu-HU" dirty="0" err="1" smtClean="0">
                <a:sym typeface="Wingdings" panose="05000000000000000000" pitchFamily="2" charset="2"/>
              </a:rPr>
              <a:t>are</a:t>
            </a:r>
            <a:r>
              <a:rPr lang="hu-HU" dirty="0" smtClean="0">
                <a:sym typeface="Wingdings" panose="05000000000000000000" pitchFamily="2" charset="2"/>
              </a:rPr>
              <a:t> </a:t>
            </a:r>
            <a:r>
              <a:rPr lang="hu-HU" dirty="0" err="1" smtClean="0">
                <a:sym typeface="Wingdings" panose="05000000000000000000" pitchFamily="2" charset="2"/>
              </a:rPr>
              <a:t>often</a:t>
            </a:r>
            <a:r>
              <a:rPr lang="hu-HU" dirty="0" smtClean="0">
                <a:sym typeface="Wingdings" panose="05000000000000000000" pitchFamily="2" charset="2"/>
              </a:rPr>
              <a:t> </a:t>
            </a:r>
            <a:r>
              <a:rPr lang="hu-HU" dirty="0" err="1" smtClean="0">
                <a:sym typeface="Wingdings" panose="05000000000000000000" pitchFamily="2" charset="2"/>
              </a:rPr>
              <a:t>not</a:t>
            </a:r>
            <a:r>
              <a:rPr lang="hu-HU" dirty="0" smtClean="0">
                <a:sym typeface="Wingdings" panose="05000000000000000000" pitchFamily="2" charset="2"/>
              </a:rPr>
              <a:t> </a:t>
            </a:r>
            <a:r>
              <a:rPr lang="hu-HU" dirty="0" err="1" smtClean="0">
                <a:sym typeface="Wingdings" panose="05000000000000000000" pitchFamily="2" charset="2"/>
              </a:rPr>
              <a:t>strong</a:t>
            </a:r>
            <a:r>
              <a:rPr lang="hu-HU" dirty="0" smtClean="0">
                <a:sym typeface="Wingdings" panose="05000000000000000000" pitchFamily="2" charset="2"/>
              </a:rPr>
              <a:t> </a:t>
            </a:r>
            <a:r>
              <a:rPr lang="hu-HU" dirty="0" err="1" smtClean="0">
                <a:sym typeface="Wingdings" panose="05000000000000000000" pitchFamily="2" charset="2"/>
              </a:rPr>
              <a:t>enough</a:t>
            </a:r>
            <a:r>
              <a:rPr lang="hu-HU" dirty="0" smtClean="0">
                <a:sym typeface="Wingdings" panose="05000000000000000000" pitchFamily="2" charset="2"/>
              </a:rPr>
              <a:t> (</a:t>
            </a:r>
            <a:r>
              <a:rPr lang="hu-HU" dirty="0" err="1" smtClean="0">
                <a:sym typeface="Wingdings" panose="05000000000000000000" pitchFamily="2" charset="2"/>
              </a:rPr>
              <a:t>Lynn</a:t>
            </a:r>
            <a:r>
              <a:rPr lang="hu-HU" dirty="0" smtClean="0">
                <a:sym typeface="Wingdings" panose="05000000000000000000" pitchFamily="2" charset="2"/>
              </a:rPr>
              <a:t> 2003)</a:t>
            </a:r>
          </a:p>
          <a:p>
            <a:pPr marL="0" indent="0">
              <a:buNone/>
            </a:pPr>
            <a:endParaRPr lang="hu-HU" dirty="0" smtClean="0">
              <a:sym typeface="Wingdings" panose="05000000000000000000" pitchFamily="2" charset="2"/>
            </a:endParaRPr>
          </a:p>
          <a:p>
            <a:endParaRPr lang="hu-HU" dirty="0"/>
          </a:p>
          <a:p>
            <a:endParaRPr lang="en-GB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EC6E1-F1C1-444D-8DA3-0621314F7DF1}" type="slidenum">
              <a:rPr lang="hu-HU" smtClean="0"/>
              <a:t>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67090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Nonresponse</a:t>
            </a:r>
            <a:r>
              <a:rPr lang="hu-HU" dirty="0" smtClean="0"/>
              <a:t> and </a:t>
            </a:r>
            <a:r>
              <a:rPr lang="hu-HU" dirty="0" err="1" smtClean="0"/>
              <a:t>interviewer</a:t>
            </a:r>
            <a:r>
              <a:rPr lang="hu-HU" dirty="0" smtClean="0"/>
              <a:t> </a:t>
            </a:r>
            <a:r>
              <a:rPr lang="hu-HU" dirty="0" err="1" smtClean="0"/>
              <a:t>observations</a:t>
            </a:r>
            <a:endParaRPr lang="en-GB" dirty="0"/>
          </a:p>
        </p:txBody>
      </p:sp>
      <p:sp>
        <p:nvSpPr>
          <p:cNvPr id="5" name="Tartalom helye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u-HU" dirty="0" err="1" smtClean="0"/>
              <a:t>Interviewer</a:t>
            </a:r>
            <a:r>
              <a:rPr lang="hu-HU" dirty="0" smtClean="0"/>
              <a:t> </a:t>
            </a:r>
            <a:r>
              <a:rPr lang="hu-HU" dirty="0" err="1" smtClean="0"/>
              <a:t>observations</a:t>
            </a:r>
            <a:r>
              <a:rPr lang="hu-HU" dirty="0" smtClean="0"/>
              <a:t> </a:t>
            </a:r>
            <a:r>
              <a:rPr lang="hu-HU" dirty="0" err="1" smtClean="0"/>
              <a:t>on</a:t>
            </a:r>
            <a:r>
              <a:rPr lang="hu-HU" dirty="0" smtClean="0"/>
              <a:t> HU/</a:t>
            </a:r>
            <a:r>
              <a:rPr lang="hu-HU" dirty="0" err="1" smtClean="0"/>
              <a:t>neighbourhood</a:t>
            </a:r>
            <a:r>
              <a:rPr lang="hu-HU" dirty="0" smtClean="0"/>
              <a:t> </a:t>
            </a:r>
            <a:r>
              <a:rPr lang="hu-HU" dirty="0" err="1" smtClean="0"/>
              <a:t>characteristics</a:t>
            </a:r>
            <a:endParaRPr lang="hu-HU" dirty="0" smtClean="0"/>
          </a:p>
          <a:p>
            <a:r>
              <a:rPr lang="hu-HU" dirty="0" smtClean="0"/>
              <a:t>Data </a:t>
            </a:r>
            <a:r>
              <a:rPr lang="hu-HU" i="1" dirty="0" err="1" smtClean="0"/>
              <a:t>on</a:t>
            </a:r>
            <a:r>
              <a:rPr lang="hu-HU" i="1" dirty="0" smtClean="0"/>
              <a:t> </a:t>
            </a:r>
            <a:r>
              <a:rPr lang="hu-HU" dirty="0" err="1" smtClean="0"/>
              <a:t>the</a:t>
            </a:r>
            <a:r>
              <a:rPr lang="hu-HU" dirty="0" smtClean="0"/>
              <a:t> </a:t>
            </a:r>
            <a:r>
              <a:rPr lang="hu-HU" dirty="0" err="1" smtClean="0"/>
              <a:t>nonrespondents</a:t>
            </a:r>
            <a:endParaRPr lang="hu-HU" dirty="0" smtClean="0"/>
          </a:p>
          <a:p>
            <a:r>
              <a:rPr lang="hu-HU" dirty="0" err="1" smtClean="0"/>
              <a:t>Indirect</a:t>
            </a:r>
            <a:r>
              <a:rPr lang="hu-HU" dirty="0" smtClean="0"/>
              <a:t>, </a:t>
            </a:r>
            <a:r>
              <a:rPr lang="hu-HU" dirty="0" err="1" smtClean="0"/>
              <a:t>but</a:t>
            </a:r>
            <a:endParaRPr lang="hu-HU" dirty="0" smtClean="0"/>
          </a:p>
          <a:p>
            <a:r>
              <a:rPr lang="hu-HU" dirty="0" smtClean="0"/>
              <a:t>Free </a:t>
            </a:r>
            <a:r>
              <a:rPr lang="hu-HU" dirty="0" err="1" smtClean="0"/>
              <a:t>from</a:t>
            </a:r>
            <a:r>
              <a:rPr lang="hu-HU" dirty="0" smtClean="0"/>
              <a:t> </a:t>
            </a:r>
            <a:r>
              <a:rPr lang="hu-HU" dirty="0" err="1" smtClean="0"/>
              <a:t>nonresponse</a:t>
            </a:r>
            <a:r>
              <a:rPr lang="hu-HU" dirty="0" smtClean="0"/>
              <a:t> </a:t>
            </a:r>
            <a:r>
              <a:rPr lang="hu-HU" dirty="0" err="1" smtClean="0"/>
              <a:t>issues</a:t>
            </a:r>
            <a:endParaRPr lang="hu-HU" dirty="0" smtClean="0"/>
          </a:p>
          <a:p>
            <a:r>
              <a:rPr lang="hu-HU" dirty="0" err="1" smtClean="0"/>
              <a:t>Fully</a:t>
            </a:r>
            <a:r>
              <a:rPr lang="hu-HU" dirty="0" smtClean="0"/>
              <a:t> </a:t>
            </a:r>
            <a:r>
              <a:rPr lang="hu-HU" dirty="0" err="1" smtClean="0"/>
              <a:t>controlled</a:t>
            </a:r>
            <a:r>
              <a:rPr lang="hu-HU" dirty="0" smtClean="0"/>
              <a:t> (</a:t>
            </a:r>
            <a:r>
              <a:rPr lang="hu-HU" dirty="0" err="1" smtClean="0"/>
              <a:t>in</a:t>
            </a:r>
            <a:r>
              <a:rPr lang="hu-HU" dirty="0" smtClean="0"/>
              <a:t> </a:t>
            </a:r>
            <a:r>
              <a:rPr lang="hu-HU" dirty="0" err="1" smtClean="0"/>
              <a:t>theory</a:t>
            </a:r>
            <a:r>
              <a:rPr lang="hu-HU" dirty="0" smtClean="0"/>
              <a:t>)</a:t>
            </a:r>
          </a:p>
          <a:p>
            <a:endParaRPr lang="hu-HU" dirty="0" smtClean="0"/>
          </a:p>
          <a:p>
            <a:pPr marL="0" indent="0">
              <a:buNone/>
            </a:pPr>
            <a:r>
              <a:rPr lang="hu-HU" dirty="0"/>
              <a:t>	</a:t>
            </a:r>
            <a:r>
              <a:rPr lang="hu-HU" dirty="0" err="1" smtClean="0"/>
              <a:t>Better</a:t>
            </a:r>
            <a:r>
              <a:rPr lang="hu-HU" dirty="0" smtClean="0"/>
              <a:t> </a:t>
            </a:r>
            <a:r>
              <a:rPr lang="hu-HU" dirty="0" err="1" smtClean="0"/>
              <a:t>alternative</a:t>
            </a:r>
            <a:r>
              <a:rPr lang="hu-HU" dirty="0" smtClean="0"/>
              <a:t> </a:t>
            </a:r>
            <a:r>
              <a:rPr lang="hu-HU" dirty="0" err="1" smtClean="0"/>
              <a:t>for</a:t>
            </a:r>
            <a:r>
              <a:rPr lang="hu-HU" dirty="0" smtClean="0"/>
              <a:t> </a:t>
            </a:r>
            <a:r>
              <a:rPr lang="hu-HU" dirty="0" err="1" smtClean="0"/>
              <a:t>nonresponse</a:t>
            </a:r>
            <a:r>
              <a:rPr lang="hu-HU" dirty="0" smtClean="0"/>
              <a:t> </a:t>
            </a:r>
            <a:r>
              <a:rPr lang="hu-HU" dirty="0" err="1" smtClean="0"/>
              <a:t>adjustment</a:t>
            </a:r>
            <a:endParaRPr lang="en-GB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EC6E1-F1C1-444D-8DA3-0621314F7DF1}" type="slidenum">
              <a:rPr lang="hu-HU" smtClean="0"/>
              <a:t>6</a:t>
            </a:fld>
            <a:endParaRPr lang="hu-HU"/>
          </a:p>
        </p:txBody>
      </p:sp>
      <p:cxnSp>
        <p:nvCxnSpPr>
          <p:cNvPr id="11" name="Egyenes összekötő nyíllal 10"/>
          <p:cNvCxnSpPr/>
          <p:nvPr/>
        </p:nvCxnSpPr>
        <p:spPr>
          <a:xfrm>
            <a:off x="4933462" y="4431323"/>
            <a:ext cx="0" cy="42203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5976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ím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HU/</a:t>
            </a:r>
            <a:r>
              <a:rPr lang="hu-HU" dirty="0" err="1" smtClean="0"/>
              <a:t>neighbourhood</a:t>
            </a:r>
            <a:r>
              <a:rPr lang="hu-HU" dirty="0" smtClean="0"/>
              <a:t> </a:t>
            </a:r>
            <a:r>
              <a:rPr lang="hu-HU" dirty="0" err="1" smtClean="0"/>
              <a:t>characteristics</a:t>
            </a:r>
            <a:r>
              <a:rPr lang="hu-HU" dirty="0" smtClean="0"/>
              <a:t> </a:t>
            </a:r>
            <a:r>
              <a:rPr lang="hu-HU" dirty="0" err="1" smtClean="0"/>
              <a:t>observations</a:t>
            </a:r>
            <a:endParaRPr lang="en-GB" dirty="0"/>
          </a:p>
        </p:txBody>
      </p:sp>
      <p:sp>
        <p:nvSpPr>
          <p:cNvPr id="7" name="Tartalom helye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Strong </a:t>
            </a:r>
            <a:r>
              <a:rPr lang="hu-HU" dirty="0" err="1" smtClean="0"/>
              <a:t>correlation</a:t>
            </a:r>
            <a:r>
              <a:rPr lang="hu-HU" dirty="0" smtClean="0"/>
              <a:t> is </a:t>
            </a:r>
            <a:r>
              <a:rPr lang="hu-HU" dirty="0" err="1" smtClean="0"/>
              <a:t>required</a:t>
            </a:r>
            <a:r>
              <a:rPr lang="hu-HU" dirty="0" smtClean="0"/>
              <a:t> </a:t>
            </a:r>
            <a:r>
              <a:rPr lang="hu-HU" dirty="0" err="1" smtClean="0"/>
              <a:t>with</a:t>
            </a:r>
            <a:r>
              <a:rPr lang="hu-HU" dirty="0" smtClean="0"/>
              <a:t> </a:t>
            </a:r>
            <a:r>
              <a:rPr lang="hu-HU" dirty="0" err="1" smtClean="0"/>
              <a:t>key</a:t>
            </a:r>
            <a:r>
              <a:rPr lang="hu-HU" dirty="0" smtClean="0"/>
              <a:t> </a:t>
            </a:r>
            <a:r>
              <a:rPr lang="hu-HU" dirty="0" err="1" smtClean="0"/>
              <a:t>survey</a:t>
            </a:r>
            <a:r>
              <a:rPr lang="hu-HU" dirty="0" smtClean="0"/>
              <a:t> </a:t>
            </a:r>
            <a:r>
              <a:rPr lang="hu-HU" dirty="0" err="1" smtClean="0"/>
              <a:t>variables</a:t>
            </a:r>
            <a:r>
              <a:rPr lang="hu-HU" dirty="0" smtClean="0"/>
              <a:t> and </a:t>
            </a:r>
            <a:r>
              <a:rPr lang="hu-HU" dirty="0" err="1" smtClean="0"/>
              <a:t>survey</a:t>
            </a:r>
            <a:r>
              <a:rPr lang="hu-HU" dirty="0" smtClean="0"/>
              <a:t> </a:t>
            </a:r>
            <a:r>
              <a:rPr lang="hu-HU" dirty="0" err="1" smtClean="0"/>
              <a:t>participation</a:t>
            </a:r>
            <a:r>
              <a:rPr lang="hu-HU" dirty="0" smtClean="0"/>
              <a:t> </a:t>
            </a:r>
            <a:r>
              <a:rPr lang="hu-HU" sz="1600" dirty="0" smtClean="0"/>
              <a:t>(</a:t>
            </a:r>
            <a:r>
              <a:rPr lang="hu-HU" sz="1600" dirty="0" err="1" smtClean="0"/>
              <a:t>Lynn</a:t>
            </a:r>
            <a:r>
              <a:rPr lang="hu-HU" sz="1600" dirty="0" smtClean="0"/>
              <a:t> 2003)</a:t>
            </a:r>
          </a:p>
          <a:p>
            <a:r>
              <a:rPr lang="hu-HU" dirty="0" err="1" smtClean="0"/>
              <a:t>Correlations</a:t>
            </a:r>
            <a:r>
              <a:rPr lang="hu-HU" dirty="0" smtClean="0"/>
              <a:t> </a:t>
            </a:r>
            <a:r>
              <a:rPr lang="hu-HU" dirty="0" err="1" smtClean="0"/>
              <a:t>are</a:t>
            </a:r>
            <a:r>
              <a:rPr lang="hu-HU" dirty="0" smtClean="0"/>
              <a:t> </a:t>
            </a:r>
            <a:r>
              <a:rPr lang="hu-HU" dirty="0" err="1" smtClean="0"/>
              <a:t>low</a:t>
            </a:r>
            <a:r>
              <a:rPr lang="hu-HU" dirty="0" smtClean="0"/>
              <a:t>, </a:t>
            </a:r>
            <a:r>
              <a:rPr lang="hu-HU" dirty="0" err="1" smtClean="0"/>
              <a:t>weak</a:t>
            </a:r>
            <a:r>
              <a:rPr lang="hu-HU" dirty="0" smtClean="0"/>
              <a:t> </a:t>
            </a:r>
            <a:r>
              <a:rPr lang="hu-HU" dirty="0" err="1"/>
              <a:t>predictive</a:t>
            </a:r>
            <a:r>
              <a:rPr lang="hu-HU" dirty="0"/>
              <a:t> </a:t>
            </a:r>
            <a:r>
              <a:rPr lang="hu-HU" dirty="0" err="1"/>
              <a:t>power</a:t>
            </a:r>
            <a:r>
              <a:rPr lang="hu-HU" dirty="0" smtClean="0"/>
              <a:t> </a:t>
            </a:r>
            <a:r>
              <a:rPr lang="hu-HU" sz="1600" dirty="0" smtClean="0"/>
              <a:t>(</a:t>
            </a:r>
            <a:r>
              <a:rPr lang="hu-HU" sz="1600" dirty="0" err="1" smtClean="0"/>
              <a:t>Casas-Cordero</a:t>
            </a:r>
            <a:r>
              <a:rPr lang="hu-HU" sz="1600" dirty="0" smtClean="0"/>
              <a:t> 2010, West 2011, etc.)</a:t>
            </a:r>
            <a:endParaRPr lang="hu-HU" sz="1600" dirty="0"/>
          </a:p>
          <a:p>
            <a:r>
              <a:rPr lang="hu-HU" dirty="0" err="1" smtClean="0"/>
              <a:t>Not</a:t>
            </a:r>
            <a:r>
              <a:rPr lang="hu-HU" dirty="0" smtClean="0"/>
              <a:t> </a:t>
            </a:r>
            <a:r>
              <a:rPr lang="hu-HU" dirty="0" err="1" smtClean="0"/>
              <a:t>suitable</a:t>
            </a:r>
            <a:r>
              <a:rPr lang="hu-HU" dirty="0" smtClean="0"/>
              <a:t> </a:t>
            </a:r>
            <a:r>
              <a:rPr lang="hu-HU" dirty="0" err="1" smtClean="0"/>
              <a:t>for</a:t>
            </a:r>
            <a:r>
              <a:rPr lang="hu-HU" dirty="0" smtClean="0"/>
              <a:t> </a:t>
            </a:r>
            <a:r>
              <a:rPr lang="hu-HU" dirty="0" err="1" smtClean="0"/>
              <a:t>nonresponse</a:t>
            </a:r>
            <a:r>
              <a:rPr lang="hu-HU" dirty="0" smtClean="0"/>
              <a:t> </a:t>
            </a:r>
            <a:r>
              <a:rPr lang="hu-HU" dirty="0" err="1" smtClean="0"/>
              <a:t>adjustment</a:t>
            </a:r>
            <a:r>
              <a:rPr lang="hu-HU" dirty="0" smtClean="0"/>
              <a:t> </a:t>
            </a:r>
            <a:r>
              <a:rPr lang="hu-HU" sz="1600" dirty="0"/>
              <a:t>(</a:t>
            </a:r>
            <a:r>
              <a:rPr lang="hu-HU" sz="1600" dirty="0" err="1"/>
              <a:t>Casas-Cordero</a:t>
            </a:r>
            <a:r>
              <a:rPr lang="hu-HU" sz="1600" dirty="0"/>
              <a:t> 2010, West 2011, etc</a:t>
            </a:r>
            <a:r>
              <a:rPr lang="hu-HU" sz="1600" dirty="0" smtClean="0"/>
              <a:t>.)</a:t>
            </a:r>
          </a:p>
          <a:p>
            <a:pPr marL="0" indent="0">
              <a:buNone/>
            </a:pPr>
            <a:endParaRPr lang="hu-HU" i="1" dirty="0" smtClean="0"/>
          </a:p>
          <a:p>
            <a:pPr marL="0" indent="0">
              <a:buNone/>
            </a:pPr>
            <a:r>
              <a:rPr lang="hu-HU" dirty="0" smtClean="0"/>
              <a:t>	</a:t>
            </a:r>
            <a:r>
              <a:rPr lang="hu-HU" dirty="0" err="1" smtClean="0"/>
              <a:t>But</a:t>
            </a:r>
            <a:r>
              <a:rPr lang="hu-HU" dirty="0" smtClean="0"/>
              <a:t>:</a:t>
            </a:r>
          </a:p>
          <a:p>
            <a:pPr marL="0" indent="0">
              <a:buNone/>
            </a:pPr>
            <a:r>
              <a:rPr lang="hu-HU" i="1" dirty="0" smtClean="0"/>
              <a:t>		</a:t>
            </a:r>
            <a:r>
              <a:rPr lang="hu-HU" i="1" dirty="0" err="1" smtClean="0"/>
              <a:t>Successful</a:t>
            </a:r>
            <a:r>
              <a:rPr lang="hu-HU" i="1" dirty="0" smtClean="0"/>
              <a:t> </a:t>
            </a:r>
            <a:r>
              <a:rPr lang="hu-HU" dirty="0" err="1" smtClean="0"/>
              <a:t>quantitative</a:t>
            </a:r>
            <a:r>
              <a:rPr lang="hu-HU" dirty="0" smtClean="0"/>
              <a:t> </a:t>
            </a:r>
            <a:r>
              <a:rPr lang="hu-HU" dirty="0" err="1" smtClean="0"/>
              <a:t>reliability</a:t>
            </a:r>
            <a:r>
              <a:rPr lang="hu-HU" dirty="0" smtClean="0"/>
              <a:t>/</a:t>
            </a:r>
            <a:r>
              <a:rPr lang="hu-HU" dirty="0" err="1" smtClean="0"/>
              <a:t>validity</a:t>
            </a:r>
            <a:r>
              <a:rPr lang="hu-HU" dirty="0" smtClean="0"/>
              <a:t> </a:t>
            </a:r>
            <a:r>
              <a:rPr lang="hu-HU" dirty="0" err="1" smtClean="0"/>
              <a:t>tests</a:t>
            </a:r>
            <a:r>
              <a:rPr lang="hu-HU" dirty="0" smtClean="0"/>
              <a:t> </a:t>
            </a:r>
          </a:p>
          <a:p>
            <a:pPr marL="0" indent="0">
              <a:buNone/>
            </a:pPr>
            <a:r>
              <a:rPr lang="hu-HU" sz="1600" dirty="0"/>
              <a:t>	</a:t>
            </a:r>
            <a:r>
              <a:rPr lang="hu-HU" sz="1600" dirty="0" smtClean="0"/>
              <a:t>	(</a:t>
            </a:r>
            <a:r>
              <a:rPr lang="en-GB" sz="1600" dirty="0"/>
              <a:t>Andresen et al. 2006, Andresen </a:t>
            </a:r>
            <a:r>
              <a:rPr lang="hu-HU" sz="1600" dirty="0" smtClean="0"/>
              <a:t>	</a:t>
            </a:r>
            <a:r>
              <a:rPr lang="en-GB" sz="1600" dirty="0" smtClean="0"/>
              <a:t>et </a:t>
            </a:r>
            <a:r>
              <a:rPr lang="en-GB" sz="1600" dirty="0"/>
              <a:t>al. 2008, etc</a:t>
            </a:r>
            <a:r>
              <a:rPr lang="en-GB" sz="1600" dirty="0" smtClean="0"/>
              <a:t>.</a:t>
            </a:r>
            <a:r>
              <a:rPr lang="hu-HU" sz="1600" dirty="0" smtClean="0"/>
              <a:t>)</a:t>
            </a: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EC6E1-F1C1-444D-8DA3-0621314F7DF1}" type="slidenum">
              <a:rPr lang="hu-HU" smtClean="0"/>
              <a:t>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95502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Why</a:t>
            </a:r>
            <a:r>
              <a:rPr lang="hu-HU" dirty="0"/>
              <a:t> </a:t>
            </a:r>
            <a:r>
              <a:rPr lang="hu-HU" dirty="0" err="1"/>
              <a:t>are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correlations</a:t>
            </a:r>
            <a:r>
              <a:rPr lang="hu-HU" dirty="0"/>
              <a:t> </a:t>
            </a:r>
            <a:r>
              <a:rPr lang="hu-HU" dirty="0" err="1"/>
              <a:t>low</a:t>
            </a:r>
            <a:r>
              <a:rPr lang="hu-HU" dirty="0"/>
              <a:t>?</a:t>
            </a:r>
            <a:endParaRPr lang="en-GB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u-HU" sz="1600" dirty="0"/>
              <a:t>(</a:t>
            </a:r>
            <a:r>
              <a:rPr lang="en-GB" sz="1600" dirty="0"/>
              <a:t>Andresen et al. 2006, Andresen et al. 2008, </a:t>
            </a:r>
            <a:r>
              <a:rPr lang="hu-HU" sz="1600" dirty="0" err="1"/>
              <a:t>Kreuter</a:t>
            </a:r>
            <a:r>
              <a:rPr lang="hu-HU" sz="1600" dirty="0"/>
              <a:t> et </a:t>
            </a:r>
            <a:r>
              <a:rPr lang="hu-HU" sz="1600" dirty="0" err="1"/>
              <a:t>al</a:t>
            </a:r>
            <a:r>
              <a:rPr lang="hu-HU" sz="1600" dirty="0"/>
              <a:t>. 2010, West 2011, </a:t>
            </a:r>
            <a:r>
              <a:rPr lang="hu-HU" sz="1600" dirty="0" err="1"/>
              <a:t>Casas-Cordero</a:t>
            </a:r>
            <a:r>
              <a:rPr lang="hu-HU" sz="1600" dirty="0"/>
              <a:t> et </a:t>
            </a:r>
            <a:r>
              <a:rPr lang="hu-HU" sz="1600" dirty="0" err="1"/>
              <a:t>al</a:t>
            </a:r>
            <a:r>
              <a:rPr lang="hu-HU" sz="1600" dirty="0"/>
              <a:t>. </a:t>
            </a:r>
            <a:r>
              <a:rPr lang="hu-HU" sz="1600" dirty="0" smtClean="0"/>
              <a:t>2013, West &amp; </a:t>
            </a:r>
            <a:r>
              <a:rPr lang="hu-HU" sz="1600" dirty="0" err="1" smtClean="0"/>
              <a:t>Kreuter</a:t>
            </a:r>
            <a:r>
              <a:rPr lang="hu-HU" sz="1600" dirty="0" smtClean="0"/>
              <a:t> 2015)</a:t>
            </a:r>
          </a:p>
          <a:p>
            <a:r>
              <a:rPr lang="hu-HU" dirty="0" err="1" smtClean="0"/>
              <a:t>Survey</a:t>
            </a:r>
            <a:r>
              <a:rPr lang="hu-HU" dirty="0" smtClean="0"/>
              <a:t>: </a:t>
            </a:r>
            <a:r>
              <a:rPr lang="hu-HU" dirty="0" err="1" smtClean="0"/>
              <a:t>auxiliary</a:t>
            </a:r>
            <a:r>
              <a:rPr lang="hu-HU" dirty="0" smtClean="0"/>
              <a:t> </a:t>
            </a:r>
            <a:r>
              <a:rPr lang="hu-HU" dirty="0" err="1" smtClean="0"/>
              <a:t>observations</a:t>
            </a:r>
            <a:r>
              <a:rPr lang="hu-HU" dirty="0" smtClean="0"/>
              <a:t> </a:t>
            </a:r>
            <a:r>
              <a:rPr lang="hu-HU" dirty="0">
                <a:sym typeface="Wingdings" panose="05000000000000000000" pitchFamily="2" charset="2"/>
              </a:rPr>
              <a:t> </a:t>
            </a:r>
            <a:r>
              <a:rPr lang="hu-HU" dirty="0" err="1">
                <a:sym typeface="Wingdings" panose="05000000000000000000" pitchFamily="2" charset="2"/>
              </a:rPr>
              <a:t>quantitative</a:t>
            </a:r>
            <a:r>
              <a:rPr lang="hu-HU" dirty="0">
                <a:sym typeface="Wingdings" panose="05000000000000000000" pitchFamily="2" charset="2"/>
              </a:rPr>
              <a:t> </a:t>
            </a:r>
            <a:r>
              <a:rPr lang="hu-HU" dirty="0" err="1" smtClean="0">
                <a:sym typeface="Wingdings" panose="05000000000000000000" pitchFamily="2" charset="2"/>
              </a:rPr>
              <a:t>tests</a:t>
            </a:r>
            <a:endParaRPr lang="hu-HU" dirty="0" smtClean="0">
              <a:sym typeface="Wingdings" panose="05000000000000000000" pitchFamily="2" charset="2"/>
            </a:endParaRPr>
          </a:p>
          <a:p>
            <a:r>
              <a:rPr lang="hu-HU" dirty="0" err="1"/>
              <a:t>Measurement</a:t>
            </a:r>
            <a:r>
              <a:rPr lang="hu-HU" dirty="0"/>
              <a:t> </a:t>
            </a:r>
            <a:r>
              <a:rPr lang="hu-HU" dirty="0" err="1" smtClean="0"/>
              <a:t>error</a:t>
            </a:r>
            <a:r>
              <a:rPr lang="hu-HU" dirty="0" smtClean="0"/>
              <a:t>/</a:t>
            </a:r>
            <a:r>
              <a:rPr lang="hu-HU" dirty="0" err="1" smtClean="0"/>
              <a:t>interviewer</a:t>
            </a:r>
            <a:r>
              <a:rPr lang="hu-HU" dirty="0" smtClean="0"/>
              <a:t> </a:t>
            </a:r>
            <a:r>
              <a:rPr lang="hu-HU" dirty="0" err="1" smtClean="0"/>
              <a:t>effect</a:t>
            </a:r>
            <a:r>
              <a:rPr lang="hu-HU" dirty="0" smtClean="0"/>
              <a:t>: </a:t>
            </a:r>
            <a:r>
              <a:rPr lang="hu-HU" dirty="0" err="1" smtClean="0"/>
              <a:t>erroneous</a:t>
            </a:r>
            <a:r>
              <a:rPr lang="hu-HU" dirty="0" smtClean="0"/>
              <a:t> </a:t>
            </a:r>
            <a:r>
              <a:rPr lang="hu-HU" dirty="0" err="1" smtClean="0"/>
              <a:t>interviewer</a:t>
            </a:r>
            <a:r>
              <a:rPr lang="hu-HU" dirty="0" smtClean="0"/>
              <a:t> </a:t>
            </a:r>
            <a:r>
              <a:rPr lang="hu-HU" dirty="0" err="1" smtClean="0"/>
              <a:t>judgments</a:t>
            </a:r>
            <a:endParaRPr lang="hu-HU" sz="1600" dirty="0"/>
          </a:p>
          <a:p>
            <a:pPr marL="0" indent="0">
              <a:buNone/>
            </a:pPr>
            <a:r>
              <a:rPr lang="hu-HU" dirty="0" err="1" smtClean="0"/>
              <a:t>Solution</a:t>
            </a:r>
            <a:r>
              <a:rPr lang="hu-HU" dirty="0" smtClean="0"/>
              <a:t> (?): </a:t>
            </a:r>
            <a:r>
              <a:rPr lang="hu-HU" dirty="0" err="1" smtClean="0"/>
              <a:t>enhanced</a:t>
            </a:r>
            <a:r>
              <a:rPr lang="hu-HU" dirty="0" smtClean="0"/>
              <a:t> </a:t>
            </a:r>
            <a:r>
              <a:rPr lang="hu-HU" dirty="0" err="1" smtClean="0"/>
              <a:t>training</a:t>
            </a:r>
            <a:r>
              <a:rPr lang="hu-HU" dirty="0" smtClean="0"/>
              <a:t> </a:t>
            </a:r>
            <a:r>
              <a:rPr lang="hu-HU" dirty="0" err="1" smtClean="0"/>
              <a:t>protocols</a:t>
            </a:r>
            <a:endParaRPr lang="hu-HU" dirty="0" smtClean="0"/>
          </a:p>
          <a:p>
            <a:r>
              <a:rPr lang="hu-HU" dirty="0" err="1" smtClean="0"/>
              <a:t>standardising</a:t>
            </a:r>
            <a:r>
              <a:rPr lang="hu-HU" dirty="0" smtClean="0"/>
              <a:t> </a:t>
            </a:r>
            <a:r>
              <a:rPr lang="hu-HU" dirty="0" err="1" smtClean="0"/>
              <a:t>the</a:t>
            </a:r>
            <a:r>
              <a:rPr lang="hu-HU" dirty="0" smtClean="0"/>
              <a:t> </a:t>
            </a:r>
            <a:r>
              <a:rPr lang="hu-HU" dirty="0" err="1" smtClean="0"/>
              <a:t>use</a:t>
            </a:r>
            <a:r>
              <a:rPr lang="hu-HU" dirty="0" smtClean="0"/>
              <a:t> of </a:t>
            </a:r>
            <a:r>
              <a:rPr lang="hu-HU" dirty="0" err="1" smtClean="0"/>
              <a:t>the</a:t>
            </a:r>
            <a:r>
              <a:rPr lang="hu-HU" dirty="0" smtClean="0"/>
              <a:t> </a:t>
            </a:r>
            <a:r>
              <a:rPr lang="hu-HU" dirty="0" err="1" smtClean="0"/>
              <a:t>instrument</a:t>
            </a:r>
            <a:endParaRPr lang="hu-HU" dirty="0" smtClean="0"/>
          </a:p>
          <a:p>
            <a:r>
              <a:rPr lang="hu-HU" dirty="0" err="1" smtClean="0"/>
              <a:t>minimising</a:t>
            </a:r>
            <a:r>
              <a:rPr lang="hu-HU" dirty="0" smtClean="0"/>
              <a:t> </a:t>
            </a:r>
            <a:r>
              <a:rPr lang="hu-HU" dirty="0" err="1" smtClean="0"/>
              <a:t>the</a:t>
            </a:r>
            <a:r>
              <a:rPr lang="hu-HU" dirty="0" smtClean="0"/>
              <a:t> </a:t>
            </a:r>
            <a:r>
              <a:rPr lang="hu-HU" dirty="0" err="1" smtClean="0"/>
              <a:t>differences</a:t>
            </a:r>
            <a:r>
              <a:rPr lang="hu-HU" dirty="0" smtClean="0"/>
              <a:t> </a:t>
            </a:r>
            <a:r>
              <a:rPr lang="hu-HU" dirty="0" err="1" smtClean="0"/>
              <a:t>in</a:t>
            </a:r>
            <a:r>
              <a:rPr lang="hu-HU" dirty="0" smtClean="0"/>
              <a:t> </a:t>
            </a:r>
            <a:r>
              <a:rPr lang="hu-HU" dirty="0" err="1" smtClean="0"/>
              <a:t>individual</a:t>
            </a:r>
            <a:r>
              <a:rPr lang="hu-HU" dirty="0" smtClean="0"/>
              <a:t> </a:t>
            </a:r>
            <a:r>
              <a:rPr lang="hu-HU" dirty="0" err="1" smtClean="0"/>
              <a:t>perception</a:t>
            </a:r>
            <a:r>
              <a:rPr lang="hu-HU" dirty="0" smtClean="0"/>
              <a:t> and </a:t>
            </a:r>
            <a:r>
              <a:rPr lang="hu-HU" dirty="0" err="1" smtClean="0"/>
              <a:t>judgment</a:t>
            </a:r>
            <a:r>
              <a:rPr lang="hu-HU" dirty="0" smtClean="0"/>
              <a:t> 	</a:t>
            </a:r>
            <a:r>
              <a:rPr lang="en-GB" sz="1600" dirty="0" smtClean="0"/>
              <a:t>(Casas-Cordero </a:t>
            </a:r>
            <a:r>
              <a:rPr lang="en-GB" sz="1600" dirty="0"/>
              <a:t>2010, Casas-Cordero et al. 2013, West 2011, </a:t>
            </a:r>
            <a:r>
              <a:rPr lang="en-GB" sz="1600" dirty="0" err="1"/>
              <a:t>Sinibaldi</a:t>
            </a:r>
            <a:r>
              <a:rPr lang="en-GB" sz="1600" dirty="0"/>
              <a:t> et al. 2013, West &amp; </a:t>
            </a:r>
            <a:r>
              <a:rPr lang="en-GB" sz="1600" dirty="0" err="1"/>
              <a:t>Kreuter</a:t>
            </a:r>
            <a:r>
              <a:rPr lang="en-GB" sz="1600" dirty="0"/>
              <a:t> 2015, 2018</a:t>
            </a:r>
            <a:r>
              <a:rPr lang="en-GB" sz="1600" dirty="0" smtClean="0"/>
              <a:t>)</a:t>
            </a:r>
            <a:endParaRPr lang="hu-HU" dirty="0"/>
          </a:p>
          <a:p>
            <a:pPr marL="0" indent="0">
              <a:buNone/>
            </a:pPr>
            <a:r>
              <a:rPr lang="hu-HU" dirty="0" err="1" smtClean="0"/>
              <a:t>But</a:t>
            </a:r>
            <a:r>
              <a:rPr lang="hu-HU" dirty="0" smtClean="0"/>
              <a:t>: </a:t>
            </a:r>
          </a:p>
          <a:p>
            <a:r>
              <a:rPr lang="en-GB" dirty="0" smtClean="0"/>
              <a:t>Andresen </a:t>
            </a:r>
            <a:r>
              <a:rPr lang="en-GB" dirty="0"/>
              <a:t>et al. (2013) </a:t>
            </a:r>
            <a:r>
              <a:rPr lang="hu-HU" dirty="0" smtClean="0"/>
              <a:t>– no </a:t>
            </a:r>
            <a:r>
              <a:rPr lang="hu-HU" dirty="0" err="1" smtClean="0"/>
              <a:t>improvement</a:t>
            </a:r>
            <a:r>
              <a:rPr lang="hu-HU" dirty="0" smtClean="0"/>
              <a:t> </a:t>
            </a:r>
            <a:r>
              <a:rPr lang="hu-HU" dirty="0" err="1" smtClean="0"/>
              <a:t>in</a:t>
            </a:r>
            <a:r>
              <a:rPr lang="hu-HU" dirty="0" smtClean="0"/>
              <a:t> </a:t>
            </a:r>
            <a:r>
              <a:rPr lang="hu-HU" dirty="0" err="1" smtClean="0"/>
              <a:t>measurement</a:t>
            </a:r>
            <a:r>
              <a:rPr lang="hu-HU" dirty="0" smtClean="0"/>
              <a:t> </a:t>
            </a:r>
            <a:r>
              <a:rPr lang="hu-HU" dirty="0" err="1" smtClean="0"/>
              <a:t>quality</a:t>
            </a:r>
            <a:r>
              <a:rPr lang="hu-HU" dirty="0" smtClean="0"/>
              <a:t>!</a:t>
            </a:r>
            <a:endParaRPr lang="hu-HU" dirty="0"/>
          </a:p>
          <a:p>
            <a:endParaRPr lang="hu-HU" dirty="0" smtClean="0"/>
          </a:p>
          <a:p>
            <a:endParaRPr lang="en-GB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EC6E1-F1C1-444D-8DA3-0621314F7DF1}" type="slidenum">
              <a:rPr lang="hu-HU" smtClean="0"/>
              <a:t>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20242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Another</a:t>
            </a:r>
            <a:r>
              <a:rPr lang="hu-HU" dirty="0" smtClean="0"/>
              <a:t> </a:t>
            </a:r>
            <a:r>
              <a:rPr lang="hu-HU" dirty="0" err="1" smtClean="0"/>
              <a:t>direction</a:t>
            </a:r>
            <a:r>
              <a:rPr lang="hu-HU" dirty="0" smtClean="0"/>
              <a:t>: </a:t>
            </a:r>
            <a:r>
              <a:rPr lang="hu-HU" dirty="0" err="1" smtClean="0"/>
              <a:t>enhancing</a:t>
            </a:r>
            <a:r>
              <a:rPr lang="hu-HU" dirty="0" smtClean="0"/>
              <a:t> </a:t>
            </a:r>
            <a:r>
              <a:rPr lang="hu-HU" dirty="0" err="1" smtClean="0"/>
              <a:t>the</a:t>
            </a:r>
            <a:r>
              <a:rPr lang="hu-HU" dirty="0" smtClean="0"/>
              <a:t> </a:t>
            </a:r>
            <a:r>
              <a:rPr lang="hu-HU" dirty="0" err="1" smtClean="0"/>
              <a:t>instrument</a:t>
            </a:r>
            <a:endParaRPr lang="en-GB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 err="1" smtClean="0"/>
              <a:t>Researchers</a:t>
            </a:r>
            <a:r>
              <a:rPr lang="hu-HU" dirty="0" smtClean="0"/>
              <a:t> </a:t>
            </a:r>
            <a:r>
              <a:rPr lang="hu-HU" dirty="0" err="1" smtClean="0"/>
              <a:t>blame</a:t>
            </a:r>
            <a:r>
              <a:rPr lang="hu-HU" dirty="0" smtClean="0"/>
              <a:t> </a:t>
            </a:r>
            <a:r>
              <a:rPr lang="hu-HU" dirty="0" err="1" smtClean="0"/>
              <a:t>the</a:t>
            </a:r>
            <a:r>
              <a:rPr lang="hu-HU" dirty="0" smtClean="0"/>
              <a:t> </a:t>
            </a:r>
            <a:r>
              <a:rPr lang="hu-HU" dirty="0" err="1" smtClean="0"/>
              <a:t>interviewers</a:t>
            </a:r>
            <a:r>
              <a:rPr lang="hu-HU" dirty="0" smtClean="0"/>
              <a:t> </a:t>
            </a:r>
            <a:r>
              <a:rPr lang="hu-HU" dirty="0" err="1" smtClean="0"/>
              <a:t>for</a:t>
            </a:r>
            <a:r>
              <a:rPr lang="hu-HU" dirty="0" smtClean="0"/>
              <a:t> </a:t>
            </a:r>
            <a:r>
              <a:rPr lang="hu-HU" dirty="0" err="1" smtClean="0"/>
              <a:t>measurement</a:t>
            </a:r>
            <a:r>
              <a:rPr lang="hu-HU" dirty="0" smtClean="0"/>
              <a:t> </a:t>
            </a:r>
            <a:r>
              <a:rPr lang="hu-HU" dirty="0" err="1" smtClean="0"/>
              <a:t>error</a:t>
            </a:r>
            <a:r>
              <a:rPr lang="hu-HU" dirty="0" smtClean="0"/>
              <a:t>!</a:t>
            </a:r>
          </a:p>
          <a:p>
            <a:pPr marL="0" indent="0">
              <a:buNone/>
            </a:pPr>
            <a:r>
              <a:rPr lang="hu-HU" dirty="0" err="1" smtClean="0"/>
              <a:t>Example</a:t>
            </a:r>
            <a:r>
              <a:rPr lang="hu-HU" dirty="0" smtClean="0"/>
              <a:t>: </a:t>
            </a:r>
            <a:r>
              <a:rPr lang="hu-HU" dirty="0" err="1" smtClean="0"/>
              <a:t>Respondent</a:t>
            </a:r>
            <a:r>
              <a:rPr lang="hu-HU" dirty="0" smtClean="0"/>
              <a:t> </a:t>
            </a:r>
            <a:r>
              <a:rPr lang="hu-HU" dirty="0" err="1" smtClean="0"/>
              <a:t>rents</a:t>
            </a:r>
            <a:r>
              <a:rPr lang="hu-HU" dirty="0" smtClean="0"/>
              <a:t> </a:t>
            </a:r>
            <a:r>
              <a:rPr lang="hu-HU" dirty="0" err="1" smtClean="0"/>
              <a:t>or</a:t>
            </a:r>
            <a:r>
              <a:rPr lang="hu-HU" dirty="0" smtClean="0"/>
              <a:t> </a:t>
            </a:r>
            <a:r>
              <a:rPr lang="hu-HU" dirty="0" err="1" smtClean="0"/>
              <a:t>owns</a:t>
            </a:r>
            <a:r>
              <a:rPr lang="hu-HU" dirty="0" smtClean="0"/>
              <a:t> </a:t>
            </a:r>
            <a:r>
              <a:rPr lang="hu-HU" dirty="0" err="1" smtClean="0"/>
              <a:t>the</a:t>
            </a:r>
            <a:r>
              <a:rPr lang="hu-HU" dirty="0" smtClean="0"/>
              <a:t> </a:t>
            </a:r>
            <a:r>
              <a:rPr lang="hu-HU" dirty="0" err="1" smtClean="0"/>
              <a:t>dwelling</a:t>
            </a:r>
            <a:r>
              <a:rPr lang="hu-HU" dirty="0" smtClean="0"/>
              <a:t>?  - </a:t>
            </a:r>
            <a:r>
              <a:rPr lang="hu-HU" dirty="0" err="1" smtClean="0"/>
              <a:t>Accuracy</a:t>
            </a:r>
            <a:r>
              <a:rPr lang="hu-HU" dirty="0" smtClean="0"/>
              <a:t>: 46% </a:t>
            </a:r>
            <a:r>
              <a:rPr lang="hu-HU" sz="1600" dirty="0" smtClean="0"/>
              <a:t>(</a:t>
            </a:r>
            <a:r>
              <a:rPr lang="hu-HU" sz="1600" dirty="0" err="1" smtClean="0"/>
              <a:t>Pickering</a:t>
            </a:r>
            <a:r>
              <a:rPr lang="hu-HU" sz="1600" dirty="0" smtClean="0"/>
              <a:t> et </a:t>
            </a:r>
            <a:r>
              <a:rPr lang="hu-HU" sz="1600" dirty="0" err="1" smtClean="0"/>
              <a:t>al</a:t>
            </a:r>
            <a:r>
              <a:rPr lang="hu-HU" sz="1600" dirty="0" smtClean="0"/>
              <a:t>. 2003)</a:t>
            </a:r>
          </a:p>
          <a:p>
            <a:pPr marL="0" indent="0">
              <a:buNone/>
            </a:pPr>
            <a:r>
              <a:rPr lang="hu-HU" dirty="0" smtClean="0"/>
              <a:t>West (2011): </a:t>
            </a:r>
            <a:r>
              <a:rPr lang="hu-HU" dirty="0" err="1" smtClean="0"/>
              <a:t>social</a:t>
            </a:r>
            <a:r>
              <a:rPr lang="hu-HU" dirty="0" smtClean="0"/>
              <a:t> </a:t>
            </a:r>
            <a:r>
              <a:rPr lang="hu-HU" dirty="0" err="1" smtClean="0"/>
              <a:t>psychological</a:t>
            </a:r>
            <a:r>
              <a:rPr lang="hu-HU" dirty="0" smtClean="0"/>
              <a:t> </a:t>
            </a:r>
            <a:r>
              <a:rPr lang="hu-HU" dirty="0" err="1" smtClean="0"/>
              <a:t>aspects</a:t>
            </a:r>
            <a:r>
              <a:rPr lang="hu-HU" dirty="0" smtClean="0"/>
              <a:t> of </a:t>
            </a:r>
            <a:r>
              <a:rPr lang="hu-HU" dirty="0" err="1" smtClean="0"/>
              <a:t>judgments</a:t>
            </a:r>
            <a:r>
              <a:rPr lang="hu-HU" dirty="0"/>
              <a:t> </a:t>
            </a:r>
            <a:r>
              <a:rPr lang="hu-HU" dirty="0" err="1" smtClean="0"/>
              <a:t>based</a:t>
            </a:r>
            <a:r>
              <a:rPr lang="hu-HU" dirty="0" smtClean="0"/>
              <a:t> </a:t>
            </a:r>
            <a:r>
              <a:rPr lang="hu-HU" dirty="0" err="1" smtClean="0"/>
              <a:t>on</a:t>
            </a:r>
            <a:r>
              <a:rPr lang="hu-HU" dirty="0" smtClean="0"/>
              <a:t> 			</a:t>
            </a:r>
            <a:r>
              <a:rPr lang="hu-HU" dirty="0" err="1" smtClean="0"/>
              <a:t>brief</a:t>
            </a:r>
            <a:r>
              <a:rPr lang="hu-HU" dirty="0" smtClean="0"/>
              <a:t> </a:t>
            </a:r>
            <a:r>
              <a:rPr lang="hu-HU" dirty="0" err="1" smtClean="0"/>
              <a:t>observations</a:t>
            </a:r>
            <a:endParaRPr lang="hu-HU" dirty="0" smtClean="0"/>
          </a:p>
          <a:p>
            <a:pPr marL="0" indent="0">
              <a:buNone/>
            </a:pPr>
            <a:r>
              <a:rPr lang="hu-HU" dirty="0" err="1" smtClean="0"/>
              <a:t>Admit</a:t>
            </a:r>
            <a:r>
              <a:rPr lang="hu-HU" dirty="0" smtClean="0"/>
              <a:t> </a:t>
            </a:r>
            <a:r>
              <a:rPr lang="hu-HU" dirty="0" err="1" smtClean="0"/>
              <a:t>instead</a:t>
            </a:r>
            <a:r>
              <a:rPr lang="hu-HU" dirty="0" smtClean="0"/>
              <a:t> </a:t>
            </a:r>
            <a:r>
              <a:rPr lang="hu-HU" dirty="0" err="1" smtClean="0"/>
              <a:t>if</a:t>
            </a:r>
            <a:r>
              <a:rPr lang="hu-HU" dirty="0" smtClean="0"/>
              <a:t> </a:t>
            </a:r>
            <a:r>
              <a:rPr lang="hu-HU" dirty="0" err="1" smtClean="0"/>
              <a:t>the</a:t>
            </a:r>
            <a:r>
              <a:rPr lang="hu-HU" dirty="0" smtClean="0"/>
              <a:t> </a:t>
            </a:r>
            <a:r>
              <a:rPr lang="hu-HU" dirty="0" err="1" smtClean="0"/>
              <a:t>instrument</a:t>
            </a:r>
            <a:r>
              <a:rPr lang="hu-HU" dirty="0" smtClean="0"/>
              <a:t> is </a:t>
            </a:r>
            <a:r>
              <a:rPr lang="hu-HU" dirty="0" err="1" smtClean="0"/>
              <a:t>inadequate</a:t>
            </a:r>
            <a:r>
              <a:rPr lang="hu-HU" dirty="0" smtClean="0"/>
              <a:t> </a:t>
            </a:r>
            <a:r>
              <a:rPr lang="hu-HU" dirty="0" err="1" smtClean="0"/>
              <a:t>for</a:t>
            </a:r>
            <a:r>
              <a:rPr lang="hu-HU" dirty="0" smtClean="0"/>
              <a:t> </a:t>
            </a:r>
            <a:r>
              <a:rPr lang="hu-HU" dirty="0" err="1" smtClean="0"/>
              <a:t>its</a:t>
            </a:r>
            <a:r>
              <a:rPr lang="hu-HU" dirty="0" smtClean="0"/>
              <a:t> </a:t>
            </a:r>
            <a:r>
              <a:rPr lang="hu-HU" dirty="0" err="1" smtClean="0"/>
              <a:t>purpose</a:t>
            </a:r>
            <a:r>
              <a:rPr lang="hu-HU" dirty="0"/>
              <a:t>.</a:t>
            </a:r>
            <a:endParaRPr lang="hu-HU" dirty="0" smtClean="0"/>
          </a:p>
          <a:p>
            <a:pPr marL="0" indent="0">
              <a:buNone/>
            </a:pPr>
            <a:r>
              <a:rPr lang="hu-HU" dirty="0" err="1" smtClean="0"/>
              <a:t>Adequate</a:t>
            </a:r>
            <a:r>
              <a:rPr lang="hu-HU" dirty="0" smtClean="0"/>
              <a:t> </a:t>
            </a:r>
            <a:r>
              <a:rPr lang="hu-HU" dirty="0" err="1" smtClean="0"/>
              <a:t>instrument</a:t>
            </a:r>
            <a:r>
              <a:rPr lang="hu-HU" dirty="0" smtClean="0"/>
              <a:t> is a </a:t>
            </a:r>
            <a:r>
              <a:rPr lang="hu-HU" dirty="0" err="1" smtClean="0"/>
              <a:t>prerequisite</a:t>
            </a:r>
            <a:r>
              <a:rPr lang="hu-HU" dirty="0" smtClean="0"/>
              <a:t>:</a:t>
            </a:r>
            <a:endParaRPr lang="hu-HU" dirty="0"/>
          </a:p>
          <a:p>
            <a:pPr marL="0" indent="0">
              <a:buNone/>
            </a:pPr>
            <a:r>
              <a:rPr lang="hu-HU" i="1" dirty="0" smtClean="0"/>
              <a:t>	Go back </a:t>
            </a:r>
            <a:r>
              <a:rPr lang="hu-HU" i="1" dirty="0" err="1" smtClean="0"/>
              <a:t>to</a:t>
            </a:r>
            <a:r>
              <a:rPr lang="hu-HU" i="1" dirty="0" smtClean="0"/>
              <a:t> design (</a:t>
            </a:r>
            <a:r>
              <a:rPr lang="hu-HU" i="1" dirty="0" err="1" smtClean="0"/>
              <a:t>operationalisation</a:t>
            </a:r>
            <a:r>
              <a:rPr lang="hu-HU" i="1" dirty="0" smtClean="0"/>
              <a:t>) </a:t>
            </a:r>
            <a:r>
              <a:rPr lang="hu-HU" i="1" dirty="0" err="1" smtClean="0"/>
              <a:t>phase</a:t>
            </a:r>
            <a:r>
              <a:rPr lang="hu-HU" i="1" dirty="0" smtClean="0"/>
              <a:t>!</a:t>
            </a:r>
            <a:endParaRPr lang="hu-HU" sz="1600" dirty="0" smtClean="0"/>
          </a:p>
          <a:p>
            <a:endParaRPr lang="en-GB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EC6E1-F1C1-444D-8DA3-0621314F7DF1}" type="slidenum">
              <a:rPr lang="hu-HU" smtClean="0"/>
              <a:t>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74528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Lack</a:t>
            </a:r>
            <a:r>
              <a:rPr lang="hu-HU" dirty="0" smtClean="0"/>
              <a:t> of </a:t>
            </a:r>
            <a:r>
              <a:rPr lang="hu-HU" dirty="0" err="1" smtClean="0"/>
              <a:t>appropriate</a:t>
            </a:r>
            <a:r>
              <a:rPr lang="hu-HU" dirty="0" smtClean="0"/>
              <a:t> testing</a:t>
            </a:r>
            <a:endParaRPr lang="en-GB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i="1" dirty="0" smtClean="0"/>
              <a:t>	</a:t>
            </a:r>
            <a:r>
              <a:rPr lang="en-GB" i="1" dirty="0" smtClean="0"/>
              <a:t>‘</a:t>
            </a:r>
            <a:r>
              <a:rPr lang="hu-HU" i="1" dirty="0"/>
              <a:t>A</a:t>
            </a:r>
            <a:r>
              <a:rPr lang="en-GB" i="1" dirty="0"/>
              <a:t>s with questionnaire items, observation questions should </a:t>
            </a:r>
            <a:r>
              <a:rPr lang="hu-HU" i="1" dirty="0"/>
              <a:t>	</a:t>
            </a:r>
            <a:r>
              <a:rPr lang="en-GB" i="1" dirty="0"/>
              <a:t>accurately capture the construct of interest and be understood </a:t>
            </a:r>
            <a:r>
              <a:rPr lang="hu-HU" i="1" dirty="0"/>
              <a:t>	</a:t>
            </a:r>
            <a:r>
              <a:rPr lang="en-GB" i="1" dirty="0"/>
              <a:t>consistently by interviewers.’ </a:t>
            </a:r>
            <a:r>
              <a:rPr lang="hu-HU" sz="1600" dirty="0"/>
              <a:t>(</a:t>
            </a:r>
            <a:r>
              <a:rPr lang="en-GB" sz="1600" dirty="0" err="1"/>
              <a:t>Sinibaldi</a:t>
            </a:r>
            <a:r>
              <a:rPr lang="en-GB" sz="1600" dirty="0"/>
              <a:t> et al. 2013, 190</a:t>
            </a:r>
            <a:r>
              <a:rPr lang="hu-HU" sz="1600" dirty="0"/>
              <a:t>.</a:t>
            </a:r>
            <a:r>
              <a:rPr lang="en-GB" sz="1600" dirty="0"/>
              <a:t>)</a:t>
            </a:r>
            <a:endParaRPr lang="hu-HU" dirty="0" smtClean="0"/>
          </a:p>
          <a:p>
            <a:r>
              <a:rPr lang="hu-HU" dirty="0" err="1" smtClean="0"/>
              <a:t>Intended</a:t>
            </a:r>
            <a:r>
              <a:rPr lang="hu-HU" dirty="0" smtClean="0"/>
              <a:t> </a:t>
            </a:r>
            <a:r>
              <a:rPr lang="hu-HU" dirty="0" err="1" smtClean="0"/>
              <a:t>use</a:t>
            </a:r>
            <a:r>
              <a:rPr lang="hu-HU" dirty="0" smtClean="0"/>
              <a:t> and </a:t>
            </a:r>
            <a:r>
              <a:rPr lang="hu-HU" dirty="0" err="1" smtClean="0"/>
              <a:t>interpretation</a:t>
            </a:r>
            <a:r>
              <a:rPr lang="hu-HU" dirty="0" smtClean="0"/>
              <a:t> </a:t>
            </a:r>
            <a:r>
              <a:rPr lang="hu-HU" dirty="0" err="1" smtClean="0"/>
              <a:t>cannot</a:t>
            </a:r>
            <a:r>
              <a:rPr lang="hu-HU" dirty="0" smtClean="0"/>
              <a:t> be tested and </a:t>
            </a:r>
            <a:r>
              <a:rPr lang="hu-HU" dirty="0" err="1" smtClean="0"/>
              <a:t>corrected</a:t>
            </a:r>
            <a:r>
              <a:rPr lang="hu-HU" dirty="0" smtClean="0"/>
              <a:t> </a:t>
            </a:r>
            <a:r>
              <a:rPr lang="hu-HU" dirty="0" err="1" smtClean="0"/>
              <a:t>by</a:t>
            </a:r>
            <a:r>
              <a:rPr lang="hu-HU" dirty="0" smtClean="0"/>
              <a:t> </a:t>
            </a:r>
            <a:r>
              <a:rPr lang="hu-HU" dirty="0" err="1" smtClean="0"/>
              <a:t>quantitative</a:t>
            </a:r>
            <a:r>
              <a:rPr lang="hu-HU" dirty="0" smtClean="0"/>
              <a:t> </a:t>
            </a:r>
            <a:r>
              <a:rPr lang="hu-HU" dirty="0" err="1" smtClean="0"/>
              <a:t>psychometric</a:t>
            </a:r>
            <a:r>
              <a:rPr lang="hu-HU" dirty="0" smtClean="0"/>
              <a:t> </a:t>
            </a:r>
            <a:r>
              <a:rPr lang="hu-HU" dirty="0" err="1" smtClean="0"/>
              <a:t>tests</a:t>
            </a:r>
            <a:endParaRPr lang="hu-HU" dirty="0" smtClean="0"/>
          </a:p>
          <a:p>
            <a:pPr marL="0" indent="0">
              <a:buNone/>
            </a:pPr>
            <a:r>
              <a:rPr lang="hu-HU" dirty="0" err="1" smtClean="0"/>
              <a:t>How</a:t>
            </a:r>
            <a:r>
              <a:rPr lang="hu-HU" dirty="0" smtClean="0"/>
              <a:t> </a:t>
            </a:r>
            <a:r>
              <a:rPr lang="hu-HU" dirty="0" err="1" smtClean="0"/>
              <a:t>then</a:t>
            </a:r>
            <a:r>
              <a:rPr lang="hu-HU" dirty="0" smtClean="0"/>
              <a:t>?</a:t>
            </a:r>
          </a:p>
          <a:p>
            <a:r>
              <a:rPr lang="hu-HU" dirty="0" err="1" smtClean="0"/>
              <a:t>Qualitative</a:t>
            </a:r>
            <a:r>
              <a:rPr lang="hu-HU" dirty="0" smtClean="0"/>
              <a:t> test </a:t>
            </a:r>
            <a:r>
              <a:rPr lang="hu-HU" dirty="0" err="1" smtClean="0"/>
              <a:t>protocols</a:t>
            </a:r>
            <a:r>
              <a:rPr lang="hu-HU" dirty="0" smtClean="0"/>
              <a:t> – </a:t>
            </a:r>
            <a:r>
              <a:rPr lang="hu-HU" dirty="0" err="1" smtClean="0"/>
              <a:t>Cognitive</a:t>
            </a:r>
            <a:r>
              <a:rPr lang="hu-HU" dirty="0" smtClean="0"/>
              <a:t> </a:t>
            </a:r>
            <a:r>
              <a:rPr lang="hu-HU" dirty="0" err="1" smtClean="0"/>
              <a:t>interviewing</a:t>
            </a:r>
            <a:endParaRPr lang="hu-HU" dirty="0" smtClean="0"/>
          </a:p>
          <a:p>
            <a:r>
              <a:rPr lang="hu-HU" dirty="0" smtClean="0"/>
              <a:t>The </a:t>
            </a:r>
            <a:r>
              <a:rPr lang="hu-HU" dirty="0" err="1" smtClean="0"/>
              <a:t>literature</a:t>
            </a:r>
            <a:r>
              <a:rPr lang="hu-HU" dirty="0" smtClean="0"/>
              <a:t> </a:t>
            </a:r>
            <a:r>
              <a:rPr lang="hu-HU" dirty="0" err="1" smtClean="0"/>
              <a:t>does</a:t>
            </a:r>
            <a:r>
              <a:rPr lang="hu-HU" dirty="0" smtClean="0"/>
              <a:t> </a:t>
            </a:r>
            <a:r>
              <a:rPr lang="hu-HU" dirty="0" err="1" smtClean="0"/>
              <a:t>not</a:t>
            </a:r>
            <a:r>
              <a:rPr lang="hu-HU" dirty="0" smtClean="0"/>
              <a:t> </a:t>
            </a:r>
            <a:r>
              <a:rPr lang="hu-HU" dirty="0" err="1" smtClean="0"/>
              <a:t>report</a:t>
            </a:r>
            <a:r>
              <a:rPr lang="hu-HU" dirty="0" smtClean="0"/>
              <a:t> </a:t>
            </a:r>
            <a:r>
              <a:rPr lang="hu-HU" dirty="0" err="1" smtClean="0"/>
              <a:t>cognitive</a:t>
            </a:r>
            <a:r>
              <a:rPr lang="hu-HU" dirty="0" smtClean="0"/>
              <a:t> testing of </a:t>
            </a:r>
            <a:r>
              <a:rPr lang="hu-HU" dirty="0" err="1" smtClean="0"/>
              <a:t>the</a:t>
            </a:r>
            <a:r>
              <a:rPr lang="hu-HU" dirty="0" smtClean="0"/>
              <a:t> </a:t>
            </a:r>
            <a:r>
              <a:rPr lang="hu-HU" dirty="0" err="1" smtClean="0"/>
              <a:t>variables</a:t>
            </a:r>
            <a:endParaRPr lang="hu-HU" dirty="0" smtClean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EC6E1-F1C1-444D-8DA3-0621314F7DF1}" type="slidenum">
              <a:rPr lang="hu-HU" smtClean="0"/>
              <a:t>10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4314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Dealing</a:t>
            </a:r>
            <a:r>
              <a:rPr lang="hu-HU" dirty="0" smtClean="0"/>
              <a:t> </a:t>
            </a:r>
            <a:r>
              <a:rPr lang="hu-HU" dirty="0" err="1" smtClean="0"/>
              <a:t>with</a:t>
            </a:r>
            <a:r>
              <a:rPr lang="hu-HU" dirty="0" smtClean="0"/>
              <a:t> </a:t>
            </a:r>
            <a:r>
              <a:rPr lang="hu-HU" dirty="0" err="1" smtClean="0"/>
              <a:t>measurement</a:t>
            </a:r>
            <a:r>
              <a:rPr lang="hu-HU" dirty="0" smtClean="0"/>
              <a:t> </a:t>
            </a:r>
            <a:r>
              <a:rPr lang="hu-HU" dirty="0" err="1" smtClean="0"/>
              <a:t>error</a:t>
            </a:r>
            <a:r>
              <a:rPr lang="hu-HU" dirty="0" smtClean="0"/>
              <a:t> </a:t>
            </a:r>
            <a:r>
              <a:rPr lang="hu-HU" dirty="0" err="1" smtClean="0"/>
              <a:t>summarised</a:t>
            </a:r>
            <a:endParaRPr lang="en-GB" dirty="0"/>
          </a:p>
        </p:txBody>
      </p:sp>
      <p:sp>
        <p:nvSpPr>
          <p:cNvPr id="6" name="Tartalom helye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dirty="0" err="1" smtClean="0"/>
              <a:t>Two</a:t>
            </a:r>
            <a:r>
              <a:rPr lang="hu-HU" dirty="0" smtClean="0"/>
              <a:t> </a:t>
            </a:r>
            <a:r>
              <a:rPr lang="hu-HU" dirty="0" err="1" smtClean="0"/>
              <a:t>possible</a:t>
            </a:r>
            <a:r>
              <a:rPr lang="hu-HU" dirty="0" smtClean="0"/>
              <a:t> </a:t>
            </a:r>
            <a:r>
              <a:rPr lang="hu-HU" dirty="0" err="1" smtClean="0"/>
              <a:t>directions</a:t>
            </a:r>
            <a:r>
              <a:rPr lang="hu-HU" dirty="0" smtClean="0"/>
              <a:t>:</a:t>
            </a:r>
          </a:p>
          <a:p>
            <a:r>
              <a:rPr lang="hu-HU" dirty="0" err="1" smtClean="0"/>
              <a:t>Enhancing</a:t>
            </a:r>
            <a:r>
              <a:rPr lang="hu-HU" dirty="0" smtClean="0"/>
              <a:t> </a:t>
            </a:r>
            <a:r>
              <a:rPr lang="hu-HU" dirty="0" err="1" smtClean="0"/>
              <a:t>training</a:t>
            </a:r>
            <a:r>
              <a:rPr lang="hu-HU" dirty="0" smtClean="0"/>
              <a:t> </a:t>
            </a:r>
            <a:r>
              <a:rPr lang="hu-HU" dirty="0" err="1" smtClean="0"/>
              <a:t>protocols</a:t>
            </a:r>
            <a:r>
              <a:rPr lang="hu-HU" dirty="0" smtClean="0"/>
              <a:t>: </a:t>
            </a:r>
            <a:r>
              <a:rPr lang="hu-HU" dirty="0" err="1" smtClean="0"/>
              <a:t>multiple</a:t>
            </a:r>
            <a:r>
              <a:rPr lang="hu-HU" dirty="0" smtClean="0"/>
              <a:t> </a:t>
            </a:r>
            <a:r>
              <a:rPr lang="hu-HU" dirty="0" err="1" smtClean="0"/>
              <a:t>studies</a:t>
            </a:r>
            <a:endParaRPr lang="hu-HU" dirty="0" smtClean="0"/>
          </a:p>
          <a:p>
            <a:r>
              <a:rPr lang="hu-HU" dirty="0" err="1" smtClean="0"/>
              <a:t>Enhancing</a:t>
            </a:r>
            <a:r>
              <a:rPr lang="hu-HU" dirty="0" smtClean="0"/>
              <a:t> </a:t>
            </a:r>
            <a:r>
              <a:rPr lang="hu-HU" dirty="0" err="1" smtClean="0"/>
              <a:t>the</a:t>
            </a:r>
            <a:r>
              <a:rPr lang="hu-HU" dirty="0" smtClean="0"/>
              <a:t> </a:t>
            </a:r>
            <a:r>
              <a:rPr lang="hu-HU" dirty="0" err="1" smtClean="0"/>
              <a:t>instrument</a:t>
            </a:r>
            <a:r>
              <a:rPr lang="hu-HU" dirty="0"/>
              <a:t> </a:t>
            </a:r>
            <a:r>
              <a:rPr lang="hu-HU" dirty="0" err="1" smtClean="0"/>
              <a:t>by</a:t>
            </a:r>
            <a:r>
              <a:rPr lang="hu-HU" dirty="0" smtClean="0"/>
              <a:t> </a:t>
            </a:r>
            <a:r>
              <a:rPr lang="hu-HU" dirty="0" err="1" smtClean="0"/>
              <a:t>cognitive</a:t>
            </a:r>
            <a:r>
              <a:rPr lang="hu-HU" dirty="0" smtClean="0"/>
              <a:t> testing: </a:t>
            </a:r>
            <a:r>
              <a:rPr lang="hu-HU" b="1" dirty="0" smtClean="0"/>
              <a:t>no </a:t>
            </a:r>
            <a:r>
              <a:rPr lang="hu-HU" b="1" dirty="0" err="1" smtClean="0"/>
              <a:t>studies</a:t>
            </a:r>
            <a:endParaRPr lang="hu-HU" b="1" dirty="0" smtClean="0"/>
          </a:p>
          <a:p>
            <a:endParaRPr lang="hu-HU" b="1" dirty="0"/>
          </a:p>
          <a:p>
            <a:pPr marL="0" indent="0">
              <a:buNone/>
            </a:pPr>
            <a:r>
              <a:rPr lang="hu-HU" b="1" dirty="0" err="1" smtClean="0"/>
              <a:t>First</a:t>
            </a:r>
            <a:r>
              <a:rPr lang="hu-HU" b="1" dirty="0" smtClean="0"/>
              <a:t> </a:t>
            </a:r>
            <a:r>
              <a:rPr lang="hu-HU" b="1" dirty="0" err="1" smtClean="0"/>
              <a:t>change</a:t>
            </a:r>
            <a:r>
              <a:rPr lang="hu-HU" b="1" dirty="0" smtClean="0"/>
              <a:t> </a:t>
            </a:r>
            <a:r>
              <a:rPr lang="hu-HU" b="1" dirty="0" err="1" smtClean="0"/>
              <a:t>in</a:t>
            </a:r>
            <a:r>
              <a:rPr lang="hu-HU" b="1" dirty="0" smtClean="0"/>
              <a:t> </a:t>
            </a:r>
            <a:r>
              <a:rPr lang="hu-HU" b="1" dirty="0" err="1" smtClean="0"/>
              <a:t>the</a:t>
            </a:r>
            <a:r>
              <a:rPr lang="hu-HU" b="1" dirty="0" smtClean="0"/>
              <a:t> </a:t>
            </a:r>
            <a:r>
              <a:rPr lang="hu-HU" b="1" dirty="0" err="1" smtClean="0"/>
              <a:t>research</a:t>
            </a:r>
            <a:r>
              <a:rPr lang="hu-HU" b="1" dirty="0" smtClean="0"/>
              <a:t> </a:t>
            </a:r>
            <a:r>
              <a:rPr lang="hu-HU" b="1" dirty="0" err="1" smtClean="0"/>
              <a:t>plan</a:t>
            </a:r>
            <a:r>
              <a:rPr lang="hu-HU" dirty="0" smtClean="0"/>
              <a:t>: </a:t>
            </a:r>
          </a:p>
          <a:p>
            <a:pPr marL="0" indent="0">
              <a:buNone/>
            </a:pPr>
            <a:r>
              <a:rPr lang="hu-HU" b="1" dirty="0"/>
              <a:t>	</a:t>
            </a:r>
            <a:r>
              <a:rPr lang="hu-HU" b="1" dirty="0" err="1" smtClean="0"/>
              <a:t>cognitive</a:t>
            </a:r>
            <a:r>
              <a:rPr lang="hu-HU" b="1" dirty="0" smtClean="0"/>
              <a:t> testing of </a:t>
            </a:r>
            <a:r>
              <a:rPr lang="hu-HU" b="1" dirty="0" err="1" smtClean="0"/>
              <a:t>the</a:t>
            </a:r>
            <a:r>
              <a:rPr lang="hu-HU" b="1" dirty="0" smtClean="0"/>
              <a:t> HU/</a:t>
            </a:r>
            <a:r>
              <a:rPr lang="hu-HU" b="1" dirty="0" err="1" smtClean="0"/>
              <a:t>neighbourhood</a:t>
            </a:r>
            <a:r>
              <a:rPr lang="hu-HU" b="1" dirty="0" smtClean="0"/>
              <a:t> </a:t>
            </a:r>
            <a:r>
              <a:rPr lang="hu-HU" b="1" dirty="0" err="1" smtClean="0"/>
              <a:t>observation</a:t>
            </a:r>
            <a:r>
              <a:rPr lang="hu-HU" b="1" dirty="0" smtClean="0"/>
              <a:t> 	</a:t>
            </a:r>
            <a:r>
              <a:rPr lang="hu-HU" b="1" dirty="0" err="1" smtClean="0"/>
              <a:t>variables</a:t>
            </a:r>
            <a:r>
              <a:rPr lang="hu-HU" b="1" dirty="0" smtClean="0"/>
              <a:t> is </a:t>
            </a:r>
            <a:r>
              <a:rPr lang="hu-HU" b="1" dirty="0" err="1" smtClean="0"/>
              <a:t>necessary</a:t>
            </a:r>
            <a:r>
              <a:rPr lang="hu-HU" b="1" dirty="0" smtClean="0"/>
              <a:t>.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EC6E1-F1C1-444D-8DA3-0621314F7DF1}" type="slidenum">
              <a:rPr lang="hu-HU" smtClean="0"/>
              <a:t>11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91741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Core</a:t>
            </a:r>
            <a:r>
              <a:rPr lang="hu-HU" dirty="0" smtClean="0"/>
              <a:t> </a:t>
            </a:r>
            <a:r>
              <a:rPr lang="hu-HU" dirty="0" err="1" smtClean="0"/>
              <a:t>requirements</a:t>
            </a:r>
            <a:r>
              <a:rPr lang="hu-HU" dirty="0"/>
              <a:t> </a:t>
            </a:r>
            <a:r>
              <a:rPr lang="hu-HU" dirty="0" err="1" smtClean="0"/>
              <a:t>on</a:t>
            </a:r>
            <a:r>
              <a:rPr lang="hu-HU" dirty="0" smtClean="0"/>
              <a:t> HU/</a:t>
            </a:r>
            <a:r>
              <a:rPr lang="hu-HU" dirty="0" err="1" smtClean="0"/>
              <a:t>neighbourhood</a:t>
            </a:r>
            <a:r>
              <a:rPr lang="hu-HU" dirty="0" smtClean="0"/>
              <a:t> </a:t>
            </a:r>
            <a:r>
              <a:rPr lang="hu-HU" dirty="0" err="1" smtClean="0"/>
              <a:t>observation</a:t>
            </a:r>
            <a:r>
              <a:rPr lang="hu-HU" dirty="0" smtClean="0"/>
              <a:t> </a:t>
            </a:r>
            <a:r>
              <a:rPr lang="hu-HU" dirty="0" err="1" smtClean="0"/>
              <a:t>variables</a:t>
            </a:r>
            <a:endParaRPr lang="en-GB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dirty="0" smtClean="0"/>
              <a:t>1. </a:t>
            </a:r>
            <a:r>
              <a:rPr lang="en-GB" dirty="0" smtClean="0"/>
              <a:t>Flawless design</a:t>
            </a:r>
            <a:endParaRPr lang="hu-HU" dirty="0"/>
          </a:p>
          <a:p>
            <a:pPr marL="0" indent="0">
              <a:buNone/>
            </a:pPr>
            <a:r>
              <a:rPr lang="hu-HU" dirty="0" smtClean="0"/>
              <a:t>	</a:t>
            </a:r>
            <a:r>
              <a:rPr lang="hu-HU" dirty="0" err="1" smtClean="0"/>
              <a:t>Logically</a:t>
            </a:r>
            <a:r>
              <a:rPr lang="hu-HU" dirty="0" smtClean="0"/>
              <a:t> </a:t>
            </a:r>
            <a:r>
              <a:rPr lang="hu-HU" dirty="0" err="1"/>
              <a:t>sound</a:t>
            </a:r>
            <a:r>
              <a:rPr lang="hu-HU" dirty="0"/>
              <a:t>, </a:t>
            </a:r>
            <a:r>
              <a:rPr lang="hu-HU" dirty="0" err="1"/>
              <a:t>precise</a:t>
            </a:r>
            <a:r>
              <a:rPr lang="hu-HU" dirty="0"/>
              <a:t> </a:t>
            </a:r>
            <a:r>
              <a:rPr lang="hu-HU" dirty="0" err="1"/>
              <a:t>formulations</a:t>
            </a:r>
            <a:r>
              <a:rPr lang="hu-HU" dirty="0"/>
              <a:t>, </a:t>
            </a:r>
            <a:r>
              <a:rPr lang="hu-HU" dirty="0" err="1"/>
              <a:t>represent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typical</a:t>
            </a:r>
            <a:r>
              <a:rPr lang="hu-HU" dirty="0"/>
              <a:t> 	HU/</a:t>
            </a:r>
            <a:r>
              <a:rPr lang="hu-HU" dirty="0" err="1"/>
              <a:t>neighbourhood</a:t>
            </a:r>
            <a:r>
              <a:rPr lang="hu-HU" dirty="0"/>
              <a:t> </a:t>
            </a:r>
            <a:r>
              <a:rPr lang="hu-HU" dirty="0" err="1"/>
              <a:t>characteristics</a:t>
            </a:r>
            <a:r>
              <a:rPr lang="hu-HU" dirty="0"/>
              <a:t> of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population</a:t>
            </a:r>
            <a:endParaRPr lang="hu-HU" dirty="0" smtClean="0"/>
          </a:p>
          <a:p>
            <a:pPr marL="0" indent="0">
              <a:buNone/>
            </a:pPr>
            <a:r>
              <a:rPr lang="hu-HU" dirty="0" smtClean="0"/>
              <a:t>2. </a:t>
            </a:r>
            <a:r>
              <a:rPr lang="en-GB" dirty="0" smtClean="0"/>
              <a:t>Clarity </a:t>
            </a:r>
            <a:r>
              <a:rPr lang="en-GB" dirty="0"/>
              <a:t>and ease of </a:t>
            </a:r>
            <a:r>
              <a:rPr lang="en-GB" dirty="0" smtClean="0"/>
              <a:t>use</a:t>
            </a:r>
            <a:endParaRPr lang="hu-HU" dirty="0" smtClean="0"/>
          </a:p>
          <a:p>
            <a:pPr marL="0" indent="0">
              <a:buNone/>
            </a:pPr>
            <a:r>
              <a:rPr lang="hu-HU" dirty="0"/>
              <a:t>	</a:t>
            </a:r>
            <a:r>
              <a:rPr lang="hu-HU" dirty="0" err="1" smtClean="0"/>
              <a:t>clear</a:t>
            </a:r>
            <a:r>
              <a:rPr lang="hu-HU" dirty="0" smtClean="0"/>
              <a:t>, </a:t>
            </a:r>
            <a:r>
              <a:rPr lang="hu-HU" dirty="0" err="1" smtClean="0"/>
              <a:t>straightforward</a:t>
            </a:r>
            <a:r>
              <a:rPr lang="hu-HU" dirty="0" smtClean="0"/>
              <a:t>, </a:t>
            </a:r>
            <a:r>
              <a:rPr lang="hu-HU" dirty="0" err="1" smtClean="0"/>
              <a:t>easy</a:t>
            </a:r>
            <a:r>
              <a:rPr lang="hu-HU" dirty="0" smtClean="0"/>
              <a:t> </a:t>
            </a:r>
            <a:r>
              <a:rPr lang="hu-HU" dirty="0" err="1" smtClean="0"/>
              <a:t>to</a:t>
            </a:r>
            <a:r>
              <a:rPr lang="hu-HU" dirty="0" smtClean="0"/>
              <a:t> </a:t>
            </a:r>
            <a:r>
              <a:rPr lang="hu-HU" dirty="0" err="1" smtClean="0"/>
              <a:t>use</a:t>
            </a:r>
            <a:r>
              <a:rPr lang="hu-HU" dirty="0" smtClean="0"/>
              <a:t> </a:t>
            </a:r>
            <a:r>
              <a:rPr lang="hu-HU" dirty="0" err="1" smtClean="0"/>
              <a:t>items</a:t>
            </a:r>
            <a:r>
              <a:rPr lang="hu-HU" dirty="0" smtClean="0"/>
              <a:t>, </a:t>
            </a:r>
            <a:r>
              <a:rPr lang="hu-HU" dirty="0" err="1" smtClean="0"/>
              <a:t>proper</a:t>
            </a:r>
            <a:r>
              <a:rPr lang="hu-HU" dirty="0" smtClean="0"/>
              <a:t> </a:t>
            </a:r>
            <a:r>
              <a:rPr lang="hu-HU" dirty="0" err="1" smtClean="0"/>
              <a:t>interviewer</a:t>
            </a:r>
            <a:r>
              <a:rPr lang="hu-HU" dirty="0" smtClean="0"/>
              <a:t> 	</a:t>
            </a:r>
            <a:r>
              <a:rPr lang="hu-HU" dirty="0" err="1" smtClean="0"/>
              <a:t>interpretation</a:t>
            </a:r>
            <a:endParaRPr lang="hu-HU" dirty="0" smtClean="0"/>
          </a:p>
          <a:p>
            <a:pPr marL="0" indent="0">
              <a:buNone/>
            </a:pPr>
            <a:r>
              <a:rPr lang="hu-HU" dirty="0" smtClean="0"/>
              <a:t>3. </a:t>
            </a:r>
            <a:r>
              <a:rPr lang="en-GB" dirty="0" smtClean="0"/>
              <a:t>Suitability </a:t>
            </a:r>
            <a:r>
              <a:rPr lang="en-GB" dirty="0"/>
              <a:t>for </a:t>
            </a:r>
            <a:r>
              <a:rPr lang="en-GB" dirty="0" smtClean="0"/>
              <a:t>adjustment</a:t>
            </a:r>
            <a:endParaRPr lang="hu-HU" dirty="0" smtClean="0"/>
          </a:p>
          <a:p>
            <a:pPr marL="0" indent="0">
              <a:buNone/>
            </a:pPr>
            <a:r>
              <a:rPr lang="hu-HU" dirty="0" smtClean="0"/>
              <a:t>	</a:t>
            </a:r>
            <a:r>
              <a:rPr lang="hu-HU" dirty="0" err="1" smtClean="0"/>
              <a:t>Suitability</a:t>
            </a:r>
            <a:r>
              <a:rPr lang="hu-HU" dirty="0" smtClean="0"/>
              <a:t> </a:t>
            </a:r>
            <a:r>
              <a:rPr lang="hu-HU" dirty="0" err="1" smtClean="0"/>
              <a:t>for</a:t>
            </a:r>
            <a:r>
              <a:rPr lang="hu-HU" dirty="0" smtClean="0"/>
              <a:t> </a:t>
            </a:r>
            <a:r>
              <a:rPr lang="hu-HU" dirty="0" err="1" smtClean="0"/>
              <a:t>nonresponse</a:t>
            </a:r>
            <a:r>
              <a:rPr lang="hu-HU" dirty="0" smtClean="0"/>
              <a:t> </a:t>
            </a:r>
            <a:r>
              <a:rPr lang="hu-HU" dirty="0" err="1" smtClean="0"/>
              <a:t>bias</a:t>
            </a:r>
            <a:r>
              <a:rPr lang="hu-HU" dirty="0" smtClean="0"/>
              <a:t> </a:t>
            </a:r>
            <a:r>
              <a:rPr lang="hu-HU" dirty="0" err="1" smtClean="0"/>
              <a:t>assessment</a:t>
            </a:r>
            <a:r>
              <a:rPr lang="hu-HU" dirty="0" smtClean="0"/>
              <a:t>, i.e. </a:t>
            </a:r>
            <a:r>
              <a:rPr lang="hu-HU" dirty="0" err="1" smtClean="0"/>
              <a:t>strong</a:t>
            </a:r>
            <a:r>
              <a:rPr lang="hu-HU" dirty="0" smtClean="0"/>
              <a:t> 	</a:t>
            </a:r>
            <a:r>
              <a:rPr lang="hu-HU" dirty="0" err="1" smtClean="0"/>
              <a:t>correlations</a:t>
            </a:r>
            <a:r>
              <a:rPr lang="hu-HU" dirty="0" smtClean="0"/>
              <a:t> </a:t>
            </a:r>
            <a:r>
              <a:rPr lang="hu-HU" dirty="0"/>
              <a:t>	</a:t>
            </a:r>
            <a:endParaRPr lang="en-GB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EC6E1-F1C1-444D-8DA3-0621314F7DF1}" type="slidenum">
              <a:rPr lang="hu-HU" smtClean="0"/>
              <a:t>12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04908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Existing</a:t>
            </a:r>
            <a:r>
              <a:rPr lang="hu-HU" dirty="0" smtClean="0"/>
              <a:t> </a:t>
            </a:r>
            <a:r>
              <a:rPr lang="hu-HU" dirty="0" err="1" smtClean="0"/>
              <a:t>variables</a:t>
            </a:r>
            <a:r>
              <a:rPr lang="hu-HU" dirty="0" smtClean="0"/>
              <a:t> </a:t>
            </a:r>
            <a:endParaRPr lang="en-GB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hu-HU" dirty="0" err="1" smtClean="0"/>
              <a:t>First</a:t>
            </a:r>
            <a:r>
              <a:rPr lang="hu-HU" dirty="0" smtClean="0"/>
              <a:t> </a:t>
            </a:r>
            <a:r>
              <a:rPr lang="hu-HU" dirty="0" err="1" smtClean="0"/>
              <a:t>glance</a:t>
            </a:r>
            <a:r>
              <a:rPr lang="hu-HU" dirty="0" smtClean="0"/>
              <a:t> </a:t>
            </a:r>
            <a:r>
              <a:rPr lang="hu-HU" dirty="0" err="1" smtClean="0"/>
              <a:t>expert</a:t>
            </a:r>
            <a:r>
              <a:rPr lang="hu-HU" dirty="0" smtClean="0"/>
              <a:t> </a:t>
            </a:r>
            <a:r>
              <a:rPr lang="hu-HU" dirty="0" err="1" smtClean="0"/>
              <a:t>analysis</a:t>
            </a:r>
            <a:r>
              <a:rPr lang="hu-HU" dirty="0" smtClean="0"/>
              <a:t> of </a:t>
            </a:r>
            <a:r>
              <a:rPr lang="hu-HU" dirty="0" err="1" smtClean="0"/>
              <a:t>the</a:t>
            </a:r>
            <a:r>
              <a:rPr lang="hu-HU" dirty="0" smtClean="0"/>
              <a:t> </a:t>
            </a:r>
            <a:r>
              <a:rPr lang="hu-HU" dirty="0" err="1" smtClean="0"/>
              <a:t>Hungarian</a:t>
            </a:r>
            <a:r>
              <a:rPr lang="hu-HU" dirty="0" smtClean="0"/>
              <a:t> LFS HU/</a:t>
            </a:r>
            <a:r>
              <a:rPr lang="hu-HU" dirty="0" err="1" smtClean="0"/>
              <a:t>neighbourhood</a:t>
            </a:r>
            <a:r>
              <a:rPr lang="hu-HU" dirty="0" smtClean="0"/>
              <a:t> </a:t>
            </a:r>
            <a:r>
              <a:rPr lang="hu-HU" dirty="0" err="1" smtClean="0"/>
              <a:t>observation</a:t>
            </a:r>
            <a:r>
              <a:rPr lang="hu-HU" dirty="0" smtClean="0"/>
              <a:t> </a:t>
            </a:r>
            <a:r>
              <a:rPr lang="hu-HU" dirty="0" err="1" smtClean="0"/>
              <a:t>variables</a:t>
            </a:r>
            <a:endParaRPr lang="hu-HU" dirty="0" smtClean="0"/>
          </a:p>
          <a:p>
            <a:r>
              <a:rPr lang="hu-HU" dirty="0" err="1" smtClean="0"/>
              <a:t>Serious</a:t>
            </a:r>
            <a:r>
              <a:rPr lang="hu-HU" dirty="0" smtClean="0"/>
              <a:t> design </a:t>
            </a:r>
            <a:r>
              <a:rPr lang="hu-HU" dirty="0" err="1" smtClean="0"/>
              <a:t>issues</a:t>
            </a:r>
            <a:endParaRPr lang="hu-HU" dirty="0"/>
          </a:p>
          <a:p>
            <a:r>
              <a:rPr lang="hu-HU" dirty="0" err="1" smtClean="0"/>
              <a:t>Not</a:t>
            </a:r>
            <a:r>
              <a:rPr lang="hu-HU" dirty="0" smtClean="0"/>
              <a:t> </a:t>
            </a:r>
            <a:r>
              <a:rPr lang="hu-HU" dirty="0" err="1" smtClean="0"/>
              <a:t>ready</a:t>
            </a:r>
            <a:r>
              <a:rPr lang="hu-HU" dirty="0" smtClean="0"/>
              <a:t> </a:t>
            </a:r>
            <a:r>
              <a:rPr lang="hu-HU" dirty="0" err="1" smtClean="0"/>
              <a:t>for</a:t>
            </a:r>
            <a:r>
              <a:rPr lang="hu-HU" dirty="0" smtClean="0"/>
              <a:t> </a:t>
            </a:r>
            <a:r>
              <a:rPr lang="hu-HU" dirty="0" err="1" smtClean="0"/>
              <a:t>cognitive</a:t>
            </a:r>
            <a:r>
              <a:rPr lang="hu-HU" dirty="0" smtClean="0"/>
              <a:t> testing</a:t>
            </a:r>
          </a:p>
          <a:p>
            <a:r>
              <a:rPr lang="hu-HU" dirty="0" err="1" smtClean="0"/>
              <a:t>Not</a:t>
            </a:r>
            <a:r>
              <a:rPr lang="hu-HU" dirty="0" smtClean="0"/>
              <a:t> </a:t>
            </a:r>
            <a:r>
              <a:rPr lang="hu-HU" dirty="0" err="1" smtClean="0"/>
              <a:t>ready</a:t>
            </a:r>
            <a:r>
              <a:rPr lang="hu-HU" dirty="0" smtClean="0"/>
              <a:t> </a:t>
            </a:r>
            <a:r>
              <a:rPr lang="hu-HU" dirty="0" err="1" smtClean="0"/>
              <a:t>for</a:t>
            </a:r>
            <a:r>
              <a:rPr lang="hu-HU" dirty="0" smtClean="0"/>
              <a:t> </a:t>
            </a:r>
            <a:r>
              <a:rPr lang="hu-HU" dirty="0" err="1" smtClean="0"/>
              <a:t>interviewer</a:t>
            </a:r>
            <a:r>
              <a:rPr lang="hu-HU" dirty="0" smtClean="0"/>
              <a:t> </a:t>
            </a:r>
            <a:r>
              <a:rPr lang="hu-HU" dirty="0" err="1" smtClean="0"/>
              <a:t>training</a:t>
            </a:r>
            <a:endParaRPr lang="hu-HU" dirty="0" smtClean="0"/>
          </a:p>
          <a:p>
            <a:r>
              <a:rPr lang="hu-HU" dirty="0" err="1" smtClean="0"/>
              <a:t>Not</a:t>
            </a:r>
            <a:r>
              <a:rPr lang="hu-HU" dirty="0" smtClean="0"/>
              <a:t> </a:t>
            </a:r>
            <a:r>
              <a:rPr lang="hu-HU" dirty="0" err="1" smtClean="0"/>
              <a:t>ready</a:t>
            </a:r>
            <a:r>
              <a:rPr lang="hu-HU" dirty="0" smtClean="0"/>
              <a:t> </a:t>
            </a:r>
            <a:r>
              <a:rPr lang="hu-HU" dirty="0" err="1" smtClean="0"/>
              <a:t>for</a:t>
            </a:r>
            <a:r>
              <a:rPr lang="hu-HU" dirty="0" smtClean="0"/>
              <a:t> </a:t>
            </a:r>
            <a:r>
              <a:rPr lang="hu-HU" dirty="0" err="1" smtClean="0"/>
              <a:t>field</a:t>
            </a:r>
            <a:r>
              <a:rPr lang="hu-HU" dirty="0" smtClean="0"/>
              <a:t> </a:t>
            </a:r>
            <a:r>
              <a:rPr lang="hu-HU" dirty="0" err="1" smtClean="0"/>
              <a:t>survey</a:t>
            </a:r>
            <a:r>
              <a:rPr lang="hu-HU" dirty="0" smtClean="0"/>
              <a:t> </a:t>
            </a:r>
            <a:r>
              <a:rPr lang="hu-HU" dirty="0" err="1" smtClean="0"/>
              <a:t>use</a:t>
            </a:r>
            <a:endParaRPr lang="hu-HU" dirty="0" smtClean="0"/>
          </a:p>
          <a:p>
            <a:endParaRPr lang="hu-HU" dirty="0"/>
          </a:p>
          <a:p>
            <a:pPr marL="0" indent="0">
              <a:buNone/>
            </a:pPr>
            <a:r>
              <a:rPr lang="hu-HU" b="1" dirty="0" err="1" smtClean="0"/>
              <a:t>Second</a:t>
            </a:r>
            <a:r>
              <a:rPr lang="hu-HU" b="1" dirty="0" smtClean="0"/>
              <a:t> </a:t>
            </a:r>
            <a:r>
              <a:rPr lang="hu-HU" b="1" dirty="0" err="1" smtClean="0"/>
              <a:t>change</a:t>
            </a:r>
            <a:r>
              <a:rPr lang="hu-HU" b="1" dirty="0" smtClean="0"/>
              <a:t> </a:t>
            </a:r>
            <a:r>
              <a:rPr lang="hu-HU" b="1" dirty="0" err="1" smtClean="0"/>
              <a:t>in</a:t>
            </a:r>
            <a:r>
              <a:rPr lang="hu-HU" b="1" dirty="0" smtClean="0"/>
              <a:t> </a:t>
            </a:r>
            <a:r>
              <a:rPr lang="hu-HU" b="1" dirty="0" err="1" smtClean="0"/>
              <a:t>the</a:t>
            </a:r>
            <a:r>
              <a:rPr lang="hu-HU" b="1" dirty="0" smtClean="0"/>
              <a:t> </a:t>
            </a:r>
            <a:r>
              <a:rPr lang="hu-HU" b="1" dirty="0" err="1" smtClean="0"/>
              <a:t>research</a:t>
            </a:r>
            <a:r>
              <a:rPr lang="hu-HU" b="1" dirty="0" smtClean="0"/>
              <a:t> </a:t>
            </a:r>
            <a:r>
              <a:rPr lang="hu-HU" b="1" dirty="0" err="1" smtClean="0"/>
              <a:t>plan</a:t>
            </a:r>
            <a:r>
              <a:rPr lang="hu-HU" b="1" dirty="0" smtClean="0"/>
              <a:t>:</a:t>
            </a:r>
          </a:p>
          <a:p>
            <a:pPr marL="0" indent="0">
              <a:buNone/>
            </a:pPr>
            <a:r>
              <a:rPr lang="hu-HU" b="1" dirty="0"/>
              <a:t>	</a:t>
            </a:r>
            <a:r>
              <a:rPr lang="hu-HU" b="1" dirty="0" err="1" smtClean="0"/>
              <a:t>Existing</a:t>
            </a:r>
            <a:r>
              <a:rPr lang="hu-HU" b="1" dirty="0" smtClean="0"/>
              <a:t> </a:t>
            </a:r>
            <a:r>
              <a:rPr lang="hu-HU" b="1" dirty="0" err="1" smtClean="0"/>
              <a:t>instrument</a:t>
            </a:r>
            <a:r>
              <a:rPr lang="hu-HU" b="1" dirty="0" smtClean="0"/>
              <a:t> </a:t>
            </a:r>
            <a:r>
              <a:rPr lang="hu-HU" b="1" dirty="0" err="1" smtClean="0"/>
              <a:t>needs</a:t>
            </a:r>
            <a:r>
              <a:rPr lang="hu-HU" b="1" dirty="0" smtClean="0"/>
              <a:t> </a:t>
            </a:r>
            <a:r>
              <a:rPr lang="hu-HU" b="1" dirty="0" err="1" smtClean="0"/>
              <a:t>to</a:t>
            </a:r>
            <a:r>
              <a:rPr lang="hu-HU" b="1" dirty="0" smtClean="0"/>
              <a:t> be </a:t>
            </a:r>
            <a:r>
              <a:rPr lang="hu-HU" b="1" dirty="0" err="1" smtClean="0"/>
              <a:t>corrected</a:t>
            </a:r>
            <a:r>
              <a:rPr lang="hu-HU" b="1" dirty="0" smtClean="0"/>
              <a:t> and </a:t>
            </a:r>
            <a:r>
              <a:rPr lang="hu-HU" b="1" dirty="0" err="1" smtClean="0"/>
              <a:t>complemented</a:t>
            </a:r>
            <a:r>
              <a:rPr lang="hu-HU" b="1" dirty="0" smtClean="0"/>
              <a:t> 	</a:t>
            </a:r>
            <a:r>
              <a:rPr lang="hu-HU" b="1" dirty="0" err="1" smtClean="0"/>
              <a:t>with</a:t>
            </a:r>
            <a:r>
              <a:rPr lang="hu-HU" b="1" dirty="0" smtClean="0"/>
              <a:t> </a:t>
            </a:r>
            <a:r>
              <a:rPr lang="hu-HU" b="1" dirty="0" err="1" smtClean="0"/>
              <a:t>further</a:t>
            </a:r>
            <a:r>
              <a:rPr lang="hu-HU" b="1" dirty="0" smtClean="0"/>
              <a:t> </a:t>
            </a:r>
            <a:r>
              <a:rPr lang="hu-HU" b="1" dirty="0" err="1" smtClean="0"/>
              <a:t>items</a:t>
            </a:r>
            <a:endParaRPr lang="en-GB" b="1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EC6E1-F1C1-444D-8DA3-0621314F7DF1}" type="slidenum">
              <a:rPr lang="hu-HU" smtClean="0"/>
              <a:t>13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26733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Interviewer</a:t>
            </a:r>
            <a:r>
              <a:rPr lang="hu-HU" dirty="0" smtClean="0"/>
              <a:t> </a:t>
            </a:r>
            <a:r>
              <a:rPr lang="hu-HU" dirty="0" err="1" smtClean="0"/>
              <a:t>observation</a:t>
            </a:r>
            <a:r>
              <a:rPr lang="hu-HU" dirty="0" smtClean="0"/>
              <a:t> </a:t>
            </a:r>
            <a:r>
              <a:rPr lang="hu-HU" dirty="0" err="1" smtClean="0"/>
              <a:t>variables</a:t>
            </a:r>
            <a:r>
              <a:rPr lang="hu-HU" dirty="0" smtClean="0"/>
              <a:t> </a:t>
            </a:r>
            <a:r>
              <a:rPr lang="hu-HU" dirty="0" err="1" smtClean="0"/>
              <a:t>in</a:t>
            </a:r>
            <a:r>
              <a:rPr lang="hu-HU" dirty="0" smtClean="0"/>
              <a:t> </a:t>
            </a:r>
            <a:r>
              <a:rPr lang="hu-HU" dirty="0" err="1" smtClean="0"/>
              <a:t>the</a:t>
            </a:r>
            <a:r>
              <a:rPr lang="hu-HU" dirty="0" smtClean="0"/>
              <a:t> HLFS</a:t>
            </a:r>
            <a:endParaRPr lang="en-GB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EC6E1-F1C1-444D-8DA3-0621314F7DF1}" type="slidenum">
              <a:rPr lang="hu-HU" smtClean="0"/>
              <a:t>14</a:t>
            </a:fld>
            <a:endParaRPr lang="hu-HU"/>
          </a:p>
        </p:txBody>
      </p:sp>
      <p:graphicFrame>
        <p:nvGraphicFramePr>
          <p:cNvPr id="13" name="Táblázat 12"/>
          <p:cNvGraphicFramePr>
            <a:graphicFrameLocks noGrp="1"/>
          </p:cNvGraphicFramePr>
          <p:nvPr>
            <p:extLst/>
          </p:nvPr>
        </p:nvGraphicFramePr>
        <p:xfrm>
          <a:off x="986480" y="1598295"/>
          <a:ext cx="3766752" cy="4758055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766752"/>
              </a:tblGrid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u="none" strike="noStrike" dirty="0" smtClean="0">
                          <a:effectLst/>
                        </a:rPr>
                        <a:t>A. </a:t>
                      </a:r>
                      <a:r>
                        <a:rPr lang="en-US" sz="2000" u="none" strike="noStrike" dirty="0" err="1" smtClean="0">
                          <a:effectLst/>
                        </a:rPr>
                        <a:t>Neighbourhood</a:t>
                      </a:r>
                      <a:r>
                        <a:rPr lang="en-US" sz="2000" u="none" strike="noStrike" dirty="0" smtClean="0">
                          <a:effectLst/>
                        </a:rPr>
                        <a:t> </a:t>
                      </a:r>
                      <a:r>
                        <a:rPr lang="en-US" sz="2000" u="none" strike="noStrike" dirty="0">
                          <a:effectLst/>
                        </a:rPr>
                        <a:t>characteristics of the close residential area of the </a:t>
                      </a:r>
                      <a:r>
                        <a:rPr lang="en-US" sz="2000" u="none" strike="noStrike" dirty="0" smtClean="0">
                          <a:effectLst/>
                        </a:rPr>
                        <a:t>building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457200" indent="-457200" algn="l" fontAlgn="ctr">
                        <a:buFont typeface="+mj-lt"/>
                        <a:buAutoNum type="arabicParenR"/>
                      </a:pPr>
                      <a:r>
                        <a:rPr lang="hu-HU" sz="2000" b="1" u="none" strike="noStrike" dirty="0" err="1" smtClean="0">
                          <a:effectLst/>
                        </a:rPr>
                        <a:t>traditional</a:t>
                      </a:r>
                      <a:r>
                        <a:rPr lang="hu-HU" sz="2000" b="1" u="none" strike="noStrike" dirty="0" smtClean="0">
                          <a:effectLst/>
                        </a:rPr>
                        <a:t> </a:t>
                      </a:r>
                      <a:r>
                        <a:rPr lang="hu-HU" sz="2000" b="1" u="none" strike="noStrike" dirty="0" err="1">
                          <a:effectLst/>
                        </a:rPr>
                        <a:t>urban</a:t>
                      </a:r>
                      <a:r>
                        <a:rPr lang="hu-HU" sz="2000" b="1" u="none" strike="noStrike" dirty="0">
                          <a:effectLst/>
                        </a:rPr>
                        <a:t> </a:t>
                      </a:r>
                      <a:r>
                        <a:rPr lang="hu-HU" sz="2000" b="1" u="none" strike="noStrike" dirty="0" err="1">
                          <a:effectLst/>
                        </a:rPr>
                        <a:t>built</a:t>
                      </a:r>
                      <a:r>
                        <a:rPr lang="hu-HU" sz="2000" b="1" u="none" strike="noStrike" dirty="0">
                          <a:effectLst/>
                        </a:rPr>
                        <a:t> </a:t>
                      </a:r>
                      <a:r>
                        <a:rPr lang="hu-HU" sz="2000" b="1" u="none" strike="noStrike" dirty="0" err="1">
                          <a:effectLst/>
                        </a:rPr>
                        <a:t>environment</a:t>
                      </a:r>
                      <a:endParaRPr lang="hu-HU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457200" indent="-457200" algn="l" fontAlgn="ctr">
                        <a:buFont typeface="+mj-lt"/>
                        <a:buAutoNum type="arabicParenR" startAt="2"/>
                      </a:pPr>
                      <a:r>
                        <a:rPr lang="hu-HU" sz="2000" b="1" dirty="0" err="1" smtClean="0"/>
                        <a:t>microdistrict</a:t>
                      </a:r>
                      <a:endParaRPr lang="hu-HU" sz="2000" b="1" dirty="0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indent="0" algn="l" fontAlgn="ctr">
                        <a:buFont typeface="+mj-lt"/>
                        <a:buNone/>
                      </a:pPr>
                      <a:r>
                        <a:rPr lang="hu-HU" sz="2000" b="1" u="none" strike="noStrike" dirty="0" smtClean="0">
                          <a:effectLst/>
                        </a:rPr>
                        <a:t>3)    </a:t>
                      </a:r>
                      <a:r>
                        <a:rPr lang="en-US" sz="2000" b="1" u="none" strike="noStrike" dirty="0" smtClean="0">
                          <a:effectLst/>
                        </a:rPr>
                        <a:t>block </a:t>
                      </a:r>
                      <a:r>
                        <a:rPr lang="en-US" sz="2000" b="1" u="none" strike="noStrike" dirty="0">
                          <a:effectLst/>
                        </a:rPr>
                        <a:t>of flats and </a:t>
                      </a:r>
                      <a:r>
                        <a:rPr lang="hu-HU" sz="2000" b="1" u="none" strike="noStrike" dirty="0" smtClean="0">
                          <a:effectLst/>
                        </a:rPr>
                        <a:t>villa</a:t>
                      </a:r>
                      <a:r>
                        <a:rPr lang="en-US" sz="2000" b="1" u="none" strike="noStrike" dirty="0" smtClean="0">
                          <a:effectLst/>
                        </a:rPr>
                        <a:t> </a:t>
                      </a:r>
                      <a:r>
                        <a:rPr lang="en-US" sz="2000" b="1" u="none" strike="noStrike" dirty="0">
                          <a:effectLst/>
                        </a:rPr>
                        <a:t>district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indent="0" algn="l" fontAlgn="ctr">
                        <a:buFont typeface="+mj-lt"/>
                        <a:buNone/>
                      </a:pPr>
                      <a:r>
                        <a:rPr lang="hu-HU" sz="2000" b="1" u="none" strike="noStrike" dirty="0" smtClean="0">
                          <a:effectLst/>
                        </a:rPr>
                        <a:t>4)    </a:t>
                      </a:r>
                      <a:r>
                        <a:rPr lang="hu-HU" sz="2000" b="1" u="none" strike="noStrike" dirty="0" err="1" smtClean="0">
                          <a:effectLst/>
                        </a:rPr>
                        <a:t>detached</a:t>
                      </a:r>
                      <a:r>
                        <a:rPr lang="hu-HU" sz="2000" b="1" u="none" strike="noStrike" dirty="0" smtClean="0">
                          <a:effectLst/>
                        </a:rPr>
                        <a:t> </a:t>
                      </a:r>
                      <a:r>
                        <a:rPr lang="hu-HU" sz="2000" b="1" u="none" strike="noStrike" dirty="0" err="1">
                          <a:effectLst/>
                        </a:rPr>
                        <a:t>houses</a:t>
                      </a:r>
                      <a:endParaRPr lang="hu-HU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indent="0" algn="l" fontAlgn="ctr">
                        <a:buFont typeface="+mj-lt"/>
                        <a:buNone/>
                      </a:pPr>
                      <a:r>
                        <a:rPr lang="hu-HU" sz="2000" b="1" u="none" strike="noStrike" dirty="0" smtClean="0">
                          <a:effectLst/>
                        </a:rPr>
                        <a:t>5)    </a:t>
                      </a:r>
                      <a:r>
                        <a:rPr lang="hu-HU" sz="2000" b="1" u="none" strike="noStrike" dirty="0" err="1" smtClean="0">
                          <a:effectLst/>
                        </a:rPr>
                        <a:t>rural</a:t>
                      </a:r>
                      <a:r>
                        <a:rPr lang="hu-HU" sz="2000" b="1" u="none" strike="noStrike" dirty="0" smtClean="0">
                          <a:effectLst/>
                        </a:rPr>
                        <a:t> </a:t>
                      </a:r>
                      <a:r>
                        <a:rPr lang="hu-HU" sz="2000" b="1" u="none" strike="noStrike" dirty="0" err="1">
                          <a:effectLst/>
                        </a:rPr>
                        <a:t>characteristics</a:t>
                      </a:r>
                      <a:endParaRPr lang="hu-HU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indent="0" algn="l" fontAlgn="ctr">
                        <a:buFont typeface="+mj-lt"/>
                        <a:buNone/>
                      </a:pPr>
                      <a:r>
                        <a:rPr lang="hu-HU" sz="2000" b="1" u="none" strike="noStrike" dirty="0" smtClean="0">
                          <a:effectLst/>
                        </a:rPr>
                        <a:t>6)    </a:t>
                      </a:r>
                      <a:r>
                        <a:rPr lang="hu-HU" sz="2000" b="1" u="none" strike="noStrike" dirty="0" err="1" smtClean="0">
                          <a:effectLst/>
                        </a:rPr>
                        <a:t>industrial</a:t>
                      </a:r>
                      <a:r>
                        <a:rPr lang="hu-HU" sz="2000" b="1" u="none" strike="noStrike" dirty="0" smtClean="0">
                          <a:effectLst/>
                        </a:rPr>
                        <a:t> </a:t>
                      </a:r>
                      <a:r>
                        <a:rPr lang="hu-HU" sz="2000" b="1" u="none" strike="noStrike" dirty="0" err="1">
                          <a:effectLst/>
                        </a:rPr>
                        <a:t>area</a:t>
                      </a:r>
                      <a:endParaRPr lang="hu-HU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457200" indent="-457200" algn="l" fontAlgn="ctr">
                        <a:buFont typeface="+mj-lt"/>
                        <a:buAutoNum type="arabicParenR" startAt="7"/>
                      </a:pPr>
                      <a:r>
                        <a:rPr lang="hu-HU" sz="2000" b="1" u="none" strike="noStrike" dirty="0" err="1" smtClean="0">
                          <a:effectLst/>
                        </a:rPr>
                        <a:t>peripheral</a:t>
                      </a:r>
                      <a:endParaRPr lang="hu-HU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457200" indent="-457200" algn="l" fontAlgn="ctr">
                        <a:buFont typeface="+mj-lt"/>
                        <a:buAutoNum type="arabicParenR" startAt="8"/>
                      </a:pPr>
                      <a:r>
                        <a:rPr lang="hu-HU" sz="2000" b="1" u="none" strike="noStrike" dirty="0" err="1" smtClean="0">
                          <a:effectLst/>
                        </a:rPr>
                        <a:t>socio-economically</a:t>
                      </a:r>
                      <a:r>
                        <a:rPr lang="hu-HU" sz="2000" b="1" u="none" strike="noStrike" dirty="0" smtClean="0">
                          <a:effectLst/>
                        </a:rPr>
                        <a:t> </a:t>
                      </a:r>
                      <a:r>
                        <a:rPr lang="hu-HU" sz="2000" b="1" u="none" strike="noStrike" dirty="0" err="1">
                          <a:effectLst/>
                        </a:rPr>
                        <a:t>deprived</a:t>
                      </a:r>
                      <a:r>
                        <a:rPr lang="hu-HU" sz="2000" b="1" u="none" strike="noStrike" dirty="0">
                          <a:effectLst/>
                        </a:rPr>
                        <a:t> </a:t>
                      </a:r>
                      <a:r>
                        <a:rPr lang="hu-HU" sz="2000" b="1" u="none" strike="noStrike" dirty="0" smtClean="0">
                          <a:effectLst/>
                        </a:rPr>
                        <a:t>  </a:t>
                      </a:r>
                      <a:br>
                        <a:rPr lang="hu-HU" sz="2000" b="1" u="none" strike="noStrike" dirty="0" smtClean="0">
                          <a:effectLst/>
                        </a:rPr>
                      </a:br>
                      <a:r>
                        <a:rPr lang="hu-HU" sz="2000" b="1" u="none" strike="noStrike" dirty="0" smtClean="0">
                          <a:effectLst/>
                        </a:rPr>
                        <a:t>       </a:t>
                      </a:r>
                      <a:r>
                        <a:rPr lang="hu-HU" sz="2000" b="1" u="none" strike="noStrike" baseline="0" dirty="0" smtClean="0">
                          <a:effectLst/>
                        </a:rPr>
                        <a:t> </a:t>
                      </a:r>
                      <a:r>
                        <a:rPr lang="hu-HU" sz="2000" b="1" u="none" strike="noStrike" dirty="0" err="1" smtClean="0">
                          <a:effectLst/>
                        </a:rPr>
                        <a:t>neighbourhood</a:t>
                      </a:r>
                      <a:endParaRPr lang="hu-HU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indent="0" algn="l" fontAlgn="b">
                        <a:buFont typeface="+mj-lt"/>
                        <a:buNone/>
                      </a:pPr>
                      <a:r>
                        <a:rPr lang="hu-HU" sz="2000" b="1" u="none" strike="noStrike" dirty="0" smtClean="0">
                          <a:effectLst/>
                        </a:rPr>
                        <a:t>9)    </a:t>
                      </a:r>
                      <a:r>
                        <a:rPr lang="hu-HU" sz="2000" b="1" u="none" strike="noStrike" dirty="0" err="1" smtClean="0">
                          <a:effectLst/>
                        </a:rPr>
                        <a:t>other</a:t>
                      </a:r>
                      <a:r>
                        <a:rPr lang="hu-HU" sz="2000" b="1" u="none" strike="noStrike" dirty="0">
                          <a:effectLst/>
                        </a:rPr>
                        <a:t>, </a:t>
                      </a:r>
                      <a:r>
                        <a:rPr lang="hu-HU" sz="2000" b="1" u="none" strike="noStrike" dirty="0" err="1">
                          <a:effectLst/>
                        </a:rPr>
                        <a:t>namely</a:t>
                      </a:r>
                      <a:r>
                        <a:rPr lang="hu-HU" sz="2000" b="1" u="none" strike="noStrike" dirty="0">
                          <a:effectLst/>
                        </a:rPr>
                        <a:t> </a:t>
                      </a:r>
                      <a:r>
                        <a:rPr lang="hu-HU" sz="2000" b="1" u="none" strike="noStrike" dirty="0" smtClean="0">
                          <a:effectLst/>
                        </a:rPr>
                        <a:t>.....................</a:t>
                      </a:r>
                      <a:endParaRPr lang="hu-HU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4" name="Ellipszis 13"/>
          <p:cNvSpPr/>
          <p:nvPr/>
        </p:nvSpPr>
        <p:spPr>
          <a:xfrm>
            <a:off x="986480" y="5947873"/>
            <a:ext cx="3676135" cy="61783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5" name="Szövegdoboz 14"/>
          <p:cNvSpPr txBox="1"/>
          <p:nvPr/>
        </p:nvSpPr>
        <p:spPr>
          <a:xfrm>
            <a:off x="6071285" y="6014845"/>
            <a:ext cx="20006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b="1" dirty="0" err="1"/>
              <a:t>v</a:t>
            </a:r>
            <a:r>
              <a:rPr lang="hu-HU" sz="2000" b="1" dirty="0" err="1" smtClean="0"/>
              <a:t>acation</a:t>
            </a:r>
            <a:r>
              <a:rPr lang="hu-HU" sz="2000" b="1" dirty="0" smtClean="0"/>
              <a:t> </a:t>
            </a:r>
            <a:r>
              <a:rPr lang="hu-HU" sz="2000" b="1" dirty="0" err="1" smtClean="0"/>
              <a:t>homes</a:t>
            </a:r>
            <a:r>
              <a:rPr lang="hu-HU" sz="2000" b="1" dirty="0" smtClean="0"/>
              <a:t>?</a:t>
            </a:r>
            <a:endParaRPr lang="hu-HU" sz="2000" b="1" dirty="0"/>
          </a:p>
        </p:txBody>
      </p:sp>
      <p:pic>
        <p:nvPicPr>
          <p:cNvPr id="16" name="Kép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1285" y="3926119"/>
            <a:ext cx="2524499" cy="1893374"/>
          </a:xfrm>
          <a:prstGeom prst="rect">
            <a:avLst/>
          </a:prstGeom>
        </p:spPr>
      </p:pic>
      <p:sp>
        <p:nvSpPr>
          <p:cNvPr id="17" name="Balra nyíl 16"/>
          <p:cNvSpPr/>
          <p:nvPr/>
        </p:nvSpPr>
        <p:spPr>
          <a:xfrm rot="980251">
            <a:off x="4969053" y="4275068"/>
            <a:ext cx="795791" cy="36536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8" name="Balra nyíl 17"/>
          <p:cNvSpPr/>
          <p:nvPr/>
        </p:nvSpPr>
        <p:spPr>
          <a:xfrm rot="20472815">
            <a:off x="5005722" y="4919076"/>
            <a:ext cx="795791" cy="36536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9" name="Balra nyíl 18"/>
          <p:cNvSpPr/>
          <p:nvPr/>
        </p:nvSpPr>
        <p:spPr>
          <a:xfrm rot="10800000">
            <a:off x="4991485" y="5973651"/>
            <a:ext cx="795791" cy="36536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0" name="Szövegdoboz 19"/>
          <p:cNvSpPr txBox="1"/>
          <p:nvPr/>
        </p:nvSpPr>
        <p:spPr>
          <a:xfrm>
            <a:off x="5266224" y="4600614"/>
            <a:ext cx="303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b="1" dirty="0" smtClean="0">
                <a:solidFill>
                  <a:srgbClr val="FF0000"/>
                </a:solidFill>
              </a:rPr>
              <a:t>?</a:t>
            </a:r>
            <a:endParaRPr lang="hu-HU" sz="2000" b="1" dirty="0">
              <a:solidFill>
                <a:srgbClr val="FF0000"/>
              </a:solidFill>
            </a:endParaRPr>
          </a:p>
        </p:txBody>
      </p:sp>
      <p:sp>
        <p:nvSpPr>
          <p:cNvPr id="22" name="Balra nyíl 21"/>
          <p:cNvSpPr/>
          <p:nvPr/>
        </p:nvSpPr>
        <p:spPr>
          <a:xfrm rot="19679945">
            <a:off x="4948964" y="3234250"/>
            <a:ext cx="1060184" cy="36536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23" name="Kép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1730" y="1789451"/>
            <a:ext cx="2911872" cy="1822832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6413" y="1789451"/>
            <a:ext cx="2735317" cy="1822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962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Interviewer</a:t>
            </a:r>
            <a:r>
              <a:rPr lang="hu-HU" dirty="0" smtClean="0"/>
              <a:t> </a:t>
            </a:r>
            <a:r>
              <a:rPr lang="hu-HU" dirty="0" err="1"/>
              <a:t>observation</a:t>
            </a:r>
            <a:r>
              <a:rPr lang="hu-HU" dirty="0"/>
              <a:t> </a:t>
            </a:r>
            <a:r>
              <a:rPr lang="hu-HU" dirty="0" err="1"/>
              <a:t>variables</a:t>
            </a:r>
            <a:r>
              <a:rPr lang="hu-HU" dirty="0"/>
              <a:t> </a:t>
            </a:r>
            <a:r>
              <a:rPr lang="hu-HU" dirty="0" err="1"/>
              <a:t>in</a:t>
            </a:r>
            <a:r>
              <a:rPr lang="hu-HU" dirty="0"/>
              <a:t> </a:t>
            </a:r>
            <a:r>
              <a:rPr lang="hu-HU" dirty="0" err="1" smtClean="0"/>
              <a:t>the</a:t>
            </a:r>
            <a:r>
              <a:rPr lang="hu-HU" dirty="0" smtClean="0"/>
              <a:t> HLFS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EC6E1-F1C1-444D-8DA3-0621314F7DF1}" type="slidenum">
              <a:rPr lang="hu-HU" smtClean="0"/>
              <a:t>15</a:t>
            </a:fld>
            <a:endParaRPr lang="hu-HU"/>
          </a:p>
        </p:txBody>
      </p:sp>
      <p:graphicFrame>
        <p:nvGraphicFramePr>
          <p:cNvPr id="7" name="Táblázat 6"/>
          <p:cNvGraphicFramePr>
            <a:graphicFrameLocks noGrp="1"/>
          </p:cNvGraphicFramePr>
          <p:nvPr>
            <p:extLst/>
          </p:nvPr>
        </p:nvGraphicFramePr>
        <p:xfrm>
          <a:off x="838200" y="1977809"/>
          <a:ext cx="6081584" cy="259461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733800"/>
                <a:gridCol w="2347784"/>
              </a:tblGrid>
              <a:tr h="370840">
                <a:tc>
                  <a:txBody>
                    <a:bodyPr/>
                    <a:lstStyle/>
                    <a:p>
                      <a:pPr lvl="0"/>
                      <a:r>
                        <a:rPr lang="hu-HU" sz="2000" u="none" strike="noStrike" dirty="0" smtClean="0">
                          <a:effectLst/>
                        </a:rPr>
                        <a:t>B. </a:t>
                      </a:r>
                      <a:r>
                        <a:rPr lang="en-GB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What is the condition of the building in which the dwelling resided by the household is situated?</a:t>
                      </a:r>
                      <a:endParaRPr lang="hu-HU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dirty="0" smtClean="0">
                          <a:effectLst/>
                        </a:rPr>
                        <a:t>Interviewer observations in LFS 201</a:t>
                      </a:r>
                      <a:r>
                        <a:rPr lang="hu-HU" sz="1800" u="none" strike="noStrike" dirty="0" smtClean="0">
                          <a:effectLst/>
                        </a:rPr>
                        <a:t>8</a:t>
                      </a:r>
                      <a:endParaRPr lang="en-US" sz="18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lvl="0"/>
                      <a:endParaRPr lang="hu-HU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457200" lvl="0" indent="-457200" algn="l">
                        <a:buFont typeface="+mj-lt"/>
                        <a:buAutoNum type="arabicParenR"/>
                      </a:pPr>
                      <a:r>
                        <a:rPr lang="en-GB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excellent (newly built, renovated)</a:t>
                      </a:r>
                      <a:endParaRPr lang="hu-HU" sz="20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hu-HU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11.28 %</a:t>
                      </a:r>
                      <a:endParaRPr lang="hu-HU" sz="20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457200" indent="-457200" algn="l" fontAlgn="ctr">
                        <a:buFont typeface="+mj-lt"/>
                        <a:buAutoNum type="arabicParenR" startAt="2"/>
                      </a:pPr>
                      <a:r>
                        <a:rPr lang="hu-HU" sz="2000" b="1" dirty="0" err="1" smtClean="0"/>
                        <a:t>good</a:t>
                      </a:r>
                      <a:endParaRPr lang="hu-HU" sz="2000" b="1" dirty="0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1" dirty="0" smtClean="0"/>
                        <a:t>59.84 %</a:t>
                      </a:r>
                      <a:endParaRPr lang="hu-HU" sz="2000" b="1" dirty="0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457200" indent="-457200" algn="l" fontAlgn="ctr">
                        <a:buFont typeface="+mj-lt"/>
                        <a:buAutoNum type="arabicParenR" startAt="3"/>
                      </a:pPr>
                      <a:r>
                        <a:rPr lang="hu-HU" sz="20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satisfactory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22.78 %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indent="0" algn="l" fontAlgn="ctr">
                        <a:buFont typeface="+mj-lt"/>
                        <a:buNone/>
                      </a:pPr>
                      <a:r>
                        <a:rPr lang="hu-HU" sz="2000" b="1" u="none" strike="noStrike" dirty="0" smtClean="0">
                          <a:effectLst/>
                        </a:rPr>
                        <a:t>4)    </a:t>
                      </a:r>
                      <a:r>
                        <a:rPr lang="hu-HU" sz="2000" b="1" u="none" strike="noStrike" dirty="0" err="1" smtClean="0">
                          <a:effectLst/>
                        </a:rPr>
                        <a:t>degraded</a:t>
                      </a:r>
                      <a:r>
                        <a:rPr lang="hu-HU" sz="2000" b="1" u="none" strike="noStrike" dirty="0" smtClean="0">
                          <a:effectLst/>
                        </a:rPr>
                        <a:t> </a:t>
                      </a:r>
                      <a:r>
                        <a:rPr lang="hu-HU" sz="2000" b="1" u="none" strike="noStrike" dirty="0" err="1" smtClean="0">
                          <a:effectLst/>
                        </a:rPr>
                        <a:t>condition</a:t>
                      </a:r>
                      <a:endParaRPr lang="hu-HU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6.1 %</a:t>
                      </a:r>
                      <a:endParaRPr lang="hu-HU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Ellipszis 7"/>
          <p:cNvSpPr/>
          <p:nvPr/>
        </p:nvSpPr>
        <p:spPr>
          <a:xfrm>
            <a:off x="5043619" y="3423031"/>
            <a:ext cx="1297459" cy="45308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9" name="Jobbra nyíl 8"/>
          <p:cNvSpPr/>
          <p:nvPr/>
        </p:nvSpPr>
        <p:spPr>
          <a:xfrm>
            <a:off x="7372865" y="3377515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" name="Szövegdoboz 9"/>
          <p:cNvSpPr txBox="1"/>
          <p:nvPr/>
        </p:nvSpPr>
        <p:spPr>
          <a:xfrm>
            <a:off x="8610600" y="3423031"/>
            <a:ext cx="32860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/>
              <a:t>Interpret</a:t>
            </a:r>
            <a:r>
              <a:rPr lang="hu-HU" sz="2000" b="1" dirty="0" err="1" smtClean="0"/>
              <a:t>ation</a:t>
            </a:r>
            <a:r>
              <a:rPr lang="hu-HU" sz="2000" b="1" dirty="0" smtClean="0"/>
              <a:t> of</a:t>
            </a:r>
            <a:r>
              <a:rPr lang="en-GB" sz="2000" b="1" dirty="0" smtClean="0"/>
              <a:t> </a:t>
            </a:r>
            <a:r>
              <a:rPr lang="en-GB" sz="2000" b="1" dirty="0" err="1" smtClean="0"/>
              <a:t>categor</a:t>
            </a:r>
            <a:r>
              <a:rPr lang="hu-HU" sz="2000" b="1" dirty="0" err="1" smtClean="0"/>
              <a:t>ies</a:t>
            </a:r>
            <a:r>
              <a:rPr lang="hu-HU" sz="2000" b="1" dirty="0" smtClean="0"/>
              <a:t>?</a:t>
            </a:r>
            <a:r>
              <a:rPr lang="en-GB" sz="2000" b="1" dirty="0" smtClean="0"/>
              <a:t> </a:t>
            </a:r>
            <a:endParaRPr lang="hu-HU" sz="2000" b="1" dirty="0"/>
          </a:p>
        </p:txBody>
      </p:sp>
    </p:spTree>
    <p:extLst>
      <p:ext uri="{BB962C8B-B14F-4D97-AF65-F5344CB8AC3E}">
        <p14:creationId xmlns:p14="http://schemas.microsoft.com/office/powerpoint/2010/main" val="871383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Interviewer</a:t>
            </a:r>
            <a:r>
              <a:rPr lang="hu-HU" dirty="0" smtClean="0"/>
              <a:t> </a:t>
            </a:r>
            <a:r>
              <a:rPr lang="hu-HU" dirty="0" err="1"/>
              <a:t>observation</a:t>
            </a:r>
            <a:r>
              <a:rPr lang="hu-HU" dirty="0"/>
              <a:t> </a:t>
            </a:r>
            <a:r>
              <a:rPr lang="hu-HU" dirty="0" err="1"/>
              <a:t>variables</a:t>
            </a:r>
            <a:r>
              <a:rPr lang="hu-HU" dirty="0"/>
              <a:t> </a:t>
            </a:r>
            <a:r>
              <a:rPr lang="hu-HU" dirty="0" err="1"/>
              <a:t>in</a:t>
            </a:r>
            <a:r>
              <a:rPr lang="hu-HU" dirty="0"/>
              <a:t> </a:t>
            </a:r>
            <a:r>
              <a:rPr lang="hu-HU" dirty="0" err="1" smtClean="0"/>
              <a:t>the</a:t>
            </a:r>
            <a:r>
              <a:rPr lang="hu-HU" dirty="0" smtClean="0"/>
              <a:t> HLFS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EC6E1-F1C1-444D-8DA3-0621314F7DF1}" type="slidenum">
              <a:rPr lang="hu-HU" smtClean="0"/>
              <a:t>16</a:t>
            </a:fld>
            <a:endParaRPr lang="hu-HU"/>
          </a:p>
        </p:txBody>
      </p:sp>
      <p:graphicFrame>
        <p:nvGraphicFramePr>
          <p:cNvPr id="11" name="Táblázat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6236686"/>
              </p:ext>
            </p:extLst>
          </p:nvPr>
        </p:nvGraphicFramePr>
        <p:xfrm>
          <a:off x="1134764" y="2089232"/>
          <a:ext cx="3766752" cy="318770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766752"/>
              </a:tblGrid>
              <a:tr h="370840">
                <a:tc>
                  <a:txBody>
                    <a:bodyPr/>
                    <a:lstStyle/>
                    <a:p>
                      <a:pPr lvl="0"/>
                      <a:r>
                        <a:rPr lang="hu-HU" sz="2000" u="none" strike="noStrike" dirty="0" smtClean="0">
                          <a:effectLst/>
                        </a:rPr>
                        <a:t>C. </a:t>
                      </a:r>
                      <a:r>
                        <a:rPr lang="en-GB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what type of building is the dwelling?</a:t>
                      </a:r>
                      <a:endParaRPr lang="hu-HU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457200" lvl="0" indent="-457200" algn="l">
                        <a:buFont typeface="+mj-lt"/>
                        <a:buAutoNum type="arabicParenR"/>
                      </a:pPr>
                      <a:r>
                        <a:rPr lang="en-GB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detached house</a:t>
                      </a:r>
                      <a:endParaRPr lang="hu-HU" sz="20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457200" lvl="0" indent="-457200" algn="l">
                        <a:buFont typeface="+mj-lt"/>
                        <a:buAutoNum type="arabicParenR" startAt="2"/>
                      </a:pPr>
                      <a:r>
                        <a:rPr lang="en-GB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semi-detached or terraced house</a:t>
                      </a:r>
                      <a:endParaRPr lang="hu-HU" sz="20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457200" lvl="0" indent="-457200" algn="l">
                        <a:buFont typeface="+mj-lt"/>
                        <a:buAutoNum type="arabicParenR" startAt="3"/>
                      </a:pPr>
                      <a:r>
                        <a:rPr lang="en-GB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block of flats with less than 10 flats</a:t>
                      </a:r>
                      <a:endParaRPr lang="hu-HU" sz="20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457200" lvl="0" indent="-457200" algn="l">
                        <a:buFont typeface="+mj-lt"/>
                        <a:buAutoNum type="arabicParenR" startAt="4"/>
                      </a:pPr>
                      <a:r>
                        <a:rPr lang="en-GB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block of flats with 10 or more than 10 flats</a:t>
                      </a:r>
                      <a:endParaRPr lang="hu-HU" sz="20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457200" indent="-457200" algn="l" fontAlgn="ctr">
                        <a:buFont typeface="+mj-lt"/>
                        <a:buAutoNum type="arabicParenR" startAt="5"/>
                      </a:pPr>
                      <a:r>
                        <a:rPr lang="en-GB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other dwelling unit, namely …</a:t>
                      </a:r>
                      <a:endParaRPr lang="hu-HU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2" name="Kép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3581" y="2220094"/>
            <a:ext cx="3591697" cy="3591697"/>
          </a:xfrm>
          <a:prstGeom prst="rect">
            <a:avLst/>
          </a:prstGeom>
        </p:spPr>
      </p:pic>
      <p:sp>
        <p:nvSpPr>
          <p:cNvPr id="13" name="Ellipszis 12"/>
          <p:cNvSpPr/>
          <p:nvPr/>
        </p:nvSpPr>
        <p:spPr>
          <a:xfrm>
            <a:off x="840262" y="3492840"/>
            <a:ext cx="4499921" cy="1532237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25204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Instruments </a:t>
            </a:r>
            <a:r>
              <a:rPr lang="hu-HU" dirty="0" err="1" smtClean="0"/>
              <a:t>from</a:t>
            </a:r>
            <a:r>
              <a:rPr lang="hu-HU" dirty="0" smtClean="0"/>
              <a:t> </a:t>
            </a:r>
            <a:r>
              <a:rPr lang="hu-HU" dirty="0" err="1" smtClean="0"/>
              <a:t>the</a:t>
            </a:r>
            <a:r>
              <a:rPr lang="hu-HU" dirty="0" smtClean="0"/>
              <a:t> </a:t>
            </a:r>
            <a:r>
              <a:rPr lang="hu-HU" dirty="0" err="1" smtClean="0"/>
              <a:t>literature</a:t>
            </a:r>
            <a:endParaRPr lang="en-GB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u-HU" dirty="0" smtClean="0"/>
              <a:t>4 </a:t>
            </a:r>
            <a:r>
              <a:rPr lang="hu-HU" dirty="0" err="1" smtClean="0"/>
              <a:t>instruments</a:t>
            </a:r>
            <a:r>
              <a:rPr lang="hu-HU" dirty="0" smtClean="0"/>
              <a:t> stand out, </a:t>
            </a:r>
            <a:r>
              <a:rPr lang="hu-HU" dirty="0" err="1" smtClean="0"/>
              <a:t>but</a:t>
            </a:r>
            <a:r>
              <a:rPr lang="hu-HU" dirty="0" smtClean="0"/>
              <a:t> </a:t>
            </a:r>
            <a:r>
              <a:rPr lang="hu-HU" dirty="0" err="1" smtClean="0"/>
              <a:t>further</a:t>
            </a:r>
            <a:r>
              <a:rPr lang="hu-HU" dirty="0" smtClean="0"/>
              <a:t> </a:t>
            </a:r>
            <a:r>
              <a:rPr lang="hu-HU" dirty="0" err="1" smtClean="0"/>
              <a:t>research</a:t>
            </a:r>
            <a:r>
              <a:rPr lang="hu-HU" dirty="0" smtClean="0"/>
              <a:t> is </a:t>
            </a:r>
            <a:r>
              <a:rPr lang="hu-HU" dirty="0" err="1" smtClean="0"/>
              <a:t>needed</a:t>
            </a:r>
            <a:endParaRPr lang="hu-HU" dirty="0"/>
          </a:p>
          <a:p>
            <a:pPr marL="0" indent="0">
              <a:buNone/>
            </a:pPr>
            <a:endParaRPr lang="hu-HU" dirty="0" smtClean="0"/>
          </a:p>
          <a:p>
            <a:pPr marL="514350" indent="-514350">
              <a:buAutoNum type="arabicPeriod"/>
            </a:pPr>
            <a:r>
              <a:rPr lang="hu-HU" dirty="0" smtClean="0"/>
              <a:t>6-item </a:t>
            </a:r>
            <a:r>
              <a:rPr lang="hu-HU" dirty="0" err="1" smtClean="0"/>
              <a:t>Krause</a:t>
            </a:r>
            <a:r>
              <a:rPr lang="hu-HU" dirty="0"/>
              <a:t> </a:t>
            </a:r>
            <a:r>
              <a:rPr lang="hu-HU" dirty="0" err="1" smtClean="0"/>
              <a:t>scale</a:t>
            </a:r>
            <a:r>
              <a:rPr lang="hu-HU" dirty="0" smtClean="0"/>
              <a:t> </a:t>
            </a:r>
            <a:r>
              <a:rPr lang="hu-HU" sz="1600" dirty="0" smtClean="0"/>
              <a:t>(1998)</a:t>
            </a:r>
            <a:endParaRPr lang="hu-HU" dirty="0" smtClean="0"/>
          </a:p>
          <a:p>
            <a:pPr marL="457200" lvl="1" indent="0">
              <a:buNone/>
            </a:pPr>
            <a:r>
              <a:rPr lang="hu-HU" dirty="0"/>
              <a:t>	</a:t>
            </a:r>
            <a:r>
              <a:rPr lang="hu-HU" dirty="0" err="1" smtClean="0"/>
              <a:t>does</a:t>
            </a:r>
            <a:r>
              <a:rPr lang="hu-HU" dirty="0" smtClean="0"/>
              <a:t> </a:t>
            </a:r>
            <a:r>
              <a:rPr lang="hu-HU" dirty="0" err="1" smtClean="0"/>
              <a:t>not</a:t>
            </a:r>
            <a:r>
              <a:rPr lang="hu-HU" dirty="0" smtClean="0"/>
              <a:t> </a:t>
            </a:r>
            <a:r>
              <a:rPr lang="hu-HU" dirty="0" err="1" smtClean="0"/>
              <a:t>work</a:t>
            </a:r>
            <a:r>
              <a:rPr lang="hu-HU" dirty="0" smtClean="0"/>
              <a:t> </a:t>
            </a:r>
            <a:r>
              <a:rPr lang="hu-HU" dirty="0" err="1" smtClean="0"/>
              <a:t>in</a:t>
            </a:r>
            <a:r>
              <a:rPr lang="hu-HU" dirty="0" smtClean="0"/>
              <a:t> </a:t>
            </a:r>
            <a:r>
              <a:rPr lang="hu-HU" dirty="0" err="1" smtClean="0"/>
              <a:t>case</a:t>
            </a:r>
            <a:r>
              <a:rPr lang="hu-HU" dirty="0" smtClean="0"/>
              <a:t> of </a:t>
            </a:r>
            <a:r>
              <a:rPr lang="hu-HU" dirty="0" err="1" smtClean="0"/>
              <a:t>noncontact</a:t>
            </a:r>
            <a:endParaRPr lang="hu-HU" dirty="0" smtClean="0"/>
          </a:p>
          <a:p>
            <a:pPr marL="457200" lvl="1" indent="0">
              <a:buNone/>
            </a:pPr>
            <a:endParaRPr lang="hu-HU" dirty="0" smtClean="0"/>
          </a:p>
          <a:p>
            <a:pPr marL="514350" indent="-514350">
              <a:buAutoNum type="arabicPeriod"/>
            </a:pPr>
            <a:r>
              <a:rPr lang="en-GB" dirty="0"/>
              <a:t>AAH 5-item </a:t>
            </a:r>
            <a:r>
              <a:rPr lang="en-GB" dirty="0" smtClean="0"/>
              <a:t>N</a:t>
            </a:r>
            <a:r>
              <a:rPr lang="hu-HU" dirty="0" err="1" smtClean="0"/>
              <a:t>eighbourhood</a:t>
            </a:r>
            <a:r>
              <a:rPr lang="hu-HU" dirty="0" smtClean="0"/>
              <a:t> </a:t>
            </a:r>
            <a:r>
              <a:rPr lang="hu-HU" dirty="0" err="1" smtClean="0"/>
              <a:t>Assessment</a:t>
            </a:r>
            <a:r>
              <a:rPr lang="hu-HU" dirty="0" smtClean="0"/>
              <a:t> </a:t>
            </a:r>
            <a:r>
              <a:rPr lang="hu-HU" dirty="0" err="1" smtClean="0"/>
              <a:t>Scale</a:t>
            </a:r>
            <a:r>
              <a:rPr lang="hu-HU" dirty="0" smtClean="0"/>
              <a:t> </a:t>
            </a:r>
            <a:r>
              <a:rPr lang="hu-HU" sz="1600" dirty="0" smtClean="0"/>
              <a:t>(</a:t>
            </a:r>
            <a:r>
              <a:rPr lang="hu-HU" sz="1600" dirty="0" err="1" smtClean="0"/>
              <a:t>Andresen</a:t>
            </a:r>
            <a:r>
              <a:rPr lang="hu-HU" sz="1600" dirty="0" smtClean="0"/>
              <a:t> et </a:t>
            </a:r>
            <a:r>
              <a:rPr lang="hu-HU" sz="1600" dirty="0" err="1" smtClean="0"/>
              <a:t>al</a:t>
            </a:r>
            <a:r>
              <a:rPr lang="hu-HU" sz="1600" dirty="0" smtClean="0"/>
              <a:t>. 2006)</a:t>
            </a:r>
            <a:endParaRPr lang="hu-HU" dirty="0" smtClean="0"/>
          </a:p>
          <a:p>
            <a:pPr marL="457200" lvl="1" indent="0">
              <a:buNone/>
            </a:pPr>
            <a:r>
              <a:rPr lang="hu-HU" dirty="0" smtClean="0"/>
              <a:t>	</a:t>
            </a:r>
            <a:r>
              <a:rPr lang="hu-HU" dirty="0" err="1" smtClean="0"/>
              <a:t>Subjective</a:t>
            </a:r>
            <a:r>
              <a:rPr lang="hu-HU" dirty="0" smtClean="0"/>
              <a:t> </a:t>
            </a:r>
            <a:r>
              <a:rPr lang="hu-HU" dirty="0" err="1"/>
              <a:t>assessment</a:t>
            </a:r>
            <a:r>
              <a:rPr lang="hu-HU" dirty="0"/>
              <a:t> </a:t>
            </a:r>
            <a:r>
              <a:rPr lang="hu-HU" dirty="0" err="1"/>
              <a:t>items</a:t>
            </a:r>
            <a:r>
              <a:rPr lang="hu-HU" dirty="0"/>
              <a:t> (</a:t>
            </a:r>
            <a:r>
              <a:rPr lang="hu-HU" dirty="0" err="1"/>
              <a:t>amount</a:t>
            </a:r>
            <a:r>
              <a:rPr lang="hu-HU" dirty="0"/>
              <a:t> of </a:t>
            </a:r>
            <a:r>
              <a:rPr lang="hu-HU" dirty="0" err="1"/>
              <a:t>noise</a:t>
            </a:r>
            <a:r>
              <a:rPr lang="hu-HU" dirty="0"/>
              <a:t>, air </a:t>
            </a:r>
            <a:r>
              <a:rPr lang="hu-HU" dirty="0" err="1"/>
              <a:t>quality</a:t>
            </a:r>
            <a:r>
              <a:rPr lang="hu-HU" dirty="0"/>
              <a:t>)</a:t>
            </a:r>
          </a:p>
          <a:p>
            <a:pPr marL="457200" lvl="1" indent="0">
              <a:buNone/>
            </a:pPr>
            <a:r>
              <a:rPr lang="hu-HU" dirty="0" smtClean="0"/>
              <a:t>	No </a:t>
            </a:r>
            <a:r>
              <a:rPr lang="hu-HU" dirty="0" err="1"/>
              <a:t>item</a:t>
            </a:r>
            <a:r>
              <a:rPr lang="hu-HU" dirty="0"/>
              <a:t> </a:t>
            </a:r>
            <a:r>
              <a:rPr lang="hu-HU" dirty="0" err="1"/>
              <a:t>on</a:t>
            </a:r>
            <a:r>
              <a:rPr lang="hu-HU" dirty="0"/>
              <a:t> </a:t>
            </a:r>
            <a:r>
              <a:rPr lang="hu-HU" dirty="0" err="1"/>
              <a:t>type</a:t>
            </a:r>
            <a:r>
              <a:rPr lang="hu-HU" dirty="0"/>
              <a:t> and </a:t>
            </a:r>
            <a:r>
              <a:rPr lang="hu-HU" dirty="0" err="1"/>
              <a:t>condition</a:t>
            </a:r>
            <a:r>
              <a:rPr lang="hu-HU" dirty="0"/>
              <a:t> of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smtClean="0"/>
              <a:t>building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EC6E1-F1C1-444D-8DA3-0621314F7DF1}" type="slidenum">
              <a:rPr lang="hu-HU" smtClean="0"/>
              <a:t>17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95665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Instruments </a:t>
            </a:r>
            <a:r>
              <a:rPr lang="hu-HU" dirty="0" err="1" smtClean="0"/>
              <a:t>from</a:t>
            </a:r>
            <a:r>
              <a:rPr lang="hu-HU" dirty="0" smtClean="0"/>
              <a:t> </a:t>
            </a:r>
            <a:r>
              <a:rPr lang="hu-HU" dirty="0" err="1" smtClean="0"/>
              <a:t>the</a:t>
            </a:r>
            <a:r>
              <a:rPr lang="hu-HU" dirty="0" smtClean="0"/>
              <a:t> </a:t>
            </a:r>
            <a:r>
              <a:rPr lang="hu-HU" dirty="0" err="1" smtClean="0"/>
              <a:t>literature</a:t>
            </a:r>
            <a:r>
              <a:rPr lang="hu-HU" dirty="0" smtClean="0"/>
              <a:t> (</a:t>
            </a:r>
            <a:r>
              <a:rPr lang="hu-HU" dirty="0" err="1" smtClean="0"/>
              <a:t>continued</a:t>
            </a:r>
            <a:r>
              <a:rPr lang="hu-HU" dirty="0" smtClean="0"/>
              <a:t>)</a:t>
            </a:r>
            <a:endParaRPr lang="en-GB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 startAt="3"/>
            </a:pPr>
            <a:r>
              <a:rPr lang="en-GB" dirty="0"/>
              <a:t>AAH 7-item NAS</a:t>
            </a:r>
            <a:r>
              <a:rPr lang="hu-HU" dirty="0"/>
              <a:t> </a:t>
            </a:r>
            <a:r>
              <a:rPr lang="hu-HU" sz="1600" dirty="0"/>
              <a:t>(</a:t>
            </a:r>
            <a:r>
              <a:rPr lang="hu-HU" sz="1600" dirty="0" err="1"/>
              <a:t>Andresen</a:t>
            </a:r>
            <a:r>
              <a:rPr lang="hu-HU" sz="1600" dirty="0"/>
              <a:t> et </a:t>
            </a:r>
            <a:r>
              <a:rPr lang="hu-HU" sz="1600" dirty="0" err="1"/>
              <a:t>al</a:t>
            </a:r>
            <a:r>
              <a:rPr lang="hu-HU" sz="1600" dirty="0"/>
              <a:t>. 2008)</a:t>
            </a:r>
          </a:p>
          <a:p>
            <a:pPr marL="457200" lvl="1" indent="0">
              <a:buNone/>
            </a:pPr>
            <a:r>
              <a:rPr lang="hu-HU" dirty="0"/>
              <a:t>	Less </a:t>
            </a:r>
            <a:r>
              <a:rPr lang="hu-HU" dirty="0" err="1"/>
              <a:t>subjective</a:t>
            </a:r>
            <a:r>
              <a:rPr lang="hu-HU" dirty="0"/>
              <a:t>, more </a:t>
            </a:r>
            <a:r>
              <a:rPr lang="hu-HU" dirty="0" err="1"/>
              <a:t>sensitive</a:t>
            </a:r>
            <a:endParaRPr lang="hu-HU" dirty="0"/>
          </a:p>
          <a:p>
            <a:pPr marL="457200" lvl="1" indent="0">
              <a:buNone/>
            </a:pPr>
            <a:r>
              <a:rPr lang="hu-HU" dirty="0"/>
              <a:t>	</a:t>
            </a:r>
            <a:r>
              <a:rPr lang="hu-HU" dirty="0" err="1"/>
              <a:t>Still</a:t>
            </a:r>
            <a:r>
              <a:rPr lang="hu-HU" dirty="0"/>
              <a:t> no </a:t>
            </a:r>
            <a:r>
              <a:rPr lang="hu-HU" dirty="0" err="1"/>
              <a:t>item</a:t>
            </a:r>
            <a:r>
              <a:rPr lang="hu-HU" dirty="0"/>
              <a:t> </a:t>
            </a:r>
            <a:r>
              <a:rPr lang="hu-HU" dirty="0" err="1"/>
              <a:t>on</a:t>
            </a:r>
            <a:r>
              <a:rPr lang="hu-HU" dirty="0"/>
              <a:t> </a:t>
            </a:r>
            <a:r>
              <a:rPr lang="hu-HU" dirty="0" err="1"/>
              <a:t>type</a:t>
            </a:r>
            <a:r>
              <a:rPr lang="hu-HU" dirty="0"/>
              <a:t> and </a:t>
            </a:r>
            <a:r>
              <a:rPr lang="hu-HU" dirty="0" err="1"/>
              <a:t>condition</a:t>
            </a:r>
            <a:r>
              <a:rPr lang="hu-HU" dirty="0"/>
              <a:t> of </a:t>
            </a:r>
            <a:r>
              <a:rPr lang="hu-HU" dirty="0" err="1"/>
              <a:t>the</a:t>
            </a:r>
            <a:r>
              <a:rPr lang="hu-HU" dirty="0"/>
              <a:t> building</a:t>
            </a:r>
          </a:p>
          <a:p>
            <a:pPr marL="514350" indent="-514350">
              <a:buAutoNum type="arabicPeriod" startAt="3"/>
            </a:pPr>
            <a:r>
              <a:rPr lang="hu-HU" dirty="0" err="1"/>
              <a:t>Longer</a:t>
            </a:r>
            <a:r>
              <a:rPr lang="hu-HU" dirty="0"/>
              <a:t> </a:t>
            </a:r>
            <a:r>
              <a:rPr lang="hu-HU" dirty="0" err="1"/>
              <a:t>scales</a:t>
            </a:r>
            <a:r>
              <a:rPr lang="hu-HU" dirty="0"/>
              <a:t>, </a:t>
            </a:r>
            <a:r>
              <a:rPr lang="hu-HU" dirty="0" err="1"/>
              <a:t>e.g</a:t>
            </a:r>
            <a:r>
              <a:rPr lang="hu-HU" dirty="0"/>
              <a:t>. 18-item NAS </a:t>
            </a:r>
            <a:r>
              <a:rPr lang="hu-HU" sz="1600" dirty="0"/>
              <a:t>(</a:t>
            </a:r>
            <a:r>
              <a:rPr lang="hu-HU" sz="1600" dirty="0" err="1"/>
              <a:t>Andresen</a:t>
            </a:r>
            <a:r>
              <a:rPr lang="hu-HU" sz="1600" dirty="0"/>
              <a:t> et </a:t>
            </a:r>
            <a:r>
              <a:rPr lang="hu-HU" sz="1600" dirty="0" err="1"/>
              <a:t>al</a:t>
            </a:r>
            <a:r>
              <a:rPr lang="hu-HU" sz="1600" dirty="0"/>
              <a:t>. 2013)</a:t>
            </a:r>
            <a:r>
              <a:rPr lang="hu-HU" dirty="0"/>
              <a:t>, LA FANS 30+ </a:t>
            </a:r>
            <a:r>
              <a:rPr lang="hu-HU" dirty="0" err="1"/>
              <a:t>items</a:t>
            </a:r>
            <a:r>
              <a:rPr lang="hu-HU" dirty="0"/>
              <a:t> </a:t>
            </a:r>
            <a:r>
              <a:rPr lang="hu-HU" sz="1600" dirty="0"/>
              <a:t>(</a:t>
            </a:r>
            <a:r>
              <a:rPr lang="hu-HU" sz="1600" dirty="0" err="1"/>
              <a:t>Casas-Cordero</a:t>
            </a:r>
            <a:r>
              <a:rPr lang="hu-HU" sz="1600" dirty="0"/>
              <a:t> 2010)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	</a:t>
            </a:r>
            <a:r>
              <a:rPr lang="hu-HU" dirty="0" err="1"/>
              <a:t>Too</a:t>
            </a:r>
            <a:r>
              <a:rPr lang="hu-HU" dirty="0"/>
              <a:t> </a:t>
            </a:r>
            <a:r>
              <a:rPr lang="hu-HU" dirty="0" err="1"/>
              <a:t>burdensome</a:t>
            </a:r>
            <a:r>
              <a:rPr lang="hu-HU" dirty="0"/>
              <a:t> </a:t>
            </a:r>
            <a:r>
              <a:rPr lang="hu-HU" dirty="0" err="1"/>
              <a:t>for</a:t>
            </a:r>
            <a:r>
              <a:rPr lang="hu-HU" dirty="0"/>
              <a:t> </a:t>
            </a:r>
            <a:r>
              <a:rPr lang="hu-HU" dirty="0" err="1" smtClean="0"/>
              <a:t>interviewers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	LA FANS </a:t>
            </a:r>
            <a:r>
              <a:rPr lang="hu-HU" dirty="0" err="1" smtClean="0"/>
              <a:t>instrument</a:t>
            </a:r>
            <a:r>
              <a:rPr lang="hu-HU" dirty="0" smtClean="0"/>
              <a:t> </a:t>
            </a:r>
            <a:r>
              <a:rPr lang="hu-HU" dirty="0" err="1" smtClean="0"/>
              <a:t>covers</a:t>
            </a:r>
            <a:r>
              <a:rPr lang="hu-HU" dirty="0" smtClean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type</a:t>
            </a:r>
            <a:r>
              <a:rPr lang="hu-HU" dirty="0"/>
              <a:t> and </a:t>
            </a:r>
            <a:r>
              <a:rPr lang="hu-HU" dirty="0" err="1"/>
              <a:t>condition</a:t>
            </a:r>
            <a:r>
              <a:rPr lang="hu-HU" dirty="0"/>
              <a:t> of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smtClean="0"/>
              <a:t>	building</a:t>
            </a:r>
            <a:r>
              <a:rPr lang="hu-HU" dirty="0"/>
              <a:t>, </a:t>
            </a:r>
            <a:r>
              <a:rPr lang="hu-HU" dirty="0" err="1"/>
              <a:t>but</a:t>
            </a:r>
            <a:r>
              <a:rPr lang="hu-HU" dirty="0"/>
              <a:t> has </a:t>
            </a:r>
            <a:r>
              <a:rPr lang="hu-HU" dirty="0" err="1" smtClean="0"/>
              <a:t>serious</a:t>
            </a:r>
            <a:r>
              <a:rPr lang="hu-HU" dirty="0" smtClean="0"/>
              <a:t> design </a:t>
            </a:r>
            <a:r>
              <a:rPr lang="hu-HU" dirty="0" err="1"/>
              <a:t>flaws</a:t>
            </a:r>
            <a:r>
              <a:rPr lang="hu-HU" dirty="0"/>
              <a:t>.</a:t>
            </a:r>
          </a:p>
          <a:p>
            <a:pPr marL="0" indent="0">
              <a:buNone/>
            </a:pPr>
            <a:endParaRPr lang="hu-HU" dirty="0" smtClean="0"/>
          </a:p>
          <a:p>
            <a:pPr marL="0" indent="0">
              <a:buNone/>
            </a:pPr>
            <a:r>
              <a:rPr lang="hu-HU" dirty="0" err="1" smtClean="0"/>
              <a:t>Andresen</a:t>
            </a:r>
            <a:r>
              <a:rPr lang="hu-HU" dirty="0" smtClean="0"/>
              <a:t> </a:t>
            </a:r>
            <a:r>
              <a:rPr lang="hu-HU" dirty="0"/>
              <a:t>et </a:t>
            </a:r>
            <a:r>
              <a:rPr lang="hu-HU" dirty="0" err="1"/>
              <a:t>al</a:t>
            </a:r>
            <a:r>
              <a:rPr lang="hu-HU" dirty="0"/>
              <a:t>. (2013</a:t>
            </a:r>
            <a:r>
              <a:rPr lang="hu-HU" dirty="0" smtClean="0"/>
              <a:t>): </a:t>
            </a:r>
            <a:r>
              <a:rPr lang="hu-HU" dirty="0" err="1" smtClean="0"/>
              <a:t>shorter</a:t>
            </a:r>
            <a:r>
              <a:rPr lang="hu-HU" dirty="0" smtClean="0"/>
              <a:t> </a:t>
            </a:r>
            <a:r>
              <a:rPr lang="hu-HU" dirty="0" err="1"/>
              <a:t>scales</a:t>
            </a:r>
            <a:r>
              <a:rPr lang="hu-HU" dirty="0"/>
              <a:t> </a:t>
            </a:r>
            <a:r>
              <a:rPr lang="hu-HU" dirty="0" err="1"/>
              <a:t>have</a:t>
            </a:r>
            <a:r>
              <a:rPr lang="hu-HU" dirty="0"/>
              <a:t> </a:t>
            </a:r>
            <a:r>
              <a:rPr lang="hu-HU" dirty="0" err="1"/>
              <a:t>better</a:t>
            </a:r>
            <a:r>
              <a:rPr lang="hu-HU" dirty="0"/>
              <a:t> </a:t>
            </a:r>
            <a:r>
              <a:rPr lang="hu-HU" dirty="0" err="1"/>
              <a:t>utility</a:t>
            </a:r>
            <a:r>
              <a:rPr lang="hu-HU" dirty="0"/>
              <a:t> </a:t>
            </a:r>
            <a:r>
              <a:rPr lang="hu-HU" dirty="0" err="1"/>
              <a:t>for</a:t>
            </a:r>
            <a:r>
              <a:rPr lang="hu-HU" dirty="0"/>
              <a:t> </a:t>
            </a:r>
            <a:r>
              <a:rPr lang="hu-HU" dirty="0" err="1"/>
              <a:t>survey</a:t>
            </a:r>
            <a:r>
              <a:rPr lang="hu-HU" dirty="0"/>
              <a:t> </a:t>
            </a:r>
            <a:r>
              <a:rPr lang="hu-HU" dirty="0" err="1" smtClean="0"/>
              <a:t>use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EC6E1-F1C1-444D-8DA3-0621314F7DF1}" type="slidenum">
              <a:rPr lang="hu-HU" smtClean="0"/>
              <a:t>18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58310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 err="1" smtClean="0"/>
              <a:t>Next</a:t>
            </a:r>
            <a:r>
              <a:rPr lang="hu-HU" dirty="0" smtClean="0"/>
              <a:t> </a:t>
            </a:r>
            <a:r>
              <a:rPr lang="hu-HU" dirty="0" err="1" smtClean="0"/>
              <a:t>steps</a:t>
            </a:r>
            <a:r>
              <a:rPr lang="hu-HU" dirty="0" smtClean="0"/>
              <a:t> and </a:t>
            </a:r>
            <a:r>
              <a:rPr lang="hu-HU" dirty="0" err="1" smtClean="0"/>
              <a:t>expectations</a:t>
            </a:r>
            <a:r>
              <a:rPr lang="hu-HU" smtClean="0"/>
              <a:t> </a:t>
            </a:r>
            <a:br>
              <a:rPr lang="hu-HU" smtClean="0"/>
            </a:br>
            <a:r>
              <a:rPr lang="hu-HU" smtClean="0"/>
              <a:t>of </a:t>
            </a:r>
            <a:r>
              <a:rPr lang="hu-HU" dirty="0" err="1" smtClean="0"/>
              <a:t>the</a:t>
            </a:r>
            <a:r>
              <a:rPr lang="hu-HU" dirty="0" smtClean="0"/>
              <a:t> </a:t>
            </a:r>
            <a:r>
              <a:rPr lang="hu-HU" dirty="0" err="1" smtClean="0"/>
              <a:t>study</a:t>
            </a:r>
            <a:endParaRPr lang="en-GB" dirty="0"/>
          </a:p>
        </p:txBody>
      </p:sp>
      <p:sp>
        <p:nvSpPr>
          <p:cNvPr id="6" name="Szöveg helye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EC6E1-F1C1-444D-8DA3-0621314F7DF1}" type="slidenum">
              <a:rPr lang="hu-HU" smtClean="0"/>
              <a:t>19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837044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Next</a:t>
            </a:r>
            <a:r>
              <a:rPr lang="hu-HU" dirty="0" smtClean="0"/>
              <a:t> </a:t>
            </a:r>
            <a:r>
              <a:rPr lang="hu-HU" dirty="0" err="1" smtClean="0"/>
              <a:t>steps</a:t>
            </a:r>
            <a:endParaRPr lang="en-GB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hu-HU" dirty="0" smtClean="0"/>
              <a:t>Designing a </a:t>
            </a:r>
            <a:r>
              <a:rPr lang="hu-HU" dirty="0" err="1" smtClean="0"/>
              <a:t>new</a:t>
            </a:r>
            <a:r>
              <a:rPr lang="hu-HU" dirty="0" smtClean="0"/>
              <a:t>, </a:t>
            </a:r>
            <a:r>
              <a:rPr lang="hu-HU" dirty="0" err="1" smtClean="0"/>
              <a:t>succinct</a:t>
            </a:r>
            <a:r>
              <a:rPr lang="hu-HU" dirty="0" smtClean="0"/>
              <a:t>, less </a:t>
            </a:r>
            <a:r>
              <a:rPr lang="hu-HU" dirty="0" err="1" smtClean="0"/>
              <a:t>than</a:t>
            </a:r>
            <a:r>
              <a:rPr lang="hu-HU" dirty="0" smtClean="0"/>
              <a:t> 10-item </a:t>
            </a:r>
            <a:r>
              <a:rPr lang="hu-HU" dirty="0" err="1" smtClean="0"/>
              <a:t>instrument</a:t>
            </a:r>
            <a:endParaRPr lang="hu-HU" dirty="0" smtClean="0"/>
          </a:p>
          <a:p>
            <a:pPr marL="0" indent="0">
              <a:buNone/>
            </a:pPr>
            <a:r>
              <a:rPr lang="hu-HU" dirty="0"/>
              <a:t>	</a:t>
            </a:r>
            <a:r>
              <a:rPr lang="hu-HU" dirty="0" err="1" smtClean="0"/>
              <a:t>Adaptation</a:t>
            </a:r>
            <a:r>
              <a:rPr lang="hu-HU" dirty="0" smtClean="0"/>
              <a:t> of </a:t>
            </a:r>
            <a:r>
              <a:rPr lang="hu-HU" dirty="0" err="1" smtClean="0"/>
              <a:t>the</a:t>
            </a:r>
            <a:r>
              <a:rPr lang="hu-HU" dirty="0" smtClean="0"/>
              <a:t> </a:t>
            </a:r>
            <a:r>
              <a:rPr lang="hu-HU" dirty="0" err="1" smtClean="0"/>
              <a:t>instruments</a:t>
            </a:r>
            <a:r>
              <a:rPr lang="hu-HU" dirty="0" smtClean="0"/>
              <a:t> </a:t>
            </a:r>
            <a:r>
              <a:rPr lang="hu-HU" dirty="0" err="1" smtClean="0"/>
              <a:t>in</a:t>
            </a:r>
            <a:r>
              <a:rPr lang="hu-HU" dirty="0" smtClean="0"/>
              <a:t> </a:t>
            </a:r>
            <a:r>
              <a:rPr lang="hu-HU" dirty="0" err="1" smtClean="0"/>
              <a:t>the</a:t>
            </a:r>
            <a:r>
              <a:rPr lang="hu-HU" dirty="0" smtClean="0"/>
              <a:t> </a:t>
            </a:r>
            <a:r>
              <a:rPr lang="hu-HU" dirty="0" err="1" smtClean="0"/>
              <a:t>literature</a:t>
            </a:r>
            <a:r>
              <a:rPr lang="hu-HU" dirty="0" smtClean="0"/>
              <a:t> – </a:t>
            </a:r>
            <a:r>
              <a:rPr lang="hu-HU" dirty="0" err="1" smtClean="0"/>
              <a:t>adjusting</a:t>
            </a:r>
            <a:r>
              <a:rPr lang="hu-HU" dirty="0" smtClean="0"/>
              <a:t> </a:t>
            </a:r>
            <a:r>
              <a:rPr lang="hu-HU" dirty="0" err="1" smtClean="0"/>
              <a:t>them</a:t>
            </a:r>
            <a:r>
              <a:rPr lang="hu-HU" dirty="0" smtClean="0"/>
              <a:t> 	</a:t>
            </a:r>
            <a:r>
              <a:rPr lang="hu-HU" dirty="0" err="1" smtClean="0"/>
              <a:t>to</a:t>
            </a:r>
            <a:r>
              <a:rPr lang="hu-HU" dirty="0" smtClean="0"/>
              <a:t> </a:t>
            </a:r>
            <a:r>
              <a:rPr lang="hu-HU" dirty="0" err="1" smtClean="0"/>
              <a:t>Hungarian</a:t>
            </a:r>
            <a:r>
              <a:rPr lang="hu-HU" dirty="0" smtClean="0"/>
              <a:t> </a:t>
            </a:r>
            <a:r>
              <a:rPr lang="hu-HU" dirty="0" err="1" smtClean="0"/>
              <a:t>conditions</a:t>
            </a:r>
            <a:endParaRPr lang="hu-HU" dirty="0" smtClean="0"/>
          </a:p>
          <a:p>
            <a:pPr marL="0" indent="0">
              <a:buNone/>
            </a:pPr>
            <a:r>
              <a:rPr lang="hu-HU" dirty="0"/>
              <a:t>	</a:t>
            </a:r>
            <a:r>
              <a:rPr lang="hu-HU" dirty="0" err="1" smtClean="0"/>
              <a:t>Complementing</a:t>
            </a:r>
            <a:r>
              <a:rPr lang="hu-HU" dirty="0" smtClean="0"/>
              <a:t> </a:t>
            </a:r>
            <a:r>
              <a:rPr lang="hu-HU" dirty="0" err="1" smtClean="0"/>
              <a:t>them</a:t>
            </a:r>
            <a:r>
              <a:rPr lang="hu-HU" dirty="0" smtClean="0"/>
              <a:t> </a:t>
            </a:r>
            <a:r>
              <a:rPr lang="hu-HU" dirty="0" err="1" smtClean="0"/>
              <a:t>with</a:t>
            </a:r>
            <a:r>
              <a:rPr lang="hu-HU" dirty="0" smtClean="0"/>
              <a:t> </a:t>
            </a:r>
            <a:r>
              <a:rPr lang="hu-HU" dirty="0" err="1" smtClean="0"/>
              <a:t>items</a:t>
            </a:r>
            <a:r>
              <a:rPr lang="hu-HU" dirty="0" smtClean="0"/>
              <a:t> </a:t>
            </a:r>
            <a:r>
              <a:rPr lang="hu-HU" dirty="0" err="1" smtClean="0"/>
              <a:t>on</a:t>
            </a:r>
            <a:r>
              <a:rPr lang="hu-HU" dirty="0" smtClean="0"/>
              <a:t> </a:t>
            </a:r>
            <a:r>
              <a:rPr lang="hu-HU" dirty="0" err="1" smtClean="0"/>
              <a:t>the</a:t>
            </a:r>
            <a:r>
              <a:rPr lang="hu-HU" dirty="0" smtClean="0"/>
              <a:t> </a:t>
            </a:r>
            <a:r>
              <a:rPr lang="en-GB" dirty="0"/>
              <a:t>buildings/residential </a:t>
            </a:r>
            <a:r>
              <a:rPr lang="hu-HU" dirty="0" smtClean="0"/>
              <a:t>	</a:t>
            </a:r>
            <a:r>
              <a:rPr lang="en-GB" dirty="0" smtClean="0"/>
              <a:t>area/close </a:t>
            </a:r>
            <a:r>
              <a:rPr lang="en-GB" dirty="0"/>
              <a:t>built </a:t>
            </a:r>
            <a:r>
              <a:rPr lang="en-GB" dirty="0" smtClean="0"/>
              <a:t>environment</a:t>
            </a:r>
            <a:r>
              <a:rPr lang="hu-HU" dirty="0" smtClean="0"/>
              <a:t>.</a:t>
            </a:r>
          </a:p>
          <a:p>
            <a:pPr marL="0" indent="0">
              <a:buNone/>
            </a:pPr>
            <a:endParaRPr lang="hu-HU" dirty="0" smtClean="0"/>
          </a:p>
          <a:p>
            <a:pPr marL="514350" indent="-514350">
              <a:buFont typeface="+mj-lt"/>
              <a:buAutoNum type="arabicPeriod" startAt="2"/>
            </a:pPr>
            <a:r>
              <a:rPr lang="en-GB" dirty="0" smtClean="0"/>
              <a:t>Cognitive </a:t>
            </a:r>
            <a:r>
              <a:rPr lang="en-GB" dirty="0"/>
              <a:t>testing of the instrument among survey interviewers, and </a:t>
            </a:r>
            <a:r>
              <a:rPr lang="en-GB" dirty="0" smtClean="0"/>
              <a:t>implement</a:t>
            </a:r>
            <a:r>
              <a:rPr lang="hu-HU" dirty="0" err="1" smtClean="0"/>
              <a:t>ation</a:t>
            </a:r>
            <a:r>
              <a:rPr lang="hu-HU" dirty="0" smtClean="0"/>
              <a:t> of</a:t>
            </a:r>
            <a:r>
              <a:rPr lang="en-GB" dirty="0" smtClean="0"/>
              <a:t> </a:t>
            </a:r>
            <a:r>
              <a:rPr lang="en-GB" dirty="0"/>
              <a:t>the necessary </a:t>
            </a:r>
            <a:r>
              <a:rPr lang="en-GB" dirty="0" smtClean="0"/>
              <a:t>corrections</a:t>
            </a:r>
            <a:endParaRPr lang="hu-HU" dirty="0" smtClean="0"/>
          </a:p>
          <a:p>
            <a:pPr marL="514350" indent="-514350">
              <a:buFont typeface="+mj-lt"/>
              <a:buAutoNum type="arabicPeriod" startAt="2"/>
            </a:pPr>
            <a:endParaRPr lang="hu-HU" dirty="0" smtClean="0"/>
          </a:p>
          <a:p>
            <a:pPr marL="514350" indent="-514350">
              <a:buAutoNum type="arabicPeriod" startAt="2"/>
            </a:pPr>
            <a:endParaRPr lang="en-GB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EC6E1-F1C1-444D-8DA3-0621314F7DF1}" type="slidenum">
              <a:rPr lang="hu-HU" smtClean="0"/>
              <a:t>20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05798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Next</a:t>
            </a:r>
            <a:r>
              <a:rPr lang="hu-HU" dirty="0" smtClean="0"/>
              <a:t> </a:t>
            </a:r>
            <a:r>
              <a:rPr lang="hu-HU" dirty="0" err="1" smtClean="0"/>
              <a:t>steps</a:t>
            </a:r>
            <a:r>
              <a:rPr lang="hu-HU" dirty="0" smtClean="0"/>
              <a:t> (</a:t>
            </a:r>
            <a:r>
              <a:rPr lang="hu-HU" dirty="0" err="1" smtClean="0"/>
              <a:t>continued</a:t>
            </a:r>
            <a:r>
              <a:rPr lang="hu-HU" dirty="0" smtClean="0"/>
              <a:t>)</a:t>
            </a:r>
            <a:endParaRPr lang="en-GB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3"/>
            </a:pPr>
            <a:r>
              <a:rPr lang="en-GB" dirty="0" smtClean="0"/>
              <a:t>Devising </a:t>
            </a:r>
            <a:r>
              <a:rPr lang="en-GB" dirty="0"/>
              <a:t>a brief but efficient training </a:t>
            </a:r>
            <a:r>
              <a:rPr lang="en-GB" dirty="0" smtClean="0"/>
              <a:t>protocol</a:t>
            </a:r>
            <a:endParaRPr lang="hu-HU" dirty="0" smtClean="0"/>
          </a:p>
          <a:p>
            <a:pPr marL="0" indent="0">
              <a:buNone/>
            </a:pPr>
            <a:r>
              <a:rPr lang="hu-HU" dirty="0"/>
              <a:t>	</a:t>
            </a:r>
            <a:r>
              <a:rPr lang="hu-HU" dirty="0" err="1" smtClean="0"/>
              <a:t>Extensive</a:t>
            </a:r>
            <a:r>
              <a:rPr lang="hu-HU" dirty="0" smtClean="0"/>
              <a:t> </a:t>
            </a:r>
            <a:r>
              <a:rPr lang="hu-HU" dirty="0" err="1" smtClean="0"/>
              <a:t>trainings</a:t>
            </a:r>
            <a:r>
              <a:rPr lang="hu-HU" dirty="0" smtClean="0"/>
              <a:t> </a:t>
            </a:r>
            <a:r>
              <a:rPr lang="hu-HU" sz="1600" dirty="0" smtClean="0"/>
              <a:t>(</a:t>
            </a:r>
            <a:r>
              <a:rPr lang="hu-HU" sz="1600" dirty="0" err="1" smtClean="0"/>
              <a:t>e.g</a:t>
            </a:r>
            <a:r>
              <a:rPr lang="hu-HU" sz="1600" dirty="0" smtClean="0"/>
              <a:t>. </a:t>
            </a:r>
            <a:r>
              <a:rPr lang="hu-HU" sz="1600" dirty="0" err="1" smtClean="0"/>
              <a:t>Andresen</a:t>
            </a:r>
            <a:r>
              <a:rPr lang="hu-HU" sz="1600" dirty="0" smtClean="0"/>
              <a:t> et </a:t>
            </a:r>
            <a:r>
              <a:rPr lang="hu-HU" sz="1600" dirty="0" err="1" smtClean="0"/>
              <a:t>al</a:t>
            </a:r>
            <a:r>
              <a:rPr lang="hu-HU" sz="1600" dirty="0" smtClean="0"/>
              <a:t>. 2013) </a:t>
            </a:r>
            <a:r>
              <a:rPr lang="hu-HU" dirty="0" err="1" smtClean="0"/>
              <a:t>are</a:t>
            </a:r>
            <a:r>
              <a:rPr lang="hu-HU" dirty="0" smtClean="0"/>
              <a:t> </a:t>
            </a:r>
            <a:r>
              <a:rPr lang="hu-HU" dirty="0" err="1" smtClean="0"/>
              <a:t>unrealistic</a:t>
            </a:r>
            <a:endParaRPr lang="hu-HU" dirty="0" smtClean="0"/>
          </a:p>
          <a:p>
            <a:pPr marL="0" indent="0">
              <a:buNone/>
            </a:pPr>
            <a:r>
              <a:rPr lang="hu-HU" dirty="0"/>
              <a:t>	</a:t>
            </a:r>
            <a:r>
              <a:rPr lang="hu-HU" dirty="0" err="1" smtClean="0"/>
              <a:t>Novel</a:t>
            </a:r>
            <a:r>
              <a:rPr lang="hu-HU" dirty="0" smtClean="0"/>
              <a:t> </a:t>
            </a:r>
            <a:r>
              <a:rPr lang="hu-HU" dirty="0" err="1" smtClean="0"/>
              <a:t>education</a:t>
            </a:r>
            <a:r>
              <a:rPr lang="hu-HU" dirty="0" smtClean="0"/>
              <a:t> </a:t>
            </a:r>
            <a:r>
              <a:rPr lang="hu-HU" dirty="0" err="1" smtClean="0"/>
              <a:t>solutions</a:t>
            </a:r>
            <a:r>
              <a:rPr lang="hu-HU" dirty="0" smtClean="0"/>
              <a:t>: </a:t>
            </a:r>
            <a:r>
              <a:rPr lang="hu-HU" dirty="0" err="1" smtClean="0"/>
              <a:t>Google</a:t>
            </a:r>
            <a:r>
              <a:rPr lang="hu-HU" dirty="0" smtClean="0"/>
              <a:t> Street </a:t>
            </a:r>
            <a:r>
              <a:rPr lang="hu-HU" dirty="0" err="1" smtClean="0"/>
              <a:t>View</a:t>
            </a:r>
            <a:r>
              <a:rPr lang="hu-HU" dirty="0" smtClean="0"/>
              <a:t> </a:t>
            </a:r>
            <a:r>
              <a:rPr lang="hu-HU" dirty="0" err="1" smtClean="0"/>
              <a:t>situations</a:t>
            </a:r>
            <a:r>
              <a:rPr lang="hu-HU" dirty="0" smtClean="0"/>
              <a:t> 	</a:t>
            </a:r>
            <a:r>
              <a:rPr lang="hu-HU" dirty="0" err="1" smtClean="0"/>
              <a:t>instead</a:t>
            </a:r>
            <a:r>
              <a:rPr lang="hu-HU" dirty="0" smtClean="0"/>
              <a:t> of </a:t>
            </a:r>
            <a:r>
              <a:rPr lang="hu-HU" dirty="0" err="1" smtClean="0"/>
              <a:t>pictures</a:t>
            </a:r>
            <a:endParaRPr lang="hu-HU" dirty="0"/>
          </a:p>
          <a:p>
            <a:pPr marL="0" indent="0">
              <a:buNone/>
            </a:pPr>
            <a:r>
              <a:rPr lang="hu-HU" dirty="0" smtClean="0"/>
              <a:t>	</a:t>
            </a:r>
            <a:r>
              <a:rPr lang="hu-HU" dirty="0" err="1" smtClean="0"/>
              <a:t>Two</a:t>
            </a:r>
            <a:r>
              <a:rPr lang="hu-HU" dirty="0" smtClean="0"/>
              <a:t> </a:t>
            </a:r>
            <a:r>
              <a:rPr lang="hu-HU" dirty="0" err="1" smtClean="0"/>
              <a:t>versions</a:t>
            </a:r>
            <a:r>
              <a:rPr lang="hu-HU" dirty="0" smtClean="0"/>
              <a:t> of </a:t>
            </a:r>
            <a:r>
              <a:rPr lang="hu-HU" dirty="0" err="1" smtClean="0"/>
              <a:t>training</a:t>
            </a:r>
            <a:r>
              <a:rPr lang="hu-HU" dirty="0" smtClean="0"/>
              <a:t>: </a:t>
            </a:r>
            <a:r>
              <a:rPr lang="hu-HU" dirty="0" err="1" smtClean="0"/>
              <a:t>traditional</a:t>
            </a:r>
            <a:r>
              <a:rPr lang="hu-HU" dirty="0" smtClean="0"/>
              <a:t> </a:t>
            </a:r>
            <a:r>
              <a:rPr lang="hu-HU" dirty="0" err="1" smtClean="0"/>
              <a:t>classroom</a:t>
            </a:r>
            <a:r>
              <a:rPr lang="hu-HU" dirty="0" smtClean="0"/>
              <a:t> and </a:t>
            </a:r>
            <a:r>
              <a:rPr lang="hu-HU" dirty="0" err="1" smtClean="0"/>
              <a:t>e-learning</a:t>
            </a:r>
            <a:endParaRPr lang="hu-HU" dirty="0" smtClean="0"/>
          </a:p>
          <a:p>
            <a:pPr marL="514350" indent="-514350">
              <a:buFont typeface="+mj-lt"/>
              <a:buAutoNum type="arabicPeriod" startAt="4"/>
            </a:pPr>
            <a:r>
              <a:rPr lang="hu-HU" dirty="0" err="1" smtClean="0"/>
              <a:t>Control</a:t>
            </a:r>
            <a:r>
              <a:rPr lang="hu-HU" dirty="0" smtClean="0"/>
              <a:t> and </a:t>
            </a:r>
            <a:r>
              <a:rPr lang="hu-HU" dirty="0" err="1" smtClean="0"/>
              <a:t>treatment</a:t>
            </a:r>
            <a:r>
              <a:rPr lang="hu-HU" dirty="0" smtClean="0"/>
              <a:t> </a:t>
            </a:r>
            <a:r>
              <a:rPr lang="hu-HU" dirty="0" err="1" smtClean="0"/>
              <a:t>training</a:t>
            </a:r>
            <a:r>
              <a:rPr lang="hu-HU" dirty="0" smtClean="0"/>
              <a:t> </a:t>
            </a:r>
            <a:r>
              <a:rPr lang="hu-HU" dirty="0" err="1" smtClean="0"/>
              <a:t>groups</a:t>
            </a:r>
            <a:r>
              <a:rPr lang="hu-HU" dirty="0" smtClean="0"/>
              <a:t> </a:t>
            </a:r>
            <a:r>
              <a:rPr lang="hu-HU" dirty="0" err="1" smtClean="0"/>
              <a:t>for</a:t>
            </a:r>
            <a:r>
              <a:rPr lang="hu-HU" dirty="0" smtClean="0"/>
              <a:t> testing </a:t>
            </a:r>
            <a:r>
              <a:rPr lang="hu-HU" dirty="0" err="1" smtClean="0"/>
              <a:t>the</a:t>
            </a:r>
            <a:r>
              <a:rPr lang="hu-HU" dirty="0" smtClean="0"/>
              <a:t> </a:t>
            </a:r>
            <a:r>
              <a:rPr lang="hu-HU" dirty="0" err="1" smtClean="0"/>
              <a:t>effectiveness</a:t>
            </a:r>
            <a:r>
              <a:rPr lang="hu-HU" dirty="0" smtClean="0"/>
              <a:t> of </a:t>
            </a:r>
            <a:r>
              <a:rPr lang="hu-HU" dirty="0" err="1" smtClean="0"/>
              <a:t>the</a:t>
            </a:r>
            <a:r>
              <a:rPr lang="hu-HU" dirty="0" smtClean="0"/>
              <a:t> </a:t>
            </a:r>
            <a:r>
              <a:rPr lang="hu-HU" dirty="0" err="1" smtClean="0"/>
              <a:t>two</a:t>
            </a:r>
            <a:r>
              <a:rPr lang="hu-HU" dirty="0" smtClean="0"/>
              <a:t> </a:t>
            </a:r>
            <a:r>
              <a:rPr lang="hu-HU" dirty="0" err="1" smtClean="0"/>
              <a:t>versions</a:t>
            </a:r>
            <a:r>
              <a:rPr lang="hu-HU" dirty="0" smtClean="0"/>
              <a:t>. </a:t>
            </a:r>
          </a:p>
          <a:p>
            <a:pPr marL="0" indent="0">
              <a:buNone/>
            </a:pPr>
            <a:r>
              <a:rPr lang="hu-HU" dirty="0" smtClean="0"/>
              <a:t>	</a:t>
            </a:r>
            <a:r>
              <a:rPr lang="hu-HU" dirty="0" err="1" smtClean="0"/>
              <a:t>Tests</a:t>
            </a:r>
            <a:r>
              <a:rPr lang="hu-HU" dirty="0" smtClean="0"/>
              <a:t> </a:t>
            </a:r>
            <a:r>
              <a:rPr lang="hu-HU" dirty="0" err="1" smtClean="0"/>
              <a:t>after</a:t>
            </a:r>
            <a:r>
              <a:rPr lang="hu-HU" dirty="0" smtClean="0"/>
              <a:t> </a:t>
            </a:r>
            <a:r>
              <a:rPr lang="hu-HU" dirty="0" err="1" smtClean="0"/>
              <a:t>the</a:t>
            </a:r>
            <a:r>
              <a:rPr lang="hu-HU" dirty="0" smtClean="0"/>
              <a:t> </a:t>
            </a:r>
            <a:r>
              <a:rPr lang="hu-HU" dirty="0" err="1" smtClean="0"/>
              <a:t>training</a:t>
            </a:r>
            <a:r>
              <a:rPr lang="hu-HU" dirty="0" smtClean="0"/>
              <a:t> </a:t>
            </a:r>
            <a:r>
              <a:rPr lang="hu-HU" dirty="0" err="1" smtClean="0"/>
              <a:t>to</a:t>
            </a:r>
            <a:r>
              <a:rPr lang="hu-HU" dirty="0" smtClean="0"/>
              <a:t> </a:t>
            </a:r>
            <a:r>
              <a:rPr lang="hu-HU" dirty="0" err="1" smtClean="0"/>
              <a:t>assess</a:t>
            </a:r>
            <a:r>
              <a:rPr lang="hu-HU" dirty="0" smtClean="0"/>
              <a:t> </a:t>
            </a:r>
            <a:r>
              <a:rPr lang="hu-HU" dirty="0" err="1" smtClean="0"/>
              <a:t>if</a:t>
            </a:r>
            <a:r>
              <a:rPr lang="hu-HU" dirty="0" smtClean="0"/>
              <a:t> </a:t>
            </a:r>
            <a:r>
              <a:rPr lang="hu-HU" dirty="0" err="1" smtClean="0"/>
              <a:t>e-learning</a:t>
            </a:r>
            <a:r>
              <a:rPr lang="hu-HU" dirty="0" smtClean="0"/>
              <a:t> is </a:t>
            </a:r>
            <a:r>
              <a:rPr lang="hu-HU" dirty="0" err="1" smtClean="0"/>
              <a:t>feasible</a:t>
            </a:r>
            <a:r>
              <a:rPr lang="hu-HU" dirty="0" smtClean="0"/>
              <a:t> </a:t>
            </a:r>
            <a:r>
              <a:rPr lang="hu-HU" dirty="0" err="1" smtClean="0"/>
              <a:t>or</a:t>
            </a:r>
            <a:r>
              <a:rPr lang="hu-HU" dirty="0" smtClean="0"/>
              <a:t> </a:t>
            </a:r>
            <a:r>
              <a:rPr lang="hu-HU" dirty="0" err="1" smtClean="0"/>
              <a:t>not</a:t>
            </a:r>
            <a:r>
              <a:rPr lang="hu-HU" dirty="0" smtClean="0"/>
              <a:t>. </a:t>
            </a:r>
          </a:p>
          <a:p>
            <a:pPr marL="0" indent="0">
              <a:buNone/>
            </a:pPr>
            <a:r>
              <a:rPr lang="hu-HU" dirty="0"/>
              <a:t>	</a:t>
            </a:r>
            <a:r>
              <a:rPr lang="hu-HU" dirty="0" smtClean="0"/>
              <a:t>	(Street </a:t>
            </a:r>
            <a:r>
              <a:rPr lang="hu-HU" dirty="0" err="1" smtClean="0"/>
              <a:t>View</a:t>
            </a:r>
            <a:r>
              <a:rPr lang="hu-HU" dirty="0" smtClean="0"/>
              <a:t> </a:t>
            </a:r>
            <a:r>
              <a:rPr lang="hu-HU" dirty="0" err="1" smtClean="0"/>
              <a:t>situations</a:t>
            </a:r>
            <a:r>
              <a:rPr lang="hu-HU" dirty="0" smtClean="0"/>
              <a:t> </a:t>
            </a:r>
            <a:r>
              <a:rPr lang="hu-HU" dirty="0" err="1" smtClean="0"/>
              <a:t>to</a:t>
            </a:r>
            <a:r>
              <a:rPr lang="hu-HU" dirty="0" smtClean="0"/>
              <a:t> </a:t>
            </a:r>
            <a:r>
              <a:rPr lang="hu-HU" dirty="0" err="1" smtClean="0"/>
              <a:t>assess</a:t>
            </a:r>
            <a:r>
              <a:rPr lang="hu-HU" dirty="0" smtClean="0"/>
              <a:t> </a:t>
            </a:r>
            <a:r>
              <a:rPr lang="hu-HU" dirty="0" err="1" smtClean="0"/>
              <a:t>using</a:t>
            </a:r>
            <a:r>
              <a:rPr lang="hu-HU" dirty="0" smtClean="0"/>
              <a:t> </a:t>
            </a:r>
            <a:r>
              <a:rPr lang="hu-HU" dirty="0" err="1" smtClean="0"/>
              <a:t>the</a:t>
            </a:r>
            <a:r>
              <a:rPr lang="hu-HU" dirty="0" smtClean="0"/>
              <a:t> </a:t>
            </a:r>
            <a:r>
              <a:rPr lang="hu-HU" dirty="0" err="1" smtClean="0"/>
              <a:t>instrument</a:t>
            </a:r>
            <a:r>
              <a:rPr lang="hu-HU" dirty="0" smtClean="0"/>
              <a:t>)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EC6E1-F1C1-444D-8DA3-0621314F7DF1}" type="slidenum">
              <a:rPr lang="hu-HU" smtClean="0"/>
              <a:t>21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02314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Final</a:t>
            </a:r>
            <a:r>
              <a:rPr lang="hu-HU" dirty="0" smtClean="0"/>
              <a:t> </a:t>
            </a:r>
            <a:r>
              <a:rPr lang="hu-HU" dirty="0" err="1" smtClean="0"/>
              <a:t>step</a:t>
            </a:r>
            <a:endParaRPr lang="en-GB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6"/>
            </a:pPr>
            <a:r>
              <a:rPr lang="en-GB" dirty="0" smtClean="0"/>
              <a:t>Correlation analysis of the new </a:t>
            </a:r>
            <a:r>
              <a:rPr lang="hu-HU" dirty="0" err="1" smtClean="0"/>
              <a:t>instrument</a:t>
            </a:r>
            <a:r>
              <a:rPr lang="hu-HU" dirty="0" smtClean="0"/>
              <a:t> </a:t>
            </a:r>
            <a:r>
              <a:rPr lang="en-GB" dirty="0" smtClean="0"/>
              <a:t>with </a:t>
            </a:r>
            <a:endParaRPr lang="hu-HU" dirty="0" smtClean="0"/>
          </a:p>
          <a:p>
            <a:pPr marL="0" indent="0">
              <a:buNone/>
            </a:pPr>
            <a:r>
              <a:rPr lang="hu-HU" dirty="0" smtClean="0"/>
              <a:t>		</a:t>
            </a:r>
          </a:p>
          <a:p>
            <a:pPr marL="0" indent="0">
              <a:buNone/>
            </a:pPr>
            <a:r>
              <a:rPr lang="hu-HU" dirty="0"/>
              <a:t>	</a:t>
            </a:r>
            <a:r>
              <a:rPr lang="hu-HU" dirty="0" smtClean="0"/>
              <a:t>	</a:t>
            </a:r>
            <a:r>
              <a:rPr lang="en-GB" dirty="0" smtClean="0"/>
              <a:t>key survey variables and </a:t>
            </a:r>
            <a:endParaRPr lang="hu-HU" dirty="0" smtClean="0"/>
          </a:p>
          <a:p>
            <a:pPr marL="0" indent="0">
              <a:buNone/>
            </a:pPr>
            <a:r>
              <a:rPr lang="hu-HU" dirty="0" smtClean="0"/>
              <a:t>		</a:t>
            </a:r>
            <a:r>
              <a:rPr lang="en-GB" dirty="0" smtClean="0"/>
              <a:t>nonresponse data </a:t>
            </a:r>
            <a:endParaRPr lang="hu-HU" dirty="0" smtClean="0"/>
          </a:p>
          <a:p>
            <a:pPr marL="0" indent="0">
              <a:buNone/>
            </a:pPr>
            <a:endParaRPr lang="hu-HU" dirty="0" smtClean="0"/>
          </a:p>
          <a:p>
            <a:pPr marL="0" indent="0">
              <a:buNone/>
            </a:pPr>
            <a:r>
              <a:rPr lang="hu-HU" dirty="0"/>
              <a:t>	</a:t>
            </a:r>
            <a:r>
              <a:rPr lang="en-GB" dirty="0" smtClean="0"/>
              <a:t>using </a:t>
            </a:r>
            <a:r>
              <a:rPr lang="en-GB" dirty="0"/>
              <a:t>the data to be collected in the next wave of the </a:t>
            </a:r>
            <a:r>
              <a:rPr lang="en-GB" dirty="0" smtClean="0"/>
              <a:t>HLFS</a:t>
            </a:r>
            <a:r>
              <a:rPr lang="hu-HU" dirty="0" smtClean="0"/>
              <a:t>.</a:t>
            </a:r>
          </a:p>
          <a:p>
            <a:pPr marL="0" indent="0">
              <a:buNone/>
            </a:pP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EC6E1-F1C1-444D-8DA3-0621314F7DF1}" type="slidenum">
              <a:rPr lang="hu-HU" smtClean="0"/>
              <a:t>22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04502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Expectations</a:t>
            </a:r>
            <a:endParaRPr lang="en-GB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In case the after-training test-results are promising, we expect strong correlations and low levels of measurement error that enables the future devising of nonresponse adjustment procedures.</a:t>
            </a:r>
          </a:p>
          <a:p>
            <a:r>
              <a:rPr lang="hu-HU" dirty="0" err="1" smtClean="0"/>
              <a:t>Walsh</a:t>
            </a:r>
            <a:r>
              <a:rPr lang="hu-HU" dirty="0" smtClean="0"/>
              <a:t> et </a:t>
            </a:r>
            <a:r>
              <a:rPr lang="hu-HU" dirty="0" err="1" smtClean="0"/>
              <a:t>al</a:t>
            </a:r>
            <a:r>
              <a:rPr lang="hu-HU" dirty="0" smtClean="0"/>
              <a:t>. (2013): </a:t>
            </a:r>
            <a:r>
              <a:rPr lang="hu-HU" dirty="0" err="1" smtClean="0"/>
              <a:t>if</a:t>
            </a:r>
            <a:r>
              <a:rPr lang="hu-HU" dirty="0" smtClean="0"/>
              <a:t> </a:t>
            </a:r>
            <a:r>
              <a:rPr lang="hu-HU" dirty="0" err="1" smtClean="0"/>
              <a:t>the</a:t>
            </a:r>
            <a:r>
              <a:rPr lang="hu-HU" dirty="0" smtClean="0"/>
              <a:t> </a:t>
            </a:r>
            <a:r>
              <a:rPr lang="hu-HU" dirty="0" err="1" smtClean="0"/>
              <a:t>instruments</a:t>
            </a:r>
            <a:r>
              <a:rPr lang="hu-HU" dirty="0" smtClean="0"/>
              <a:t> </a:t>
            </a:r>
            <a:r>
              <a:rPr lang="hu-HU" dirty="0" err="1" smtClean="0"/>
              <a:t>perform</a:t>
            </a:r>
            <a:r>
              <a:rPr lang="hu-HU" dirty="0" smtClean="0"/>
              <a:t> </a:t>
            </a:r>
            <a:r>
              <a:rPr lang="hu-HU" dirty="0" err="1" smtClean="0"/>
              <a:t>well</a:t>
            </a:r>
            <a:r>
              <a:rPr lang="hu-HU" dirty="0" smtClean="0"/>
              <a:t> </a:t>
            </a:r>
            <a:r>
              <a:rPr lang="hu-HU" dirty="0" err="1" smtClean="0"/>
              <a:t>on</a:t>
            </a:r>
            <a:r>
              <a:rPr lang="hu-HU" dirty="0" smtClean="0"/>
              <a:t> </a:t>
            </a:r>
            <a:r>
              <a:rPr lang="hu-HU" dirty="0" err="1" smtClean="0"/>
              <a:t>the</a:t>
            </a:r>
            <a:r>
              <a:rPr lang="hu-HU" dirty="0" smtClean="0"/>
              <a:t> </a:t>
            </a:r>
            <a:r>
              <a:rPr lang="hu-HU" dirty="0" err="1" smtClean="0"/>
              <a:t>field</a:t>
            </a:r>
            <a:r>
              <a:rPr lang="hu-HU" dirty="0" smtClean="0"/>
              <a:t>, </a:t>
            </a:r>
            <a:r>
              <a:rPr lang="hu-HU" dirty="0" err="1" smtClean="0"/>
              <a:t>they</a:t>
            </a:r>
            <a:r>
              <a:rPr lang="hu-HU" dirty="0" smtClean="0"/>
              <a:t> </a:t>
            </a:r>
            <a:r>
              <a:rPr lang="hu-HU" dirty="0" err="1" smtClean="0"/>
              <a:t>can</a:t>
            </a:r>
            <a:r>
              <a:rPr lang="hu-HU" dirty="0" smtClean="0"/>
              <a:t> </a:t>
            </a:r>
            <a:r>
              <a:rPr lang="en-GB" dirty="0" smtClean="0"/>
              <a:t>predict level </a:t>
            </a:r>
            <a:r>
              <a:rPr lang="en-GB" dirty="0"/>
              <a:t>of effort (</a:t>
            </a:r>
            <a:r>
              <a:rPr lang="en-US" dirty="0"/>
              <a:t>number of contact attempts and interim refusals) </a:t>
            </a:r>
            <a:endParaRPr lang="hu-HU" dirty="0" smtClean="0"/>
          </a:p>
          <a:p>
            <a:endParaRPr lang="hu-HU" dirty="0" smtClean="0"/>
          </a:p>
          <a:p>
            <a:pPr marL="0" indent="0">
              <a:buNone/>
            </a:pPr>
            <a:r>
              <a:rPr lang="hu-HU" dirty="0" smtClean="0"/>
              <a:t>	</a:t>
            </a:r>
            <a:r>
              <a:rPr lang="hu-HU" dirty="0" err="1" smtClean="0"/>
              <a:t>Future</a:t>
            </a:r>
            <a:r>
              <a:rPr lang="hu-HU" dirty="0" smtClean="0"/>
              <a:t> </a:t>
            </a:r>
            <a:r>
              <a:rPr lang="en-US" dirty="0" smtClean="0"/>
              <a:t>upgrading </a:t>
            </a:r>
            <a:r>
              <a:rPr lang="hu-HU" dirty="0" smtClean="0"/>
              <a:t>of t</a:t>
            </a:r>
            <a:r>
              <a:rPr lang="en-US" dirty="0" smtClean="0"/>
              <a:t>he </a:t>
            </a:r>
            <a:r>
              <a:rPr lang="en-US" dirty="0"/>
              <a:t>Hungarian LFS data collection </a:t>
            </a:r>
            <a:r>
              <a:rPr lang="hu-HU" dirty="0" smtClean="0"/>
              <a:t>	</a:t>
            </a:r>
            <a:r>
              <a:rPr lang="en-US" dirty="0" smtClean="0"/>
              <a:t>procedures </a:t>
            </a:r>
            <a:r>
              <a:rPr lang="en-US" dirty="0"/>
              <a:t>to apply </a:t>
            </a:r>
            <a:r>
              <a:rPr lang="en-US" dirty="0" smtClean="0"/>
              <a:t>adaptive design</a:t>
            </a:r>
            <a:r>
              <a:rPr lang="hu-HU" dirty="0" smtClean="0"/>
              <a:t>.</a:t>
            </a:r>
            <a:endParaRPr lang="en-GB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EC6E1-F1C1-444D-8DA3-0621314F7DF1}" type="slidenum">
              <a:rPr lang="hu-HU" smtClean="0"/>
              <a:t>23</a:t>
            </a:fld>
            <a:endParaRPr lang="hu-HU"/>
          </a:p>
        </p:txBody>
      </p:sp>
      <p:cxnSp>
        <p:nvCxnSpPr>
          <p:cNvPr id="6" name="Egyenes összekötő nyíllal 5"/>
          <p:cNvCxnSpPr/>
          <p:nvPr/>
        </p:nvCxnSpPr>
        <p:spPr>
          <a:xfrm>
            <a:off x="5384800" y="4064000"/>
            <a:ext cx="0" cy="773723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5739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Questions</a:t>
            </a:r>
            <a:endParaRPr lang="en-GB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/>
              <a:t>Does any of the countries collect interviewer observations in LFS?</a:t>
            </a:r>
            <a:endParaRPr lang="hu-HU" dirty="0"/>
          </a:p>
          <a:p>
            <a:pPr lvl="0"/>
            <a:r>
              <a:rPr lang="en-GB" dirty="0"/>
              <a:t>Which observations are found to be working for nonresponse analysis of the LFS?</a:t>
            </a:r>
            <a:endParaRPr lang="hu-HU" dirty="0"/>
          </a:p>
          <a:p>
            <a:pPr lvl="0"/>
            <a:r>
              <a:rPr lang="en-GB" dirty="0"/>
              <a:t>Does any of the countries use interviewer observations to estimate the level of sufficient fieldwork effort?</a:t>
            </a:r>
            <a:endParaRPr lang="hu-HU" dirty="0"/>
          </a:p>
          <a:p>
            <a:pPr lvl="0"/>
            <a:r>
              <a:rPr lang="en-GB" dirty="0"/>
              <a:t>Do interviewers get special training on collecting these observations</a:t>
            </a:r>
            <a:r>
              <a:rPr lang="en-GB" dirty="0" smtClean="0"/>
              <a:t>?</a:t>
            </a:r>
            <a:endParaRPr lang="hu-HU" dirty="0" smtClean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EC6E1-F1C1-444D-8DA3-0621314F7DF1}" type="slidenum">
              <a:rPr lang="hu-HU" smtClean="0"/>
              <a:t>24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75232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1081574"/>
            <a:ext cx="10515600" cy="1325563"/>
          </a:xfrm>
        </p:spPr>
        <p:txBody>
          <a:bodyPr/>
          <a:lstStyle/>
          <a:p>
            <a:r>
              <a:rPr lang="hu-HU" dirty="0" err="1" smtClean="0"/>
              <a:t>Thank</a:t>
            </a:r>
            <a:r>
              <a:rPr lang="hu-HU" dirty="0" smtClean="0"/>
              <a:t> </a:t>
            </a:r>
            <a:r>
              <a:rPr lang="hu-HU" dirty="0" err="1" smtClean="0"/>
              <a:t>you</a:t>
            </a:r>
            <a:r>
              <a:rPr lang="hu-HU" dirty="0" smtClean="0"/>
              <a:t> </a:t>
            </a:r>
            <a:r>
              <a:rPr lang="hu-HU" dirty="0" err="1" smtClean="0"/>
              <a:t>for</a:t>
            </a:r>
            <a:r>
              <a:rPr lang="hu-HU" dirty="0" smtClean="0"/>
              <a:t> </a:t>
            </a:r>
            <a:r>
              <a:rPr lang="hu-HU" dirty="0" err="1" smtClean="0"/>
              <a:t>your</a:t>
            </a:r>
            <a:r>
              <a:rPr lang="hu-HU" dirty="0" smtClean="0"/>
              <a:t> </a:t>
            </a:r>
            <a:r>
              <a:rPr lang="hu-HU" dirty="0" err="1" smtClean="0"/>
              <a:t>kind</a:t>
            </a:r>
            <a:r>
              <a:rPr lang="hu-HU" dirty="0" smtClean="0"/>
              <a:t> </a:t>
            </a:r>
            <a:r>
              <a:rPr lang="hu-HU" dirty="0" err="1" smtClean="0"/>
              <a:t>attention</a:t>
            </a:r>
            <a:r>
              <a:rPr lang="hu-HU" dirty="0" smtClean="0"/>
              <a:t>!</a:t>
            </a:r>
            <a:endParaRPr lang="en-GB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38200" y="2407137"/>
            <a:ext cx="10515600" cy="3769825"/>
          </a:xfrm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en-GB" b="1" dirty="0"/>
              <a:t>References</a:t>
            </a:r>
            <a:endParaRPr lang="hu-HU" b="1" dirty="0"/>
          </a:p>
          <a:p>
            <a:r>
              <a:rPr lang="en-GB" dirty="0"/>
              <a:t>Andresen, E. M., </a:t>
            </a:r>
            <a:r>
              <a:rPr lang="en-GB" dirty="0" err="1"/>
              <a:t>Malmstrom</a:t>
            </a:r>
            <a:r>
              <a:rPr lang="en-GB" dirty="0"/>
              <a:t>, T. K., Miller, D. K. &amp; </a:t>
            </a:r>
            <a:r>
              <a:rPr lang="en-GB" dirty="0" err="1"/>
              <a:t>Wolinsky</a:t>
            </a:r>
            <a:r>
              <a:rPr lang="en-GB" dirty="0"/>
              <a:t>, F. D. (2006): Reliability and Validity of Observer Ratings of </a:t>
            </a:r>
            <a:r>
              <a:rPr lang="en-GB" dirty="0" err="1"/>
              <a:t>Neighborhoods</a:t>
            </a:r>
            <a:r>
              <a:rPr lang="en-GB" dirty="0"/>
              <a:t>. </a:t>
            </a:r>
            <a:r>
              <a:rPr lang="en-GB" i="1" dirty="0"/>
              <a:t>Journal of Aging and Health </a:t>
            </a:r>
            <a:r>
              <a:rPr lang="en-GB" dirty="0"/>
              <a:t>18(1): 28-36.</a:t>
            </a:r>
            <a:endParaRPr lang="hu-HU" dirty="0"/>
          </a:p>
          <a:p>
            <a:r>
              <a:rPr lang="en-GB" dirty="0"/>
              <a:t>Andresen, E. M., </a:t>
            </a:r>
            <a:r>
              <a:rPr lang="en-GB" dirty="0" err="1"/>
              <a:t>Malmstrom</a:t>
            </a:r>
            <a:r>
              <a:rPr lang="en-GB" dirty="0"/>
              <a:t>, T. K., </a:t>
            </a:r>
            <a:r>
              <a:rPr lang="en-GB" dirty="0" err="1"/>
              <a:t>Schootman</a:t>
            </a:r>
            <a:r>
              <a:rPr lang="en-GB" dirty="0"/>
              <a:t>, M., </a:t>
            </a:r>
            <a:r>
              <a:rPr lang="en-GB" dirty="0" err="1"/>
              <a:t>Wolinsky</a:t>
            </a:r>
            <a:r>
              <a:rPr lang="en-GB" dirty="0"/>
              <a:t>, F. D., Miller, J. P. and Miller, D. K. (2013): Observer Ratings of </a:t>
            </a:r>
            <a:r>
              <a:rPr lang="en-GB" dirty="0" err="1"/>
              <a:t>Neighborhoods</a:t>
            </a:r>
            <a:r>
              <a:rPr lang="en-GB" dirty="0"/>
              <a:t>: Comparison of Two Methods. </a:t>
            </a:r>
            <a:r>
              <a:rPr lang="en-GB" i="1" dirty="0"/>
              <a:t>BMC Public Health </a:t>
            </a:r>
            <a:r>
              <a:rPr lang="en-GB" dirty="0"/>
              <a:t>13(1024).</a:t>
            </a:r>
            <a:endParaRPr lang="hu-HU" dirty="0"/>
          </a:p>
          <a:p>
            <a:r>
              <a:rPr lang="en-GB" dirty="0"/>
              <a:t>Andresen, E. M., </a:t>
            </a:r>
            <a:r>
              <a:rPr lang="en-GB" dirty="0" err="1"/>
              <a:t>Malmstrom</a:t>
            </a:r>
            <a:r>
              <a:rPr lang="en-GB" dirty="0"/>
              <a:t>, T. K., </a:t>
            </a:r>
            <a:r>
              <a:rPr lang="en-GB" dirty="0" err="1"/>
              <a:t>Wolinsky</a:t>
            </a:r>
            <a:r>
              <a:rPr lang="en-GB" dirty="0"/>
              <a:t>, F. D., </a:t>
            </a:r>
            <a:r>
              <a:rPr lang="en-GB" dirty="0" err="1"/>
              <a:t>Schootman</a:t>
            </a:r>
            <a:r>
              <a:rPr lang="en-GB" dirty="0"/>
              <a:t>, M., Miller, J. P. and Miller, D. K. (2008): Rating </a:t>
            </a:r>
            <a:r>
              <a:rPr lang="en-GB" dirty="0" err="1"/>
              <a:t>Neighborhoods</a:t>
            </a:r>
            <a:r>
              <a:rPr lang="en-GB" dirty="0"/>
              <a:t> for Older Adult Health: Results from the African American Health Study. </a:t>
            </a:r>
            <a:r>
              <a:rPr lang="en-GB" i="1" dirty="0"/>
              <a:t>BMC Public Health </a:t>
            </a:r>
            <a:r>
              <a:rPr lang="en-GB" dirty="0"/>
              <a:t>8(35)</a:t>
            </a:r>
            <a:endParaRPr lang="hu-HU" dirty="0"/>
          </a:p>
          <a:p>
            <a:r>
              <a:rPr lang="en-GB" dirty="0"/>
              <a:t>Casas-Cordero, V. (2010): </a:t>
            </a:r>
            <a:r>
              <a:rPr lang="en-GB" i="1" dirty="0" err="1"/>
              <a:t>Neighborhood</a:t>
            </a:r>
            <a:r>
              <a:rPr lang="en-GB" i="1" dirty="0"/>
              <a:t> Characteristics and Participation in Household Surveys. </a:t>
            </a:r>
            <a:r>
              <a:rPr lang="en-GB" dirty="0"/>
              <a:t>PhD. dissertation, Faculty of the Graduate School of the University of Maryland, College Park.</a:t>
            </a:r>
            <a:endParaRPr lang="hu-HU" dirty="0"/>
          </a:p>
          <a:p>
            <a:r>
              <a:rPr lang="en-GB" dirty="0"/>
              <a:t>Casas-Cordero, V., </a:t>
            </a:r>
            <a:r>
              <a:rPr lang="en-GB" dirty="0" err="1"/>
              <a:t>Kreuter</a:t>
            </a:r>
            <a:r>
              <a:rPr lang="en-GB" dirty="0"/>
              <a:t>, F., Wang, Y. &amp; </a:t>
            </a:r>
            <a:r>
              <a:rPr lang="en-GB" dirty="0" err="1"/>
              <a:t>Babey</a:t>
            </a:r>
            <a:r>
              <a:rPr lang="en-GB" dirty="0"/>
              <a:t>, S. (2013): Assessing the Measurement Error Properties of Interviewer Observations of Neighbourhood Characteristics. </a:t>
            </a:r>
            <a:r>
              <a:rPr lang="en-GB" i="1" dirty="0"/>
              <a:t>Journal of the Royal Statistical Society </a:t>
            </a:r>
            <a:r>
              <a:rPr lang="en-GB" dirty="0"/>
              <a:t>A</a:t>
            </a:r>
            <a:r>
              <a:rPr lang="en-GB" i="1" dirty="0"/>
              <a:t> </a:t>
            </a:r>
            <a:r>
              <a:rPr lang="en-GB" dirty="0"/>
              <a:t>176: 227-249.</a:t>
            </a:r>
            <a:endParaRPr lang="hu-HU" dirty="0"/>
          </a:p>
          <a:p>
            <a:r>
              <a:rPr lang="en-GB" dirty="0" err="1" smtClean="0"/>
              <a:t>Kreuter</a:t>
            </a:r>
            <a:r>
              <a:rPr lang="en-GB" dirty="0"/>
              <a:t>, F., Olson, K., Wagner, J., Yan, T., </a:t>
            </a:r>
            <a:r>
              <a:rPr lang="en-GB" dirty="0" err="1"/>
              <a:t>Ezzati</a:t>
            </a:r>
            <a:r>
              <a:rPr lang="en-GB" dirty="0"/>
              <a:t>-Rice, T. M., Casas-Cordero, C., Lemay, M., </a:t>
            </a:r>
            <a:r>
              <a:rPr lang="en-GB" dirty="0" err="1"/>
              <a:t>Peytchev</a:t>
            </a:r>
            <a:r>
              <a:rPr lang="en-GB" dirty="0"/>
              <a:t>, A., Groves, R. M. &amp; </a:t>
            </a:r>
            <a:r>
              <a:rPr lang="en-GB" dirty="0" err="1"/>
              <a:t>Raghunathan</a:t>
            </a:r>
            <a:r>
              <a:rPr lang="en-GB" dirty="0"/>
              <a:t>, T. E. (2010): Using Proxy Measures and Other Correlates of Survey Outcomes to Adjust for Non-response: Examples from Multiple Surveys. </a:t>
            </a:r>
            <a:r>
              <a:rPr lang="en-GB" i="1" dirty="0"/>
              <a:t>Journal of the Royal Statistical Society </a:t>
            </a:r>
            <a:r>
              <a:rPr lang="en-GB" dirty="0"/>
              <a:t>A 173: 389-407.</a:t>
            </a:r>
            <a:endParaRPr lang="hu-HU" dirty="0"/>
          </a:p>
          <a:p>
            <a:r>
              <a:rPr lang="en-GB" dirty="0"/>
              <a:t>Lynn, P. (2003): PEDAKSI: Methodology for Collecting Data About Survey Non-Respondents. </a:t>
            </a:r>
            <a:r>
              <a:rPr lang="en-GB" i="1" dirty="0"/>
              <a:t>Quality and Quantity </a:t>
            </a:r>
            <a:r>
              <a:rPr lang="en-GB" dirty="0"/>
              <a:t>37: 239-261.</a:t>
            </a:r>
            <a:endParaRPr lang="hu-HU" dirty="0"/>
          </a:p>
          <a:p>
            <a:r>
              <a:rPr lang="en-GB" dirty="0"/>
              <a:t>Pickering, K., Thomas, R. &amp; Lynn, P. (2003): </a:t>
            </a:r>
            <a:r>
              <a:rPr lang="en-GB" i="1" dirty="0"/>
              <a:t>Testing the Shadow Sample Approach for the English House Condition Survey</a:t>
            </a:r>
            <a:r>
              <a:rPr lang="en-GB" dirty="0"/>
              <a:t>. Report. London: National Centre for Social Research.</a:t>
            </a:r>
            <a:endParaRPr lang="hu-HU" dirty="0"/>
          </a:p>
          <a:p>
            <a:r>
              <a:rPr lang="en-GB" dirty="0" err="1"/>
              <a:t>Sinibaldi</a:t>
            </a:r>
            <a:r>
              <a:rPr lang="en-GB" dirty="0"/>
              <a:t>, J., </a:t>
            </a:r>
            <a:r>
              <a:rPr lang="en-GB" dirty="0" err="1"/>
              <a:t>Durrant</a:t>
            </a:r>
            <a:r>
              <a:rPr lang="en-GB" dirty="0"/>
              <a:t>, G. B. &amp; </a:t>
            </a:r>
            <a:r>
              <a:rPr lang="en-GB" dirty="0" err="1"/>
              <a:t>Kreuter</a:t>
            </a:r>
            <a:r>
              <a:rPr lang="en-GB" dirty="0"/>
              <a:t>, F. (2013): Evaluating the Measurement Error of Interviewer Observed </a:t>
            </a:r>
            <a:r>
              <a:rPr lang="en-GB" dirty="0" err="1"/>
              <a:t>Paradata</a:t>
            </a:r>
            <a:r>
              <a:rPr lang="en-GB" dirty="0"/>
              <a:t>.</a:t>
            </a:r>
            <a:r>
              <a:rPr lang="en-GB" i="1" dirty="0"/>
              <a:t> Public Opinion Quarterly </a:t>
            </a:r>
            <a:r>
              <a:rPr lang="en-GB" dirty="0"/>
              <a:t>77(Special Issue): 173-193.</a:t>
            </a:r>
            <a:endParaRPr lang="hu-HU" dirty="0"/>
          </a:p>
          <a:p>
            <a:r>
              <a:rPr lang="en-GB" dirty="0"/>
              <a:t>Walsh, R., </a:t>
            </a:r>
            <a:r>
              <a:rPr lang="en-GB" dirty="0" err="1"/>
              <a:t>Dahlhamer</a:t>
            </a:r>
            <a:r>
              <a:rPr lang="en-GB" dirty="0"/>
              <a:t>, J. &amp; Bates, N. (2013): </a:t>
            </a:r>
            <a:r>
              <a:rPr lang="en-GB" i="1" dirty="0"/>
              <a:t>Assessing Interviewer Observations in the NHIS.</a:t>
            </a:r>
            <a:r>
              <a:rPr lang="en-GB" dirty="0"/>
              <a:t> Conference paper presented at the JSM 2013 Survey Research Methods Section.</a:t>
            </a:r>
            <a:endParaRPr lang="hu-HU" dirty="0"/>
          </a:p>
          <a:p>
            <a:r>
              <a:rPr lang="en-GB" dirty="0"/>
              <a:t>West, B. T. (2011): </a:t>
            </a:r>
            <a:r>
              <a:rPr lang="en-GB" i="1" dirty="0"/>
              <a:t>The Error Properties of Interviewer Observations and their Implications for Nonresponse Adjustment of Survey Estimates.</a:t>
            </a:r>
            <a:r>
              <a:rPr lang="en-GB" dirty="0"/>
              <a:t> PhD. dissertation, University of Michigan.</a:t>
            </a:r>
            <a:endParaRPr lang="hu-HU" dirty="0"/>
          </a:p>
          <a:p>
            <a:r>
              <a:rPr lang="en-GB" dirty="0"/>
              <a:t>West, B. T. &amp; </a:t>
            </a:r>
            <a:r>
              <a:rPr lang="en-GB" dirty="0" err="1"/>
              <a:t>Kreuter</a:t>
            </a:r>
            <a:r>
              <a:rPr lang="en-GB" dirty="0"/>
              <a:t>, F. (2015): A Practical Technique for Improving the Accuracy of Interviewer Observations of Respondent Characteristics. </a:t>
            </a:r>
            <a:r>
              <a:rPr lang="en-GB" i="1" dirty="0"/>
              <a:t>Field Methods</a:t>
            </a:r>
            <a:r>
              <a:rPr lang="en-GB" dirty="0"/>
              <a:t> 27(2): 144-162</a:t>
            </a:r>
            <a:r>
              <a:rPr lang="en-GB" dirty="0" smtClean="0"/>
              <a:t>.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EC6E1-F1C1-444D-8DA3-0621314F7DF1}" type="slidenum">
              <a:rPr lang="hu-HU" smtClean="0"/>
              <a:t>25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83531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um" ma:contentTypeID="0x0101000FDB48AD5866D645BB0EE4F460BF82F1" ma:contentTypeVersion="0" ma:contentTypeDescription="Új dokumentum létrehozása." ma:contentTypeScope="" ma:versionID="8a3f37dd5261c935f772846763d9453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d047bb06e0a2f553563b46466d8dd500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artalomtípus"/>
        <xsd:element ref="dc:title" minOccurs="0" maxOccurs="1" ma:index="4" ma:displayName="Cím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EAB8B7B-805B-4959-9C36-397AABFB208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82A80D48-2377-4F80-9511-B718F6BDB429}">
  <ds:schemaRefs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purl.org/dc/dcmitype/"/>
    <ds:schemaRef ds:uri="http://schemas.microsoft.com/office/infopath/2007/PartnerControl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0F19DC6E-76E8-47E8-A11A-620C1CF637F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347</TotalTime>
  <Words>1291</Words>
  <Application>Microsoft Office PowerPoint</Application>
  <PresentationFormat>Szélesvásznú</PresentationFormat>
  <Paragraphs>212</Paragraphs>
  <Slides>25</Slides>
  <Notes>1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25</vt:i4>
      </vt:variant>
    </vt:vector>
  </HeadingPairs>
  <TitlesOfParts>
    <vt:vector size="31" baseType="lpstr">
      <vt:lpstr>Arial</vt:lpstr>
      <vt:lpstr>Calibri</vt:lpstr>
      <vt:lpstr>Calibri Light</vt:lpstr>
      <vt:lpstr>Myriad </vt:lpstr>
      <vt:lpstr>Wingdings</vt:lpstr>
      <vt:lpstr>Office-téma</vt:lpstr>
      <vt:lpstr>PowerPoint bemutató</vt:lpstr>
      <vt:lpstr>Outline</vt:lpstr>
      <vt:lpstr>Background  and progress made</vt:lpstr>
      <vt:lpstr>Increasing HLFS nonresponse rates</vt:lpstr>
      <vt:lpstr>Nonresponse and administrative data</vt:lpstr>
      <vt:lpstr>Nonresponse and interviewer observations</vt:lpstr>
      <vt:lpstr>HU/neighbourhood characteristics observations</vt:lpstr>
      <vt:lpstr>Why are the correlations low?</vt:lpstr>
      <vt:lpstr>Another direction: enhancing the instrument</vt:lpstr>
      <vt:lpstr>Lack of appropriate testing</vt:lpstr>
      <vt:lpstr>Dealing with measurement error summarised</vt:lpstr>
      <vt:lpstr>Core requirements on HU/neighbourhood observation variables</vt:lpstr>
      <vt:lpstr>Existing variables </vt:lpstr>
      <vt:lpstr>Interviewer observation variables in the HLFS</vt:lpstr>
      <vt:lpstr>Interviewer observation variables in the HLFS</vt:lpstr>
      <vt:lpstr>Interviewer observation variables in the HLFS</vt:lpstr>
      <vt:lpstr>Instruments from the literature</vt:lpstr>
      <vt:lpstr>Instruments from the literature (continued)</vt:lpstr>
      <vt:lpstr>Next steps and expectations  of the study</vt:lpstr>
      <vt:lpstr>Next steps</vt:lpstr>
      <vt:lpstr>Next steps (continued)</vt:lpstr>
      <vt:lpstr>Final step</vt:lpstr>
      <vt:lpstr>Expectations</vt:lpstr>
      <vt:lpstr>Questions</vt:lpstr>
      <vt:lpstr>Thank you for your kind attention!</vt:lpstr>
    </vt:vector>
  </TitlesOfParts>
  <Company>KSH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Simonné Horváth Gabriella</dc:creator>
  <cp:lastModifiedBy>Mújdricza Ferenc</cp:lastModifiedBy>
  <cp:revision>39</cp:revision>
  <dcterms:created xsi:type="dcterms:W3CDTF">2017-03-01T09:38:02Z</dcterms:created>
  <dcterms:modified xsi:type="dcterms:W3CDTF">2019-05-15T15:05:06Z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0x0101000FDB48AD5866D645BB0EE4F460BF82F1</vt:lpwstr>
  </property>
</Properties>
</file>