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handoutMasterIdLst>
    <p:handoutMasterId r:id="rId14"/>
  </p:handoutMasterIdLst>
  <p:sldIdLst>
    <p:sldId id="256" r:id="rId2"/>
    <p:sldId id="267" r:id="rId3"/>
    <p:sldId id="257" r:id="rId4"/>
    <p:sldId id="259" r:id="rId5"/>
    <p:sldId id="260" r:id="rId6"/>
    <p:sldId id="262" r:id="rId7"/>
    <p:sldId id="261" r:id="rId8"/>
    <p:sldId id="263" r:id="rId9"/>
    <p:sldId id="264" r:id="rId10"/>
    <p:sldId id="265" r:id="rId11"/>
    <p:sldId id="266" r:id="rId12"/>
  </p:sldIdLst>
  <p:sldSz cx="9144000" cy="6858000" type="screen4x3"/>
  <p:notesSz cx="6858000" cy="9144000"/>
  <p:defaultTextStyle>
    <a:defPPr>
      <a:defRPr lang="sl-SI"/>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9C54"/>
    <a:srgbClr val="549CB8"/>
    <a:srgbClr val="2680D6"/>
    <a:srgbClr val="2340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6265" autoAdjust="0"/>
  </p:normalViewPr>
  <p:slideViewPr>
    <p:cSldViewPr>
      <p:cViewPr>
        <p:scale>
          <a:sx n="100" d="100"/>
          <a:sy n="100" d="100"/>
        </p:scale>
        <p:origin x="1236" y="2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sl-SI"/>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8814AA4-43DE-46DB-AB27-8DFB5182A224}" type="datetimeFigureOut">
              <a:rPr lang="sl-SI"/>
              <a:pPr>
                <a:defRPr/>
              </a:pPr>
              <a:t>14. 05. 2019</a:t>
            </a:fld>
            <a:endParaRPr lang="sl-SI"/>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sl-SI"/>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621D0C5-1336-477D-91BB-F75DD0E0A78C}" type="slidenum">
              <a:rPr lang="sl-SI"/>
              <a:pPr>
                <a:defRPr/>
              </a:pPr>
              <a:t>‹#›</a:t>
            </a:fld>
            <a:endParaRPr lang="sl-SI"/>
          </a:p>
        </p:txBody>
      </p:sp>
    </p:spTree>
    <p:extLst>
      <p:ext uri="{BB962C8B-B14F-4D97-AF65-F5344CB8AC3E}">
        <p14:creationId xmlns:p14="http://schemas.microsoft.com/office/powerpoint/2010/main" val="1286128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sl-S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08038B8-510D-488D-8F08-82D9A68EBFBA}" type="datetimeFigureOut">
              <a:rPr lang="sl-SI"/>
              <a:pPr>
                <a:defRPr/>
              </a:pPr>
              <a:t>14. 05. 2019</a:t>
            </a:fld>
            <a:endParaRPr lang="sl-SI"/>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sl-SI"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sl-SI"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sl-S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0CF8C4-8821-4D79-9664-0F7E2518BBFD}" type="slidenum">
              <a:rPr lang="sl-SI"/>
              <a:pPr>
                <a:defRPr/>
              </a:pPr>
              <a:t>‹#›</a:t>
            </a:fld>
            <a:endParaRPr lang="sl-SI"/>
          </a:p>
        </p:txBody>
      </p:sp>
    </p:spTree>
    <p:extLst>
      <p:ext uri="{BB962C8B-B14F-4D97-AF65-F5344CB8AC3E}">
        <p14:creationId xmlns:p14="http://schemas.microsoft.com/office/powerpoint/2010/main" val="36485206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l-SI" altLang="sl-SI" smtClean="0"/>
          </a:p>
        </p:txBody>
      </p:sp>
      <p:sp>
        <p:nvSpPr>
          <p:cNvPr id="163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defRPr/>
            </a:pPr>
            <a:fld id="{9BD8842A-CE82-4F46-A3FE-23375C7C5695}" type="slidenum">
              <a:rPr lang="sl-SI" altLang="sl-SI" smtClean="0">
                <a:latin typeface="Calibri" pitchFamily="34" charset="0"/>
              </a:rPr>
              <a:pPr fontAlgn="base">
                <a:spcBef>
                  <a:spcPct val="0"/>
                </a:spcBef>
                <a:spcAft>
                  <a:spcPct val="0"/>
                </a:spcAft>
                <a:defRPr/>
              </a:pPr>
              <a:t>1</a:t>
            </a:fld>
            <a:endParaRPr lang="sl-SI" altLang="sl-SI"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0CF8C4-8821-4D79-9664-0F7E2518BBFD}" type="slidenum">
              <a:rPr lang="sl-SI" smtClean="0"/>
              <a:pPr>
                <a:defRPr/>
              </a:pPr>
              <a:t>2</a:t>
            </a:fld>
            <a:endParaRPr lang="sl-SI"/>
          </a:p>
        </p:txBody>
      </p:sp>
    </p:spTree>
    <p:extLst>
      <p:ext uri="{BB962C8B-B14F-4D97-AF65-F5344CB8AC3E}">
        <p14:creationId xmlns:p14="http://schemas.microsoft.com/office/powerpoint/2010/main" val="3439983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https://www.workflowwise.com/blog/an-introduction-general-data-protection-regulation-gdpr</a:t>
            </a:r>
            <a:endParaRPr lang="sl-SI" dirty="0"/>
          </a:p>
        </p:txBody>
      </p:sp>
      <p:sp>
        <p:nvSpPr>
          <p:cNvPr id="4" name="Slide Number Placeholder 3"/>
          <p:cNvSpPr>
            <a:spLocks noGrp="1"/>
          </p:cNvSpPr>
          <p:nvPr>
            <p:ph type="sldNum" sz="quarter" idx="10"/>
          </p:nvPr>
        </p:nvSpPr>
        <p:spPr/>
        <p:txBody>
          <a:bodyPr/>
          <a:lstStyle/>
          <a:p>
            <a:pPr>
              <a:defRPr/>
            </a:pPr>
            <a:fld id="{9B0CF8C4-8821-4D79-9664-0F7E2518BBFD}" type="slidenum">
              <a:rPr lang="sl-SI" smtClean="0"/>
              <a:pPr>
                <a:defRPr/>
              </a:pPr>
              <a:t>10</a:t>
            </a:fld>
            <a:endParaRPr lang="sl-SI"/>
          </a:p>
        </p:txBody>
      </p:sp>
    </p:spTree>
    <p:extLst>
      <p:ext uri="{BB962C8B-B14F-4D97-AF65-F5344CB8AC3E}">
        <p14:creationId xmlns:p14="http://schemas.microsoft.com/office/powerpoint/2010/main" val="13965460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2244725"/>
            <a:ext cx="91440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725" y="319088"/>
            <a:ext cx="1801813"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187624" y="1052737"/>
            <a:ext cx="6882399" cy="2304255"/>
          </a:xfrm>
        </p:spPr>
        <p:txBody>
          <a:bodyPr/>
          <a:lstStyle>
            <a:lvl1pPr>
              <a:defRPr sz="4000">
                <a:solidFill>
                  <a:schemeClr val="tx1"/>
                </a:solidFill>
              </a:defRPr>
            </a:lvl1pPr>
          </a:lstStyle>
          <a:p>
            <a:r>
              <a:rPr lang="en-US" smtClean="0"/>
              <a:t>Click to edit Master title style</a:t>
            </a:r>
            <a:endParaRPr lang="sl-SI" dirty="0"/>
          </a:p>
        </p:txBody>
      </p:sp>
      <p:sp>
        <p:nvSpPr>
          <p:cNvPr id="3" name="Subtitle 2"/>
          <p:cNvSpPr>
            <a:spLocks noGrp="1"/>
          </p:cNvSpPr>
          <p:nvPr>
            <p:ph type="subTitle" idx="1"/>
          </p:nvPr>
        </p:nvSpPr>
        <p:spPr>
          <a:xfrm>
            <a:off x="467544" y="5400256"/>
            <a:ext cx="2592288" cy="1053080"/>
          </a:xfrm>
        </p:spPr>
        <p:txBody>
          <a:bodyPr/>
          <a:lstStyle>
            <a:lvl1pPr marL="0" indent="0" algn="ct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l-SI" dirty="0"/>
          </a:p>
        </p:txBody>
      </p:sp>
    </p:spTree>
    <p:extLst>
      <p:ext uri="{BB962C8B-B14F-4D97-AF65-F5344CB8AC3E}">
        <p14:creationId xmlns:p14="http://schemas.microsoft.com/office/powerpoint/2010/main" val="4432862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dirty="0"/>
          </a:p>
        </p:txBody>
      </p:sp>
      <p:sp>
        <p:nvSpPr>
          <p:cNvPr id="7" name="Text Placeholder 6"/>
          <p:cNvSpPr>
            <a:spLocks noGrp="1"/>
          </p:cNvSpPr>
          <p:nvPr>
            <p:ph type="body" sz="quarter" idx="13"/>
          </p:nvPr>
        </p:nvSpPr>
        <p:spPr>
          <a:xfrm>
            <a:off x="468313" y="2060575"/>
            <a:ext cx="8207375" cy="403272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Footer Placeholder 4"/>
          <p:cNvSpPr>
            <a:spLocks noGrp="1"/>
          </p:cNvSpPr>
          <p:nvPr>
            <p:ph type="ftr" sz="quarter" idx="14"/>
          </p:nvPr>
        </p:nvSpPr>
        <p:spPr>
          <a:xfrm>
            <a:off x="1476375" y="6376988"/>
            <a:ext cx="6119813" cy="365125"/>
          </a:xfrm>
        </p:spPr>
        <p:txBody>
          <a:bodyPr/>
          <a:lstStyle>
            <a:lvl1pPr>
              <a:defRPr>
                <a:solidFill>
                  <a:sysClr val="windowText" lastClr="000000"/>
                </a:solidFill>
              </a:defRPr>
            </a:lvl1pPr>
          </a:lstStyle>
          <a:p>
            <a:pPr>
              <a:defRPr/>
            </a:pPr>
            <a:endParaRPr lang="sl-SI"/>
          </a:p>
        </p:txBody>
      </p:sp>
      <p:sp>
        <p:nvSpPr>
          <p:cNvPr id="5" name="Slide Number Placeholder 5"/>
          <p:cNvSpPr>
            <a:spLocks noGrp="1"/>
          </p:cNvSpPr>
          <p:nvPr>
            <p:ph type="sldNum" sz="quarter" idx="15"/>
          </p:nvPr>
        </p:nvSpPr>
        <p:spPr>
          <a:xfrm>
            <a:off x="7956550" y="6356350"/>
            <a:ext cx="730250" cy="365125"/>
          </a:xfrm>
        </p:spPr>
        <p:txBody>
          <a:bodyPr/>
          <a:lstStyle>
            <a:lvl1pPr>
              <a:defRPr>
                <a:solidFill>
                  <a:sysClr val="windowText" lastClr="000000"/>
                </a:solidFill>
              </a:defRPr>
            </a:lvl1pPr>
          </a:lstStyle>
          <a:p>
            <a:pPr>
              <a:defRPr/>
            </a:pPr>
            <a:fld id="{8D6104B7-D605-447F-918A-C8A1B98C41AC}" type="slidenum">
              <a:rPr lang="sl-SI"/>
              <a:pPr>
                <a:defRPr/>
              </a:pPr>
              <a:t>‹#›</a:t>
            </a:fld>
            <a:endParaRPr lang="sl-SI" dirty="0"/>
          </a:p>
        </p:txBody>
      </p:sp>
      <p:sp>
        <p:nvSpPr>
          <p:cNvPr id="6" name="TextBox 5"/>
          <p:cNvSpPr txBox="1"/>
          <p:nvPr userDrawn="1"/>
        </p:nvSpPr>
        <p:spPr>
          <a:xfrm>
            <a:off x="8460432" y="6400412"/>
            <a:ext cx="429733" cy="276999"/>
          </a:xfrm>
          <a:prstGeom prst="rect">
            <a:avLst/>
          </a:prstGeom>
          <a:noFill/>
        </p:spPr>
        <p:txBody>
          <a:bodyPr wrap="none" rtlCol="0">
            <a:spAutoFit/>
          </a:bodyPr>
          <a:lstStyle/>
          <a:p>
            <a:r>
              <a:rPr lang="sl-SI" sz="1200" dirty="0" smtClean="0"/>
              <a:t> /11</a:t>
            </a:r>
            <a:endParaRPr lang="en-US" sz="1200" dirty="0"/>
          </a:p>
        </p:txBody>
      </p:sp>
    </p:spTree>
    <p:extLst>
      <p:ext uri="{BB962C8B-B14F-4D97-AF65-F5344CB8AC3E}">
        <p14:creationId xmlns:p14="http://schemas.microsoft.com/office/powerpoint/2010/main" val="3151394888"/>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l-SI"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Footer Placeholder 4"/>
          <p:cNvSpPr>
            <a:spLocks noGrp="1"/>
          </p:cNvSpPr>
          <p:nvPr>
            <p:ph type="ftr" sz="quarter" idx="10"/>
          </p:nvPr>
        </p:nvSpPr>
        <p:spPr>
          <a:xfrm>
            <a:off x="1476375" y="6376988"/>
            <a:ext cx="6119813" cy="365125"/>
          </a:xfrm>
        </p:spPr>
        <p:txBody>
          <a:bodyPr/>
          <a:lstStyle>
            <a:lvl1pPr>
              <a:defRPr dirty="0">
                <a:solidFill>
                  <a:sysClr val="windowText" lastClr="000000"/>
                </a:solidFill>
              </a:defRPr>
            </a:lvl1pPr>
          </a:lstStyle>
          <a:p>
            <a:pPr>
              <a:defRPr/>
            </a:pPr>
            <a:endParaRPr lang="en-US"/>
          </a:p>
        </p:txBody>
      </p:sp>
      <p:sp>
        <p:nvSpPr>
          <p:cNvPr id="5"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920FE11A-AA03-431D-AE85-D1DB236B94E5}" type="slidenum">
              <a:rPr lang="sl-SI"/>
              <a:pPr>
                <a:defRPr/>
              </a:pPr>
              <a:t>‹#›</a:t>
            </a:fld>
            <a:endParaRPr lang="sl-SI" dirty="0"/>
          </a:p>
        </p:txBody>
      </p:sp>
    </p:spTree>
    <p:extLst>
      <p:ext uri="{BB962C8B-B14F-4D97-AF65-F5344CB8AC3E}">
        <p14:creationId xmlns:p14="http://schemas.microsoft.com/office/powerpoint/2010/main" val="14047523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2060848"/>
            <a:ext cx="4038600" cy="40324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half" idx="2"/>
          </p:nvPr>
        </p:nvSpPr>
        <p:spPr>
          <a:xfrm>
            <a:off x="4648200" y="2060848"/>
            <a:ext cx="4038600" cy="40324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a:p>
        </p:txBody>
      </p:sp>
      <p:sp>
        <p:nvSpPr>
          <p:cNvPr id="6"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A6D8ACC2-F247-4824-AFB2-C8AD514D8889}" type="slidenum">
              <a:rPr lang="sl-SI"/>
              <a:pPr>
                <a:defRPr/>
              </a:pPr>
              <a:t>‹#›</a:t>
            </a:fld>
            <a:endParaRPr lang="sl-SI" dirty="0"/>
          </a:p>
        </p:txBody>
      </p:sp>
    </p:spTree>
    <p:extLst>
      <p:ext uri="{BB962C8B-B14F-4D97-AF65-F5344CB8AC3E}">
        <p14:creationId xmlns:p14="http://schemas.microsoft.com/office/powerpoint/2010/main" val="216564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l-SI"/>
          </a:p>
        </p:txBody>
      </p:sp>
      <p:sp>
        <p:nvSpPr>
          <p:cNvPr id="3" name="Text Placeholder 2"/>
          <p:cNvSpPr>
            <a:spLocks noGrp="1"/>
          </p:cNvSpPr>
          <p:nvPr>
            <p:ph type="body" idx="1"/>
          </p:nvPr>
        </p:nvSpPr>
        <p:spPr>
          <a:xfrm>
            <a:off x="457200" y="198884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708920"/>
            <a:ext cx="4040188" cy="341724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dirty="0"/>
          </a:p>
        </p:txBody>
      </p:sp>
      <p:sp>
        <p:nvSpPr>
          <p:cNvPr id="5" name="Text Placeholder 4"/>
          <p:cNvSpPr>
            <a:spLocks noGrp="1"/>
          </p:cNvSpPr>
          <p:nvPr>
            <p:ph type="body" sz="quarter" idx="3"/>
          </p:nvPr>
        </p:nvSpPr>
        <p:spPr>
          <a:xfrm>
            <a:off x="4645025" y="198884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708920"/>
            <a:ext cx="4041775" cy="341724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a:p>
        </p:txBody>
      </p:sp>
      <p:sp>
        <p:nvSpPr>
          <p:cNvPr id="8"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3128EECB-EE26-4368-B91A-19F957930E78}" type="slidenum">
              <a:rPr lang="sl-SI"/>
              <a:pPr>
                <a:defRPr/>
              </a:pPr>
              <a:t>‹#›</a:t>
            </a:fld>
            <a:endParaRPr lang="sl-SI" dirty="0"/>
          </a:p>
        </p:txBody>
      </p:sp>
    </p:spTree>
    <p:extLst>
      <p:ext uri="{BB962C8B-B14F-4D97-AF65-F5344CB8AC3E}">
        <p14:creationId xmlns:p14="http://schemas.microsoft.com/office/powerpoint/2010/main" val="1687207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a:p>
        </p:txBody>
      </p:sp>
      <p:sp>
        <p:nvSpPr>
          <p:cNvPr id="4"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7F4D4843-79FB-46C5-9D54-5CCC4F9339F6}" type="slidenum">
              <a:rPr lang="sl-SI"/>
              <a:pPr>
                <a:defRPr/>
              </a:pPr>
              <a:t>‹#›</a:t>
            </a:fld>
            <a:endParaRPr lang="sl-SI" dirty="0"/>
          </a:p>
        </p:txBody>
      </p:sp>
    </p:spTree>
    <p:extLst>
      <p:ext uri="{BB962C8B-B14F-4D97-AF65-F5344CB8AC3E}">
        <p14:creationId xmlns:p14="http://schemas.microsoft.com/office/powerpoint/2010/main" val="1366272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a:p>
        </p:txBody>
      </p:sp>
      <p:sp>
        <p:nvSpPr>
          <p:cNvPr id="3"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66452FEA-FD56-4EB8-BFA7-91F629862DAB}" type="slidenum">
              <a:rPr lang="sl-SI"/>
              <a:pPr>
                <a:defRPr/>
              </a:pPr>
              <a:t>‹#›</a:t>
            </a:fld>
            <a:endParaRPr lang="sl-SI" dirty="0"/>
          </a:p>
        </p:txBody>
      </p:sp>
    </p:spTree>
    <p:extLst>
      <p:ext uri="{BB962C8B-B14F-4D97-AF65-F5344CB8AC3E}">
        <p14:creationId xmlns:p14="http://schemas.microsoft.com/office/powerpoint/2010/main" val="2253245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3008313" cy="1152128"/>
          </a:xfrm>
        </p:spPr>
        <p:txBody>
          <a:bodyPr anchor="b"/>
          <a:lstStyle>
            <a:lvl1pPr algn="l">
              <a:defRPr sz="2000" b="1"/>
            </a:lvl1pPr>
          </a:lstStyle>
          <a:p>
            <a:r>
              <a:rPr lang="en-US" smtClean="0"/>
              <a:t>Click to edit Master title style</a:t>
            </a:r>
            <a:endParaRPr lang="sl-SI"/>
          </a:p>
        </p:txBody>
      </p:sp>
      <p:sp>
        <p:nvSpPr>
          <p:cNvPr id="3" name="Content Placeholder 2"/>
          <p:cNvSpPr>
            <a:spLocks noGrp="1"/>
          </p:cNvSpPr>
          <p:nvPr>
            <p:ph idx="1"/>
          </p:nvPr>
        </p:nvSpPr>
        <p:spPr>
          <a:xfrm>
            <a:off x="3575050" y="692696"/>
            <a:ext cx="5111750" cy="54334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Text Placeholder 3"/>
          <p:cNvSpPr>
            <a:spLocks noGrp="1"/>
          </p:cNvSpPr>
          <p:nvPr>
            <p:ph type="body" sz="half" idx="2"/>
          </p:nvPr>
        </p:nvSpPr>
        <p:spPr>
          <a:xfrm>
            <a:off x="457200" y="1844824"/>
            <a:ext cx="3008313" cy="42813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a:p>
        </p:txBody>
      </p:sp>
      <p:sp>
        <p:nvSpPr>
          <p:cNvPr id="6"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FFCF4A30-24F6-4F46-BA84-B9CDA9F926C5}" type="slidenum">
              <a:rPr lang="sl-SI"/>
              <a:pPr>
                <a:defRPr/>
              </a:pPr>
              <a:t>‹#›</a:t>
            </a:fld>
            <a:endParaRPr lang="sl-SI" dirty="0"/>
          </a:p>
        </p:txBody>
      </p:sp>
    </p:spTree>
    <p:extLst>
      <p:ext uri="{BB962C8B-B14F-4D97-AF65-F5344CB8AC3E}">
        <p14:creationId xmlns:p14="http://schemas.microsoft.com/office/powerpoint/2010/main" val="2404414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l-SI"/>
          </a:p>
        </p:txBody>
      </p:sp>
      <p:sp>
        <p:nvSpPr>
          <p:cNvPr id="3" name="Picture Placeholder 2"/>
          <p:cNvSpPr>
            <a:spLocks noGrp="1"/>
          </p:cNvSpPr>
          <p:nvPr>
            <p:ph type="pic" idx="1"/>
          </p:nvPr>
        </p:nvSpPr>
        <p:spPr>
          <a:xfrm>
            <a:off x="1792288" y="692695"/>
            <a:ext cx="5486400" cy="403487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sl-SI"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a:p>
        </p:txBody>
      </p:sp>
      <p:sp>
        <p:nvSpPr>
          <p:cNvPr id="6"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5CB18933-19E5-4AC3-B0C7-ADC44C0DA981}" type="slidenum">
              <a:rPr lang="sl-SI"/>
              <a:pPr>
                <a:defRPr/>
              </a:pPr>
              <a:t>‹#›</a:t>
            </a:fld>
            <a:endParaRPr lang="sl-SI" dirty="0"/>
          </a:p>
        </p:txBody>
      </p:sp>
    </p:spTree>
    <p:extLst>
      <p:ext uri="{BB962C8B-B14F-4D97-AF65-F5344CB8AC3E}">
        <p14:creationId xmlns:p14="http://schemas.microsoft.com/office/powerpoint/2010/main" val="2918738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a:p>
        </p:txBody>
      </p:sp>
      <p:sp>
        <p:nvSpPr>
          <p:cNvPr id="5"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22E91FF9-ED62-43F4-9FF0-EEC0F0B7D519}" type="slidenum">
              <a:rPr lang="sl-SI"/>
              <a:pPr>
                <a:defRPr/>
              </a:pPr>
              <a:t>‹#›</a:t>
            </a:fld>
            <a:endParaRPr lang="sl-SI" dirty="0"/>
          </a:p>
        </p:txBody>
      </p:sp>
    </p:spTree>
    <p:extLst>
      <p:ext uri="{BB962C8B-B14F-4D97-AF65-F5344CB8AC3E}">
        <p14:creationId xmlns:p14="http://schemas.microsoft.com/office/powerpoint/2010/main" val="2086423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92696"/>
            <a:ext cx="2057400" cy="5433467"/>
          </a:xfrm>
        </p:spPr>
        <p:txBody>
          <a:bodyPr vert="eaVert"/>
          <a:lstStyle/>
          <a:p>
            <a:r>
              <a:rPr lang="en-US" smtClean="0"/>
              <a:t>Click to edit Master title style</a:t>
            </a:r>
            <a:endParaRPr lang="sl-SI"/>
          </a:p>
        </p:txBody>
      </p:sp>
      <p:sp>
        <p:nvSpPr>
          <p:cNvPr id="3" name="Vertical Text Placeholder 2"/>
          <p:cNvSpPr>
            <a:spLocks noGrp="1"/>
          </p:cNvSpPr>
          <p:nvPr>
            <p:ph type="body" orient="vert" idx="1"/>
          </p:nvPr>
        </p:nvSpPr>
        <p:spPr>
          <a:xfrm>
            <a:off x="457200" y="692696"/>
            <a:ext cx="6019800" cy="54334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a:p>
        </p:txBody>
      </p:sp>
      <p:sp>
        <p:nvSpPr>
          <p:cNvPr id="5"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BAC49278-B63C-4F24-B7B9-D89B6817BEE6}" type="slidenum">
              <a:rPr lang="sl-SI"/>
              <a:pPr>
                <a:defRPr/>
              </a:pPr>
              <a:t>‹#›</a:t>
            </a:fld>
            <a:endParaRPr lang="sl-SI" dirty="0"/>
          </a:p>
        </p:txBody>
      </p:sp>
    </p:spTree>
    <p:extLst>
      <p:ext uri="{BB962C8B-B14F-4D97-AF65-F5344CB8AC3E}">
        <p14:creationId xmlns:p14="http://schemas.microsoft.com/office/powerpoint/2010/main" val="1206736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885113" y="384175"/>
            <a:ext cx="868362"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692150"/>
            <a:ext cx="822960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sl-SI" smtClean="0"/>
              <a:t>Click to edit Master title style</a:t>
            </a:r>
            <a:endParaRPr lang="sl-SI" altLang="sl-SI" smtClean="0"/>
          </a:p>
        </p:txBody>
      </p:sp>
      <p:sp>
        <p:nvSpPr>
          <p:cNvPr id="1028" name="Text Placeholder 2"/>
          <p:cNvSpPr>
            <a:spLocks noGrp="1"/>
          </p:cNvSpPr>
          <p:nvPr>
            <p:ph type="body" idx="1"/>
          </p:nvPr>
        </p:nvSpPr>
        <p:spPr bwMode="auto">
          <a:xfrm>
            <a:off x="457200" y="2060575"/>
            <a:ext cx="822960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sl-SI" smtClean="0"/>
              <a:t>Click to edit Master text styles</a:t>
            </a:r>
          </a:p>
          <a:p>
            <a:pPr lvl="1"/>
            <a:r>
              <a:rPr lang="en-US" altLang="sl-SI" smtClean="0"/>
              <a:t>Second level</a:t>
            </a:r>
          </a:p>
          <a:p>
            <a:pPr lvl="2"/>
            <a:r>
              <a:rPr lang="en-US" altLang="sl-SI" smtClean="0"/>
              <a:t>Third level</a:t>
            </a:r>
          </a:p>
          <a:p>
            <a:pPr lvl="3"/>
            <a:r>
              <a:rPr lang="en-US" altLang="sl-SI" smtClean="0"/>
              <a:t>Fourth level</a:t>
            </a:r>
          </a:p>
          <a:p>
            <a:pPr lvl="4"/>
            <a:r>
              <a:rPr lang="en-US" altLang="sl-SI" smtClean="0"/>
              <a:t>Fifth level</a:t>
            </a:r>
            <a:endParaRPr lang="sl-SI" altLang="sl-SI" smtClean="0"/>
          </a:p>
        </p:txBody>
      </p:sp>
      <p:sp>
        <p:nvSpPr>
          <p:cNvPr id="4" name="Date Placeholder 3"/>
          <p:cNvSpPr>
            <a:spLocks noGrp="1"/>
          </p:cNvSpPr>
          <p:nvPr>
            <p:ph type="dt" sz="half" idx="2"/>
          </p:nvPr>
        </p:nvSpPr>
        <p:spPr>
          <a:xfrm>
            <a:off x="457200" y="6356350"/>
            <a:ext cx="86995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FB8ACF2-0A8B-4417-B7E0-AB6BA2D5501E}" type="datetime1">
              <a:rPr lang="sl-SI" smtClean="0"/>
              <a:pPr>
                <a:defRPr/>
              </a:pPr>
              <a:t>14. 05. 2019</a:t>
            </a:fld>
            <a:endParaRPr lang="sl-SI"/>
          </a:p>
        </p:txBody>
      </p:sp>
      <p:sp>
        <p:nvSpPr>
          <p:cNvPr id="5" name="Footer Placeholder 4"/>
          <p:cNvSpPr>
            <a:spLocks noGrp="1"/>
          </p:cNvSpPr>
          <p:nvPr>
            <p:ph type="ftr" sz="quarter" idx="3"/>
          </p:nvPr>
        </p:nvSpPr>
        <p:spPr>
          <a:xfrm>
            <a:off x="1619250" y="6356350"/>
            <a:ext cx="59055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sl-SI"/>
          </a:p>
        </p:txBody>
      </p:sp>
      <p:sp>
        <p:nvSpPr>
          <p:cNvPr id="6" name="Slide Number Placeholder 5"/>
          <p:cNvSpPr>
            <a:spLocks noGrp="1"/>
          </p:cNvSpPr>
          <p:nvPr>
            <p:ph type="sldNum" sz="quarter" idx="4"/>
          </p:nvPr>
        </p:nvSpPr>
        <p:spPr>
          <a:xfrm>
            <a:off x="7885113" y="6356350"/>
            <a:ext cx="801687"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E32069A-8A94-4F9F-BFBB-23F6C945320A}" type="slidenum">
              <a:rPr lang="sl-SI"/>
              <a:pPr>
                <a:defRPr/>
              </a:pPr>
              <a:t>‹#›</a:t>
            </a:fld>
            <a:endParaRPr lang="sl-SI"/>
          </a:p>
        </p:txBody>
      </p:sp>
      <p:pic>
        <p:nvPicPr>
          <p:cNvPr id="1032" name="Picture 1"/>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68313" y="319088"/>
            <a:ext cx="17367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hf sldNum="0" hdr="0" ftr="0"/>
  <p:txStyles>
    <p:titleStyle>
      <a:lvl1pPr algn="ctr" rtl="0" eaLnBrk="1" fontAlgn="base" hangingPunct="1">
        <a:spcBef>
          <a:spcPct val="0"/>
        </a:spcBef>
        <a:spcAft>
          <a:spcPct val="0"/>
        </a:spcAft>
        <a:defRPr sz="3600" kern="1200">
          <a:solidFill>
            <a:srgbClr val="549CB8"/>
          </a:solidFill>
          <a:latin typeface="+mj-lt"/>
          <a:ea typeface="+mj-ea"/>
          <a:cs typeface="+mj-cs"/>
        </a:defRPr>
      </a:lvl1pPr>
      <a:lvl2pPr algn="ctr" rtl="0" eaLnBrk="1" fontAlgn="base" hangingPunct="1">
        <a:spcBef>
          <a:spcPct val="0"/>
        </a:spcBef>
        <a:spcAft>
          <a:spcPct val="0"/>
        </a:spcAft>
        <a:defRPr sz="3600">
          <a:solidFill>
            <a:srgbClr val="549CB8"/>
          </a:solidFill>
          <a:latin typeface="Arial" charset="0"/>
        </a:defRPr>
      </a:lvl2pPr>
      <a:lvl3pPr algn="ctr" rtl="0" eaLnBrk="1" fontAlgn="base" hangingPunct="1">
        <a:spcBef>
          <a:spcPct val="0"/>
        </a:spcBef>
        <a:spcAft>
          <a:spcPct val="0"/>
        </a:spcAft>
        <a:defRPr sz="3600">
          <a:solidFill>
            <a:srgbClr val="549CB8"/>
          </a:solidFill>
          <a:latin typeface="Arial" charset="0"/>
        </a:defRPr>
      </a:lvl3pPr>
      <a:lvl4pPr algn="ctr" rtl="0" eaLnBrk="1" fontAlgn="base" hangingPunct="1">
        <a:spcBef>
          <a:spcPct val="0"/>
        </a:spcBef>
        <a:spcAft>
          <a:spcPct val="0"/>
        </a:spcAft>
        <a:defRPr sz="3600">
          <a:solidFill>
            <a:srgbClr val="549CB8"/>
          </a:solidFill>
          <a:latin typeface="Arial" charset="0"/>
        </a:defRPr>
      </a:lvl4pPr>
      <a:lvl5pPr algn="ctr" rtl="0" eaLnBrk="1" fontAlgn="base" hangingPunct="1">
        <a:spcBef>
          <a:spcPct val="0"/>
        </a:spcBef>
        <a:spcAft>
          <a:spcPct val="0"/>
        </a:spcAft>
        <a:defRPr sz="3600">
          <a:solidFill>
            <a:srgbClr val="549CB8"/>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11409" r="8727"/>
          <a:stretch/>
        </p:blipFill>
        <p:spPr>
          <a:xfrm>
            <a:off x="7884368" y="5358675"/>
            <a:ext cx="1111456" cy="1499325"/>
          </a:xfrm>
          <a:prstGeom prst="rect">
            <a:avLst/>
          </a:prstGeom>
        </p:spPr>
      </p:pic>
      <p:sp>
        <p:nvSpPr>
          <p:cNvPr id="13314" name="Title 1"/>
          <p:cNvSpPr>
            <a:spLocks noGrp="1"/>
          </p:cNvSpPr>
          <p:nvPr>
            <p:ph type="ctrTitle"/>
          </p:nvPr>
        </p:nvSpPr>
        <p:spPr>
          <a:xfrm>
            <a:off x="1145232" y="1484784"/>
            <a:ext cx="6883400" cy="2305050"/>
          </a:xfrm>
        </p:spPr>
        <p:txBody>
          <a:bodyPr/>
          <a:lstStyle/>
          <a:p>
            <a:r>
              <a:rPr lang="en-GB" b="1" noProof="0" dirty="0" smtClean="0"/>
              <a:t>GDPR’s impact on data collection of the Slovenian LFS</a:t>
            </a:r>
            <a:r>
              <a:rPr lang="en-GB" noProof="0" dirty="0" smtClean="0"/>
              <a:t/>
            </a:r>
            <a:br>
              <a:rPr lang="en-GB" noProof="0" dirty="0" smtClean="0"/>
            </a:br>
            <a:endParaRPr lang="en-GB" altLang="sl-SI" noProof="0" dirty="0" smtClean="0"/>
          </a:p>
        </p:txBody>
      </p:sp>
      <p:sp>
        <p:nvSpPr>
          <p:cNvPr id="13315" name="Subtitle 2"/>
          <p:cNvSpPr>
            <a:spLocks noGrp="1"/>
          </p:cNvSpPr>
          <p:nvPr>
            <p:ph type="subTitle" idx="1"/>
          </p:nvPr>
        </p:nvSpPr>
        <p:spPr>
          <a:xfrm>
            <a:off x="395288" y="5445125"/>
            <a:ext cx="6769000" cy="1052513"/>
          </a:xfrm>
        </p:spPr>
        <p:txBody>
          <a:bodyPr/>
          <a:lstStyle/>
          <a:p>
            <a:pPr algn="l"/>
            <a:r>
              <a:rPr lang="en-GB" noProof="0" dirty="0" smtClean="0"/>
              <a:t>LFS Methodology Workshop 2019 in Budapest</a:t>
            </a:r>
          </a:p>
          <a:p>
            <a:pPr algn="l"/>
            <a:r>
              <a:rPr lang="en-GB" noProof="0" dirty="0" smtClean="0"/>
              <a:t>May, 2019</a:t>
            </a:r>
          </a:p>
          <a:p>
            <a:endParaRPr lang="en-GB" altLang="sl-SI" noProof="0" dirty="0" smtClean="0"/>
          </a:p>
        </p:txBody>
      </p:sp>
      <p:sp>
        <p:nvSpPr>
          <p:cNvPr id="4" name="Subtitle 2"/>
          <p:cNvSpPr txBox="1">
            <a:spLocks/>
          </p:cNvSpPr>
          <p:nvPr/>
        </p:nvSpPr>
        <p:spPr bwMode="auto">
          <a:xfrm>
            <a:off x="1259632" y="3573016"/>
            <a:ext cx="676900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Font typeface="Arial" charset="0"/>
              <a:buNone/>
              <a:defRPr sz="1800" kern="1200">
                <a:solidFill>
                  <a:schemeClr val="tx1"/>
                </a:solidFill>
                <a:latin typeface="+mn-lt"/>
                <a:ea typeface="+mn-ea"/>
                <a:cs typeface="+mn-cs"/>
              </a:defRPr>
            </a:lvl1pPr>
            <a:lvl2pPr marL="457200" indent="0" algn="ctr" rtl="0" eaLnBrk="1" fontAlgn="base" hangingPunct="1">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1" fontAlgn="base" hangingPunct="1">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1" fontAlgn="base" hangingPunct="1">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1" fontAlgn="base" hangingPunct="1">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sl-SI" dirty="0" smtClean="0"/>
              <a:t>Tina Osvald Zaletelj, Katja Rutar, Marko Tomažič</a:t>
            </a:r>
          </a:p>
          <a:p>
            <a:endParaRPr lang="en-GB" altLang="sl-SI"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altLang="sl-SI" noProof="0" dirty="0" smtClean="0"/>
              <a:t>GDPR‘s Influence on Data Collection</a:t>
            </a:r>
          </a:p>
        </p:txBody>
      </p:sp>
      <p:sp>
        <p:nvSpPr>
          <p:cNvPr id="3" name="Slide Number Placeholder 2"/>
          <p:cNvSpPr>
            <a:spLocks noGrp="1"/>
          </p:cNvSpPr>
          <p:nvPr>
            <p:ph type="sldNum" sz="quarter" idx="15"/>
          </p:nvPr>
        </p:nvSpPr>
        <p:spPr/>
        <p:txBody>
          <a:bodyPr/>
          <a:lstStyle/>
          <a:p>
            <a:pPr>
              <a:defRPr/>
            </a:pPr>
            <a:fld id="{8D6104B7-D605-447F-918A-C8A1B98C41AC}" type="slidenum">
              <a:rPr lang="sl-SI" smtClean="0"/>
              <a:pPr>
                <a:defRPr/>
              </a:pPr>
              <a:t>2</a:t>
            </a:fld>
            <a:endParaRPr lang="sl-SI" dirty="0"/>
          </a:p>
        </p:txBody>
      </p:sp>
      <p:sp>
        <p:nvSpPr>
          <p:cNvPr id="7" name="Text Placeholder 2"/>
          <p:cNvSpPr txBox="1">
            <a:spLocks/>
          </p:cNvSpPr>
          <p:nvPr/>
        </p:nvSpPr>
        <p:spPr bwMode="auto">
          <a:xfrm>
            <a:off x="467544" y="1772816"/>
            <a:ext cx="820737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sl-SI" altLang="sl-SI" dirty="0" err="1"/>
              <a:t>Respondents</a:t>
            </a:r>
            <a:r>
              <a:rPr lang="sl-SI" altLang="sl-SI" dirty="0"/>
              <a:t> more </a:t>
            </a:r>
            <a:r>
              <a:rPr lang="sl-SI" altLang="sl-SI" dirty="0" err="1"/>
              <a:t>aware</a:t>
            </a:r>
            <a:r>
              <a:rPr lang="sl-SI" altLang="sl-SI" dirty="0"/>
              <a:t> </a:t>
            </a:r>
            <a:r>
              <a:rPr lang="sl-SI" altLang="sl-SI" dirty="0" err="1"/>
              <a:t>of</a:t>
            </a:r>
            <a:r>
              <a:rPr lang="sl-SI" altLang="sl-SI" dirty="0"/>
              <a:t> </a:t>
            </a:r>
            <a:r>
              <a:rPr lang="sl-SI" altLang="sl-SI" dirty="0" err="1"/>
              <a:t>the</a:t>
            </a:r>
            <a:r>
              <a:rPr lang="sl-SI" altLang="sl-SI" dirty="0"/>
              <a:t> </a:t>
            </a:r>
            <a:r>
              <a:rPr lang="sl-SI" altLang="sl-SI" dirty="0">
                <a:solidFill>
                  <a:srgbClr val="549C54"/>
                </a:solidFill>
              </a:rPr>
              <a:t>personal data </a:t>
            </a:r>
            <a:r>
              <a:rPr lang="sl-SI" altLang="sl-SI" dirty="0" err="1" smtClean="0">
                <a:solidFill>
                  <a:srgbClr val="549C54"/>
                </a:solidFill>
              </a:rPr>
              <a:t>protection</a:t>
            </a:r>
            <a:endParaRPr lang="sl-SI" altLang="sl-SI" dirty="0" smtClean="0">
              <a:solidFill>
                <a:srgbClr val="549C54"/>
              </a:solidFill>
            </a:endParaRPr>
          </a:p>
          <a:p>
            <a:pPr marL="0" indent="0">
              <a:buNone/>
            </a:pPr>
            <a:endParaRPr lang="sl-SI" altLang="sl-SI" dirty="0" smtClean="0">
              <a:solidFill>
                <a:srgbClr val="549C54"/>
              </a:solidFill>
            </a:endParaRPr>
          </a:p>
          <a:p>
            <a:r>
              <a:rPr lang="sl-SI" altLang="sl-SI" dirty="0" smtClean="0"/>
              <a:t>Are </a:t>
            </a:r>
            <a:r>
              <a:rPr lang="sl-SI" altLang="sl-SI" dirty="0" err="1">
                <a:solidFill>
                  <a:srgbClr val="549C54"/>
                </a:solidFill>
              </a:rPr>
              <a:t>proxy</a:t>
            </a:r>
            <a:r>
              <a:rPr lang="sl-SI" altLang="sl-SI" dirty="0">
                <a:solidFill>
                  <a:srgbClr val="549C54"/>
                </a:solidFill>
              </a:rPr>
              <a:t> respondent</a:t>
            </a:r>
            <a:r>
              <a:rPr lang="sl-SI" altLang="sl-SI" dirty="0"/>
              <a:t> </a:t>
            </a:r>
            <a:r>
              <a:rPr lang="sl-SI" altLang="sl-SI" dirty="0" err="1"/>
              <a:t>acquainted</a:t>
            </a:r>
            <a:r>
              <a:rPr lang="sl-SI" altLang="sl-SI" dirty="0"/>
              <a:t> </a:t>
            </a:r>
            <a:r>
              <a:rPr lang="sl-SI" altLang="sl-SI" dirty="0" err="1"/>
              <a:t>with</a:t>
            </a:r>
            <a:r>
              <a:rPr lang="sl-SI" altLang="sl-SI" dirty="0"/>
              <a:t> </a:t>
            </a:r>
            <a:r>
              <a:rPr lang="sl-SI" altLang="sl-SI" dirty="0" err="1"/>
              <a:t>the</a:t>
            </a:r>
            <a:r>
              <a:rPr lang="sl-SI" altLang="sl-SI" dirty="0"/>
              <a:t> </a:t>
            </a:r>
            <a:r>
              <a:rPr lang="sl-SI" altLang="sl-SI" dirty="0" err="1"/>
              <a:t>purpose</a:t>
            </a:r>
            <a:r>
              <a:rPr lang="sl-SI" altLang="sl-SI" dirty="0"/>
              <a:t> </a:t>
            </a:r>
            <a:r>
              <a:rPr lang="sl-SI" altLang="sl-SI" dirty="0" err="1"/>
              <a:t>and</a:t>
            </a:r>
            <a:r>
              <a:rPr lang="sl-SI" altLang="sl-SI" dirty="0"/>
              <a:t> legal </a:t>
            </a:r>
            <a:r>
              <a:rPr lang="sl-SI" altLang="sl-SI" dirty="0" err="1"/>
              <a:t>basis</a:t>
            </a:r>
            <a:r>
              <a:rPr lang="sl-SI" altLang="sl-SI" dirty="0"/>
              <a:t> </a:t>
            </a:r>
            <a:r>
              <a:rPr lang="sl-SI" altLang="sl-SI" dirty="0" err="1"/>
              <a:t>of</a:t>
            </a:r>
            <a:r>
              <a:rPr lang="sl-SI" altLang="sl-SI" dirty="0"/>
              <a:t> </a:t>
            </a:r>
            <a:r>
              <a:rPr lang="sl-SI" altLang="sl-SI" dirty="0" err="1"/>
              <a:t>the</a:t>
            </a:r>
            <a:r>
              <a:rPr lang="sl-SI" altLang="sl-SI" dirty="0"/>
              <a:t> </a:t>
            </a:r>
            <a:r>
              <a:rPr lang="sl-SI" altLang="sl-SI" dirty="0" err="1"/>
              <a:t>survey</a:t>
            </a:r>
            <a:r>
              <a:rPr lang="sl-SI" altLang="sl-SI" dirty="0"/>
              <a:t>? </a:t>
            </a:r>
            <a:endParaRPr lang="sl-SI" altLang="sl-SI" dirty="0" smtClean="0"/>
          </a:p>
          <a:p>
            <a:endParaRPr lang="sl-SI" altLang="sl-SI" dirty="0"/>
          </a:p>
          <a:p>
            <a:r>
              <a:rPr lang="sl-SI" altLang="sl-SI" dirty="0" smtClean="0"/>
              <a:t>Are </a:t>
            </a:r>
            <a:r>
              <a:rPr lang="sl-SI" altLang="sl-SI" dirty="0" err="1"/>
              <a:t>we</a:t>
            </a:r>
            <a:r>
              <a:rPr lang="sl-SI" altLang="sl-SI" dirty="0"/>
              <a:t> </a:t>
            </a:r>
            <a:r>
              <a:rPr lang="sl-SI" altLang="sl-SI" dirty="0" err="1"/>
              <a:t>allowed</a:t>
            </a:r>
            <a:r>
              <a:rPr lang="sl-SI" altLang="sl-SI" dirty="0"/>
              <a:t> to </a:t>
            </a:r>
            <a:r>
              <a:rPr lang="sl-SI" altLang="sl-SI" dirty="0">
                <a:solidFill>
                  <a:srgbClr val="549C54"/>
                </a:solidFill>
              </a:rPr>
              <a:t>listen to</a:t>
            </a:r>
            <a:r>
              <a:rPr lang="sl-SI" altLang="sl-SI" dirty="0"/>
              <a:t> </a:t>
            </a:r>
            <a:r>
              <a:rPr lang="sl-SI" altLang="sl-SI" dirty="0" err="1"/>
              <a:t>the</a:t>
            </a:r>
            <a:r>
              <a:rPr lang="sl-SI" altLang="sl-SI" dirty="0"/>
              <a:t> </a:t>
            </a:r>
            <a:r>
              <a:rPr lang="sl-SI" altLang="sl-SI" dirty="0" err="1"/>
              <a:t>telephone</a:t>
            </a:r>
            <a:r>
              <a:rPr lang="sl-SI" altLang="sl-SI" dirty="0"/>
              <a:t> </a:t>
            </a:r>
            <a:r>
              <a:rPr lang="sl-SI" altLang="sl-SI" dirty="0" err="1"/>
              <a:t>interviews</a:t>
            </a:r>
            <a:r>
              <a:rPr lang="sl-SI" altLang="sl-SI" dirty="0"/>
              <a:t> in </a:t>
            </a:r>
            <a:r>
              <a:rPr lang="sl-SI" altLang="sl-SI" dirty="0" err="1"/>
              <a:t>the</a:t>
            </a:r>
            <a:r>
              <a:rPr lang="sl-SI" altLang="sl-SI" dirty="0"/>
              <a:t> name </a:t>
            </a:r>
            <a:r>
              <a:rPr lang="sl-SI" altLang="sl-SI" dirty="0" err="1"/>
              <a:t>of</a:t>
            </a:r>
            <a:r>
              <a:rPr lang="sl-SI" altLang="sl-SI" dirty="0"/>
              <a:t> </a:t>
            </a:r>
            <a:r>
              <a:rPr lang="sl-SI" altLang="sl-SI" dirty="0" err="1"/>
              <a:t>the</a:t>
            </a:r>
            <a:r>
              <a:rPr lang="sl-SI" altLang="sl-SI" dirty="0"/>
              <a:t> </a:t>
            </a:r>
            <a:r>
              <a:rPr lang="sl-SI" altLang="sl-SI" dirty="0" err="1"/>
              <a:t>quality</a:t>
            </a:r>
            <a:r>
              <a:rPr lang="sl-SI" altLang="sl-SI" dirty="0"/>
              <a:t>?</a:t>
            </a:r>
          </a:p>
          <a:p>
            <a:pPr marL="0" indent="0">
              <a:buNone/>
            </a:pPr>
            <a:endParaRPr lang="en-GB" altLang="sl-SI" dirty="0"/>
          </a:p>
        </p:txBody>
      </p:sp>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11172" r="90000">
                        <a14:foregroundMark x1="41406" y1="22751" x2="41406" y2="22751"/>
                        <a14:foregroundMark x1="28359" y1="26243" x2="28359" y2="26243"/>
                        <a14:foregroundMark x1="27969" y1="21481" x2="27969" y2="21481"/>
                        <a14:foregroundMark x1="36328" y1="51217" x2="36328" y2="51217"/>
                        <a14:foregroundMark x1="58281" y1="33968" x2="58281" y2="33968"/>
                        <a14:foregroundMark x1="66406" y1="27831" x2="66406" y2="27831"/>
                        <a14:foregroundMark x1="75938" y1="21481" x2="75938" y2="21481"/>
                        <a14:foregroundMark x1="79844" y1="22434" x2="79844" y2="22434"/>
                        <a14:foregroundMark x1="84609" y1="23915" x2="84609" y2="23915"/>
                        <a14:backgroundMark x1="32109" y1="98095" x2="32109" y2="98095"/>
                        <a14:backgroundMark x1="31953" y1="93016" x2="31953" y2="93016"/>
                        <a14:backgroundMark x1="31953" y1="91323" x2="31953" y2="91323"/>
                      </a14:backgroundRemoval>
                    </a14:imgEffect>
                  </a14:imgLayer>
                </a14:imgProps>
              </a:ext>
              <a:ext uri="{28A0092B-C50C-407E-A947-70E740481C1C}">
                <a14:useLocalDpi xmlns:a14="http://schemas.microsoft.com/office/drawing/2010/main" val="0"/>
              </a:ext>
            </a:extLst>
          </a:blip>
          <a:stretch>
            <a:fillRect/>
          </a:stretch>
        </p:blipFill>
        <p:spPr>
          <a:xfrm>
            <a:off x="7308304" y="5706537"/>
            <a:ext cx="1559654" cy="1151463"/>
          </a:xfrm>
          <a:prstGeom prst="rect">
            <a:avLst/>
          </a:prstGeom>
        </p:spPr>
      </p:pic>
    </p:spTree>
    <p:extLst>
      <p:ext uri="{BB962C8B-B14F-4D97-AF65-F5344CB8AC3E}">
        <p14:creationId xmlns:p14="http://schemas.microsoft.com/office/powerpoint/2010/main" val="909608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b="12743"/>
          <a:stretch/>
        </p:blipFill>
        <p:spPr>
          <a:xfrm>
            <a:off x="6946677" y="2251839"/>
            <a:ext cx="2019746" cy="1884392"/>
          </a:xfrm>
          <a:prstGeom prst="rect">
            <a:avLst/>
          </a:prstGeom>
        </p:spPr>
      </p:pic>
      <p:sp>
        <p:nvSpPr>
          <p:cNvPr id="14338" name="Title 1"/>
          <p:cNvSpPr>
            <a:spLocks noGrp="1"/>
          </p:cNvSpPr>
          <p:nvPr>
            <p:ph type="title"/>
          </p:nvPr>
        </p:nvSpPr>
        <p:spPr/>
        <p:txBody>
          <a:bodyPr/>
          <a:lstStyle/>
          <a:p>
            <a:r>
              <a:rPr lang="en-GB" altLang="sl-SI" noProof="0" dirty="0" smtClean="0"/>
              <a:t>GDPR‘s Influence on Data Collection</a:t>
            </a:r>
          </a:p>
        </p:txBody>
      </p:sp>
      <p:sp>
        <p:nvSpPr>
          <p:cNvPr id="14339" name="Text Placeholder 2"/>
          <p:cNvSpPr>
            <a:spLocks noGrp="1"/>
          </p:cNvSpPr>
          <p:nvPr>
            <p:ph type="body" sz="quarter" idx="13"/>
          </p:nvPr>
        </p:nvSpPr>
        <p:spPr>
          <a:xfrm>
            <a:off x="467544" y="1772816"/>
            <a:ext cx="8207375" cy="4032250"/>
          </a:xfrm>
        </p:spPr>
        <p:txBody>
          <a:bodyPr/>
          <a:lstStyle/>
          <a:p>
            <a:r>
              <a:rPr lang="en-GB" altLang="sl-SI" noProof="0" dirty="0" smtClean="0"/>
              <a:t>Changes made in the </a:t>
            </a:r>
            <a:r>
              <a:rPr lang="en-GB" altLang="sl-SI" noProof="0" dirty="0" smtClean="0">
                <a:solidFill>
                  <a:srgbClr val="549C54"/>
                </a:solidFill>
              </a:rPr>
              <a:t>advance letters</a:t>
            </a:r>
          </a:p>
          <a:p>
            <a:endParaRPr lang="en-GB" altLang="sl-SI" noProof="0" dirty="0" smtClean="0">
              <a:solidFill>
                <a:srgbClr val="549C54"/>
              </a:solidFill>
            </a:endParaRPr>
          </a:p>
          <a:p>
            <a:r>
              <a:rPr lang="en-GB" altLang="sl-SI" noProof="0" dirty="0" smtClean="0"/>
              <a:t>Additional efforts made to explain </a:t>
            </a:r>
            <a:r>
              <a:rPr lang="en-GB" altLang="sl-SI" dirty="0" smtClean="0"/>
              <a:t>         </a:t>
            </a:r>
            <a:r>
              <a:rPr lang="en-GB" altLang="sl-SI" noProof="0" dirty="0" smtClean="0"/>
              <a:t>the GDPR to the interviewers  </a:t>
            </a:r>
          </a:p>
          <a:p>
            <a:pPr marL="0" indent="0">
              <a:buNone/>
            </a:pPr>
            <a:endParaRPr lang="en-GB" altLang="sl-SI" noProof="0" dirty="0" smtClean="0"/>
          </a:p>
          <a:p>
            <a:r>
              <a:rPr lang="en-GB" altLang="sl-SI" noProof="0" dirty="0" smtClean="0"/>
              <a:t>The greatest influence </a:t>
            </a:r>
            <a:r>
              <a:rPr lang="en-GB" altLang="sl-SI" noProof="0" dirty="0" smtClean="0">
                <a:sym typeface="Wingdings" panose="05000000000000000000" pitchFamily="2" charset="2"/>
              </a:rPr>
              <a:t>on </a:t>
            </a:r>
            <a:r>
              <a:rPr lang="en-GB" altLang="sl-SI" noProof="0" dirty="0" smtClean="0">
                <a:solidFill>
                  <a:srgbClr val="549C54"/>
                </a:solidFill>
              </a:rPr>
              <a:t>CATI method </a:t>
            </a:r>
          </a:p>
          <a:p>
            <a:pPr lvl="1"/>
            <a:r>
              <a:rPr lang="en-GB" altLang="sl-SI" noProof="0" dirty="0" smtClean="0"/>
              <a:t>Changed Survey Protocol</a:t>
            </a:r>
          </a:p>
          <a:p>
            <a:pPr lvl="1"/>
            <a:r>
              <a:rPr lang="en-GB" altLang="sl-SI" noProof="0" dirty="0" smtClean="0"/>
              <a:t>CATI monitoring</a:t>
            </a:r>
            <a:endParaRPr lang="en-GB" altLang="sl-SI" noProof="0" dirty="0"/>
          </a:p>
        </p:txBody>
      </p:sp>
      <p:sp>
        <p:nvSpPr>
          <p:cNvPr id="3" name="Slide Number Placeholder 2"/>
          <p:cNvSpPr>
            <a:spLocks noGrp="1"/>
          </p:cNvSpPr>
          <p:nvPr>
            <p:ph type="sldNum" sz="quarter" idx="15"/>
          </p:nvPr>
        </p:nvSpPr>
        <p:spPr/>
        <p:txBody>
          <a:bodyPr/>
          <a:lstStyle/>
          <a:p>
            <a:pPr>
              <a:defRPr/>
            </a:pPr>
            <a:fld id="{8D6104B7-D605-447F-918A-C8A1B98C41AC}" type="slidenum">
              <a:rPr lang="sl-SI" smtClean="0"/>
              <a:pPr>
                <a:defRPr/>
              </a:pPr>
              <a:t>3</a:t>
            </a:fld>
            <a:endParaRPr lang="sl-SI"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CATI Survey Protocol</a:t>
            </a:r>
            <a:endParaRPr lang="en-GB" noProof="0" dirty="0"/>
          </a:p>
        </p:txBody>
      </p:sp>
      <p:sp>
        <p:nvSpPr>
          <p:cNvPr id="3" name="Text Placeholder 2"/>
          <p:cNvSpPr>
            <a:spLocks noGrp="1"/>
          </p:cNvSpPr>
          <p:nvPr>
            <p:ph type="body" sz="quarter" idx="13"/>
          </p:nvPr>
        </p:nvSpPr>
        <p:spPr>
          <a:xfrm>
            <a:off x="457200" y="1772816"/>
            <a:ext cx="8207375" cy="4032721"/>
          </a:xfrm>
        </p:spPr>
        <p:txBody>
          <a:bodyPr/>
          <a:lstStyle/>
          <a:p>
            <a:r>
              <a:rPr lang="en-GB" noProof="0" dirty="0" smtClean="0"/>
              <a:t>Additional questions added </a:t>
            </a:r>
          </a:p>
          <a:p>
            <a:r>
              <a:rPr lang="en-GB" noProof="0" dirty="0" smtClean="0"/>
              <a:t>Separate “treatment“ of </a:t>
            </a:r>
            <a:r>
              <a:rPr lang="en-GB" noProof="0" dirty="0" smtClean="0">
                <a:solidFill>
                  <a:srgbClr val="549C54"/>
                </a:solidFill>
              </a:rPr>
              <a:t>proxy persons</a:t>
            </a:r>
          </a:p>
          <a:p>
            <a:r>
              <a:rPr lang="en-GB" noProof="0" dirty="0" smtClean="0">
                <a:solidFill>
                  <a:srgbClr val="549C54"/>
                </a:solidFill>
              </a:rPr>
              <a:t>Mandatory elements </a:t>
            </a:r>
            <a:r>
              <a:rPr lang="en-GB" noProof="0" dirty="0" smtClean="0"/>
              <a:t>(from the letter):</a:t>
            </a:r>
          </a:p>
          <a:p>
            <a:pPr lvl="1"/>
            <a:r>
              <a:rPr lang="en-GB" sz="2400" noProof="0" dirty="0" smtClean="0"/>
              <a:t>Purpose of the survey</a:t>
            </a:r>
          </a:p>
          <a:p>
            <a:pPr lvl="1"/>
            <a:r>
              <a:rPr lang="en-GB" sz="2400" noProof="0" dirty="0" smtClean="0"/>
              <a:t>Legal basis (EU and national legal acts)</a:t>
            </a:r>
          </a:p>
          <a:p>
            <a:pPr lvl="1"/>
            <a:r>
              <a:rPr lang="en-GB" sz="2400" noProof="0" dirty="0" smtClean="0"/>
              <a:t>Voluntary participation</a:t>
            </a:r>
          </a:p>
          <a:p>
            <a:pPr lvl="1"/>
            <a:r>
              <a:rPr lang="en-GB" sz="2400" noProof="0" dirty="0" smtClean="0"/>
              <a:t>Statement of protecting the data</a:t>
            </a:r>
          </a:p>
          <a:p>
            <a:pPr lvl="1"/>
            <a:r>
              <a:rPr lang="en-GB" sz="2400" noProof="0" dirty="0" smtClean="0"/>
              <a:t>Info on contacts (for information on survey and data protection)</a:t>
            </a:r>
          </a:p>
          <a:p>
            <a:endParaRPr lang="en-GB" noProof="0" dirty="0"/>
          </a:p>
        </p:txBody>
      </p:sp>
      <p:sp>
        <p:nvSpPr>
          <p:cNvPr id="5" name="Slide Number Placeholder 4"/>
          <p:cNvSpPr>
            <a:spLocks noGrp="1"/>
          </p:cNvSpPr>
          <p:nvPr>
            <p:ph type="sldNum" sz="quarter" idx="15"/>
          </p:nvPr>
        </p:nvSpPr>
        <p:spPr/>
        <p:txBody>
          <a:bodyPr/>
          <a:lstStyle/>
          <a:p>
            <a:pPr>
              <a:defRPr/>
            </a:pPr>
            <a:fld id="{8D6104B7-D605-447F-918A-C8A1B98C41AC}" type="slidenum">
              <a:rPr lang="sl-SI" smtClean="0"/>
              <a:pPr>
                <a:defRPr/>
              </a:pPr>
              <a:t>4</a:t>
            </a:fld>
            <a:endParaRPr lang="sl-SI" dirty="0"/>
          </a:p>
        </p:txBody>
      </p:sp>
    </p:spTree>
    <p:extLst>
      <p:ext uri="{BB962C8B-B14F-4D97-AF65-F5344CB8AC3E}">
        <p14:creationId xmlns:p14="http://schemas.microsoft.com/office/powerpoint/2010/main" val="13956816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0272" y="1123555"/>
            <a:ext cx="2023766" cy="4609058"/>
          </a:xfrm>
        </p:spPr>
        <p:txBody>
          <a:bodyPr/>
          <a:lstStyle/>
          <a:p>
            <a:r>
              <a:rPr lang="en-GB" noProof="0" dirty="0" smtClean="0"/>
              <a:t>CATI Survey Protocol</a:t>
            </a:r>
            <a:br>
              <a:rPr lang="en-GB" noProof="0" dirty="0" smtClean="0"/>
            </a:br>
            <a:r>
              <a:rPr lang="en-GB" noProof="0" dirty="0" smtClean="0"/>
              <a:t>(LFS)</a:t>
            </a:r>
            <a:endParaRPr lang="en-GB" noProof="0" dirty="0"/>
          </a:p>
        </p:txBody>
      </p:sp>
      <p:sp>
        <p:nvSpPr>
          <p:cNvPr id="4" name="TextBox 3"/>
          <p:cNvSpPr txBox="1"/>
          <p:nvPr/>
        </p:nvSpPr>
        <p:spPr>
          <a:xfrm>
            <a:off x="251520" y="260648"/>
            <a:ext cx="6696744" cy="6863417"/>
          </a:xfrm>
          <a:prstGeom prst="rect">
            <a:avLst/>
          </a:prstGeom>
          <a:solidFill>
            <a:schemeClr val="bg1"/>
          </a:solidFill>
        </p:spPr>
        <p:txBody>
          <a:bodyPr wrap="square" rtlCol="0">
            <a:spAutoFit/>
          </a:bodyPr>
          <a:lstStyle/>
          <a:p>
            <a:r>
              <a:rPr lang="en-GB" sz="1000" dirty="0"/>
              <a:t> </a:t>
            </a:r>
            <a:r>
              <a:rPr lang="en-GB" sz="1100" b="1" dirty="0" smtClean="0"/>
              <a:t>T1</a:t>
            </a:r>
            <a:r>
              <a:rPr lang="sl-SI" sz="1100" b="1" dirty="0" smtClean="0"/>
              <a:t> </a:t>
            </a:r>
            <a:r>
              <a:rPr lang="en-GB" sz="1100" b="1" dirty="0" smtClean="0"/>
              <a:t>Good </a:t>
            </a:r>
            <a:r>
              <a:rPr lang="en-GB" sz="1100" b="1" dirty="0"/>
              <a:t>morning/afternoon, my name is ... I'm calling from the Statistical Office of the Republic of Slovenia, where we are conducting the Labour Force Survey, about which we have already informed you with our letter. Am I speaking with</a:t>
            </a:r>
            <a:r>
              <a:rPr lang="en-GB" sz="1100" dirty="0"/>
              <a:t> [</a:t>
            </a:r>
            <a:r>
              <a:rPr lang="en-GB" sz="1100" dirty="0">
                <a:solidFill>
                  <a:srgbClr val="0070C0"/>
                </a:solidFill>
              </a:rPr>
              <a:t>Name and surname of the person who is the addressee of the advance letter (Year of Birth)</a:t>
            </a:r>
            <a:r>
              <a:rPr lang="en-GB" sz="1100" b="1" dirty="0"/>
              <a:t>?</a:t>
            </a:r>
            <a:r>
              <a:rPr lang="en-GB" sz="1200" dirty="0"/>
              <a:t/>
            </a:r>
            <a:br>
              <a:rPr lang="en-GB" sz="1200" dirty="0"/>
            </a:br>
            <a:r>
              <a:rPr lang="en-GB" sz="1000" dirty="0" smtClean="0">
                <a:solidFill>
                  <a:srgbClr val="0070C0"/>
                </a:solidFill>
              </a:rPr>
              <a:t>[</a:t>
            </a:r>
            <a:r>
              <a:rPr lang="en-GB" sz="1000" dirty="0">
                <a:solidFill>
                  <a:srgbClr val="0070C0"/>
                </a:solidFill>
              </a:rPr>
              <a:t>Name and surname of the household member year of birth]</a:t>
            </a:r>
            <a:br>
              <a:rPr lang="en-GB" sz="1000" dirty="0">
                <a:solidFill>
                  <a:srgbClr val="0070C0"/>
                </a:solidFill>
              </a:rPr>
            </a:br>
            <a:r>
              <a:rPr lang="en-GB" sz="1000" dirty="0">
                <a:solidFill>
                  <a:srgbClr val="0070C0"/>
                </a:solidFill>
              </a:rPr>
              <a:t>[Name and surname of the household member year of birth</a:t>
            </a:r>
            <a:r>
              <a:rPr lang="en-GB" sz="1000" dirty="0" smtClean="0">
                <a:solidFill>
                  <a:srgbClr val="0070C0"/>
                </a:solidFill>
              </a:rPr>
              <a:t>]</a:t>
            </a:r>
            <a:endParaRPr lang="sl-SI" sz="1000" dirty="0" smtClean="0">
              <a:solidFill>
                <a:srgbClr val="0070C0"/>
              </a:solidFill>
            </a:endParaRPr>
          </a:p>
          <a:p>
            <a:pPr lvl="3"/>
            <a:r>
              <a:rPr lang="en-GB" sz="1200" dirty="0" smtClean="0"/>
              <a:t>1</a:t>
            </a:r>
            <a:r>
              <a:rPr lang="en-GB" sz="1200" dirty="0"/>
              <a:t>. Yes  </a:t>
            </a:r>
            <a:r>
              <a:rPr lang="en-GB" sz="1200" dirty="0">
                <a:sym typeface="Wingdings"/>
              </a:rPr>
              <a:t></a:t>
            </a:r>
            <a:r>
              <a:rPr lang="en-GB" sz="1200" dirty="0"/>
              <a:t> D1</a:t>
            </a:r>
            <a:endParaRPr lang="sl-SI" sz="1200" dirty="0"/>
          </a:p>
          <a:p>
            <a:pPr lvl="3"/>
            <a:r>
              <a:rPr lang="en-GB" sz="1200" dirty="0"/>
              <a:t>2. No  </a:t>
            </a:r>
            <a:r>
              <a:rPr lang="en-GB" sz="1200" dirty="0">
                <a:sym typeface="Wingdings"/>
              </a:rPr>
              <a:t></a:t>
            </a:r>
            <a:r>
              <a:rPr lang="en-GB" sz="1200" dirty="0"/>
              <a:t> T2</a:t>
            </a:r>
            <a:endParaRPr lang="sl-SI" sz="1200" dirty="0"/>
          </a:p>
          <a:p>
            <a:r>
              <a:rPr lang="en-GB" sz="1200" dirty="0"/>
              <a:t> </a:t>
            </a:r>
            <a:br>
              <a:rPr lang="en-GB" sz="1200" dirty="0"/>
            </a:br>
            <a:r>
              <a:rPr lang="en-GB" sz="1200" b="1" dirty="0" smtClean="0"/>
              <a:t>T2</a:t>
            </a:r>
            <a:r>
              <a:rPr lang="sl-SI" sz="1200" b="1" dirty="0" smtClean="0"/>
              <a:t> </a:t>
            </a:r>
            <a:r>
              <a:rPr lang="en-GB" sz="1200" b="1" dirty="0" smtClean="0"/>
              <a:t>Are </a:t>
            </a:r>
            <a:r>
              <a:rPr lang="en-GB" sz="1200" b="1" dirty="0"/>
              <a:t>you familiar with the content of the letter we have sent you?</a:t>
            </a:r>
            <a:br>
              <a:rPr lang="en-GB" sz="1200" b="1" dirty="0"/>
            </a:br>
            <a:r>
              <a:rPr lang="en-GB" sz="1100" dirty="0"/>
              <a:t>The letter was addressed to the selected person </a:t>
            </a:r>
            <a:r>
              <a:rPr lang="en-GB" sz="1100" dirty="0">
                <a:solidFill>
                  <a:srgbClr val="0070C0"/>
                </a:solidFill>
              </a:rPr>
              <a:t>(Name, surname and (year of birth))</a:t>
            </a:r>
            <a:r>
              <a:rPr lang="en-GB" sz="1100" dirty="0"/>
              <a:t>, and is intended for the whole household</a:t>
            </a:r>
            <a:r>
              <a:rPr lang="en-GB" sz="1100" dirty="0" smtClean="0"/>
              <a:t>.</a:t>
            </a:r>
            <a:endParaRPr lang="sl-SI" sz="1100" dirty="0" smtClean="0"/>
          </a:p>
          <a:p>
            <a:pPr lvl="3"/>
            <a:r>
              <a:rPr lang="en-GB" sz="1100" dirty="0" smtClean="0"/>
              <a:t>1</a:t>
            </a:r>
            <a:r>
              <a:rPr lang="en-GB" sz="1100" dirty="0"/>
              <a:t>. Yes  </a:t>
            </a:r>
            <a:r>
              <a:rPr lang="en-GB" sz="1100" dirty="0">
                <a:sym typeface="Wingdings"/>
              </a:rPr>
              <a:t></a:t>
            </a:r>
            <a:r>
              <a:rPr lang="en-GB" sz="1100" dirty="0"/>
              <a:t> D1</a:t>
            </a:r>
            <a:endParaRPr lang="sl-SI" sz="1100" dirty="0"/>
          </a:p>
          <a:p>
            <a:pPr lvl="3"/>
            <a:r>
              <a:rPr lang="en-GB" sz="1100" dirty="0"/>
              <a:t>2. No  </a:t>
            </a:r>
            <a:r>
              <a:rPr lang="en-GB" sz="1100" dirty="0">
                <a:sym typeface="Wingdings"/>
              </a:rPr>
              <a:t></a:t>
            </a:r>
            <a:r>
              <a:rPr lang="en-GB" sz="1100" dirty="0"/>
              <a:t> T3</a:t>
            </a:r>
            <a:endParaRPr lang="sl-SI" sz="1100" dirty="0"/>
          </a:p>
          <a:p>
            <a:r>
              <a:rPr lang="en-GB" sz="1200" dirty="0"/>
              <a:t>          </a:t>
            </a:r>
            <a:br>
              <a:rPr lang="en-GB" sz="1200" dirty="0"/>
            </a:br>
            <a:r>
              <a:rPr lang="en-GB" sz="1200" b="1" dirty="0" smtClean="0"/>
              <a:t>T3</a:t>
            </a:r>
            <a:r>
              <a:rPr lang="sl-SI" sz="1200" b="1" dirty="0"/>
              <a:t> </a:t>
            </a:r>
            <a:r>
              <a:rPr lang="en-GB" sz="1200" b="1" dirty="0" smtClean="0"/>
              <a:t>I </a:t>
            </a:r>
            <a:r>
              <a:rPr lang="en-GB" sz="1200" b="1" dirty="0"/>
              <a:t>need to acquaint you with the content of this letter: </a:t>
            </a:r>
            <a:r>
              <a:rPr lang="en-GB" sz="1100" b="1" dirty="0"/>
              <a:t/>
            </a:r>
            <a:br>
              <a:rPr lang="en-GB" sz="1100" b="1" dirty="0"/>
            </a:br>
            <a:r>
              <a:rPr lang="en-GB" sz="1100" dirty="0"/>
              <a:t>We are collecting data on persons in employment, unemployed and inactive persons. We want to find out the actual situation on the Slovenian labour market.</a:t>
            </a:r>
            <a:br>
              <a:rPr lang="en-GB" sz="1100" dirty="0"/>
            </a:br>
            <a:r>
              <a:rPr lang="en-GB" sz="1100" dirty="0"/>
              <a:t/>
            </a:r>
            <a:br>
              <a:rPr lang="en-GB" sz="1100" dirty="0"/>
            </a:br>
            <a:r>
              <a:rPr lang="en-GB" sz="1100" dirty="0"/>
              <a:t>The survey is carried out in accordance with the National Statistics Act </a:t>
            </a:r>
            <a:r>
              <a:rPr lang="en-GB" sz="1100" dirty="0">
                <a:solidFill>
                  <a:srgbClr val="549C54"/>
                </a:solidFill>
              </a:rPr>
              <a:t>(published in the Official Gazette of the Republic of Slovenia, No. 45/95 and No. 9/01)</a:t>
            </a:r>
            <a:r>
              <a:rPr lang="en-GB" sz="1100" dirty="0"/>
              <a:t>, the Annual Programme of Statistical Surveys </a:t>
            </a:r>
            <a:r>
              <a:rPr lang="en-GB" sz="1100" dirty="0">
                <a:solidFill>
                  <a:srgbClr val="549C54"/>
                </a:solidFill>
              </a:rPr>
              <a:t>(published in the Official Gazette of the Republic of Slovenia, No. 66/17) </a:t>
            </a:r>
            <a:r>
              <a:rPr lang="en-GB" sz="1100" dirty="0"/>
              <a:t>and Regulation </a:t>
            </a:r>
            <a:r>
              <a:rPr lang="en-GB" sz="1100" dirty="0">
                <a:solidFill>
                  <a:srgbClr val="549C54"/>
                </a:solidFill>
              </a:rPr>
              <a:t>(EC) No. 577/98</a:t>
            </a:r>
            <a:r>
              <a:rPr lang="en-GB" sz="1100" dirty="0"/>
              <a:t>.</a:t>
            </a:r>
            <a:br>
              <a:rPr lang="en-GB" sz="1100" dirty="0"/>
            </a:br>
            <a:r>
              <a:rPr lang="en-GB" sz="1100" dirty="0"/>
              <a:t/>
            </a:r>
            <a:br>
              <a:rPr lang="en-GB" sz="1100" dirty="0"/>
            </a:br>
            <a:r>
              <a:rPr lang="en-GB" sz="1100" dirty="0"/>
              <a:t>Your participation is voluntary.</a:t>
            </a:r>
            <a:br>
              <a:rPr lang="en-GB" sz="1100" dirty="0"/>
            </a:br>
            <a:r>
              <a:rPr lang="en-GB" sz="1100" dirty="0"/>
              <a:t/>
            </a:r>
            <a:br>
              <a:rPr lang="en-GB" sz="1100" dirty="0"/>
            </a:br>
            <a:r>
              <a:rPr lang="en-GB" sz="1100" dirty="0"/>
              <a:t>We will carefully protect all the information that you will entrust to us (</a:t>
            </a:r>
            <a:r>
              <a:rPr lang="en-GB" sz="1100" dirty="0">
                <a:solidFill>
                  <a:srgbClr val="549C54"/>
                </a:solidFill>
              </a:rPr>
              <a:t>in accordance with the Personal Data Protection Act</a:t>
            </a:r>
            <a:r>
              <a:rPr lang="en-GB" sz="1100" dirty="0"/>
              <a:t>).</a:t>
            </a:r>
            <a:br>
              <a:rPr lang="en-GB" sz="1100" dirty="0"/>
            </a:br>
            <a:r>
              <a:rPr lang="en-GB" sz="1100" dirty="0"/>
              <a:t/>
            </a:r>
            <a:br>
              <a:rPr lang="en-GB" sz="1100" dirty="0"/>
            </a:br>
            <a:r>
              <a:rPr lang="en-GB" sz="1100" dirty="0"/>
              <a:t>For additional information regarding the protection of personal data, please contact us at dpo.surs@gov.si. For additional questions regarding the survey you can contact anketni-studio.surs@gov.si.</a:t>
            </a:r>
            <a:br>
              <a:rPr lang="en-GB" sz="1100" dirty="0"/>
            </a:br>
            <a:endParaRPr lang="sl-SI" sz="1100" dirty="0"/>
          </a:p>
          <a:p>
            <a:pPr lvl="3"/>
            <a:r>
              <a:rPr lang="en-GB" sz="1100" dirty="0"/>
              <a:t>1. Continue 	</a:t>
            </a:r>
            <a:r>
              <a:rPr lang="en-GB" sz="1100" dirty="0">
                <a:sym typeface="Wingdings"/>
              </a:rPr>
              <a:t></a:t>
            </a:r>
            <a:r>
              <a:rPr lang="en-GB" sz="1100" dirty="0"/>
              <a:t> D1</a:t>
            </a:r>
            <a:endParaRPr lang="sl-SI" sz="1100" dirty="0"/>
          </a:p>
          <a:p>
            <a:pPr lvl="3"/>
            <a:r>
              <a:rPr lang="en-GB" sz="1100" dirty="0"/>
              <a:t>2. Termination of the interview  </a:t>
            </a:r>
            <a:r>
              <a:rPr lang="en-GB" sz="1100" dirty="0">
                <a:sym typeface="Wingdings"/>
              </a:rPr>
              <a:t></a:t>
            </a:r>
            <a:r>
              <a:rPr lang="en-GB" sz="1100" dirty="0"/>
              <a:t> </a:t>
            </a:r>
            <a:r>
              <a:rPr lang="en-GB" sz="1100" dirty="0" err="1"/>
              <a:t>Crtl+S</a:t>
            </a:r>
            <a:r>
              <a:rPr lang="en-GB" sz="1100" dirty="0"/>
              <a:t> (Non-response, Appointment)</a:t>
            </a:r>
            <a:endParaRPr lang="sl-SI" sz="1100" dirty="0"/>
          </a:p>
          <a:p>
            <a:r>
              <a:rPr lang="en-GB" sz="1100" dirty="0"/>
              <a:t/>
            </a:r>
            <a:br>
              <a:rPr lang="en-GB" sz="1100" dirty="0"/>
            </a:br>
            <a:r>
              <a:rPr lang="en-GB" sz="1100" dirty="0"/>
              <a:t>The other introductory section of the questionnaire remains unchanged.</a:t>
            </a:r>
            <a:endParaRPr lang="sl-SI" sz="1100" dirty="0"/>
          </a:p>
          <a:p>
            <a:r>
              <a:rPr lang="en-GB" sz="1100" dirty="0"/>
              <a:t> </a:t>
            </a:r>
          </a:p>
          <a:p>
            <a:endParaRPr lang="sl-SI" dirty="0"/>
          </a:p>
        </p:txBody>
      </p:sp>
      <p:sp>
        <p:nvSpPr>
          <p:cNvPr id="6" name="Rectangle 5"/>
          <p:cNvSpPr/>
          <p:nvPr/>
        </p:nvSpPr>
        <p:spPr>
          <a:xfrm>
            <a:off x="241208" y="1793408"/>
            <a:ext cx="6707056" cy="100811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41208" y="2873528"/>
            <a:ext cx="6707056" cy="57606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41208" y="3521600"/>
            <a:ext cx="6696744" cy="57606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41208" y="4169672"/>
            <a:ext cx="2026536" cy="28803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41208" y="4529712"/>
            <a:ext cx="6707056" cy="432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38952" y="5033768"/>
            <a:ext cx="6707056" cy="57606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5"/>
          </p:nvPr>
        </p:nvSpPr>
        <p:spPr/>
        <p:txBody>
          <a:bodyPr/>
          <a:lstStyle/>
          <a:p>
            <a:pPr>
              <a:defRPr/>
            </a:pPr>
            <a:fld id="{8D6104B7-D605-447F-918A-C8A1B98C41AC}" type="slidenum">
              <a:rPr lang="sl-SI" smtClean="0"/>
              <a:pPr>
                <a:defRPr/>
              </a:pPr>
              <a:t>5</a:t>
            </a:fld>
            <a:endParaRPr lang="sl-SI" dirty="0"/>
          </a:p>
        </p:txBody>
      </p:sp>
    </p:spTree>
    <p:extLst>
      <p:ext uri="{BB962C8B-B14F-4D97-AF65-F5344CB8AC3E}">
        <p14:creationId xmlns:p14="http://schemas.microsoft.com/office/powerpoint/2010/main" val="363103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9"/>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36912"/>
            <a:ext cx="8229600" cy="1223963"/>
          </a:xfrm>
        </p:spPr>
        <p:txBody>
          <a:bodyPr/>
          <a:lstStyle/>
          <a:p>
            <a:r>
              <a:rPr lang="en-GB" noProof="0" dirty="0" smtClean="0"/>
              <a:t>Influence on the survey response?</a:t>
            </a:r>
            <a:endParaRPr lang="en-GB" noProof="0" dirty="0"/>
          </a:p>
        </p:txBody>
      </p:sp>
      <p:sp>
        <p:nvSpPr>
          <p:cNvPr id="4" name="Slide Number Placeholder 3"/>
          <p:cNvSpPr>
            <a:spLocks noGrp="1"/>
          </p:cNvSpPr>
          <p:nvPr>
            <p:ph type="sldNum" sz="quarter" idx="15"/>
          </p:nvPr>
        </p:nvSpPr>
        <p:spPr/>
        <p:txBody>
          <a:bodyPr/>
          <a:lstStyle/>
          <a:p>
            <a:pPr>
              <a:defRPr/>
            </a:pPr>
            <a:fld id="{8D6104B7-D605-447F-918A-C8A1B98C41AC}" type="slidenum">
              <a:rPr lang="sl-SI" smtClean="0"/>
              <a:pPr>
                <a:defRPr/>
              </a:pPr>
              <a:t>6</a:t>
            </a:fld>
            <a:endParaRPr lang="sl-SI" dirty="0"/>
          </a:p>
        </p:txBody>
      </p:sp>
    </p:spTree>
    <p:extLst>
      <p:ext uri="{BB962C8B-B14F-4D97-AF65-F5344CB8AC3E}">
        <p14:creationId xmlns:p14="http://schemas.microsoft.com/office/powerpoint/2010/main" val="3335478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Results of the new CATI </a:t>
            </a:r>
            <a:br>
              <a:rPr lang="en-GB" noProof="0" dirty="0" smtClean="0"/>
            </a:br>
            <a:r>
              <a:rPr lang="en-GB" noProof="0" dirty="0" smtClean="0"/>
              <a:t>Survey Protocol for the LFS</a:t>
            </a:r>
            <a:endParaRPr lang="en-GB" noProof="0" dirty="0"/>
          </a:p>
        </p:txBody>
      </p:sp>
      <p:graphicFrame>
        <p:nvGraphicFramePr>
          <p:cNvPr id="4" name="Table 3"/>
          <p:cNvGraphicFramePr>
            <a:graphicFrameLocks noGrp="1"/>
          </p:cNvGraphicFramePr>
          <p:nvPr>
            <p:extLst>
              <p:ext uri="{D42A27DB-BD31-4B8C-83A1-F6EECF244321}">
                <p14:modId xmlns:p14="http://schemas.microsoft.com/office/powerpoint/2010/main" val="24679084"/>
              </p:ext>
            </p:extLst>
          </p:nvPr>
        </p:nvGraphicFramePr>
        <p:xfrm>
          <a:off x="899592" y="2677320"/>
          <a:ext cx="7395184" cy="2819368"/>
        </p:xfrm>
        <a:graphic>
          <a:graphicData uri="http://schemas.openxmlformats.org/drawingml/2006/table">
            <a:tbl>
              <a:tblPr firstCol="1" bandRow="1">
                <a:tableStyleId>{5A111915-BE36-4E01-A7E5-04B1672EAD32}</a:tableStyleId>
              </a:tblPr>
              <a:tblGrid>
                <a:gridCol w="5763328">
                  <a:extLst>
                    <a:ext uri="{9D8B030D-6E8A-4147-A177-3AD203B41FA5}">
                      <a16:colId xmlns:a16="http://schemas.microsoft.com/office/drawing/2014/main" val="2327419261"/>
                    </a:ext>
                  </a:extLst>
                </a:gridCol>
                <a:gridCol w="1631856">
                  <a:extLst>
                    <a:ext uri="{9D8B030D-6E8A-4147-A177-3AD203B41FA5}">
                      <a16:colId xmlns:a16="http://schemas.microsoft.com/office/drawing/2014/main" val="2407979962"/>
                    </a:ext>
                  </a:extLst>
                </a:gridCol>
              </a:tblGrid>
              <a:tr h="352421">
                <a:tc>
                  <a:txBody>
                    <a:bodyPr/>
                    <a:lstStyle/>
                    <a:p>
                      <a:pPr algn="just">
                        <a:lnSpc>
                          <a:spcPct val="115000"/>
                        </a:lnSpc>
                        <a:spcAft>
                          <a:spcPts val="0"/>
                        </a:spcAft>
                      </a:pPr>
                      <a:r>
                        <a:rPr lang="en-GB" sz="2000" b="0" dirty="0">
                          <a:effectLst/>
                        </a:rPr>
                        <a:t>Total CATI responses</a:t>
                      </a:r>
                      <a:endParaRPr lang="en-US" sz="2400" b="0" dirty="0">
                        <a:effectLst/>
                        <a:latin typeface="Times New Roman" panose="02020603050405020304" pitchFamily="18" charset="0"/>
                        <a:ea typeface="Times New Roman" panose="02020603050405020304" pitchFamily="18" charset="0"/>
                      </a:endParaRPr>
                    </a:p>
                  </a:txBody>
                  <a:tcPr marL="138227" marR="138227" marT="0" marB="0"/>
                </a:tc>
                <a:tc>
                  <a:txBody>
                    <a:bodyPr/>
                    <a:lstStyle/>
                    <a:p>
                      <a:pPr algn="r">
                        <a:lnSpc>
                          <a:spcPct val="115000"/>
                        </a:lnSpc>
                        <a:spcAft>
                          <a:spcPts val="0"/>
                        </a:spcAft>
                      </a:pPr>
                      <a:r>
                        <a:rPr lang="en-GB" sz="2000" dirty="0">
                          <a:effectLst/>
                        </a:rPr>
                        <a:t>4081</a:t>
                      </a:r>
                      <a:endParaRPr lang="en-US" sz="2400" dirty="0">
                        <a:effectLst/>
                        <a:latin typeface="Times New Roman" panose="02020603050405020304" pitchFamily="18" charset="0"/>
                        <a:ea typeface="Times New Roman" panose="02020603050405020304" pitchFamily="18" charset="0"/>
                      </a:endParaRPr>
                    </a:p>
                  </a:txBody>
                  <a:tcPr marL="138227" marR="138227" marT="0" marB="0"/>
                </a:tc>
                <a:extLst>
                  <a:ext uri="{0D108BD9-81ED-4DB2-BD59-A6C34878D82A}">
                    <a16:rowId xmlns:a16="http://schemas.microsoft.com/office/drawing/2014/main" val="765525505"/>
                  </a:ext>
                </a:extLst>
              </a:tr>
              <a:tr h="352421">
                <a:tc>
                  <a:txBody>
                    <a:bodyPr/>
                    <a:lstStyle/>
                    <a:p>
                      <a:pPr algn="just">
                        <a:lnSpc>
                          <a:spcPct val="115000"/>
                        </a:lnSpc>
                        <a:spcAft>
                          <a:spcPts val="0"/>
                        </a:spcAft>
                      </a:pPr>
                      <a:r>
                        <a:rPr lang="en-GB" sz="2000" b="0" dirty="0">
                          <a:effectLst/>
                        </a:rPr>
                        <a:t>… </a:t>
                      </a:r>
                      <a:r>
                        <a:rPr lang="en-GB" sz="2000" b="0" dirty="0" smtClean="0">
                          <a:effectLst/>
                        </a:rPr>
                        <a:t>addressee</a:t>
                      </a:r>
                      <a:r>
                        <a:rPr lang="sl-SI" sz="2000" b="0" dirty="0" smtClean="0">
                          <a:effectLst/>
                        </a:rPr>
                        <a:t>s</a:t>
                      </a:r>
                      <a:r>
                        <a:rPr lang="en-GB" sz="2000" b="0" dirty="0" smtClean="0">
                          <a:effectLst/>
                        </a:rPr>
                        <a:t> </a:t>
                      </a:r>
                      <a:endParaRPr lang="en-US" sz="2400" b="0" dirty="0">
                        <a:effectLst/>
                        <a:latin typeface="Times New Roman" panose="02020603050405020304" pitchFamily="18" charset="0"/>
                        <a:ea typeface="Times New Roman" panose="02020603050405020304" pitchFamily="18" charset="0"/>
                      </a:endParaRPr>
                    </a:p>
                  </a:txBody>
                  <a:tcPr marL="138227" marR="138227" marT="0" marB="0"/>
                </a:tc>
                <a:tc>
                  <a:txBody>
                    <a:bodyPr/>
                    <a:lstStyle/>
                    <a:p>
                      <a:pPr algn="r">
                        <a:lnSpc>
                          <a:spcPct val="115000"/>
                        </a:lnSpc>
                        <a:spcAft>
                          <a:spcPts val="0"/>
                        </a:spcAft>
                      </a:pPr>
                      <a:r>
                        <a:rPr lang="en-GB" sz="2000" dirty="0">
                          <a:effectLst/>
                        </a:rPr>
                        <a:t>3932</a:t>
                      </a:r>
                      <a:endParaRPr lang="en-US" sz="2400" dirty="0">
                        <a:effectLst/>
                        <a:latin typeface="Times New Roman" panose="02020603050405020304" pitchFamily="18" charset="0"/>
                        <a:ea typeface="Times New Roman" panose="02020603050405020304" pitchFamily="18" charset="0"/>
                      </a:endParaRPr>
                    </a:p>
                  </a:txBody>
                  <a:tcPr marL="138227" marR="138227" marT="0" marB="0"/>
                </a:tc>
                <a:extLst>
                  <a:ext uri="{0D108BD9-81ED-4DB2-BD59-A6C34878D82A}">
                    <a16:rowId xmlns:a16="http://schemas.microsoft.com/office/drawing/2014/main" val="1841269152"/>
                  </a:ext>
                </a:extLst>
              </a:tr>
              <a:tr h="352421">
                <a:tc>
                  <a:txBody>
                    <a:bodyPr/>
                    <a:lstStyle/>
                    <a:p>
                      <a:pPr algn="just">
                        <a:lnSpc>
                          <a:spcPct val="115000"/>
                        </a:lnSpc>
                        <a:spcAft>
                          <a:spcPts val="0"/>
                        </a:spcAft>
                      </a:pPr>
                      <a:r>
                        <a:rPr lang="en-GB" sz="2000" b="0" dirty="0">
                          <a:effectLst/>
                        </a:rPr>
                        <a:t>… proxy </a:t>
                      </a:r>
                      <a:r>
                        <a:rPr lang="en-GB" sz="2000" b="0" dirty="0" smtClean="0">
                          <a:effectLst/>
                        </a:rPr>
                        <a:t>person</a:t>
                      </a:r>
                      <a:r>
                        <a:rPr lang="sl-SI" sz="2000" b="0" dirty="0" smtClean="0">
                          <a:effectLst/>
                        </a:rPr>
                        <a:t>s</a:t>
                      </a:r>
                      <a:endParaRPr lang="en-US" sz="2400" b="0" dirty="0">
                        <a:effectLst/>
                        <a:latin typeface="Times New Roman" panose="02020603050405020304" pitchFamily="18" charset="0"/>
                        <a:ea typeface="Times New Roman" panose="02020603050405020304" pitchFamily="18" charset="0"/>
                      </a:endParaRPr>
                    </a:p>
                  </a:txBody>
                  <a:tcPr marL="138227" marR="138227" marT="0" marB="0"/>
                </a:tc>
                <a:tc>
                  <a:txBody>
                    <a:bodyPr/>
                    <a:lstStyle/>
                    <a:p>
                      <a:pPr algn="r">
                        <a:lnSpc>
                          <a:spcPct val="115000"/>
                        </a:lnSpc>
                        <a:spcAft>
                          <a:spcPts val="0"/>
                        </a:spcAft>
                      </a:pPr>
                      <a:r>
                        <a:rPr lang="en-GB" sz="2000" dirty="0">
                          <a:effectLst/>
                        </a:rPr>
                        <a:t>149</a:t>
                      </a:r>
                      <a:endParaRPr lang="en-US" sz="2400" dirty="0">
                        <a:effectLst/>
                        <a:latin typeface="Times New Roman" panose="02020603050405020304" pitchFamily="18" charset="0"/>
                        <a:ea typeface="Times New Roman" panose="02020603050405020304" pitchFamily="18" charset="0"/>
                      </a:endParaRPr>
                    </a:p>
                  </a:txBody>
                  <a:tcPr marL="138227" marR="138227" marT="0" marB="0"/>
                </a:tc>
                <a:extLst>
                  <a:ext uri="{0D108BD9-81ED-4DB2-BD59-A6C34878D82A}">
                    <a16:rowId xmlns:a16="http://schemas.microsoft.com/office/drawing/2014/main" val="4232129316"/>
                  </a:ext>
                </a:extLst>
              </a:tr>
              <a:tr h="352421">
                <a:tc>
                  <a:txBody>
                    <a:bodyPr/>
                    <a:lstStyle/>
                    <a:p>
                      <a:pPr algn="just">
                        <a:lnSpc>
                          <a:spcPct val="115000"/>
                        </a:lnSpc>
                        <a:spcAft>
                          <a:spcPts val="0"/>
                        </a:spcAft>
                      </a:pPr>
                      <a:r>
                        <a:rPr lang="en-GB" sz="2000" b="0" dirty="0">
                          <a:effectLst/>
                        </a:rPr>
                        <a:t>......... familiar with the content of letter</a:t>
                      </a:r>
                      <a:endParaRPr lang="en-US" sz="2400" b="0" dirty="0">
                        <a:effectLst/>
                        <a:latin typeface="Times New Roman" panose="02020603050405020304" pitchFamily="18" charset="0"/>
                        <a:ea typeface="Times New Roman" panose="02020603050405020304" pitchFamily="18" charset="0"/>
                      </a:endParaRPr>
                    </a:p>
                  </a:txBody>
                  <a:tcPr marL="138227" marR="138227" marT="0" marB="0"/>
                </a:tc>
                <a:tc>
                  <a:txBody>
                    <a:bodyPr/>
                    <a:lstStyle/>
                    <a:p>
                      <a:pPr algn="r">
                        <a:lnSpc>
                          <a:spcPct val="115000"/>
                        </a:lnSpc>
                        <a:spcAft>
                          <a:spcPts val="0"/>
                        </a:spcAft>
                      </a:pPr>
                      <a:r>
                        <a:rPr lang="en-GB" sz="2000" dirty="0">
                          <a:effectLst/>
                        </a:rPr>
                        <a:t>138</a:t>
                      </a:r>
                      <a:endParaRPr lang="en-US" sz="2400" dirty="0">
                        <a:effectLst/>
                        <a:latin typeface="Times New Roman" panose="02020603050405020304" pitchFamily="18" charset="0"/>
                        <a:ea typeface="Times New Roman" panose="02020603050405020304" pitchFamily="18" charset="0"/>
                      </a:endParaRPr>
                    </a:p>
                  </a:txBody>
                  <a:tcPr marL="138227" marR="138227" marT="0" marB="0"/>
                </a:tc>
                <a:extLst>
                  <a:ext uri="{0D108BD9-81ED-4DB2-BD59-A6C34878D82A}">
                    <a16:rowId xmlns:a16="http://schemas.microsoft.com/office/drawing/2014/main" val="1772764914"/>
                  </a:ext>
                </a:extLst>
              </a:tr>
              <a:tr h="352421">
                <a:tc>
                  <a:txBody>
                    <a:bodyPr/>
                    <a:lstStyle/>
                    <a:p>
                      <a:pPr algn="just">
                        <a:lnSpc>
                          <a:spcPct val="115000"/>
                        </a:lnSpc>
                        <a:spcAft>
                          <a:spcPts val="0"/>
                        </a:spcAft>
                      </a:pPr>
                      <a:r>
                        <a:rPr lang="en-GB" sz="2000" b="0" dirty="0">
                          <a:effectLst/>
                        </a:rPr>
                        <a:t>......... </a:t>
                      </a:r>
                      <a:r>
                        <a:rPr lang="en-GB" sz="2000" b="0" dirty="0" smtClean="0">
                          <a:effectLst/>
                        </a:rPr>
                        <a:t>not </a:t>
                      </a:r>
                      <a:r>
                        <a:rPr lang="en-GB" sz="2000" b="0" dirty="0">
                          <a:effectLst/>
                        </a:rPr>
                        <a:t>familiar with the content of letter</a:t>
                      </a:r>
                      <a:endParaRPr lang="en-US" sz="2400" b="0" dirty="0">
                        <a:effectLst/>
                        <a:latin typeface="Times New Roman" panose="02020603050405020304" pitchFamily="18" charset="0"/>
                        <a:ea typeface="Times New Roman" panose="02020603050405020304" pitchFamily="18" charset="0"/>
                      </a:endParaRPr>
                    </a:p>
                  </a:txBody>
                  <a:tcPr marL="138227" marR="138227" marT="0" marB="0"/>
                </a:tc>
                <a:tc>
                  <a:txBody>
                    <a:bodyPr/>
                    <a:lstStyle/>
                    <a:p>
                      <a:pPr algn="r">
                        <a:lnSpc>
                          <a:spcPct val="115000"/>
                        </a:lnSpc>
                        <a:spcAft>
                          <a:spcPts val="0"/>
                        </a:spcAft>
                      </a:pPr>
                      <a:r>
                        <a:rPr lang="en-GB" sz="2000" dirty="0">
                          <a:effectLst/>
                        </a:rPr>
                        <a:t>10</a:t>
                      </a:r>
                      <a:endParaRPr lang="en-US" sz="2400" dirty="0">
                        <a:effectLst/>
                        <a:latin typeface="Times New Roman" panose="02020603050405020304" pitchFamily="18" charset="0"/>
                        <a:ea typeface="Times New Roman" panose="02020603050405020304" pitchFamily="18" charset="0"/>
                      </a:endParaRPr>
                    </a:p>
                  </a:txBody>
                  <a:tcPr marL="138227" marR="138227" marT="0" marB="0"/>
                </a:tc>
                <a:extLst>
                  <a:ext uri="{0D108BD9-81ED-4DB2-BD59-A6C34878D82A}">
                    <a16:rowId xmlns:a16="http://schemas.microsoft.com/office/drawing/2014/main" val="2888343275"/>
                  </a:ext>
                </a:extLst>
              </a:tr>
              <a:tr h="352421">
                <a:tc>
                  <a:txBody>
                    <a:bodyPr/>
                    <a:lstStyle/>
                    <a:p>
                      <a:pPr algn="just">
                        <a:lnSpc>
                          <a:spcPct val="115000"/>
                        </a:lnSpc>
                        <a:spcAft>
                          <a:spcPts val="0"/>
                        </a:spcAft>
                      </a:pPr>
                      <a:r>
                        <a:rPr lang="en-GB" sz="2000" b="0" dirty="0" smtClean="0">
                          <a:effectLst/>
                        </a:rPr>
                        <a:t>………</a:t>
                      </a:r>
                      <a:r>
                        <a:rPr lang="x-none" sz="2000" b="0" dirty="0" smtClean="0">
                          <a:effectLst/>
                        </a:rPr>
                        <a:t>…</a:t>
                      </a:r>
                      <a:r>
                        <a:rPr lang="sl-SI" sz="2000" b="0" dirty="0" smtClean="0">
                          <a:effectLst/>
                        </a:rPr>
                        <a:t>.</a:t>
                      </a:r>
                      <a:r>
                        <a:rPr lang="en-GB" sz="2000" b="0" dirty="0" smtClean="0">
                          <a:effectLst/>
                        </a:rPr>
                        <a:t> </a:t>
                      </a:r>
                      <a:r>
                        <a:rPr lang="en-GB" sz="2000" b="0" dirty="0">
                          <a:effectLst/>
                        </a:rPr>
                        <a:t>continue the interview</a:t>
                      </a:r>
                      <a:endParaRPr lang="en-US" sz="2400" b="0" dirty="0">
                        <a:effectLst/>
                        <a:latin typeface="Times New Roman" panose="02020603050405020304" pitchFamily="18" charset="0"/>
                        <a:ea typeface="Times New Roman" panose="02020603050405020304" pitchFamily="18" charset="0"/>
                      </a:endParaRPr>
                    </a:p>
                  </a:txBody>
                  <a:tcPr marL="138227" marR="138227" marT="0" marB="0"/>
                </a:tc>
                <a:tc>
                  <a:txBody>
                    <a:bodyPr/>
                    <a:lstStyle/>
                    <a:p>
                      <a:pPr algn="r">
                        <a:lnSpc>
                          <a:spcPct val="115000"/>
                        </a:lnSpc>
                        <a:spcAft>
                          <a:spcPts val="0"/>
                        </a:spcAft>
                      </a:pPr>
                      <a:r>
                        <a:rPr lang="en-GB" sz="2000" dirty="0">
                          <a:effectLst/>
                        </a:rPr>
                        <a:t>8</a:t>
                      </a:r>
                      <a:endParaRPr lang="en-US" sz="2400" dirty="0">
                        <a:effectLst/>
                        <a:latin typeface="Times New Roman" panose="02020603050405020304" pitchFamily="18" charset="0"/>
                        <a:ea typeface="Times New Roman" panose="02020603050405020304" pitchFamily="18" charset="0"/>
                      </a:endParaRPr>
                    </a:p>
                  </a:txBody>
                  <a:tcPr marL="138227" marR="138227" marT="0" marB="0"/>
                </a:tc>
                <a:extLst>
                  <a:ext uri="{0D108BD9-81ED-4DB2-BD59-A6C34878D82A}">
                    <a16:rowId xmlns:a16="http://schemas.microsoft.com/office/drawing/2014/main" val="4229841808"/>
                  </a:ext>
                </a:extLst>
              </a:tr>
              <a:tr h="352421">
                <a:tc>
                  <a:txBody>
                    <a:bodyPr/>
                    <a:lstStyle/>
                    <a:p>
                      <a:pPr algn="just">
                        <a:lnSpc>
                          <a:spcPct val="115000"/>
                        </a:lnSpc>
                        <a:spcAft>
                          <a:spcPts val="0"/>
                        </a:spcAft>
                      </a:pPr>
                      <a:r>
                        <a:rPr lang="en-GB" sz="2000" b="0" dirty="0" smtClean="0">
                          <a:effectLst/>
                        </a:rPr>
                        <a:t>………</a:t>
                      </a:r>
                      <a:r>
                        <a:rPr lang="x-none" sz="2000" b="0" dirty="0" smtClean="0">
                          <a:effectLst/>
                        </a:rPr>
                        <a:t>…</a:t>
                      </a:r>
                      <a:r>
                        <a:rPr lang="sl-SI" sz="2000" b="0" dirty="0" smtClean="0">
                          <a:effectLst/>
                        </a:rPr>
                        <a:t>.</a:t>
                      </a:r>
                      <a:r>
                        <a:rPr lang="en-GB" sz="2000" b="0" dirty="0" smtClean="0">
                          <a:effectLst/>
                        </a:rPr>
                        <a:t> </a:t>
                      </a:r>
                      <a:r>
                        <a:rPr lang="en-GB" sz="2000" b="0" dirty="0">
                          <a:effectLst/>
                        </a:rPr>
                        <a:t>refusal or appointment</a:t>
                      </a:r>
                      <a:endParaRPr lang="en-US" sz="2400" b="0" dirty="0">
                        <a:effectLst/>
                        <a:latin typeface="Times New Roman" panose="02020603050405020304" pitchFamily="18" charset="0"/>
                        <a:ea typeface="Times New Roman" panose="02020603050405020304" pitchFamily="18" charset="0"/>
                      </a:endParaRPr>
                    </a:p>
                  </a:txBody>
                  <a:tcPr marL="138227" marR="138227" marT="0" marB="0"/>
                </a:tc>
                <a:tc>
                  <a:txBody>
                    <a:bodyPr/>
                    <a:lstStyle/>
                    <a:p>
                      <a:pPr algn="r">
                        <a:lnSpc>
                          <a:spcPct val="115000"/>
                        </a:lnSpc>
                        <a:spcAft>
                          <a:spcPts val="0"/>
                        </a:spcAft>
                      </a:pPr>
                      <a:r>
                        <a:rPr lang="en-GB" sz="2000" dirty="0">
                          <a:effectLst/>
                        </a:rPr>
                        <a:t>2</a:t>
                      </a:r>
                      <a:endParaRPr lang="en-US" sz="2400" dirty="0">
                        <a:effectLst/>
                        <a:latin typeface="Times New Roman" panose="02020603050405020304" pitchFamily="18" charset="0"/>
                        <a:ea typeface="Times New Roman" panose="02020603050405020304" pitchFamily="18" charset="0"/>
                      </a:endParaRPr>
                    </a:p>
                  </a:txBody>
                  <a:tcPr marL="138227" marR="138227" marT="0" marB="0"/>
                </a:tc>
                <a:extLst>
                  <a:ext uri="{0D108BD9-81ED-4DB2-BD59-A6C34878D82A}">
                    <a16:rowId xmlns:a16="http://schemas.microsoft.com/office/drawing/2014/main" val="1945597299"/>
                  </a:ext>
                </a:extLst>
              </a:tr>
              <a:tr h="352421">
                <a:tc>
                  <a:txBody>
                    <a:bodyPr/>
                    <a:lstStyle/>
                    <a:p>
                      <a:pPr algn="just">
                        <a:lnSpc>
                          <a:spcPct val="115000"/>
                        </a:lnSpc>
                        <a:spcAft>
                          <a:spcPts val="0"/>
                        </a:spcAft>
                      </a:pPr>
                      <a:r>
                        <a:rPr lang="en-GB" sz="2000" b="0" dirty="0">
                          <a:effectLst/>
                        </a:rPr>
                        <a:t>Overall CATI </a:t>
                      </a:r>
                      <a:r>
                        <a:rPr lang="sl-SI" sz="2000" b="0" dirty="0" err="1" smtClean="0">
                          <a:effectLst/>
                        </a:rPr>
                        <a:t>completion</a:t>
                      </a:r>
                      <a:r>
                        <a:rPr lang="en-GB" sz="2000" b="0" dirty="0" smtClean="0">
                          <a:effectLst/>
                        </a:rPr>
                        <a:t> </a:t>
                      </a:r>
                      <a:r>
                        <a:rPr lang="en-GB" sz="2000" b="0" dirty="0">
                          <a:effectLst/>
                        </a:rPr>
                        <a:t>rate</a:t>
                      </a:r>
                      <a:endParaRPr lang="en-US" sz="2400" b="0" dirty="0">
                        <a:effectLst/>
                        <a:latin typeface="Times New Roman" panose="02020603050405020304" pitchFamily="18" charset="0"/>
                        <a:ea typeface="Times New Roman" panose="02020603050405020304" pitchFamily="18" charset="0"/>
                      </a:endParaRPr>
                    </a:p>
                  </a:txBody>
                  <a:tcPr marL="138227" marR="138227" marT="0" marB="0"/>
                </a:tc>
                <a:tc>
                  <a:txBody>
                    <a:bodyPr/>
                    <a:lstStyle/>
                    <a:p>
                      <a:pPr algn="r">
                        <a:lnSpc>
                          <a:spcPct val="115000"/>
                        </a:lnSpc>
                        <a:spcAft>
                          <a:spcPts val="0"/>
                        </a:spcAft>
                      </a:pPr>
                      <a:r>
                        <a:rPr lang="en-GB" sz="2000" dirty="0">
                          <a:effectLst/>
                        </a:rPr>
                        <a:t>86.5%</a:t>
                      </a:r>
                      <a:endParaRPr lang="en-US" sz="2400" dirty="0">
                        <a:effectLst/>
                        <a:latin typeface="Times New Roman" panose="02020603050405020304" pitchFamily="18" charset="0"/>
                        <a:ea typeface="Times New Roman" panose="02020603050405020304" pitchFamily="18" charset="0"/>
                      </a:endParaRPr>
                    </a:p>
                  </a:txBody>
                  <a:tcPr marL="138227" marR="138227" marT="0" marB="0"/>
                </a:tc>
                <a:extLst>
                  <a:ext uri="{0D108BD9-81ED-4DB2-BD59-A6C34878D82A}">
                    <a16:rowId xmlns:a16="http://schemas.microsoft.com/office/drawing/2014/main" val="169762731"/>
                  </a:ext>
                </a:extLst>
              </a:tr>
            </a:tbl>
          </a:graphicData>
        </a:graphic>
      </p:graphicFrame>
      <p:sp>
        <p:nvSpPr>
          <p:cNvPr id="5" name="TextBox 4"/>
          <p:cNvSpPr txBox="1"/>
          <p:nvPr/>
        </p:nvSpPr>
        <p:spPr>
          <a:xfrm>
            <a:off x="827584" y="5517232"/>
            <a:ext cx="4392488" cy="276999"/>
          </a:xfrm>
          <a:prstGeom prst="rect">
            <a:avLst/>
          </a:prstGeom>
          <a:noFill/>
        </p:spPr>
        <p:txBody>
          <a:bodyPr wrap="square" rtlCol="0">
            <a:spAutoFit/>
          </a:bodyPr>
          <a:lstStyle/>
          <a:p>
            <a:r>
              <a:rPr lang="sl-SI" sz="1200" dirty="0" smtClean="0"/>
              <a:t>SURS, </a:t>
            </a:r>
            <a:r>
              <a:rPr lang="sl-SI" sz="1200" dirty="0" err="1" smtClean="0"/>
              <a:t>Preliminary</a:t>
            </a:r>
            <a:r>
              <a:rPr lang="sl-SI" sz="1200" dirty="0" smtClean="0"/>
              <a:t> LFS CATI </a:t>
            </a:r>
            <a:r>
              <a:rPr lang="sl-SI" sz="1200" dirty="0" err="1" smtClean="0"/>
              <a:t>results</a:t>
            </a:r>
            <a:r>
              <a:rPr lang="sl-SI" sz="1200" dirty="0" smtClean="0"/>
              <a:t>, Q1 2019</a:t>
            </a:r>
            <a:endParaRPr lang="en-US" sz="1200" dirty="0"/>
          </a:p>
        </p:txBody>
      </p:sp>
      <p:sp>
        <p:nvSpPr>
          <p:cNvPr id="7" name="Slide Number Placeholder 6"/>
          <p:cNvSpPr>
            <a:spLocks noGrp="1"/>
          </p:cNvSpPr>
          <p:nvPr>
            <p:ph type="sldNum" sz="quarter" idx="15"/>
          </p:nvPr>
        </p:nvSpPr>
        <p:spPr/>
        <p:txBody>
          <a:bodyPr/>
          <a:lstStyle/>
          <a:p>
            <a:pPr>
              <a:defRPr/>
            </a:pPr>
            <a:fld id="{8D6104B7-D605-447F-918A-C8A1B98C41AC}" type="slidenum">
              <a:rPr lang="sl-SI" smtClean="0"/>
              <a:pPr>
                <a:defRPr/>
              </a:pPr>
              <a:t>7</a:t>
            </a:fld>
            <a:endParaRPr lang="sl-SI" dirty="0"/>
          </a:p>
        </p:txBody>
      </p:sp>
    </p:spTree>
    <p:extLst>
      <p:ext uri="{BB962C8B-B14F-4D97-AF65-F5344CB8AC3E}">
        <p14:creationId xmlns:p14="http://schemas.microsoft.com/office/powerpoint/2010/main" val="3898362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88" b="94029" l="696" r="100000">
                        <a14:foregroundMark x1="12028" y1="92806" x2="12028" y2="92806"/>
                        <a14:foregroundMark x1="16799" y1="88777" x2="16799" y2="88777"/>
                        <a14:foregroundMark x1="22565" y1="82662" x2="22565" y2="82662"/>
                        <a14:foregroundMark x1="28131" y1="78777" x2="28131" y2="78777"/>
                        <a14:foregroundMark x1="32008" y1="74892" x2="32008" y2="74892"/>
                        <a14:foregroundMark x1="24652" y1="80863" x2="24652" y2="80863"/>
                        <a14:foregroundMark x1="25845" y1="79712" x2="25845" y2="79712"/>
                        <a14:foregroundMark x1="26740" y1="78993" x2="26740" y2="78993"/>
                        <a14:foregroundMark x1="64414" y1="92230" x2="64414" y2="92230"/>
                        <a14:foregroundMark x1="52883" y1="75108" x2="52883" y2="75108"/>
                        <a14:foregroundMark x1="37972" y1="65755" x2="37972" y2="65755"/>
                        <a14:foregroundMark x1="27734" y1="78273" x2="27734" y2="78273"/>
                        <a14:foregroundMark x1="26243" y1="79137" x2="26243" y2="79137"/>
                        <a14:foregroundMark x1="52187" y1="74460" x2="52187" y2="74460"/>
                        <a14:foregroundMark x1="52684" y1="74964" x2="52684" y2="74964"/>
                        <a14:foregroundMark x1="52982" y1="72950" x2="52982" y2="72950"/>
                        <a14:foregroundMark x1="55268" y1="73165" x2="55268" y2="73165"/>
                        <a14:foregroundMark x1="32008" y1="73741" x2="32008" y2="73741"/>
                        <a14:foregroundMark x1="31213" y1="73237" x2="31213" y2="73237"/>
                        <a14:foregroundMark x1="35288" y1="71655" x2="35288" y2="71655"/>
                        <a14:foregroundMark x1="36282" y1="71223" x2="36282" y2="71223"/>
                        <a14:foregroundMark x1="42942" y1="70216" x2="42942" y2="70216"/>
                        <a14:foregroundMark x1="48708" y1="62014" x2="48708" y2="62014"/>
                        <a14:foregroundMark x1="57455" y1="59856" x2="57455" y2="59856"/>
                        <a14:foregroundMark x1="23658" y1="81439" x2="23658" y2="81439"/>
                        <a14:foregroundMark x1="20577" y1="84460" x2="20577" y2="84460"/>
                        <a14:foregroundMark x1="20477" y1="86403" x2="20477" y2="86403"/>
                        <a14:foregroundMark x1="29125" y1="93237" x2="29125" y2="93237"/>
                        <a14:foregroundMark x1="19682" y1="87050" x2="19682" y2="87050"/>
                        <a14:foregroundMark x1="19085" y1="86043" x2="19085" y2="86043"/>
                        <a14:foregroundMark x1="17893" y1="87266" x2="17893" y2="87266"/>
                        <a14:foregroundMark x1="21272" y1="92662" x2="21272" y2="92662"/>
                        <a14:foregroundMark x1="23857" y1="93022" x2="23857" y2="93022"/>
                        <a14:foregroundMark x1="33698" y1="93094" x2="33698" y2="93094"/>
                        <a14:foregroundMark x1="37177" y1="93237" x2="37177" y2="93237"/>
                        <a14:foregroundMark x1="49602" y1="93165" x2="49602" y2="93165"/>
                        <a14:foregroundMark x1="50497" y1="93309" x2="50497" y2="93309"/>
                        <a14:foregroundMark x1="43439" y1="93309" x2="43439" y2="93309"/>
                        <a14:foregroundMark x1="42346" y1="93237" x2="42346" y2="93237"/>
                        <a14:foregroundMark x1="40159" y1="93237" x2="40159" y2="93237"/>
                        <a14:foregroundMark x1="41153" y1="93309" x2="41153" y2="93309"/>
                        <a14:foregroundMark x1="44235" y1="93309" x2="44235" y2="93309"/>
                        <a14:foregroundMark x1="59145" y1="93165" x2="59145" y2="93165"/>
                        <a14:foregroundMark x1="57555" y1="93237" x2="57555" y2="93237"/>
                        <a14:foregroundMark x1="55765" y1="93237" x2="55765" y2="93237"/>
                        <a14:foregroundMark x1="53777" y1="93381" x2="53777" y2="93381"/>
                        <a14:foregroundMark x1="54771" y1="93381" x2="54771" y2="93381"/>
                        <a14:foregroundMark x1="62227" y1="92806" x2="62227" y2="92806"/>
                        <a14:foregroundMark x1="26938" y1="93165" x2="26938" y2="93165"/>
                        <a14:foregroundMark x1="45328" y1="93381" x2="45328" y2="93381"/>
                        <a14:foregroundMark x1="48708" y1="93381" x2="48708" y2="93381"/>
                        <a14:foregroundMark x1="46521" y1="93381" x2="46521" y2="93381"/>
                        <a14:foregroundMark x1="45924" y1="93453" x2="45924" y2="93453"/>
                        <a14:foregroundMark x1="47913" y1="93309" x2="47913" y2="93309"/>
                        <a14:foregroundMark x1="47217" y1="93381" x2="47217" y2="93381"/>
                        <a14:foregroundMark x1="52187" y1="93381" x2="52187" y2="93381"/>
                        <a14:foregroundMark x1="48907" y1="75755" x2="48907" y2="75755"/>
                      </a14:backgroundRemoval>
                    </a14:imgEffect>
                  </a14:imgLayer>
                </a14:imgProps>
              </a:ext>
              <a:ext uri="{28A0092B-C50C-407E-A947-70E740481C1C}">
                <a14:useLocalDpi xmlns:a14="http://schemas.microsoft.com/office/drawing/2010/main" val="0"/>
              </a:ext>
            </a:extLst>
          </a:blip>
          <a:srcRect b="5900"/>
          <a:stretch/>
        </p:blipFill>
        <p:spPr>
          <a:xfrm>
            <a:off x="5220072" y="4304116"/>
            <a:ext cx="1859249" cy="2417359"/>
          </a:xfrm>
          <a:prstGeom prst="rect">
            <a:avLst/>
          </a:prstGeom>
        </p:spPr>
      </p:pic>
      <p:sp>
        <p:nvSpPr>
          <p:cNvPr id="2" name="Title 1"/>
          <p:cNvSpPr>
            <a:spLocks noGrp="1"/>
          </p:cNvSpPr>
          <p:nvPr>
            <p:ph type="title"/>
          </p:nvPr>
        </p:nvSpPr>
        <p:spPr/>
        <p:txBody>
          <a:bodyPr/>
          <a:lstStyle/>
          <a:p>
            <a:r>
              <a:rPr lang="en-GB" noProof="0" dirty="0" smtClean="0"/>
              <a:t>CATI – changes in monitoring</a:t>
            </a:r>
            <a:endParaRPr lang="en-GB" noProof="0" dirty="0"/>
          </a:p>
        </p:txBody>
      </p:sp>
      <p:sp>
        <p:nvSpPr>
          <p:cNvPr id="3" name="Text Placeholder 2"/>
          <p:cNvSpPr>
            <a:spLocks noGrp="1"/>
          </p:cNvSpPr>
          <p:nvPr>
            <p:ph type="body" sz="quarter" idx="13"/>
          </p:nvPr>
        </p:nvSpPr>
        <p:spPr>
          <a:xfrm>
            <a:off x="457200" y="1772816"/>
            <a:ext cx="8435280" cy="4896544"/>
          </a:xfrm>
        </p:spPr>
        <p:txBody>
          <a:bodyPr/>
          <a:lstStyle/>
          <a:p>
            <a:r>
              <a:rPr lang="en-GB" noProof="0" dirty="0" smtClean="0"/>
              <a:t> Listening to the telephone interviewers </a:t>
            </a:r>
          </a:p>
          <a:p>
            <a:pPr marL="857250" lvl="1" indent="-457200">
              <a:buFont typeface="Wingdings" panose="05000000000000000000" pitchFamily="2" charset="2"/>
              <a:buChar char="à"/>
            </a:pPr>
            <a:r>
              <a:rPr lang="en-GB" noProof="0" dirty="0" smtClean="0">
                <a:solidFill>
                  <a:srgbClr val="549C54"/>
                </a:solidFill>
                <a:sym typeface="Wingdings" panose="05000000000000000000" pitchFamily="2" charset="2"/>
              </a:rPr>
              <a:t>abandoned </a:t>
            </a:r>
            <a:r>
              <a:rPr lang="en-GB" noProof="0" dirty="0" smtClean="0">
                <a:sym typeface="Wingdings" panose="05000000000000000000" pitchFamily="2" charset="2"/>
              </a:rPr>
              <a:t>after the GDPR</a:t>
            </a:r>
          </a:p>
          <a:p>
            <a:pPr marL="857250" lvl="1" indent="-457200">
              <a:buFont typeface="Wingdings" panose="05000000000000000000" pitchFamily="2" charset="2"/>
              <a:buChar char="à"/>
            </a:pPr>
            <a:r>
              <a:rPr lang="en-GB" noProof="0" dirty="0" smtClean="0">
                <a:sym typeface="Wingdings" panose="05000000000000000000" pitchFamily="2" charset="2"/>
              </a:rPr>
              <a:t>Affecting </a:t>
            </a:r>
            <a:r>
              <a:rPr lang="en-GB" noProof="0" dirty="0" smtClean="0">
                <a:solidFill>
                  <a:srgbClr val="549C54"/>
                </a:solidFill>
                <a:sym typeface="Wingdings" panose="05000000000000000000" pitchFamily="2" charset="2"/>
              </a:rPr>
              <a:t>quality</a:t>
            </a:r>
            <a:r>
              <a:rPr lang="en-GB" noProof="0" dirty="0" smtClean="0">
                <a:sym typeface="Wingdings" panose="05000000000000000000" pitchFamily="2" charset="2"/>
              </a:rPr>
              <a:t>?</a:t>
            </a:r>
          </a:p>
          <a:p>
            <a:r>
              <a:rPr lang="en-GB" noProof="0" dirty="0" smtClean="0">
                <a:sym typeface="Wingdings" panose="05000000000000000000" pitchFamily="2" charset="2"/>
              </a:rPr>
              <a:t>What to do?</a:t>
            </a:r>
          </a:p>
          <a:p>
            <a:pPr marL="857250" lvl="1" indent="-457200">
              <a:buFont typeface="Wingdings" panose="05000000000000000000" pitchFamily="2" charset="2"/>
              <a:buChar char="à"/>
            </a:pPr>
            <a:r>
              <a:rPr lang="en-GB" noProof="0" dirty="0" smtClean="0">
                <a:sym typeface="Wingdings" panose="05000000000000000000" pitchFamily="2" charset="2"/>
              </a:rPr>
              <a:t>adding questions and asking for </a:t>
            </a:r>
            <a:r>
              <a:rPr lang="en-GB" noProof="0" dirty="0" smtClean="0">
                <a:solidFill>
                  <a:srgbClr val="549C54"/>
                </a:solidFill>
                <a:sym typeface="Wingdings" panose="05000000000000000000" pitchFamily="2" charset="2"/>
              </a:rPr>
              <a:t>agreements</a:t>
            </a:r>
            <a:endParaRPr lang="en-GB" noProof="0" dirty="0" smtClean="0">
              <a:sym typeface="Wingdings" panose="05000000000000000000" pitchFamily="2" charset="2"/>
            </a:endParaRPr>
          </a:p>
          <a:p>
            <a:pPr marL="857250" lvl="1" indent="-457200">
              <a:buFont typeface="Wingdings" panose="05000000000000000000" pitchFamily="2" charset="2"/>
              <a:buChar char="à"/>
            </a:pPr>
            <a:r>
              <a:rPr lang="en-GB" noProof="0" dirty="0" smtClean="0">
                <a:solidFill>
                  <a:srgbClr val="549C54"/>
                </a:solidFill>
                <a:sym typeface="Wingdings" panose="05000000000000000000" pitchFamily="2" charset="2"/>
              </a:rPr>
              <a:t>prolonging</a:t>
            </a:r>
            <a:r>
              <a:rPr lang="en-GB" noProof="0" dirty="0" smtClean="0">
                <a:sym typeface="Wingdings" panose="05000000000000000000" pitchFamily="2" charset="2"/>
              </a:rPr>
              <a:t> the survey</a:t>
            </a:r>
          </a:p>
          <a:p>
            <a:pPr marL="857250" lvl="1" indent="-457200">
              <a:buFont typeface="Wingdings" panose="05000000000000000000" pitchFamily="2" charset="2"/>
              <a:buChar char="à"/>
            </a:pPr>
            <a:r>
              <a:rPr lang="en-GB" noProof="0" dirty="0" smtClean="0">
                <a:sym typeface="Wingdings" panose="05000000000000000000" pitchFamily="2" charset="2"/>
              </a:rPr>
              <a:t>creating more burden for                respondents</a:t>
            </a:r>
          </a:p>
          <a:p>
            <a:pPr marL="0" indent="0">
              <a:buNone/>
            </a:pPr>
            <a:r>
              <a:rPr lang="en-GB" b="1" noProof="0" dirty="0" smtClean="0">
                <a:sym typeface="Wingdings" panose="05000000000000000000" pitchFamily="2" charset="2"/>
              </a:rPr>
              <a:t>                           Solutions?</a:t>
            </a:r>
          </a:p>
          <a:p>
            <a:pPr marL="400050" lvl="1" indent="0">
              <a:buNone/>
            </a:pPr>
            <a:endParaRPr lang="en-GB" noProof="0" dirty="0" smtClean="0">
              <a:sym typeface="Wingdings" panose="05000000000000000000" pitchFamily="2" charset="2"/>
            </a:endParaRPr>
          </a:p>
          <a:p>
            <a:pPr marL="0" indent="0">
              <a:buNone/>
            </a:pPr>
            <a:endParaRPr lang="en-GB" noProof="0" dirty="0" smtClean="0">
              <a:solidFill>
                <a:srgbClr val="549C54"/>
              </a:solidFill>
              <a:sym typeface="Wingdings" panose="05000000000000000000" pitchFamily="2" charset="2"/>
            </a:endParaRPr>
          </a:p>
          <a:p>
            <a:endParaRPr lang="en-GB" noProof="0" dirty="0" smtClean="0"/>
          </a:p>
          <a:p>
            <a:endParaRPr lang="en-GB" noProof="0" dirty="0"/>
          </a:p>
        </p:txBody>
      </p:sp>
      <p:sp>
        <p:nvSpPr>
          <p:cNvPr id="4" name="Slide Number Placeholder 3"/>
          <p:cNvSpPr>
            <a:spLocks noGrp="1"/>
          </p:cNvSpPr>
          <p:nvPr>
            <p:ph type="sldNum" sz="quarter" idx="15"/>
          </p:nvPr>
        </p:nvSpPr>
        <p:spPr/>
        <p:txBody>
          <a:bodyPr/>
          <a:lstStyle/>
          <a:p>
            <a:pPr>
              <a:defRPr/>
            </a:pPr>
            <a:fld id="{8D6104B7-D605-447F-918A-C8A1B98C41AC}" type="slidenum">
              <a:rPr lang="sl-SI" smtClean="0"/>
              <a:pPr>
                <a:defRPr/>
              </a:pPr>
              <a:t>8</a:t>
            </a:fld>
            <a:endParaRPr lang="sl-SI" dirty="0"/>
          </a:p>
        </p:txBody>
      </p:sp>
    </p:spTree>
    <p:extLst>
      <p:ext uri="{BB962C8B-B14F-4D97-AF65-F5344CB8AC3E}">
        <p14:creationId xmlns:p14="http://schemas.microsoft.com/office/powerpoint/2010/main" val="1372297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Other GDPR consequences</a:t>
            </a:r>
            <a:endParaRPr lang="en-GB" noProof="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17248"/>
          <a:stretch/>
        </p:blipFill>
        <p:spPr>
          <a:xfrm flipH="1">
            <a:off x="7280099" y="1454361"/>
            <a:ext cx="1863901" cy="1542418"/>
          </a:xfrm>
          <a:prstGeom prst="rect">
            <a:avLst/>
          </a:prstGeom>
        </p:spPr>
      </p:pic>
      <p:sp>
        <p:nvSpPr>
          <p:cNvPr id="3" name="Text Placeholder 2"/>
          <p:cNvSpPr>
            <a:spLocks noGrp="1"/>
          </p:cNvSpPr>
          <p:nvPr>
            <p:ph type="body" sz="quarter" idx="13"/>
          </p:nvPr>
        </p:nvSpPr>
        <p:spPr>
          <a:xfrm>
            <a:off x="457200" y="1772816"/>
            <a:ext cx="8435280" cy="4896544"/>
          </a:xfrm>
        </p:spPr>
        <p:txBody>
          <a:bodyPr/>
          <a:lstStyle/>
          <a:p>
            <a:r>
              <a:rPr lang="en-GB" noProof="0" dirty="0" smtClean="0"/>
              <a:t>Interviewers‘ </a:t>
            </a:r>
            <a:r>
              <a:rPr lang="en-GB" noProof="0" dirty="0" smtClean="0">
                <a:solidFill>
                  <a:srgbClr val="549C54"/>
                </a:solidFill>
              </a:rPr>
              <a:t>trainings</a:t>
            </a:r>
            <a:endParaRPr lang="en-GB" noProof="0" dirty="0" smtClean="0"/>
          </a:p>
          <a:p>
            <a:r>
              <a:rPr lang="en-GB" noProof="0" dirty="0" smtClean="0">
                <a:solidFill>
                  <a:srgbClr val="549C54"/>
                </a:solidFill>
              </a:rPr>
              <a:t>CAPI</a:t>
            </a:r>
            <a:r>
              <a:rPr lang="en-GB" noProof="0" dirty="0" smtClean="0"/>
              <a:t> </a:t>
            </a:r>
          </a:p>
          <a:p>
            <a:pPr marL="857250" lvl="1" indent="-457200">
              <a:buFont typeface="Wingdings" panose="05000000000000000000" pitchFamily="2" charset="2"/>
              <a:buChar char="à"/>
            </a:pPr>
            <a:r>
              <a:rPr lang="en-GB" noProof="0" dirty="0" smtClean="0">
                <a:sym typeface="Wingdings" panose="05000000000000000000" pitchFamily="2" charset="2"/>
              </a:rPr>
              <a:t>Increased concern of data protection  leaflets, more advance letter samples </a:t>
            </a:r>
          </a:p>
          <a:p>
            <a:pPr>
              <a:buFont typeface="Arial" panose="020B0604020202020204" pitchFamily="34" charset="0"/>
              <a:buChar char="•"/>
            </a:pPr>
            <a:r>
              <a:rPr lang="en-GB" dirty="0" smtClean="0">
                <a:sym typeface="Wingdings" panose="05000000000000000000" pitchFamily="2" charset="2"/>
              </a:rPr>
              <a:t>Published </a:t>
            </a:r>
            <a:r>
              <a:rPr lang="en-GB" dirty="0" smtClean="0">
                <a:solidFill>
                  <a:srgbClr val="549C54"/>
                </a:solidFill>
                <a:sym typeface="Wingdings" panose="05000000000000000000" pitchFamily="2" charset="2"/>
              </a:rPr>
              <a:t>contacts</a:t>
            </a:r>
          </a:p>
          <a:p>
            <a:pPr marL="857250" lvl="1" indent="-457200">
              <a:buFont typeface="Wingdings" panose="05000000000000000000" pitchFamily="2" charset="2"/>
              <a:buChar char="à"/>
            </a:pPr>
            <a:r>
              <a:rPr lang="en-GB" dirty="0" smtClean="0">
                <a:sym typeface="Wingdings" panose="05000000000000000000" pitchFamily="2" charset="2"/>
              </a:rPr>
              <a:t>information on the general contacts dealing with personal data protection</a:t>
            </a:r>
          </a:p>
          <a:p>
            <a:pPr marL="400050" lvl="1" indent="0">
              <a:buNone/>
            </a:pPr>
            <a:endParaRPr lang="en-GB" noProof="0" dirty="0" smtClean="0">
              <a:sym typeface="Wingdings" panose="05000000000000000000" pitchFamily="2" charset="2"/>
            </a:endParaRPr>
          </a:p>
          <a:p>
            <a:pPr marL="400050" lvl="1" indent="0">
              <a:buNone/>
            </a:pPr>
            <a:endParaRPr lang="en-GB" noProof="0" dirty="0" smtClean="0">
              <a:sym typeface="Wingdings" panose="05000000000000000000" pitchFamily="2" charset="2"/>
            </a:endParaRPr>
          </a:p>
          <a:p>
            <a:pPr marL="0" indent="0">
              <a:buNone/>
            </a:pPr>
            <a:endParaRPr lang="en-GB" noProof="0" dirty="0" smtClean="0">
              <a:solidFill>
                <a:srgbClr val="549C54"/>
              </a:solidFill>
              <a:sym typeface="Wingdings" panose="05000000000000000000" pitchFamily="2" charset="2"/>
            </a:endParaRPr>
          </a:p>
          <a:p>
            <a:endParaRPr lang="en-GB" noProof="0" dirty="0" smtClean="0"/>
          </a:p>
          <a:p>
            <a:endParaRPr lang="en-GB" noProof="0" dirty="0"/>
          </a:p>
        </p:txBody>
      </p:sp>
      <p:sp>
        <p:nvSpPr>
          <p:cNvPr id="4" name="Slide Number Placeholder 3"/>
          <p:cNvSpPr>
            <a:spLocks noGrp="1"/>
          </p:cNvSpPr>
          <p:nvPr>
            <p:ph type="sldNum" sz="quarter" idx="15"/>
          </p:nvPr>
        </p:nvSpPr>
        <p:spPr/>
        <p:txBody>
          <a:bodyPr/>
          <a:lstStyle/>
          <a:p>
            <a:pPr>
              <a:defRPr/>
            </a:pPr>
            <a:fld id="{8D6104B7-D605-447F-918A-C8A1B98C41AC}" type="slidenum">
              <a:rPr lang="sl-SI" smtClean="0"/>
              <a:pPr>
                <a:defRPr/>
              </a:pPr>
              <a:t>9</a:t>
            </a:fld>
            <a:endParaRPr lang="sl-SI" dirty="0"/>
          </a:p>
        </p:txBody>
      </p:sp>
    </p:spTree>
    <p:extLst>
      <p:ext uri="{BB962C8B-B14F-4D97-AF65-F5344CB8AC3E}">
        <p14:creationId xmlns:p14="http://schemas.microsoft.com/office/powerpoint/2010/main" val="23263573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Real effect on data and data collection?</a:t>
            </a:r>
            <a:endParaRPr lang="en-GB" noProof="0" dirty="0"/>
          </a:p>
        </p:txBody>
      </p:sp>
      <p:sp>
        <p:nvSpPr>
          <p:cNvPr id="3" name="Text Placeholder 2"/>
          <p:cNvSpPr>
            <a:spLocks noGrp="1"/>
          </p:cNvSpPr>
          <p:nvPr>
            <p:ph type="body" sz="quarter" idx="13"/>
          </p:nvPr>
        </p:nvSpPr>
        <p:spPr>
          <a:xfrm>
            <a:off x="468313" y="2060575"/>
            <a:ext cx="8218487" cy="4032721"/>
          </a:xfrm>
        </p:spPr>
        <p:txBody>
          <a:bodyPr/>
          <a:lstStyle/>
          <a:p>
            <a:r>
              <a:rPr lang="en-GB" noProof="0" dirty="0" smtClean="0">
                <a:solidFill>
                  <a:srgbClr val="549C54"/>
                </a:solidFill>
              </a:rPr>
              <a:t>Organisational</a:t>
            </a:r>
            <a:r>
              <a:rPr lang="en-GB" noProof="0" dirty="0" smtClean="0"/>
              <a:t> issues</a:t>
            </a:r>
          </a:p>
          <a:p>
            <a:r>
              <a:rPr lang="en-GB" noProof="0" dirty="0" smtClean="0"/>
              <a:t>Need for the </a:t>
            </a:r>
            <a:r>
              <a:rPr lang="en-GB" noProof="0" dirty="0" smtClean="0">
                <a:solidFill>
                  <a:srgbClr val="549C54"/>
                </a:solidFill>
              </a:rPr>
              <a:t>long term monitoring</a:t>
            </a:r>
            <a:r>
              <a:rPr lang="en-GB" noProof="0" dirty="0" smtClean="0"/>
              <a:t> of effects</a:t>
            </a:r>
          </a:p>
          <a:p>
            <a:r>
              <a:rPr lang="en-GB" dirty="0" smtClean="0"/>
              <a:t>Identifying the </a:t>
            </a:r>
            <a:r>
              <a:rPr lang="en-GB" noProof="0" dirty="0" smtClean="0"/>
              <a:t>causes of the potential drop of the response rate</a:t>
            </a:r>
          </a:p>
          <a:p>
            <a:r>
              <a:rPr lang="en-GB" dirty="0" smtClean="0"/>
              <a:t>Future </a:t>
            </a:r>
            <a:r>
              <a:rPr lang="en-GB" dirty="0" smtClean="0">
                <a:solidFill>
                  <a:srgbClr val="549C54"/>
                </a:solidFill>
              </a:rPr>
              <a:t>challenges of CATI monitoring</a:t>
            </a:r>
            <a:endParaRPr lang="en-GB" noProof="0" dirty="0">
              <a:solidFill>
                <a:srgbClr val="549C54"/>
              </a:solidFill>
            </a:endParaRPr>
          </a:p>
        </p:txBody>
      </p:sp>
      <p:sp>
        <p:nvSpPr>
          <p:cNvPr id="4" name="Slide Number Placeholder 3"/>
          <p:cNvSpPr>
            <a:spLocks noGrp="1"/>
          </p:cNvSpPr>
          <p:nvPr>
            <p:ph type="sldNum" sz="quarter" idx="15"/>
          </p:nvPr>
        </p:nvSpPr>
        <p:spPr/>
        <p:txBody>
          <a:bodyPr/>
          <a:lstStyle/>
          <a:p>
            <a:pPr>
              <a:defRPr/>
            </a:pPr>
            <a:fld id="{8D6104B7-D605-447F-918A-C8A1B98C41AC}" type="slidenum">
              <a:rPr lang="sl-SI" smtClean="0"/>
              <a:pPr>
                <a:defRPr/>
              </a:pPr>
              <a:t>10</a:t>
            </a:fld>
            <a:endParaRPr lang="sl-SI" dirty="0"/>
          </a:p>
        </p:txBody>
      </p:sp>
    </p:spTree>
    <p:extLst>
      <p:ext uri="{BB962C8B-B14F-4D97-AF65-F5344CB8AC3E}">
        <p14:creationId xmlns:p14="http://schemas.microsoft.com/office/powerpoint/2010/main" val="31191632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77072"/>
            <a:ext cx="8229600" cy="1223963"/>
          </a:xfrm>
        </p:spPr>
        <p:txBody>
          <a:bodyPr/>
          <a:lstStyle/>
          <a:p>
            <a:r>
              <a:rPr lang="en-GB" noProof="0" dirty="0" smtClean="0"/>
              <a:t>How do you deal with the GDPR and its consequences?</a:t>
            </a:r>
            <a:endParaRPr lang="en-GB" noProof="0" dirty="0"/>
          </a:p>
        </p:txBody>
      </p:sp>
      <p:sp>
        <p:nvSpPr>
          <p:cNvPr id="4" name="Slide Number Placeholder 3"/>
          <p:cNvSpPr>
            <a:spLocks noGrp="1"/>
          </p:cNvSpPr>
          <p:nvPr>
            <p:ph type="sldNum" sz="quarter" idx="15"/>
          </p:nvPr>
        </p:nvSpPr>
        <p:spPr/>
        <p:txBody>
          <a:bodyPr/>
          <a:lstStyle/>
          <a:p>
            <a:pPr>
              <a:defRPr/>
            </a:pPr>
            <a:fld id="{8D6104B7-D605-447F-918A-C8A1B98C41AC}" type="slidenum">
              <a:rPr lang="sl-SI" smtClean="0"/>
              <a:pPr>
                <a:defRPr/>
              </a:pPr>
              <a:t>11</a:t>
            </a:fld>
            <a:endParaRPr lang="sl-SI" dirty="0"/>
          </a:p>
        </p:txBody>
      </p:sp>
      <p:pic>
        <p:nvPicPr>
          <p:cNvPr id="3" name="Picture 2"/>
          <p:cNvPicPr>
            <a:picLocks noChangeAspect="1"/>
          </p:cNvPicPr>
          <p:nvPr/>
        </p:nvPicPr>
        <p:blipFill>
          <a:blip r:embed="rId2"/>
          <a:stretch>
            <a:fillRect/>
          </a:stretch>
        </p:blipFill>
        <p:spPr>
          <a:xfrm>
            <a:off x="2843808" y="349226"/>
            <a:ext cx="2863518" cy="3735244"/>
          </a:xfrm>
          <a:prstGeom prst="rect">
            <a:avLst/>
          </a:prstGeom>
        </p:spPr>
      </p:pic>
    </p:spTree>
    <p:extLst>
      <p:ext uri="{BB962C8B-B14F-4D97-AF65-F5344CB8AC3E}">
        <p14:creationId xmlns:p14="http://schemas.microsoft.com/office/powerpoint/2010/main" val="1869546792"/>
      </p:ext>
    </p:extLst>
  </p:cSld>
  <p:clrMapOvr>
    <a:masterClrMapping/>
  </p:clrMapOvr>
  <p:timing>
    <p:tnLst>
      <p:par>
        <p:cTn id="1" dur="indefinite" restart="never" nodeType="tmRoot"/>
      </p:par>
    </p:tnLst>
  </p:timing>
</p:sld>
</file>

<file path=ppt/theme/theme1.xml><?xml version="1.0" encoding="utf-8"?>
<a:theme xmlns:a="http://schemas.openxmlformats.org/drawingml/2006/main" name="ppt_predloga_SURS_E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ppt_predloga_SURS_Eng</Template>
  <TotalTime>281</TotalTime>
  <Words>358</Words>
  <Application>Microsoft Office PowerPoint</Application>
  <PresentationFormat>On-screen Show (4:3)</PresentationFormat>
  <Paragraphs>98</Paragraphs>
  <Slides>11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 New Roman</vt:lpstr>
      <vt:lpstr>Wingdings</vt:lpstr>
      <vt:lpstr>ppt_predloga_SURS_Eng</vt:lpstr>
      <vt:lpstr>GDPR’s impact on data collection of the Slovenian LFS </vt:lpstr>
      <vt:lpstr>GDPR‘s Influence on Data Collection</vt:lpstr>
      <vt:lpstr>GDPR‘s Influence on Data Collection</vt:lpstr>
      <vt:lpstr>CATI Survey Protocol</vt:lpstr>
      <vt:lpstr>CATI Survey Protocol (LFS)</vt:lpstr>
      <vt:lpstr>Influence on the survey response?</vt:lpstr>
      <vt:lpstr>Results of the new CATI  Survey Protocol for the LFS</vt:lpstr>
      <vt:lpstr>CATI – changes in monitoring</vt:lpstr>
      <vt:lpstr>Other GDPR consequences</vt:lpstr>
      <vt:lpstr>Real effect on data and data collection?</vt:lpstr>
      <vt:lpstr>How do you deal with the GDPR and its consequences?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GDPR’s impact on data collection of the Slovenian LFS</dc:title>
  <dc:creator>Tina Osvald</dc:creator>
  <cp:lastModifiedBy>Windows User</cp:lastModifiedBy>
  <cp:revision>35</cp:revision>
  <dcterms:created xsi:type="dcterms:W3CDTF">2019-05-13T13:18:12Z</dcterms:created>
  <dcterms:modified xsi:type="dcterms:W3CDTF">2019-05-14T19:34:20Z</dcterms:modified>
</cp:coreProperties>
</file>