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1"/>
  </p:sldMasterIdLst>
  <p:notesMasterIdLst>
    <p:notesMasterId r:id="rId28"/>
  </p:notesMasterIdLst>
  <p:handoutMasterIdLst>
    <p:handoutMasterId r:id="rId29"/>
  </p:handoutMasterIdLst>
  <p:sldIdLst>
    <p:sldId id="256" r:id="rId2"/>
    <p:sldId id="257" r:id="rId3"/>
    <p:sldId id="266" r:id="rId4"/>
    <p:sldId id="274" r:id="rId5"/>
    <p:sldId id="284" r:id="rId6"/>
    <p:sldId id="285" r:id="rId7"/>
    <p:sldId id="286" r:id="rId8"/>
    <p:sldId id="287" r:id="rId9"/>
    <p:sldId id="275" r:id="rId10"/>
    <p:sldId id="276" r:id="rId11"/>
    <p:sldId id="268" r:id="rId12"/>
    <p:sldId id="288" r:id="rId13"/>
    <p:sldId id="289" r:id="rId14"/>
    <p:sldId id="293" r:id="rId15"/>
    <p:sldId id="290" r:id="rId16"/>
    <p:sldId id="291" r:id="rId17"/>
    <p:sldId id="277" r:id="rId18"/>
    <p:sldId id="278" r:id="rId19"/>
    <p:sldId id="279" r:id="rId20"/>
    <p:sldId id="269" r:id="rId21"/>
    <p:sldId id="280" r:id="rId22"/>
    <p:sldId id="281" r:id="rId23"/>
    <p:sldId id="282" r:id="rId24"/>
    <p:sldId id="283" r:id="rId25"/>
    <p:sldId id="273" r:id="rId26"/>
    <p:sldId id="258" r:id="rId27"/>
  </p:sldIdLst>
  <p:sldSz cx="9144000" cy="6858000" type="screen4x3"/>
  <p:notesSz cx="6797675" cy="9926638"/>
  <p:embeddedFontLst>
    <p:embeddedFont>
      <p:font typeface="Calibri" panose="020F0502020204030204" pitchFamily="34" charset="0"/>
      <p:regular r:id="rId30"/>
      <p:bold r:id="rId31"/>
      <p:italic r:id="rId32"/>
      <p:boldItalic r:id="rId33"/>
    </p:embeddedFont>
    <p:embeddedFont>
      <p:font typeface="Fira Sans SemiBold" panose="020B0603050000020004" pitchFamily="34" charset="0"/>
      <p:bold r:id="rId34"/>
      <p:boldItalic r:id="rId35"/>
    </p:embeddedFont>
    <p:embeddedFont>
      <p:font typeface="Fira Sans" panose="020B0503050000020004" pitchFamily="34" charset="0"/>
      <p:regular r:id="rId36"/>
      <p:bold r:id="rId37"/>
      <p:italic r:id="rId38"/>
      <p:boldItalic r:id="rId39"/>
    </p:embeddedFont>
  </p:embeddedFont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601" userDrawn="1">
          <p15:clr>
            <a:srgbClr val="A4A3A4"/>
          </p15:clr>
        </p15:guide>
        <p15:guide id="3" pos="159" userDrawn="1">
          <p15:clr>
            <a:srgbClr val="A4A3A4"/>
          </p15:clr>
        </p15:guide>
        <p15:guide id="4" orient="horz" pos="119" userDrawn="1">
          <p15:clr>
            <a:srgbClr val="A4A3A4"/>
          </p15:clr>
        </p15:guide>
        <p15:guide id="5" orient="horz" pos="420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07A"/>
    <a:srgbClr val="2C2276"/>
    <a:srgbClr val="001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60" autoAdjust="0"/>
  </p:normalViewPr>
  <p:slideViewPr>
    <p:cSldViewPr>
      <p:cViewPr varScale="1">
        <p:scale>
          <a:sx n="126" d="100"/>
          <a:sy n="126" d="100"/>
        </p:scale>
        <p:origin x="1230" y="132"/>
      </p:cViewPr>
      <p:guideLst>
        <p:guide orient="horz" pos="2160"/>
        <p:guide pos="5601"/>
        <p:guide pos="159"/>
        <p:guide orient="horz" pos="119"/>
        <p:guide orient="horz" pos="4201"/>
      </p:guideLst>
    </p:cSldViewPr>
  </p:slideViewPr>
  <p:outlineViewPr>
    <p:cViewPr>
      <p:scale>
        <a:sx n="33" d="100"/>
        <a:sy n="33" d="100"/>
      </p:scale>
      <p:origin x="0" y="-26002"/>
    </p:cViewPr>
  </p:outlineViewPr>
  <p:notesTextViewPr>
    <p:cViewPr>
      <p:scale>
        <a:sx n="3" d="2"/>
        <a:sy n="3" d="2"/>
      </p:scale>
      <p:origin x="0" y="0"/>
    </p:cViewPr>
  </p:notesTextViewPr>
  <p:notesViewPr>
    <p:cSldViewPr>
      <p:cViewPr varScale="1">
        <p:scale>
          <a:sx n="87" d="100"/>
          <a:sy n="87" d="100"/>
        </p:scale>
        <p:origin x="376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C4372F0-C323-439B-B58D-245C7E961786}" type="datetimeFigureOut">
              <a:rPr lang="pl-PL" smtClean="0"/>
              <a:t>2019-05-20</a:t>
            </a:fld>
            <a:endParaRPr lang="pl-PL"/>
          </a:p>
        </p:txBody>
      </p:sp>
      <p:sp>
        <p:nvSpPr>
          <p:cNvPr id="4" name="Symbol zastępczy stopki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ED199CC-B2AC-41D7-B776-5D71403862DF}" type="slidenum">
              <a:rPr lang="pl-PL" smtClean="0"/>
              <a:t>‹#›</a:t>
            </a:fld>
            <a:endParaRPr lang="pl-PL"/>
          </a:p>
        </p:txBody>
      </p:sp>
    </p:spTree>
    <p:extLst>
      <p:ext uri="{BB962C8B-B14F-4D97-AF65-F5344CB8AC3E}">
        <p14:creationId xmlns:p14="http://schemas.microsoft.com/office/powerpoint/2010/main" val="3971259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FF90C24-295B-4A9F-BA7C-AF2689817961}" type="datetimeFigureOut">
              <a:rPr lang="pl-PL" smtClean="0"/>
              <a:t>2019-05-20</a:t>
            </a:fld>
            <a:endParaRPr lang="pl-PL"/>
          </a:p>
        </p:txBody>
      </p:sp>
      <p:sp>
        <p:nvSpPr>
          <p:cNvPr id="4" name="Symbol zastępczy obrazu slajdu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9C1351D-2E30-4B65-A3A0-1D82E46C47D4}" type="slidenum">
              <a:rPr lang="pl-PL" smtClean="0"/>
              <a:t>‹#›</a:t>
            </a:fld>
            <a:endParaRPr lang="pl-PL"/>
          </a:p>
        </p:txBody>
      </p:sp>
    </p:spTree>
    <p:extLst>
      <p:ext uri="{BB962C8B-B14F-4D97-AF65-F5344CB8AC3E}">
        <p14:creationId xmlns:p14="http://schemas.microsoft.com/office/powerpoint/2010/main" val="154185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9C1351D-2E30-4B65-A3A0-1D82E46C47D4}" type="slidenum">
              <a:rPr lang="pl-PL" smtClean="0"/>
              <a:t>1</a:t>
            </a:fld>
            <a:endParaRPr lang="pl-PL"/>
          </a:p>
        </p:txBody>
      </p:sp>
    </p:spTree>
    <p:extLst>
      <p:ext uri="{BB962C8B-B14F-4D97-AF65-F5344CB8AC3E}">
        <p14:creationId xmlns:p14="http://schemas.microsoft.com/office/powerpoint/2010/main" val="172948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19C1351D-2E30-4B65-A3A0-1D82E46C47D4}" type="slidenum">
              <a:rPr lang="pl-PL" smtClean="0"/>
              <a:t>26</a:t>
            </a:fld>
            <a:endParaRPr lang="pl-PL"/>
          </a:p>
        </p:txBody>
      </p:sp>
    </p:spTree>
    <p:extLst>
      <p:ext uri="{BB962C8B-B14F-4D97-AF65-F5344CB8AC3E}">
        <p14:creationId xmlns:p14="http://schemas.microsoft.com/office/powerpoint/2010/main" val="3309690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spTree>
      <p:nvGrpSpPr>
        <p:cNvPr id="1" name=""/>
        <p:cNvGrpSpPr/>
        <p:nvPr/>
      </p:nvGrpSpPr>
      <p:grpSpPr>
        <a:xfrm>
          <a:off x="0" y="0"/>
          <a:ext cx="0" cy="0"/>
          <a:chOff x="0" y="0"/>
          <a:chExt cx="0" cy="0"/>
        </a:xfrm>
      </p:grpSpPr>
      <p:sp>
        <p:nvSpPr>
          <p:cNvPr id="13" name="Stopka 6"/>
          <p:cNvSpPr>
            <a:spLocks noGrp="1"/>
          </p:cNvSpPr>
          <p:nvPr>
            <p:ph type="ftr" sz="quarter" idx="3"/>
          </p:nvPr>
        </p:nvSpPr>
        <p:spPr>
          <a:xfrm>
            <a:off x="1151591" y="6129338"/>
            <a:ext cx="7739237" cy="539662"/>
          </a:xfrm>
          <a:prstGeom prst="rect">
            <a:avLst/>
          </a:prstGeom>
        </p:spPr>
        <p:txBody>
          <a:bodyPr vert="horz" lIns="0" tIns="45720" rIns="91440" bIns="45720" rtlCol="0" anchor="ctr" anchorCtr="0"/>
          <a:lstStyle>
            <a:lvl1pPr algn="l">
              <a:defRPr sz="1400">
                <a:solidFill>
                  <a:schemeClr val="tx1"/>
                </a:solidFill>
                <a:latin typeface="Fira Sans" panose="020B0503050000020004" pitchFamily="34" charset="0"/>
                <a:ea typeface="Fira Sans" panose="020B0503050000020004" pitchFamily="34" charset="0"/>
              </a:defRPr>
            </a:lvl1pPr>
          </a:lstStyle>
          <a:p>
            <a:r>
              <a:rPr lang="pl-PL" dirty="0" smtClean="0"/>
              <a:t>Warszawa</a:t>
            </a:r>
            <a:endParaRPr lang="pl-PL" dirty="0"/>
          </a:p>
        </p:txBody>
      </p:sp>
      <p:sp>
        <p:nvSpPr>
          <p:cNvPr id="12" name="Data 5"/>
          <p:cNvSpPr>
            <a:spLocks noGrp="1"/>
          </p:cNvSpPr>
          <p:nvPr>
            <p:ph type="dt" sz="half" idx="2"/>
          </p:nvPr>
        </p:nvSpPr>
        <p:spPr>
          <a:xfrm>
            <a:off x="270002" y="6129424"/>
            <a:ext cx="864000" cy="539575"/>
          </a:xfrm>
          <a:prstGeom prst="rect">
            <a:avLst/>
          </a:prstGeom>
        </p:spPr>
        <p:txBody>
          <a:bodyPr vert="horz" lIns="0" tIns="45720" rIns="36000" bIns="45720" rtlCol="0" anchor="ctr" anchorCtr="0"/>
          <a:lstStyle>
            <a:lvl1pPr algn="r">
              <a:defRPr sz="1400">
                <a:solidFill>
                  <a:schemeClr val="tx1"/>
                </a:solidFill>
                <a:latin typeface="Fira Sans" panose="020B0503050000020004" pitchFamily="34" charset="0"/>
                <a:ea typeface="Fira Sans" panose="020B0503050000020004" pitchFamily="34" charset="0"/>
              </a:defRPr>
            </a:lvl1pPr>
          </a:lstStyle>
          <a:p>
            <a:pPr algn="l"/>
            <a:r>
              <a:rPr lang="pl-PL" dirty="0" smtClean="0"/>
              <a:t>02.01.2018</a:t>
            </a:r>
            <a:endParaRPr lang="pl-PL" dirty="0"/>
          </a:p>
        </p:txBody>
      </p:sp>
      <p:sp>
        <p:nvSpPr>
          <p:cNvPr id="8" name="Dane autora 4"/>
          <p:cNvSpPr>
            <a:spLocks noGrp="1"/>
          </p:cNvSpPr>
          <p:nvPr>
            <p:ph type="body" sz="quarter" idx="14" hasCustomPrompt="1"/>
          </p:nvPr>
        </p:nvSpPr>
        <p:spPr>
          <a:xfrm>
            <a:off x="252413" y="4689474"/>
            <a:ext cx="8639175" cy="1439526"/>
          </a:xfrm>
        </p:spPr>
        <p:txBody>
          <a:bodyPr>
            <a:normAutofit/>
          </a:bodyPr>
          <a:lstStyle>
            <a:lvl1pPr marL="342882" indent="-342882">
              <a:buFont typeface="Arial" panose="020B0604020202020204" pitchFamily="34" charset="0"/>
              <a:buNone/>
              <a:defRPr lang="pl-PL" sz="2000" kern="1200" dirty="0" smtClean="0">
                <a:solidFill>
                  <a:schemeClr val="bg1"/>
                </a:solidFill>
                <a:latin typeface="Fira Sans" panose="020B0503050000020004" pitchFamily="34" charset="0"/>
                <a:ea typeface="+mn-ea"/>
                <a:cs typeface="+mn-cs"/>
              </a:defRPr>
            </a:lvl1pPr>
            <a:lvl2pPr>
              <a:buFontTx/>
              <a:buNone/>
              <a:defRPr>
                <a:solidFill>
                  <a:schemeClr val="bg1"/>
                </a:solidFill>
              </a:defRPr>
            </a:lvl2pPr>
          </a:lstStyle>
          <a:p>
            <a:pPr marL="0" lvl="0" indent="0" algn="l" defTabSz="914354" rtl="0" eaLnBrk="1" latinLnBrk="0" hangingPunct="1">
              <a:lnSpc>
                <a:spcPct val="100000"/>
              </a:lnSpc>
              <a:spcBef>
                <a:spcPts val="0"/>
              </a:spcBef>
              <a:spcAft>
                <a:spcPts val="1200"/>
              </a:spcAft>
            </a:pPr>
            <a:r>
              <a:rPr lang="pl-PL" dirty="0" smtClean="0"/>
              <a:t>Dane autora</a:t>
            </a:r>
          </a:p>
        </p:txBody>
      </p:sp>
      <p:sp>
        <p:nvSpPr>
          <p:cNvPr id="7" name="Podtytuł prezentacji 3"/>
          <p:cNvSpPr>
            <a:spLocks noGrp="1"/>
          </p:cNvSpPr>
          <p:nvPr>
            <p:ph type="body" sz="quarter" idx="13" hasCustomPrompt="1"/>
          </p:nvPr>
        </p:nvSpPr>
        <p:spPr>
          <a:xfrm>
            <a:off x="252001" y="3428999"/>
            <a:ext cx="8639588" cy="1080499"/>
          </a:xfrm>
        </p:spPr>
        <p:txBody>
          <a:bodyPr/>
          <a:lstStyle>
            <a:lvl1pPr marL="0" indent="0">
              <a:buNone/>
              <a:defRPr baseline="0">
                <a:solidFill>
                  <a:schemeClr val="bg1"/>
                </a:solidFill>
              </a:defRPr>
            </a:lvl1pPr>
          </a:lstStyle>
          <a:p>
            <a:pPr lvl="0"/>
            <a:r>
              <a:rPr lang="pl-PL" dirty="0" smtClean="0"/>
              <a:t>Podtytuł prezentacji</a:t>
            </a:r>
            <a:endParaRPr lang="pl-PL" dirty="0"/>
          </a:p>
        </p:txBody>
      </p:sp>
      <p:sp>
        <p:nvSpPr>
          <p:cNvPr id="6" name="Tytuł prezentacji 2"/>
          <p:cNvSpPr>
            <a:spLocks noGrp="1"/>
          </p:cNvSpPr>
          <p:nvPr>
            <p:ph type="title" hasCustomPrompt="1"/>
          </p:nvPr>
        </p:nvSpPr>
        <p:spPr>
          <a:xfrm>
            <a:off x="251653" y="1089025"/>
            <a:ext cx="8639175" cy="2160001"/>
          </a:xfrm>
        </p:spPr>
        <p:txBody>
          <a:bodyPr/>
          <a:lstStyle>
            <a:lvl1pPr>
              <a:defRPr>
                <a:solidFill>
                  <a:schemeClr val="bg1"/>
                </a:solidFill>
              </a:defRPr>
            </a:lvl1pPr>
          </a:lstStyle>
          <a:p>
            <a:r>
              <a:rPr lang="pl-PL" dirty="0" smtClean="0"/>
              <a:t>Tytuł prezentacji</a:t>
            </a:r>
            <a:endParaRPr lang="pl-PL" dirty="0"/>
          </a:p>
        </p:txBody>
      </p:sp>
      <p:pic>
        <p:nvPicPr>
          <p:cNvPr id="17" name="Logo StatisticsPolan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653" y="188913"/>
            <a:ext cx="2215588" cy="540000"/>
          </a:xfrm>
          <a:prstGeom prst="rect">
            <a:avLst/>
          </a:prstGeom>
        </p:spPr>
      </p:pic>
      <p:pic>
        <p:nvPicPr>
          <p:cNvPr id="10" name="Logo SP + EUR + OECD" hidden="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1653" y="188913"/>
            <a:ext cx="5985378" cy="540000"/>
          </a:xfrm>
          <a:prstGeom prst="rect">
            <a:avLst/>
          </a:prstGeom>
        </p:spPr>
      </p:pic>
      <p:pic>
        <p:nvPicPr>
          <p:cNvPr id="9" name="Logo 100 lat GUS" hidden="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7982" y="189327"/>
            <a:ext cx="2374811" cy="540000"/>
          </a:xfrm>
          <a:prstGeom prst="rect">
            <a:avLst/>
          </a:prstGeom>
        </p:spPr>
      </p:pic>
    </p:spTree>
    <p:extLst>
      <p:ext uri="{BB962C8B-B14F-4D97-AF65-F5344CB8AC3E}">
        <p14:creationId xmlns:p14="http://schemas.microsoft.com/office/powerpoint/2010/main" val="153117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ytuł i zawartość">
    <p:bg>
      <p:bgPr>
        <a:solidFill>
          <a:schemeClr val="bg1"/>
        </a:solidFill>
        <a:effectLst/>
      </p:bgPr>
    </p:bg>
    <p:spTree>
      <p:nvGrpSpPr>
        <p:cNvPr id="1" name=""/>
        <p:cNvGrpSpPr/>
        <p:nvPr/>
      </p:nvGrpSpPr>
      <p:grpSpPr>
        <a:xfrm>
          <a:off x="0" y="0"/>
          <a:ext cx="0" cy="0"/>
          <a:chOff x="0" y="0"/>
          <a:chExt cx="0" cy="0"/>
        </a:xfrm>
      </p:grpSpPr>
      <p:sp>
        <p:nvSpPr>
          <p:cNvPr id="8" name="Numer slajdu 5"/>
          <p:cNvSpPr txBox="1">
            <a:spLocks/>
          </p:cNvSpPr>
          <p:nvPr userDrawn="1"/>
        </p:nvSpPr>
        <p:spPr>
          <a:xfrm>
            <a:off x="8676000" y="6273000"/>
            <a:ext cx="576000" cy="252000"/>
          </a:xfrm>
          <a:prstGeom prst="flowChartTerminator">
            <a:avLst/>
          </a:prstGeom>
          <a:solidFill>
            <a:srgbClr val="2C2276"/>
          </a:solidFill>
        </p:spPr>
        <p:txBody>
          <a:bodyPr vert="horz" lIns="36000" tIns="45720" rIns="252000" bIns="45720" rtlCol="0" anchor="ctr"/>
          <a:lstStyle>
            <a:defPPr>
              <a:defRPr lang="pl-PL"/>
            </a:defPPr>
            <a:lvl1pPr marL="0" algn="l" defTabSz="914400" rtl="0" eaLnBrk="1" latinLnBrk="0" hangingPunct="1">
              <a:defRPr sz="1200" kern="1200">
                <a:solidFill>
                  <a:schemeClr val="bg1"/>
                </a:solidFill>
                <a:latin typeface="Fira Sans SemiBold" panose="020B06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07FC74E-4485-49A2-BB8C-3F11C6A1A0FF}" type="slidenum">
              <a:rPr lang="pl-PL" smtClean="0"/>
              <a:pPr algn="r"/>
              <a:t>‹#›</a:t>
            </a:fld>
            <a:endParaRPr lang="pl-PL" sz="1200" dirty="0"/>
          </a:p>
        </p:txBody>
      </p:sp>
      <p:sp>
        <p:nvSpPr>
          <p:cNvPr id="6" name="Stopka 4"/>
          <p:cNvSpPr txBox="1"/>
          <p:nvPr userDrawn="1"/>
        </p:nvSpPr>
        <p:spPr>
          <a:xfrm>
            <a:off x="7488000" y="6245449"/>
            <a:ext cx="1080000" cy="307777"/>
          </a:xfrm>
          <a:prstGeom prst="rect">
            <a:avLst/>
          </a:prstGeom>
          <a:noFill/>
        </p:spPr>
        <p:txBody>
          <a:bodyPr wrap="square" lIns="0" r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l-PL" sz="1400" dirty="0" smtClean="0"/>
              <a:t>stat.gov.pl</a:t>
            </a:r>
          </a:p>
        </p:txBody>
      </p:sp>
      <p:pic>
        <p:nvPicPr>
          <p:cNvPr id="15" name="Logo StatisticsPolan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2413" y="6156000"/>
            <a:ext cx="2215588" cy="540000"/>
          </a:xfrm>
          <a:prstGeom prst="rect">
            <a:avLst/>
          </a:prstGeom>
        </p:spPr>
      </p:pic>
      <p:pic>
        <p:nvPicPr>
          <p:cNvPr id="11" name="Logo SP + EUR + OECD" hidden="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2413" y="6156000"/>
            <a:ext cx="5985378" cy="540000"/>
          </a:xfrm>
          <a:prstGeom prst="rect">
            <a:avLst/>
          </a:prstGeom>
        </p:spPr>
      </p:pic>
      <p:pic>
        <p:nvPicPr>
          <p:cNvPr id="7" name="Logo 100 lat GUS" hidden="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2000" y="6156000"/>
            <a:ext cx="2374811" cy="540000"/>
          </a:xfrm>
          <a:prstGeom prst="rect">
            <a:avLst/>
          </a:prstGeom>
        </p:spPr>
      </p:pic>
      <p:sp>
        <p:nvSpPr>
          <p:cNvPr id="10" name="Tekst slajdu 2"/>
          <p:cNvSpPr>
            <a:spLocks noGrp="1"/>
          </p:cNvSpPr>
          <p:nvPr>
            <p:ph idx="1"/>
          </p:nvPr>
        </p:nvSpPr>
        <p:spPr>
          <a:xfrm>
            <a:off x="252413" y="1089025"/>
            <a:ext cx="8639175" cy="5040313"/>
          </a:xfrm>
        </p:spPr>
        <p:txBody>
          <a:bodyPr anchor="t" anchorCtr="0"/>
          <a:lstStyle>
            <a:lvl1pPr marL="228589" indent="-228589">
              <a:buFont typeface="Arial" panose="020B0604020202020204" pitchFamily="34" charset="0"/>
              <a:buChar char="•"/>
              <a:defRPr>
                <a:solidFill>
                  <a:schemeClr val="tx1"/>
                </a:solidFill>
              </a:defRPr>
            </a:lvl1pPr>
            <a:lvl2pPr marL="685766" indent="-228589">
              <a:buFont typeface="Fira Sans" panose="020B0503050000020004" pitchFamily="34" charset="0"/>
              <a:buChar char="·"/>
              <a:defRPr>
                <a:solidFill>
                  <a:schemeClr val="tx1"/>
                </a:solidFill>
              </a:defRPr>
            </a:lvl2pPr>
            <a:lvl3pPr marL="1142942" indent="-228589">
              <a:buFont typeface="Fira Sans" panose="020B0503050000020004" pitchFamily="34" charset="0"/>
              <a:buChar char="·"/>
              <a:defRPr>
                <a:solidFill>
                  <a:schemeClr val="tx1"/>
                </a:solidFill>
              </a:defRPr>
            </a:lvl3pPr>
            <a:lvl4pPr marL="1600120" indent="-228589">
              <a:buFont typeface="Fira Sans" panose="020B0503050000020004" pitchFamily="34" charset="0"/>
              <a:buChar char="·"/>
              <a:defRPr>
                <a:solidFill>
                  <a:schemeClr val="tx1"/>
                </a:solidFill>
              </a:defRPr>
            </a:lvl4pPr>
            <a:lvl5pPr marL="2057298" indent="-228589">
              <a:buFont typeface="Fira Sans" panose="020B0503050000020004" pitchFamily="34" charset="0"/>
              <a:buChar char="·"/>
              <a:defRPr>
                <a:solidFill>
                  <a:schemeClr val="tx1"/>
                </a:solidFill>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9" name="Tytuł slajdu 1"/>
          <p:cNvSpPr>
            <a:spLocks noGrp="1"/>
          </p:cNvSpPr>
          <p:nvPr>
            <p:ph type="title"/>
          </p:nvPr>
        </p:nvSpPr>
        <p:spPr>
          <a:xfrm>
            <a:off x="252413" y="188913"/>
            <a:ext cx="8639175" cy="720000"/>
          </a:xfrm>
        </p:spPr>
        <p:txBody>
          <a:bodyPr/>
          <a:lstStyle>
            <a:lvl1pPr>
              <a:defRPr>
                <a:solidFill>
                  <a:srgbClr val="001377"/>
                </a:solidFill>
                <a:latin typeface="Fira Sans SemiBold" panose="020B0603050000020004" pitchFamily="34" charset="0"/>
                <a:ea typeface="Fira Sans SemiBold" panose="020B0603050000020004" pitchFamily="34" charset="0"/>
              </a:defRPr>
            </a:lvl1pPr>
          </a:lstStyle>
          <a:p>
            <a:r>
              <a:rPr lang="pl-PL" smtClean="0"/>
              <a:t>Kliknij, aby edytować styl</a:t>
            </a:r>
            <a:endParaRPr lang="en-US" dirty="0"/>
          </a:p>
        </p:txBody>
      </p:sp>
    </p:spTree>
    <p:extLst>
      <p:ext uri="{BB962C8B-B14F-4D97-AF65-F5344CB8AC3E}">
        <p14:creationId xmlns:p14="http://schemas.microsoft.com/office/powerpoint/2010/main" val="2618319550"/>
      </p:ext>
    </p:extLst>
  </p:cSld>
  <p:clrMapOvr>
    <a:masterClrMapping/>
  </p:clrMapOvr>
  <p:hf hdr="0"/>
  <p:extLst mod="1">
    <p:ext uri="{DCECCB84-F9BA-43D5-87BE-67443E8EF086}">
      <p15:sldGuideLst xmlns:p15="http://schemas.microsoft.com/office/powerpoint/2012/main">
        <p15:guide id="1" orient="horz" pos="43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ajd końcow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topka końcowa 5"/>
          <p:cNvSpPr txBox="1"/>
          <p:nvPr userDrawn="1"/>
        </p:nvSpPr>
        <p:spPr>
          <a:xfrm>
            <a:off x="252413" y="6249384"/>
            <a:ext cx="1079999" cy="307777"/>
          </a:xfrm>
          <a:prstGeom prst="rect">
            <a:avLst/>
          </a:prstGeom>
          <a:noFill/>
        </p:spPr>
        <p:txBody>
          <a:bodyPr wrap="square" lIns="0" r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smtClean="0"/>
              <a:t>stat.gov.pl</a:t>
            </a:r>
          </a:p>
        </p:txBody>
      </p:sp>
      <p:sp>
        <p:nvSpPr>
          <p:cNvPr id="11" name="Dane autora 4"/>
          <p:cNvSpPr>
            <a:spLocks noGrp="1"/>
          </p:cNvSpPr>
          <p:nvPr>
            <p:ph type="body" sz="quarter" idx="14" hasCustomPrompt="1"/>
          </p:nvPr>
        </p:nvSpPr>
        <p:spPr>
          <a:xfrm>
            <a:off x="252413" y="4689474"/>
            <a:ext cx="8639175" cy="1439526"/>
          </a:xfrm>
        </p:spPr>
        <p:txBody>
          <a:bodyPr>
            <a:normAutofit/>
          </a:bodyPr>
          <a:lstStyle>
            <a:lvl1pPr marL="342882" indent="-342882">
              <a:buFont typeface="Arial" panose="020B0604020202020204" pitchFamily="34" charset="0"/>
              <a:buNone/>
              <a:defRPr lang="pl-PL" sz="2000" kern="1200" dirty="0" smtClean="0">
                <a:solidFill>
                  <a:schemeClr val="tx1"/>
                </a:solidFill>
                <a:latin typeface="Fira Sans" panose="020B0503050000020004" pitchFamily="34" charset="0"/>
                <a:ea typeface="+mn-ea"/>
                <a:cs typeface="+mn-cs"/>
              </a:defRPr>
            </a:lvl1pPr>
            <a:lvl2pPr>
              <a:buFontTx/>
              <a:buNone/>
              <a:defRPr>
                <a:solidFill>
                  <a:schemeClr val="bg1"/>
                </a:solidFill>
              </a:defRPr>
            </a:lvl2pPr>
          </a:lstStyle>
          <a:p>
            <a:pPr marL="0" lvl="0" indent="0" algn="l" defTabSz="914354" rtl="0" eaLnBrk="1" latinLnBrk="0" hangingPunct="1">
              <a:lnSpc>
                <a:spcPct val="100000"/>
              </a:lnSpc>
              <a:spcBef>
                <a:spcPts val="0"/>
              </a:spcBef>
              <a:spcAft>
                <a:spcPts val="1200"/>
              </a:spcAft>
            </a:pPr>
            <a:r>
              <a:rPr lang="pl-PL" dirty="0" smtClean="0"/>
              <a:t>Dane autora</a:t>
            </a:r>
          </a:p>
        </p:txBody>
      </p:sp>
      <p:sp>
        <p:nvSpPr>
          <p:cNvPr id="10" name="Dodatkowe informacje 3"/>
          <p:cNvSpPr>
            <a:spLocks noGrp="1"/>
          </p:cNvSpPr>
          <p:nvPr>
            <p:ph type="body" sz="quarter" idx="13" hasCustomPrompt="1"/>
          </p:nvPr>
        </p:nvSpPr>
        <p:spPr>
          <a:xfrm>
            <a:off x="252001" y="3428999"/>
            <a:ext cx="8639588" cy="1080499"/>
          </a:xfrm>
        </p:spPr>
        <p:txBody>
          <a:bodyPr/>
          <a:lstStyle>
            <a:lvl1pPr marL="0" indent="0">
              <a:buNone/>
              <a:defRPr baseline="0">
                <a:solidFill>
                  <a:schemeClr val="tx1"/>
                </a:solidFill>
              </a:defRPr>
            </a:lvl1pPr>
          </a:lstStyle>
          <a:p>
            <a:pPr lvl="0"/>
            <a:r>
              <a:rPr lang="pl-PL" dirty="0" smtClean="0"/>
              <a:t>Dodatkowe informacje</a:t>
            </a:r>
          </a:p>
        </p:txBody>
      </p:sp>
      <p:sp>
        <p:nvSpPr>
          <p:cNvPr id="9" name="Więcej na: stat.gov.pl 2"/>
          <p:cNvSpPr>
            <a:spLocks noGrp="1"/>
          </p:cNvSpPr>
          <p:nvPr>
            <p:ph type="title" hasCustomPrompt="1"/>
          </p:nvPr>
        </p:nvSpPr>
        <p:spPr>
          <a:xfrm>
            <a:off x="251653" y="1089025"/>
            <a:ext cx="8639175" cy="2160001"/>
          </a:xfrm>
        </p:spPr>
        <p:txBody>
          <a:bodyPr/>
          <a:lstStyle>
            <a:lvl1pPr>
              <a:defRPr>
                <a:solidFill>
                  <a:schemeClr val="tx1"/>
                </a:solidFill>
              </a:defRPr>
            </a:lvl1pPr>
          </a:lstStyle>
          <a:p>
            <a:r>
              <a:rPr lang="pl-PL" dirty="0" smtClean="0"/>
              <a:t>Więcej informacji: stat.gov.pl</a:t>
            </a:r>
          </a:p>
        </p:txBody>
      </p:sp>
      <p:pic>
        <p:nvPicPr>
          <p:cNvPr id="16" name="Logo StatisticsPoland"/>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2413" y="188913"/>
            <a:ext cx="2215588" cy="540000"/>
          </a:xfrm>
          <a:prstGeom prst="rect">
            <a:avLst/>
          </a:prstGeom>
        </p:spPr>
      </p:pic>
      <p:pic>
        <p:nvPicPr>
          <p:cNvPr id="12" name="Logo SP + EUR + OECD" hidden="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1653" y="188913"/>
            <a:ext cx="5985378" cy="540000"/>
          </a:xfrm>
          <a:prstGeom prst="rect">
            <a:avLst/>
          </a:prstGeom>
        </p:spPr>
      </p:pic>
      <p:pic>
        <p:nvPicPr>
          <p:cNvPr id="8" name="Logo 100 lat GUS" hidden="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7982" y="189327"/>
            <a:ext cx="2374811" cy="540000"/>
          </a:xfrm>
          <a:prstGeom prst="rect">
            <a:avLst/>
          </a:prstGeom>
        </p:spPr>
      </p:pic>
    </p:spTree>
    <p:extLst>
      <p:ext uri="{BB962C8B-B14F-4D97-AF65-F5344CB8AC3E}">
        <p14:creationId xmlns:p14="http://schemas.microsoft.com/office/powerpoint/2010/main" val="13330783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Data 3"/>
          <p:cNvSpPr>
            <a:spLocks noGrp="1"/>
          </p:cNvSpPr>
          <p:nvPr>
            <p:ph type="dt" sz="half" idx="2"/>
          </p:nvPr>
        </p:nvSpPr>
        <p:spPr>
          <a:xfrm>
            <a:off x="270002" y="6129424"/>
            <a:ext cx="864000" cy="539575"/>
          </a:xfrm>
          <a:prstGeom prst="rect">
            <a:avLst/>
          </a:prstGeom>
        </p:spPr>
        <p:txBody>
          <a:bodyPr vert="horz" lIns="0" tIns="45720" rIns="0" bIns="45720" rtlCol="0" anchor="ctr" anchorCtr="0"/>
          <a:lstStyle>
            <a:lvl1pPr algn="r">
              <a:defRPr sz="1400">
                <a:solidFill>
                  <a:schemeClr val="tx1"/>
                </a:solidFill>
                <a:latin typeface="Fira Sans" panose="020B0503050000020004" pitchFamily="34" charset="0"/>
                <a:ea typeface="Fira Sans" panose="020B0503050000020004" pitchFamily="34" charset="0"/>
              </a:defRPr>
            </a:lvl1pPr>
          </a:lstStyle>
          <a:p>
            <a:pPr algn="l"/>
            <a:r>
              <a:rPr lang="pl-PL" dirty="0" smtClean="0"/>
              <a:t>02.01.2018</a:t>
            </a:r>
            <a:endParaRPr lang="pl-PL" dirty="0"/>
          </a:p>
        </p:txBody>
      </p:sp>
      <p:sp>
        <p:nvSpPr>
          <p:cNvPr id="3" name="Tekst 2"/>
          <p:cNvSpPr>
            <a:spLocks noGrp="1"/>
          </p:cNvSpPr>
          <p:nvPr>
            <p:ph type="body" idx="1"/>
          </p:nvPr>
        </p:nvSpPr>
        <p:spPr>
          <a:xfrm>
            <a:off x="252413" y="1089000"/>
            <a:ext cx="8639175" cy="5040000"/>
          </a:xfrm>
          <a:prstGeom prst="rect">
            <a:avLst/>
          </a:prstGeom>
        </p:spPr>
        <p:txBody>
          <a:bodyPr vert="horz" lIns="0" tIns="45720" rIns="0" bIns="45720"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2" name="Tytuł 1"/>
          <p:cNvSpPr>
            <a:spLocks noGrp="1"/>
          </p:cNvSpPr>
          <p:nvPr>
            <p:ph type="title"/>
          </p:nvPr>
        </p:nvSpPr>
        <p:spPr>
          <a:xfrm>
            <a:off x="252413" y="188913"/>
            <a:ext cx="8639175" cy="720000"/>
          </a:xfrm>
          <a:prstGeom prst="rect">
            <a:avLst/>
          </a:prstGeom>
        </p:spPr>
        <p:txBody>
          <a:bodyPr vert="horz" lIns="0" tIns="45720" rIns="0" bIns="45720" rtlCol="0" anchor="b" anchorCtr="0">
            <a:normAutofit/>
          </a:bodyPr>
          <a:lstStyle/>
          <a:p>
            <a:r>
              <a:rPr lang="pl-PL" dirty="0" smtClean="0"/>
              <a:t>Kliknij, aby edytować styl</a:t>
            </a:r>
            <a:endParaRPr lang="en-US" dirty="0"/>
          </a:p>
        </p:txBody>
      </p:sp>
    </p:spTree>
    <p:extLst>
      <p:ext uri="{BB962C8B-B14F-4D97-AF65-F5344CB8AC3E}">
        <p14:creationId xmlns:p14="http://schemas.microsoft.com/office/powerpoint/2010/main" val="1287343086"/>
      </p:ext>
    </p:extLst>
  </p:cSld>
  <p:clrMap bg1="lt1" tx1="dk1" bg2="lt2" tx2="dk2" accent1="accent1" accent2="accent2" accent3="accent3" accent4="accent4" accent5="accent5" accent6="accent6" hlink="hlink" folHlink="folHlink"/>
  <p:sldLayoutIdLst>
    <p:sldLayoutId id="2147483696" r:id="rId1"/>
    <p:sldLayoutId id="2147483695" r:id="rId2"/>
    <p:sldLayoutId id="2147483697" r:id="rId3"/>
  </p:sldLayoutIdLst>
  <p:hf hdr="0"/>
  <p:txStyles>
    <p:titleStyle>
      <a:lvl1pPr algn="l" defTabSz="914354" rtl="0" eaLnBrk="1" latinLnBrk="0" hangingPunct="1">
        <a:lnSpc>
          <a:spcPct val="90000"/>
        </a:lnSpc>
        <a:spcBef>
          <a:spcPct val="0"/>
        </a:spcBef>
        <a:buNone/>
        <a:defRPr sz="3600" b="0" kern="1200">
          <a:solidFill>
            <a:srgbClr val="2C2276"/>
          </a:solidFill>
          <a:latin typeface="Fira Sans SemiBold" panose="020B0603050000020004" pitchFamily="34" charset="0"/>
          <a:ea typeface="Fira Sans SemiBold" panose="020B0603050000020004" pitchFamily="34" charset="0"/>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600" kern="1200">
          <a:solidFill>
            <a:schemeClr val="tx1"/>
          </a:solidFill>
          <a:latin typeface="Fira Sans" panose="020B0503050000020004" pitchFamily="34" charset="0"/>
          <a:ea typeface="Fira Sans" panose="020B0503050000020004" pitchFamily="34" charset="0"/>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600" kern="1200">
          <a:solidFill>
            <a:schemeClr val="tx1"/>
          </a:solidFill>
          <a:latin typeface="Fira Sans" panose="020B0503050000020004" pitchFamily="34" charset="0"/>
          <a:ea typeface="Fira Sans" panose="020B0503050000020004" pitchFamily="34" charset="0"/>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600" kern="1200">
          <a:solidFill>
            <a:schemeClr val="tx1"/>
          </a:solidFill>
          <a:latin typeface="Fira Sans" panose="020B0503050000020004" pitchFamily="34" charset="0"/>
          <a:ea typeface="Fira Sans" panose="020B0503050000020004" pitchFamily="34" charset="0"/>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2600" kern="1200">
          <a:solidFill>
            <a:schemeClr val="tx1"/>
          </a:solidFill>
          <a:latin typeface="Fira Sans" panose="020B0503050000020004" pitchFamily="34" charset="0"/>
          <a:ea typeface="Fira Sans" panose="020B0503050000020004" pitchFamily="34" charset="0"/>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2600" kern="1200">
          <a:solidFill>
            <a:schemeClr val="tx1"/>
          </a:solidFill>
          <a:latin typeface="Fira Sans" panose="020B0503050000020004" pitchFamily="34" charset="0"/>
          <a:ea typeface="Fira Sans" panose="020B0503050000020004" pitchFamily="34" charset="0"/>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19" userDrawn="1">
          <p15:clr>
            <a:srgbClr val="F26B43"/>
          </p15:clr>
        </p15:guide>
        <p15:guide id="2" orient="horz" pos="3861" userDrawn="1">
          <p15:clr>
            <a:srgbClr val="F26B43"/>
          </p15:clr>
        </p15:guide>
        <p15:guide id="3" pos="159" userDrawn="1">
          <p15:clr>
            <a:srgbClr val="F26B43"/>
          </p15:clr>
        </p15:guide>
        <p15:guide id="4" pos="5601" userDrawn="1">
          <p15:clr>
            <a:srgbClr val="F26B43"/>
          </p15:clr>
        </p15:guide>
        <p15:guide id="5" orient="horz" pos="686" userDrawn="1">
          <p15:clr>
            <a:srgbClr val="F26B43"/>
          </p15:clr>
        </p15:guide>
        <p15:guide id="6" orient="horz" pos="1480" userDrawn="1">
          <p15:clr>
            <a:srgbClr val="F26B43"/>
          </p15:clr>
        </p15:guide>
        <p15:guide id="8"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H.Strzelecka@stat.gov.pl"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mailto:T.Piasecki@stat.gov.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stopki 1"/>
          <p:cNvSpPr>
            <a:spLocks noGrp="1"/>
          </p:cNvSpPr>
          <p:nvPr>
            <p:ph type="ftr" sz="quarter" idx="3"/>
          </p:nvPr>
        </p:nvSpPr>
        <p:spPr>
          <a:xfrm>
            <a:off x="251652" y="6321385"/>
            <a:ext cx="8639175" cy="539662"/>
          </a:xfrm>
        </p:spPr>
        <p:txBody>
          <a:bodyPr/>
          <a:lstStyle/>
          <a:p>
            <a:r>
              <a:rPr lang="en-GB" dirty="0" smtClean="0"/>
              <a:t> LFS Methodology Workshop, Budapest 17th of May 2019</a:t>
            </a:r>
          </a:p>
          <a:p>
            <a:endParaRPr lang="en-GB" dirty="0"/>
          </a:p>
        </p:txBody>
      </p:sp>
      <p:sp>
        <p:nvSpPr>
          <p:cNvPr id="4" name="Symbol zastępczy tekstu 3"/>
          <p:cNvSpPr>
            <a:spLocks noGrp="1"/>
          </p:cNvSpPr>
          <p:nvPr>
            <p:ph type="body" sz="quarter" idx="14"/>
          </p:nvPr>
        </p:nvSpPr>
        <p:spPr>
          <a:xfrm>
            <a:off x="252413" y="4437112"/>
            <a:ext cx="8639175" cy="648072"/>
          </a:xfrm>
        </p:spPr>
        <p:txBody>
          <a:bodyPr/>
          <a:lstStyle/>
          <a:p>
            <a:r>
              <a:rPr lang="en-GB" i="1" noProof="0" dirty="0" smtClean="0"/>
              <a:t>Hanna Strzelecka, Tomasz Piasecki</a:t>
            </a:r>
            <a:endParaRPr lang="en-GB" i="1" noProof="0" dirty="0"/>
          </a:p>
        </p:txBody>
      </p:sp>
      <p:sp>
        <p:nvSpPr>
          <p:cNvPr id="6" name="Tytuł 5"/>
          <p:cNvSpPr>
            <a:spLocks noGrp="1"/>
          </p:cNvSpPr>
          <p:nvPr>
            <p:ph type="title"/>
          </p:nvPr>
        </p:nvSpPr>
        <p:spPr>
          <a:xfrm>
            <a:off x="251653" y="1412776"/>
            <a:ext cx="8639175" cy="2160001"/>
          </a:xfrm>
        </p:spPr>
        <p:txBody>
          <a:bodyPr>
            <a:normAutofit/>
          </a:bodyPr>
          <a:lstStyle/>
          <a:p>
            <a:r>
              <a:rPr lang="en-GB" sz="3400" noProof="0" dirty="0" smtClean="0"/>
              <a:t>Proxy interviews in the Polish LFS – </a:t>
            </a:r>
            <a:br>
              <a:rPr lang="en-GB" sz="3400" noProof="0" dirty="0" smtClean="0"/>
            </a:br>
            <a:r>
              <a:rPr lang="en-GB" sz="3400" noProof="0" dirty="0" smtClean="0"/>
              <a:t>reasons and determinants, effects,</a:t>
            </a:r>
            <a:br>
              <a:rPr lang="en-GB" sz="3400" noProof="0" dirty="0" smtClean="0"/>
            </a:br>
            <a:r>
              <a:rPr lang="en-GB" sz="3400" noProof="0" dirty="0" smtClean="0"/>
              <a:t>possible solutions to deal with</a:t>
            </a:r>
            <a:endParaRPr lang="en-GB" sz="3400" noProof="0" dirty="0"/>
          </a:p>
        </p:txBody>
      </p:sp>
    </p:spTree>
    <p:extLst>
      <p:ext uri="{BB962C8B-B14F-4D97-AF65-F5344CB8AC3E}">
        <p14:creationId xmlns:p14="http://schemas.microsoft.com/office/powerpoint/2010/main" val="4064183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2" y="1196752"/>
            <a:ext cx="8639175" cy="5040313"/>
          </a:xfrm>
        </p:spPr>
        <p:txBody>
          <a:bodyPr anchor="t" anchorCtr="0">
            <a:normAutofit fontScale="92500" lnSpcReduction="20000"/>
          </a:bodyPr>
          <a:lstStyle/>
          <a:p>
            <a:pPr marL="0" indent="0">
              <a:lnSpc>
                <a:spcPct val="120000"/>
              </a:lnSpc>
              <a:spcBef>
                <a:spcPts val="400"/>
              </a:spcBef>
              <a:spcAft>
                <a:spcPts val="0"/>
              </a:spcAft>
              <a:buNone/>
            </a:pPr>
            <a:r>
              <a:rPr lang="en-GB" sz="2400" noProof="0" dirty="0" smtClean="0">
                <a:ea typeface="Calibri" panose="020F0502020204030204" pitchFamily="34" charset="0"/>
                <a:cs typeface="Times New Roman" panose="02020603050405020304" pitchFamily="18" charset="0"/>
              </a:rPr>
              <a:t>The work carried out included the following issues:</a:t>
            </a:r>
            <a:endParaRPr lang="en-GB" sz="3200" noProof="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Font typeface="Symbol" panose="05050102010706020507" pitchFamily="18" charset="2"/>
              <a:buChar char=""/>
            </a:pPr>
            <a:r>
              <a:rPr lang="en-GB" sz="2400" noProof="0" dirty="0" smtClean="0">
                <a:ea typeface="Calibri" panose="020F0502020204030204" pitchFamily="34" charset="0"/>
                <a:cs typeface="Times New Roman" panose="02020603050405020304" pitchFamily="18" charset="0"/>
              </a:rPr>
              <a:t>assessment the frequency and main areas of occurrence of the phenomenon (subpopulations affected)</a:t>
            </a:r>
            <a:endParaRPr lang="en-GB" sz="3200" noProof="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Font typeface="Symbol" panose="05050102010706020507" pitchFamily="18" charset="2"/>
              <a:buChar char=""/>
            </a:pPr>
            <a:r>
              <a:rPr lang="en-GB" sz="2400" noProof="0" dirty="0" smtClean="0">
                <a:ea typeface="Calibri" panose="020F0502020204030204" pitchFamily="34" charset="0"/>
                <a:cs typeface="Times New Roman" panose="02020603050405020304" pitchFamily="18" charset="0"/>
              </a:rPr>
              <a:t>finding the determinants of proxy interviews</a:t>
            </a:r>
            <a:endParaRPr lang="en-GB" sz="3200" noProof="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Font typeface="Symbol" panose="05050102010706020507" pitchFamily="18" charset="2"/>
              <a:buChar char=""/>
            </a:pPr>
            <a:r>
              <a:rPr lang="en-GB" sz="2400" noProof="0" dirty="0" smtClean="0">
                <a:ea typeface="Calibri" panose="020F0502020204030204" pitchFamily="34" charset="0"/>
                <a:cs typeface="Times New Roman" panose="02020603050405020304" pitchFamily="18" charset="0"/>
              </a:rPr>
              <a:t>assessment of the impact on the values indicators based on the key LFS variables</a:t>
            </a:r>
            <a:endParaRPr lang="en-GB" sz="3200" noProof="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Font typeface="Symbol" panose="05050102010706020507" pitchFamily="18" charset="2"/>
              <a:buChar char=""/>
            </a:pPr>
            <a:r>
              <a:rPr lang="en-GB" sz="2400" noProof="0" dirty="0" smtClean="0">
                <a:ea typeface="Calibri" panose="020F0502020204030204" pitchFamily="34" charset="0"/>
                <a:cs typeface="Times New Roman" panose="02020603050405020304" pitchFamily="18" charset="0"/>
              </a:rPr>
              <a:t>assessment and analysis of factors, circumstances, activities that could potentially increase respondents' propensity to provide direct interviews</a:t>
            </a:r>
            <a:endParaRPr lang="en-GB" sz="3200" noProof="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Font typeface="Symbol" panose="05050102010706020507" pitchFamily="18" charset="2"/>
              <a:buChar char=""/>
            </a:pPr>
            <a:r>
              <a:rPr lang="en-GB" sz="2400" noProof="0" dirty="0" smtClean="0">
                <a:ea typeface="Calibri" panose="020F0502020204030204" pitchFamily="34" charset="0"/>
                <a:cs typeface="Times New Roman" panose="02020603050405020304" pitchFamily="18" charset="0"/>
              </a:rPr>
              <a:t>building, taking into account the results of this assessment, some solutions and proposals for changes in the survey, which could increase the frequency of direct interviews and testing these solutions in a pilot study</a:t>
            </a:r>
            <a:endParaRPr lang="en-GB" sz="3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ytuł 2"/>
          <p:cNvSpPr>
            <a:spLocks noGrp="1"/>
          </p:cNvSpPr>
          <p:nvPr>
            <p:ph type="title"/>
          </p:nvPr>
        </p:nvSpPr>
        <p:spPr/>
        <p:txBody>
          <a:bodyPr/>
          <a:lstStyle/>
          <a:p>
            <a:r>
              <a:rPr lang="en-GB" noProof="0" dirty="0" smtClean="0"/>
              <a:t>Introduction</a:t>
            </a:r>
            <a:endParaRPr lang="en-GB" noProof="0" dirty="0"/>
          </a:p>
        </p:txBody>
      </p:sp>
    </p:spTree>
    <p:extLst>
      <p:ext uri="{BB962C8B-B14F-4D97-AF65-F5344CB8AC3E}">
        <p14:creationId xmlns:p14="http://schemas.microsoft.com/office/powerpoint/2010/main" val="1755003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79513" y="1815367"/>
            <a:ext cx="8208912" cy="5040313"/>
          </a:xfrm>
        </p:spPr>
        <p:txBody>
          <a:bodyPr anchor="t" anchorCtr="0">
            <a:normAutofit/>
          </a:bodyPr>
          <a:lstStyle/>
          <a:p>
            <a:pPr defTabSz="914400">
              <a:lnSpc>
                <a:spcPct val="100000"/>
              </a:lnSpc>
              <a:spcBef>
                <a:spcPts val="1200"/>
              </a:spcBef>
            </a:pPr>
            <a:r>
              <a:rPr lang="en-GB" sz="2200" noProof="0" dirty="0" smtClean="0"/>
              <a:t>Over the last years (2012-2017) the share of proxy interviews in Poland has been decreasing, beginning from 40.9% in 2012 to 37.0% in 2017.</a:t>
            </a:r>
          </a:p>
          <a:p>
            <a:pPr defTabSz="914400">
              <a:lnSpc>
                <a:spcPct val="100000"/>
              </a:lnSpc>
              <a:spcBef>
                <a:spcPts val="1200"/>
              </a:spcBef>
            </a:pPr>
            <a:r>
              <a:rPr lang="en-GB" sz="2200" noProof="0" dirty="0" smtClean="0"/>
              <a:t>During the same period the share of proxy interviews in the European Union showed a quite stable tendency, at the level of about 30%.</a:t>
            </a:r>
          </a:p>
          <a:p>
            <a:pPr defTabSz="914400">
              <a:lnSpc>
                <a:spcPct val="100000"/>
              </a:lnSpc>
              <a:spcBef>
                <a:spcPts val="1200"/>
              </a:spcBef>
            </a:pPr>
            <a:r>
              <a:rPr lang="en-GB" sz="2200" noProof="0" dirty="0" smtClean="0"/>
              <a:t>In 2016, what is the reference year for more detailed analyses, the rate in Poland was equal to 37.2%.</a:t>
            </a:r>
          </a:p>
        </p:txBody>
      </p:sp>
      <p:sp>
        <p:nvSpPr>
          <p:cNvPr id="3" name="Tytuł 2"/>
          <p:cNvSpPr>
            <a:spLocks noGrp="1"/>
          </p:cNvSpPr>
          <p:nvPr>
            <p:ph type="title"/>
          </p:nvPr>
        </p:nvSpPr>
        <p:spPr>
          <a:xfrm>
            <a:off x="265666" y="331595"/>
            <a:ext cx="8639175" cy="720000"/>
          </a:xfrm>
        </p:spPr>
        <p:txBody>
          <a:bodyPr>
            <a:normAutofit/>
          </a:bodyPr>
          <a:lstStyle/>
          <a:p>
            <a:r>
              <a:rPr lang="en-GB" noProof="0" dirty="0" smtClean="0"/>
              <a:t>The frequency of proxy interviews</a:t>
            </a:r>
            <a:endParaRPr lang="en-GB" noProof="0" dirty="0"/>
          </a:p>
        </p:txBody>
      </p:sp>
    </p:spTree>
    <p:extLst>
      <p:ext uri="{BB962C8B-B14F-4D97-AF65-F5344CB8AC3E}">
        <p14:creationId xmlns:p14="http://schemas.microsoft.com/office/powerpoint/2010/main" val="329039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65665" y="1196752"/>
            <a:ext cx="8639175" cy="5040313"/>
          </a:xfrm>
        </p:spPr>
        <p:txBody>
          <a:bodyPr anchor="t" anchorCtr="0">
            <a:normAutofit/>
          </a:bodyPr>
          <a:lstStyle/>
          <a:p>
            <a:pPr marL="0" indent="0" algn="ctr" defTabSz="914400">
              <a:lnSpc>
                <a:spcPct val="100000"/>
              </a:lnSpc>
              <a:spcBef>
                <a:spcPts val="1200"/>
              </a:spcBef>
              <a:buNone/>
            </a:pPr>
            <a:r>
              <a:rPr lang="en-GB" sz="2200" b="1" i="1" dirty="0" smtClean="0">
                <a:solidFill>
                  <a:srgbClr val="16307A"/>
                </a:solidFill>
              </a:rPr>
              <a:t>respondent’s characteristics -&gt; proxy occurrence</a:t>
            </a:r>
            <a:endParaRPr lang="en-GB" sz="2200" b="1" i="1" noProof="0" dirty="0" smtClean="0">
              <a:solidFill>
                <a:srgbClr val="16307A"/>
              </a:solidFill>
            </a:endParaRPr>
          </a:p>
          <a:p>
            <a:pPr defTabSz="914400">
              <a:lnSpc>
                <a:spcPct val="100000"/>
              </a:lnSpc>
            </a:pPr>
            <a:r>
              <a:rPr lang="en-GB" sz="2200" noProof="0" dirty="0" smtClean="0"/>
              <a:t>The ways to measure how the respondents’ characteristics explain the occurrence of proxy interview</a:t>
            </a:r>
          </a:p>
          <a:p>
            <a:pPr lvl="1" defTabSz="914400">
              <a:lnSpc>
                <a:spcPct val="100000"/>
              </a:lnSpc>
              <a:spcBef>
                <a:spcPts val="1000"/>
              </a:spcBef>
            </a:pPr>
            <a:r>
              <a:rPr lang="en-GB" sz="2200" noProof="0" dirty="0" smtClean="0"/>
              <a:t>comparison of proxy rates in the subpopulations defined by particular characteristics (male vs female, different age groups, </a:t>
            </a:r>
            <a:r>
              <a:rPr lang="en-GB" sz="2200" noProof="0" dirty="0" err="1" smtClean="0"/>
              <a:t>etc</a:t>
            </a:r>
            <a:r>
              <a:rPr lang="en-GB" sz="2200" noProof="0" dirty="0" smtClean="0"/>
              <a:t>)</a:t>
            </a:r>
          </a:p>
          <a:p>
            <a:pPr lvl="1" defTabSz="914400">
              <a:lnSpc>
                <a:spcPct val="100000"/>
              </a:lnSpc>
              <a:spcBef>
                <a:spcPts val="1000"/>
              </a:spcBef>
            </a:pPr>
            <a:r>
              <a:rPr lang="en-GB" sz="2200" noProof="0" dirty="0" smtClean="0"/>
              <a:t>explaining the occurrence of proxy interview with the use of logistic regression (by modelling)</a:t>
            </a:r>
          </a:p>
          <a:p>
            <a:pPr lvl="2" defTabSz="914400">
              <a:lnSpc>
                <a:spcPct val="100000"/>
              </a:lnSpc>
              <a:spcBef>
                <a:spcPts val="1000"/>
              </a:spcBef>
            </a:pPr>
            <a:r>
              <a:rPr lang="en-GB" sz="2200" noProof="0" dirty="0" smtClean="0"/>
              <a:t>value of interest: proxy occurrence</a:t>
            </a:r>
          </a:p>
          <a:p>
            <a:pPr lvl="2" defTabSz="914400">
              <a:lnSpc>
                <a:spcPct val="100000"/>
              </a:lnSpc>
              <a:spcBef>
                <a:spcPts val="1000"/>
              </a:spcBef>
            </a:pPr>
            <a:r>
              <a:rPr lang="en-GB" sz="2200" noProof="0" dirty="0" smtClean="0"/>
              <a:t>explanatory variables: characteristics of the respondent and the interview</a:t>
            </a:r>
          </a:p>
          <a:p>
            <a:pPr lvl="2" defTabSz="914400">
              <a:lnSpc>
                <a:spcPct val="100000"/>
              </a:lnSpc>
              <a:spcBef>
                <a:spcPts val="1000"/>
              </a:spcBef>
            </a:pPr>
            <a:r>
              <a:rPr lang="en-GB" sz="2200" i="1" noProof="0" dirty="0" smtClean="0"/>
              <a:t>proxy</a:t>
            </a:r>
            <a:r>
              <a:rPr lang="en-GB" sz="2200" noProof="0" dirty="0" smtClean="0"/>
              <a:t> = </a:t>
            </a:r>
            <a:r>
              <a:rPr lang="en-GB" sz="2200" i="1" noProof="0" dirty="0" smtClean="0"/>
              <a:t>f</a:t>
            </a:r>
            <a:r>
              <a:rPr lang="en-GB" sz="2200" noProof="0" dirty="0" smtClean="0"/>
              <a:t>(</a:t>
            </a:r>
            <a:r>
              <a:rPr lang="en-GB" sz="2200" i="1" noProof="0" dirty="0" smtClean="0"/>
              <a:t>characteristic</a:t>
            </a:r>
            <a:r>
              <a:rPr lang="en-GB" sz="2200" baseline="-25000" noProof="0" dirty="0" smtClean="0"/>
              <a:t>1</a:t>
            </a:r>
            <a:r>
              <a:rPr lang="en-GB" sz="2200" noProof="0" dirty="0" smtClean="0"/>
              <a:t>, </a:t>
            </a:r>
            <a:r>
              <a:rPr lang="en-GB" sz="2200" i="1" noProof="0" dirty="0" smtClean="0"/>
              <a:t>charcteristic</a:t>
            </a:r>
            <a:r>
              <a:rPr lang="en-GB" sz="2200" baseline="-25000" noProof="0" dirty="0" smtClean="0"/>
              <a:t>2</a:t>
            </a:r>
            <a:r>
              <a:rPr lang="en-GB" sz="2200" noProof="0" dirty="0" smtClean="0"/>
              <a:t>, ...)</a:t>
            </a:r>
          </a:p>
        </p:txBody>
      </p:sp>
      <p:sp>
        <p:nvSpPr>
          <p:cNvPr id="3" name="Tytuł 2"/>
          <p:cNvSpPr>
            <a:spLocks noGrp="1"/>
          </p:cNvSpPr>
          <p:nvPr>
            <p:ph type="title"/>
          </p:nvPr>
        </p:nvSpPr>
        <p:spPr>
          <a:xfrm>
            <a:off x="265666" y="331595"/>
            <a:ext cx="8639175" cy="720000"/>
          </a:xfrm>
        </p:spPr>
        <p:txBody>
          <a:bodyPr>
            <a:normAutofit fontScale="90000"/>
          </a:bodyPr>
          <a:lstStyle/>
          <a:p>
            <a:r>
              <a:rPr lang="en-GB" noProof="0" dirty="0" smtClean="0"/>
              <a:t>The analysis of the determinants of proxy interviews - what and how do we analyse</a:t>
            </a:r>
            <a:endParaRPr lang="en-GB" noProof="0" dirty="0"/>
          </a:p>
        </p:txBody>
      </p:sp>
    </p:spTree>
    <p:extLst>
      <p:ext uri="{BB962C8B-B14F-4D97-AF65-F5344CB8AC3E}">
        <p14:creationId xmlns:p14="http://schemas.microsoft.com/office/powerpoint/2010/main" val="2753714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65665" y="1196752"/>
            <a:ext cx="8639175" cy="5040313"/>
          </a:xfrm>
        </p:spPr>
        <p:txBody>
          <a:bodyPr anchor="t" anchorCtr="0">
            <a:normAutofit/>
          </a:bodyPr>
          <a:lstStyle/>
          <a:p>
            <a:pPr defTabSz="914400">
              <a:lnSpc>
                <a:spcPct val="100000"/>
              </a:lnSpc>
              <a:spcBef>
                <a:spcPts val="1200"/>
              </a:spcBef>
            </a:pPr>
            <a:r>
              <a:rPr lang="en-GB" sz="2200" noProof="0" dirty="0" smtClean="0"/>
              <a:t>Comparison of proxy rates</a:t>
            </a:r>
          </a:p>
          <a:p>
            <a:pPr lvl="1" defTabSz="914400">
              <a:lnSpc>
                <a:spcPct val="100000"/>
              </a:lnSpc>
              <a:spcBef>
                <a:spcPts val="1200"/>
              </a:spcBef>
            </a:pPr>
            <a:r>
              <a:rPr lang="en-GB" sz="2200" noProof="0" dirty="0" smtClean="0"/>
              <a:t>shows what subpopulations are most (or less) affected</a:t>
            </a:r>
          </a:p>
          <a:p>
            <a:pPr lvl="1" defTabSz="914400">
              <a:lnSpc>
                <a:spcPct val="100000"/>
              </a:lnSpc>
              <a:spcBef>
                <a:spcPts val="1200"/>
              </a:spcBef>
            </a:pPr>
            <a:r>
              <a:rPr lang="en-GB" sz="2200" noProof="0" dirty="0" smtClean="0"/>
              <a:t>does not show if the characteristic is a true determinant of proxy occurrence – high proxy rate may be really (directly) caused by the characteristic, but may be also a result of differences in the structure of subpopulations by another characteristics being the true determinant</a:t>
            </a:r>
          </a:p>
          <a:p>
            <a:pPr defTabSz="914400">
              <a:lnSpc>
                <a:spcPct val="100000"/>
              </a:lnSpc>
              <a:spcBef>
                <a:spcPts val="1200"/>
              </a:spcBef>
            </a:pPr>
            <a:r>
              <a:rPr lang="en-GB" sz="2200" noProof="0" dirty="0" smtClean="0"/>
              <a:t>Model effects</a:t>
            </a:r>
          </a:p>
          <a:p>
            <a:pPr lvl="1" defTabSz="914400">
              <a:lnSpc>
                <a:spcPct val="100000"/>
              </a:lnSpc>
              <a:spcBef>
                <a:spcPts val="1200"/>
              </a:spcBef>
            </a:pPr>
            <a:r>
              <a:rPr lang="en-GB" sz="2200" noProof="0" dirty="0" smtClean="0"/>
              <a:t>the estimate of the parameter associated with the particular characteristic allow to asses the effect on proxy probability, which is purified from the influence of the all other characteristics included in the model (‚pure’ effect)</a:t>
            </a:r>
          </a:p>
        </p:txBody>
      </p:sp>
      <p:sp>
        <p:nvSpPr>
          <p:cNvPr id="3" name="Tytuł 2"/>
          <p:cNvSpPr>
            <a:spLocks noGrp="1"/>
          </p:cNvSpPr>
          <p:nvPr>
            <p:ph type="title"/>
          </p:nvPr>
        </p:nvSpPr>
        <p:spPr>
          <a:xfrm>
            <a:off x="265666" y="331595"/>
            <a:ext cx="8639175" cy="720000"/>
          </a:xfrm>
        </p:spPr>
        <p:txBody>
          <a:bodyPr>
            <a:normAutofit fontScale="90000"/>
          </a:bodyPr>
          <a:lstStyle/>
          <a:p>
            <a:r>
              <a:rPr lang="en-GB" noProof="0" dirty="0" smtClean="0"/>
              <a:t>The analysis of the determinants of proxy interviews – what do we find out</a:t>
            </a:r>
            <a:endParaRPr lang="en-GB" noProof="0" dirty="0"/>
          </a:p>
        </p:txBody>
      </p:sp>
    </p:spTree>
    <p:extLst>
      <p:ext uri="{BB962C8B-B14F-4D97-AF65-F5344CB8AC3E}">
        <p14:creationId xmlns:p14="http://schemas.microsoft.com/office/powerpoint/2010/main" val="33056585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265666" y="331595"/>
            <a:ext cx="8639175" cy="720000"/>
          </a:xfrm>
        </p:spPr>
        <p:txBody>
          <a:bodyPr>
            <a:normAutofit fontScale="90000"/>
          </a:bodyPr>
          <a:lstStyle/>
          <a:p>
            <a:r>
              <a:rPr lang="en-GB" noProof="0" dirty="0" smtClean="0"/>
              <a:t>The analysis of the determinants</a:t>
            </a:r>
            <a:br>
              <a:rPr lang="en-GB" noProof="0" dirty="0" smtClean="0"/>
            </a:br>
            <a:r>
              <a:rPr lang="en-GB" sz="2200" noProof="0" dirty="0" smtClean="0"/>
              <a:t>Sample results: respondent’s sex</a:t>
            </a:r>
            <a:endParaRPr lang="en-GB" sz="2200" noProof="0" dirty="0"/>
          </a:p>
        </p:txBody>
      </p:sp>
      <p:pic>
        <p:nvPicPr>
          <p:cNvPr id="5" name="Obraz 4"/>
          <p:cNvPicPr>
            <a:picLocks noChangeAspect="1"/>
          </p:cNvPicPr>
          <p:nvPr/>
        </p:nvPicPr>
        <p:blipFill>
          <a:blip r:embed="rId2"/>
          <a:stretch>
            <a:fillRect/>
          </a:stretch>
        </p:blipFill>
        <p:spPr>
          <a:xfrm>
            <a:off x="1081647" y="1412017"/>
            <a:ext cx="7007212" cy="4609271"/>
          </a:xfrm>
          <a:prstGeom prst="rect">
            <a:avLst/>
          </a:prstGeom>
        </p:spPr>
      </p:pic>
    </p:spTree>
    <p:extLst>
      <p:ext uri="{BB962C8B-B14F-4D97-AF65-F5344CB8AC3E}">
        <p14:creationId xmlns:p14="http://schemas.microsoft.com/office/powerpoint/2010/main" val="17867956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265666" y="331595"/>
            <a:ext cx="8639175" cy="720000"/>
          </a:xfrm>
        </p:spPr>
        <p:txBody>
          <a:bodyPr>
            <a:normAutofit fontScale="90000"/>
          </a:bodyPr>
          <a:lstStyle/>
          <a:p>
            <a:r>
              <a:rPr lang="en-GB" noProof="0" dirty="0" smtClean="0"/>
              <a:t>The analysis of the determinants</a:t>
            </a:r>
            <a:br>
              <a:rPr lang="en-GB" noProof="0" dirty="0" smtClean="0"/>
            </a:br>
            <a:r>
              <a:rPr lang="en-GB" sz="2200" noProof="0" dirty="0" smtClean="0"/>
              <a:t>Sample results: respondent in formal education</a:t>
            </a:r>
            <a:endParaRPr lang="en-GB" sz="2200" noProof="0" dirty="0"/>
          </a:p>
        </p:txBody>
      </p:sp>
      <p:pic>
        <p:nvPicPr>
          <p:cNvPr id="5" name="Obraz 4"/>
          <p:cNvPicPr>
            <a:picLocks noChangeAspect="1"/>
          </p:cNvPicPr>
          <p:nvPr/>
        </p:nvPicPr>
        <p:blipFill>
          <a:blip r:embed="rId2"/>
          <a:stretch>
            <a:fillRect/>
          </a:stretch>
        </p:blipFill>
        <p:spPr>
          <a:xfrm>
            <a:off x="1066799" y="1412776"/>
            <a:ext cx="7036907" cy="4628804"/>
          </a:xfrm>
          <a:prstGeom prst="rect">
            <a:avLst/>
          </a:prstGeom>
        </p:spPr>
      </p:pic>
    </p:spTree>
    <p:extLst>
      <p:ext uri="{BB962C8B-B14F-4D97-AF65-F5344CB8AC3E}">
        <p14:creationId xmlns:p14="http://schemas.microsoft.com/office/powerpoint/2010/main" val="261526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265666" y="331595"/>
            <a:ext cx="8639175" cy="720000"/>
          </a:xfrm>
        </p:spPr>
        <p:txBody>
          <a:bodyPr>
            <a:normAutofit fontScale="90000"/>
          </a:bodyPr>
          <a:lstStyle/>
          <a:p>
            <a:r>
              <a:rPr lang="en-GB" noProof="0" dirty="0" smtClean="0"/>
              <a:t>The analysis of the determinants</a:t>
            </a:r>
            <a:br>
              <a:rPr lang="en-GB" noProof="0" dirty="0" smtClean="0"/>
            </a:br>
            <a:r>
              <a:rPr lang="en-GB" sz="2200" noProof="0" dirty="0" smtClean="0"/>
              <a:t>Sample results: labour market status</a:t>
            </a:r>
            <a:endParaRPr lang="en-GB" sz="2200" noProof="0" dirty="0"/>
          </a:p>
        </p:txBody>
      </p:sp>
      <p:pic>
        <p:nvPicPr>
          <p:cNvPr id="4" name="Obraz 3"/>
          <p:cNvPicPr>
            <a:picLocks noChangeAspect="1"/>
          </p:cNvPicPr>
          <p:nvPr/>
        </p:nvPicPr>
        <p:blipFill>
          <a:blip r:embed="rId2"/>
          <a:stretch>
            <a:fillRect/>
          </a:stretch>
        </p:blipFill>
        <p:spPr>
          <a:xfrm>
            <a:off x="1053987" y="1303620"/>
            <a:ext cx="7062532" cy="4645660"/>
          </a:xfrm>
          <a:prstGeom prst="rect">
            <a:avLst/>
          </a:prstGeom>
        </p:spPr>
      </p:pic>
    </p:spTree>
    <p:extLst>
      <p:ext uri="{BB962C8B-B14F-4D97-AF65-F5344CB8AC3E}">
        <p14:creationId xmlns:p14="http://schemas.microsoft.com/office/powerpoint/2010/main" val="1352876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79559" y="1484784"/>
            <a:ext cx="8639175" cy="5040313"/>
          </a:xfrm>
        </p:spPr>
        <p:txBody>
          <a:bodyPr anchor="t" anchorCtr="0">
            <a:normAutofit fontScale="55000" lnSpcReduction="20000"/>
          </a:bodyPr>
          <a:lstStyle/>
          <a:p>
            <a:pPr algn="just">
              <a:lnSpc>
                <a:spcPct val="115000"/>
              </a:lnSpc>
              <a:spcBef>
                <a:spcPts val="1200"/>
              </a:spcBef>
            </a:pPr>
            <a:r>
              <a:rPr lang="en-GB" sz="4000" noProof="0" dirty="0" smtClean="0">
                <a:ea typeface="Calibri" panose="020F0502020204030204" pitchFamily="34" charset="0"/>
                <a:cs typeface="Times New Roman" panose="02020603050405020304" pitchFamily="18" charset="0"/>
              </a:rPr>
              <a:t>Proxy interviews are observed with much higher probability in case of men than women</a:t>
            </a:r>
            <a:endParaRPr lang="en-GB" sz="4000" noProof="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1200"/>
              </a:spcBef>
            </a:pPr>
            <a:r>
              <a:rPr lang="en-GB" sz="4000" noProof="0" dirty="0" smtClean="0">
                <a:ea typeface="Calibri" panose="020F0502020204030204" pitchFamily="34" charset="0"/>
                <a:cs typeface="Times New Roman" panose="02020603050405020304" pitchFamily="18" charset="0"/>
              </a:rPr>
              <a:t>Probability of proxy interview strongly declines with the respondent’s age, with the exception of the oldest age group where it is higher than in case of slightly younger respondents</a:t>
            </a:r>
            <a:endParaRPr lang="en-GB" sz="4000" noProof="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1200"/>
              </a:spcBef>
            </a:pPr>
            <a:r>
              <a:rPr lang="en-GB" sz="4000" noProof="0" dirty="0" smtClean="0">
                <a:ea typeface="Calibri" panose="020F0502020204030204" pitchFamily="34" charset="0"/>
                <a:cs typeface="Times New Roman" panose="02020603050405020304" pitchFamily="18" charset="0"/>
              </a:rPr>
              <a:t>Participation in formal education also strongly influences (differentiates) the observed proxy rates, but it is much less important determinant of the proxy interviews occurrence than age; the high frequency of proxy interviews for the people participating in formal education is mainly caused by coincidence with young age</a:t>
            </a:r>
            <a:endParaRPr lang="en-GB" sz="4000" noProof="0" dirty="0" smtClean="0">
              <a:latin typeface="Calibri" panose="020F0502020204030204" pitchFamily="34" charset="0"/>
              <a:ea typeface="Calibri" panose="020F0502020204030204" pitchFamily="34" charset="0"/>
              <a:cs typeface="Times New Roman" panose="02020603050405020304" pitchFamily="18" charset="0"/>
            </a:endParaRPr>
          </a:p>
          <a:p>
            <a:pPr defTabSz="914400">
              <a:lnSpc>
                <a:spcPct val="100000"/>
              </a:lnSpc>
              <a:spcBef>
                <a:spcPts val="1200"/>
              </a:spcBef>
            </a:pPr>
            <a:endParaRPr lang="en-GB" sz="2200" noProof="0" dirty="0" smtClean="0"/>
          </a:p>
        </p:txBody>
      </p:sp>
      <p:sp>
        <p:nvSpPr>
          <p:cNvPr id="3" name="Tytuł 2"/>
          <p:cNvSpPr>
            <a:spLocks noGrp="1"/>
          </p:cNvSpPr>
          <p:nvPr>
            <p:ph type="title"/>
          </p:nvPr>
        </p:nvSpPr>
        <p:spPr>
          <a:xfrm>
            <a:off x="265666" y="331595"/>
            <a:ext cx="8639175" cy="720000"/>
          </a:xfrm>
        </p:spPr>
        <p:txBody>
          <a:bodyPr>
            <a:normAutofit fontScale="90000"/>
          </a:bodyPr>
          <a:lstStyle/>
          <a:p>
            <a:r>
              <a:rPr lang="en-GB" noProof="0" dirty="0" smtClean="0"/>
              <a:t>The analysis of the determinants of proxy interviews – conclusions</a:t>
            </a:r>
            <a:endParaRPr lang="en-GB" noProof="0" dirty="0"/>
          </a:p>
        </p:txBody>
      </p:sp>
    </p:spTree>
    <p:extLst>
      <p:ext uri="{BB962C8B-B14F-4D97-AF65-F5344CB8AC3E}">
        <p14:creationId xmlns:p14="http://schemas.microsoft.com/office/powerpoint/2010/main" val="2684817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65665" y="1196752"/>
            <a:ext cx="8639175" cy="5040313"/>
          </a:xfrm>
        </p:spPr>
        <p:txBody>
          <a:bodyPr anchor="t" anchorCtr="0">
            <a:normAutofit fontScale="77500" lnSpcReduction="20000"/>
          </a:bodyPr>
          <a:lstStyle/>
          <a:p>
            <a:pPr algn="just">
              <a:lnSpc>
                <a:spcPct val="115000"/>
              </a:lnSpc>
              <a:spcBef>
                <a:spcPts val="600"/>
              </a:spcBef>
            </a:pPr>
            <a:r>
              <a:rPr lang="en-GB" noProof="0" dirty="0" smtClean="0">
                <a:ea typeface="Calibri" panose="020F0502020204030204" pitchFamily="34" charset="0"/>
                <a:cs typeface="Times New Roman" panose="02020603050405020304" pitchFamily="18" charset="0"/>
              </a:rPr>
              <a:t>Probability of proxy interview is higher in case of the unemployed than economically inactive persons, and for both these categories higher than in case of the employed with very short working time and lower than in case of the employed working typical hours</a:t>
            </a:r>
          </a:p>
          <a:p>
            <a:pPr algn="just">
              <a:lnSpc>
                <a:spcPct val="115000"/>
              </a:lnSpc>
              <a:spcBef>
                <a:spcPts val="1200"/>
              </a:spcBef>
            </a:pPr>
            <a:r>
              <a:rPr lang="en-GB" noProof="0" dirty="0" smtClean="0">
                <a:ea typeface="Calibri" panose="020F0502020204030204" pitchFamily="34" charset="0"/>
                <a:cs typeface="Times New Roman" panose="02020603050405020304" pitchFamily="18" charset="0"/>
              </a:rPr>
              <a:t>Probability of the proxy interview occurrence is negatively related to level of education and positively related to the number of hours worked a week, and the last relation is stronger in case of persons working shorter than 40 hours than in case of persons working more than 40 hours (for working more than 40 hours the effect is statistically insignificant)</a:t>
            </a:r>
          </a:p>
          <a:p>
            <a:pPr algn="just">
              <a:lnSpc>
                <a:spcPct val="115000"/>
              </a:lnSpc>
              <a:spcBef>
                <a:spcPts val="1200"/>
              </a:spcBef>
            </a:pPr>
            <a:r>
              <a:rPr lang="en-GB" noProof="0" dirty="0" smtClean="0">
                <a:ea typeface="Calibri" panose="020F0502020204030204" pitchFamily="34" charset="0"/>
                <a:cs typeface="Times New Roman" panose="02020603050405020304" pitchFamily="18" charset="0"/>
              </a:rPr>
              <a:t>In case of labour market status, the number of working hours, and probably also the level of education and participation in education, these conclusions may be to some extent biased because of the measurement error related to the proxy interview</a:t>
            </a:r>
          </a:p>
          <a:p>
            <a:pPr marL="0" lvl="0" indent="0" algn="just">
              <a:lnSpc>
                <a:spcPct val="115000"/>
              </a:lnSpc>
              <a:spcBef>
                <a:spcPts val="600"/>
              </a:spcBef>
              <a:spcAft>
                <a:spcPts val="0"/>
              </a:spcAft>
              <a:buNone/>
            </a:pPr>
            <a:endParaRPr lang="en-GB" noProof="0" dirty="0" smtClean="0">
              <a:ea typeface="Calibri" panose="020F0502020204030204" pitchFamily="34" charset="0"/>
              <a:cs typeface="Times New Roman" panose="02020603050405020304" pitchFamily="18" charset="0"/>
            </a:endParaRPr>
          </a:p>
          <a:p>
            <a:pPr defTabSz="914400">
              <a:lnSpc>
                <a:spcPct val="100000"/>
              </a:lnSpc>
              <a:spcBef>
                <a:spcPts val="1200"/>
              </a:spcBef>
            </a:pPr>
            <a:endParaRPr lang="en-GB" sz="2200" noProof="0" dirty="0" smtClean="0"/>
          </a:p>
        </p:txBody>
      </p:sp>
      <p:sp>
        <p:nvSpPr>
          <p:cNvPr id="3" name="Tytuł 2"/>
          <p:cNvSpPr>
            <a:spLocks noGrp="1"/>
          </p:cNvSpPr>
          <p:nvPr>
            <p:ph type="title"/>
          </p:nvPr>
        </p:nvSpPr>
        <p:spPr>
          <a:xfrm>
            <a:off x="265666" y="331595"/>
            <a:ext cx="8639175" cy="720000"/>
          </a:xfrm>
        </p:spPr>
        <p:txBody>
          <a:bodyPr>
            <a:normAutofit fontScale="90000"/>
          </a:bodyPr>
          <a:lstStyle/>
          <a:p>
            <a:r>
              <a:rPr lang="en-GB" noProof="0" dirty="0" smtClean="0"/>
              <a:t>The analysis of the determinants of proxy interviews – conclusions (cont.)</a:t>
            </a:r>
            <a:endParaRPr lang="en-GB" noProof="0" dirty="0"/>
          </a:p>
        </p:txBody>
      </p:sp>
    </p:spTree>
    <p:extLst>
      <p:ext uri="{BB962C8B-B14F-4D97-AF65-F5344CB8AC3E}">
        <p14:creationId xmlns:p14="http://schemas.microsoft.com/office/powerpoint/2010/main" val="1590279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3" y="1196752"/>
            <a:ext cx="8639175" cy="4824289"/>
          </a:xfrm>
        </p:spPr>
        <p:txBody>
          <a:bodyPr anchor="t" anchorCtr="0">
            <a:normAutofit/>
          </a:bodyPr>
          <a:lstStyle/>
          <a:p>
            <a:pPr marL="0" indent="0" algn="ctr" defTabSz="914400">
              <a:lnSpc>
                <a:spcPct val="100000"/>
              </a:lnSpc>
              <a:spcBef>
                <a:spcPts val="1200"/>
              </a:spcBef>
              <a:buNone/>
            </a:pPr>
            <a:r>
              <a:rPr lang="en-GB" sz="2400" b="1" i="1" noProof="0" dirty="0" smtClean="0">
                <a:solidFill>
                  <a:srgbClr val="16307A"/>
                </a:solidFill>
              </a:rPr>
              <a:t>proxy occurrence -&gt; LFS indicators estimates</a:t>
            </a:r>
          </a:p>
          <a:p>
            <a:pPr defTabSz="914400">
              <a:lnSpc>
                <a:spcPct val="100000"/>
              </a:lnSpc>
              <a:spcBef>
                <a:spcPts val="1200"/>
              </a:spcBef>
            </a:pPr>
            <a:r>
              <a:rPr lang="en-GB" sz="2400" noProof="0" dirty="0" smtClean="0"/>
              <a:t>Comparison of the values of indicators calculated on the subsets of direct and proxy interviews does not distinguish between the effects of :</a:t>
            </a:r>
          </a:p>
          <a:p>
            <a:pPr lvl="1" defTabSz="914400">
              <a:lnSpc>
                <a:spcPct val="100000"/>
              </a:lnSpc>
              <a:spcBef>
                <a:spcPts val="1200"/>
              </a:spcBef>
            </a:pPr>
            <a:r>
              <a:rPr lang="en-GB" sz="2400" noProof="0" dirty="0" smtClean="0"/>
              <a:t>proxy measurement error (bias) – proxy respondent may not know the truth or to give another answer than the reference person would</a:t>
            </a:r>
          </a:p>
          <a:p>
            <a:pPr lvl="1" defTabSz="914400">
              <a:lnSpc>
                <a:spcPct val="100000"/>
              </a:lnSpc>
              <a:spcBef>
                <a:spcPts val="1200"/>
              </a:spcBef>
            </a:pPr>
            <a:r>
              <a:rPr lang="en-GB" sz="2400" noProof="0" dirty="0" smtClean="0"/>
              <a:t>differences in the chance to get direct answer from respondents belonging to different subpopulations</a:t>
            </a:r>
          </a:p>
          <a:p>
            <a:pPr defTabSz="914400">
              <a:lnSpc>
                <a:spcPct val="100000"/>
              </a:lnSpc>
              <a:spcBef>
                <a:spcPts val="1200"/>
              </a:spcBef>
            </a:pPr>
            <a:r>
              <a:rPr lang="en-GB" sz="2400" noProof="0" dirty="0" smtClean="0"/>
              <a:t>Modelling can provide some way to asses the proxy effect (proxy bias) using some assumptions</a:t>
            </a:r>
          </a:p>
          <a:p>
            <a:pPr defTabSz="914400">
              <a:lnSpc>
                <a:spcPct val="100000"/>
              </a:lnSpc>
              <a:spcBef>
                <a:spcPts val="1200"/>
              </a:spcBef>
            </a:pPr>
            <a:endParaRPr lang="en-GB" sz="2400" noProof="0" dirty="0"/>
          </a:p>
        </p:txBody>
      </p:sp>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 on the key LFS indicators </a:t>
            </a:r>
            <a:endParaRPr lang="en-GB" noProof="0" dirty="0"/>
          </a:p>
        </p:txBody>
      </p:sp>
    </p:spTree>
    <p:extLst>
      <p:ext uri="{BB962C8B-B14F-4D97-AF65-F5344CB8AC3E}">
        <p14:creationId xmlns:p14="http://schemas.microsoft.com/office/powerpoint/2010/main" val="4237322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3" y="1196752"/>
            <a:ext cx="8639175" cy="4896297"/>
          </a:xfrm>
        </p:spPr>
        <p:txBody>
          <a:bodyPr anchor="t" anchorCtr="0">
            <a:normAutofit/>
          </a:bodyPr>
          <a:lstStyle/>
          <a:p>
            <a:pPr defTabSz="914400">
              <a:lnSpc>
                <a:spcPct val="100000"/>
              </a:lnSpc>
            </a:pPr>
            <a:r>
              <a:rPr lang="en-GB" sz="2200" noProof="0" dirty="0" smtClean="0"/>
              <a:t>The observed value of the variable at individual level may be expressed as the function of the characteristics of an individual and the proxy indicator (dummy variable)</a:t>
            </a:r>
          </a:p>
          <a:p>
            <a:pPr marL="0" indent="0" defTabSz="914400">
              <a:lnSpc>
                <a:spcPct val="100000"/>
              </a:lnSpc>
              <a:buNone/>
            </a:pPr>
            <a:r>
              <a:rPr lang="en-GB" sz="2200" noProof="0" dirty="0" smtClean="0"/>
              <a:t>	</a:t>
            </a:r>
            <a:r>
              <a:rPr lang="en-GB" sz="2200" i="1" noProof="0" dirty="0" smtClean="0"/>
              <a:t>y</a:t>
            </a:r>
            <a:r>
              <a:rPr lang="en-GB" sz="2200" noProof="0" dirty="0" smtClean="0"/>
              <a:t> = </a:t>
            </a:r>
            <a:r>
              <a:rPr lang="en-GB" sz="2200" i="1" noProof="0" dirty="0" smtClean="0"/>
              <a:t>f</a:t>
            </a:r>
            <a:r>
              <a:rPr lang="en-GB" sz="2200" noProof="0" dirty="0" smtClean="0"/>
              <a:t>(</a:t>
            </a:r>
            <a:r>
              <a:rPr lang="en-GB" sz="2200" i="1" noProof="0" dirty="0" smtClean="0"/>
              <a:t>proxy</a:t>
            </a:r>
            <a:r>
              <a:rPr lang="en-GB" sz="2200" noProof="0" dirty="0" smtClean="0"/>
              <a:t>, </a:t>
            </a:r>
            <a:r>
              <a:rPr lang="en-GB" sz="2200" i="1" noProof="0" dirty="0" smtClean="0"/>
              <a:t>charactreristic</a:t>
            </a:r>
            <a:r>
              <a:rPr lang="en-GB" sz="2200" baseline="-25000" noProof="0" dirty="0" smtClean="0"/>
              <a:t>1</a:t>
            </a:r>
            <a:r>
              <a:rPr lang="en-GB" sz="2200" noProof="0" dirty="0" smtClean="0"/>
              <a:t>, </a:t>
            </a:r>
            <a:r>
              <a:rPr lang="en-GB" sz="2200" i="1" noProof="0" dirty="0" smtClean="0"/>
              <a:t>characteristic</a:t>
            </a:r>
            <a:r>
              <a:rPr lang="en-GB" sz="2200" baseline="-25000" noProof="0" dirty="0" smtClean="0"/>
              <a:t>2</a:t>
            </a:r>
            <a:r>
              <a:rPr lang="en-GB" sz="2200" noProof="0" dirty="0" smtClean="0"/>
              <a:t>, ...)</a:t>
            </a:r>
          </a:p>
          <a:p>
            <a:pPr defTabSz="914400">
              <a:lnSpc>
                <a:spcPct val="100000"/>
              </a:lnSpc>
            </a:pPr>
            <a:r>
              <a:rPr lang="en-GB" sz="2200" noProof="0" dirty="0" smtClean="0"/>
              <a:t>The parameter associated with the proxy variables should be an estimate of the proxy measurement error if the other explanatory variables:</a:t>
            </a:r>
          </a:p>
          <a:p>
            <a:pPr lvl="1" defTabSz="914400">
              <a:lnSpc>
                <a:spcPct val="100000"/>
              </a:lnSpc>
            </a:pPr>
            <a:r>
              <a:rPr lang="en-GB" sz="2200" noProof="0" dirty="0" smtClean="0"/>
              <a:t>effectively explain the true value of variable y</a:t>
            </a:r>
          </a:p>
          <a:p>
            <a:pPr lvl="1" defTabSz="914400">
              <a:lnSpc>
                <a:spcPct val="100000"/>
              </a:lnSpc>
            </a:pPr>
            <a:r>
              <a:rPr lang="en-GB" sz="2200" noProof="0" dirty="0" smtClean="0"/>
              <a:t>are not significantly affected by proxy measurement error</a:t>
            </a:r>
          </a:p>
          <a:p>
            <a:pPr defTabSz="914400">
              <a:lnSpc>
                <a:spcPct val="100000"/>
              </a:lnSpc>
            </a:pPr>
            <a:r>
              <a:rPr lang="en-GB" sz="2200" noProof="0" dirty="0" smtClean="0"/>
              <a:t>The choice of explanatory variables expresses the assumptions (we assume them relatively unaffected by proxy bias, known to proxy respondents)</a:t>
            </a:r>
          </a:p>
          <a:p>
            <a:pPr defTabSz="914400">
              <a:lnSpc>
                <a:spcPct val="100000"/>
              </a:lnSpc>
            </a:pPr>
            <a:endParaRPr lang="en-GB" sz="2200" noProof="0" dirty="0" smtClean="0"/>
          </a:p>
          <a:p>
            <a:pPr defTabSz="914400">
              <a:lnSpc>
                <a:spcPct val="100000"/>
              </a:lnSpc>
            </a:pPr>
            <a:endParaRPr lang="en-GB" sz="2200" noProof="0" dirty="0" smtClean="0"/>
          </a:p>
          <a:p>
            <a:pPr defTabSz="914400">
              <a:lnSpc>
                <a:spcPct val="100000"/>
              </a:lnSpc>
            </a:pPr>
            <a:endParaRPr lang="en-GB" sz="2200" noProof="0" dirty="0"/>
          </a:p>
        </p:txBody>
      </p:sp>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 on the key LFS indicators – modelling</a:t>
            </a:r>
            <a:endParaRPr lang="en-GB" noProof="0" dirty="0"/>
          </a:p>
        </p:txBody>
      </p:sp>
    </p:spTree>
    <p:extLst>
      <p:ext uri="{BB962C8B-B14F-4D97-AF65-F5344CB8AC3E}">
        <p14:creationId xmlns:p14="http://schemas.microsoft.com/office/powerpoint/2010/main" val="131575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3" y="1196752"/>
            <a:ext cx="8639175" cy="4896297"/>
          </a:xfrm>
        </p:spPr>
        <p:txBody>
          <a:bodyPr anchor="t" anchorCtr="0">
            <a:normAutofit fontScale="92500" lnSpcReduction="10000"/>
          </a:bodyPr>
          <a:lstStyle/>
          <a:p>
            <a:pPr>
              <a:spcBef>
                <a:spcPts val="600"/>
              </a:spcBef>
            </a:pPr>
            <a:r>
              <a:rPr lang="en-GB" sz="2400" noProof="0" dirty="0" smtClean="0"/>
              <a:t>Characteristics of the interview</a:t>
            </a:r>
          </a:p>
          <a:p>
            <a:pPr lvl="1">
              <a:spcBef>
                <a:spcPts val="600"/>
              </a:spcBef>
            </a:pPr>
            <a:r>
              <a:rPr lang="en-GB" sz="2400" noProof="0" dirty="0" smtClean="0"/>
              <a:t>survey wave</a:t>
            </a:r>
          </a:p>
          <a:p>
            <a:pPr lvl="1">
              <a:spcBef>
                <a:spcPts val="600"/>
              </a:spcBef>
            </a:pPr>
            <a:r>
              <a:rPr lang="en-GB" sz="2400" noProof="0" dirty="0" smtClean="0"/>
              <a:t>survey period (week)</a:t>
            </a:r>
          </a:p>
          <a:p>
            <a:pPr>
              <a:spcBef>
                <a:spcPts val="1200"/>
              </a:spcBef>
            </a:pPr>
            <a:r>
              <a:rPr lang="en-GB" sz="2400" noProof="0" dirty="0" smtClean="0"/>
              <a:t>Characteristics of the respondents considered (and assumed) as not (or less) affected by the proxy measurement error</a:t>
            </a:r>
          </a:p>
          <a:p>
            <a:pPr lvl="1">
              <a:spcBef>
                <a:spcPts val="600"/>
              </a:spcBef>
            </a:pPr>
            <a:r>
              <a:rPr lang="en-GB" sz="2400" noProof="0" dirty="0" smtClean="0"/>
              <a:t>sex</a:t>
            </a:r>
          </a:p>
          <a:p>
            <a:pPr lvl="1">
              <a:spcBef>
                <a:spcPts val="600"/>
              </a:spcBef>
            </a:pPr>
            <a:r>
              <a:rPr lang="en-GB" sz="2400" noProof="0" dirty="0" smtClean="0"/>
              <a:t>age</a:t>
            </a:r>
          </a:p>
          <a:p>
            <a:pPr lvl="1">
              <a:spcBef>
                <a:spcPts val="600"/>
              </a:spcBef>
            </a:pPr>
            <a:r>
              <a:rPr lang="en-GB" sz="2400" noProof="0" dirty="0" smtClean="0"/>
              <a:t>place of residence (voivodship and type of place)</a:t>
            </a:r>
          </a:p>
          <a:p>
            <a:pPr lvl="1">
              <a:spcBef>
                <a:spcPts val="600"/>
              </a:spcBef>
            </a:pPr>
            <a:r>
              <a:rPr lang="en-GB" sz="2400" noProof="0" dirty="0" smtClean="0"/>
              <a:t>education</a:t>
            </a:r>
          </a:p>
          <a:p>
            <a:pPr lvl="1">
              <a:spcBef>
                <a:spcPts val="600"/>
              </a:spcBef>
            </a:pPr>
            <a:r>
              <a:rPr lang="en-GB" sz="2400" noProof="0" dirty="0" smtClean="0"/>
              <a:t>participation in formal education</a:t>
            </a:r>
          </a:p>
          <a:p>
            <a:pPr lvl="1">
              <a:spcBef>
                <a:spcPts val="600"/>
              </a:spcBef>
            </a:pPr>
            <a:r>
              <a:rPr lang="en-GB" sz="2400" noProof="0" dirty="0" smtClean="0"/>
              <a:t>the fact of working during the reference period (but not the full labour status)</a:t>
            </a:r>
          </a:p>
          <a:p>
            <a:pPr lvl="1">
              <a:spcBef>
                <a:spcPts val="600"/>
              </a:spcBef>
            </a:pPr>
            <a:r>
              <a:rPr lang="en-GB" sz="2400" noProof="0" dirty="0" smtClean="0"/>
              <a:t>“typical” number of working hours in the main job strongly approximated (with the use of rough bands)</a:t>
            </a:r>
          </a:p>
          <a:p>
            <a:pPr defTabSz="914400">
              <a:lnSpc>
                <a:spcPct val="100000"/>
              </a:lnSpc>
            </a:pPr>
            <a:endParaRPr lang="en-GB" sz="2200" noProof="0" dirty="0" smtClean="0"/>
          </a:p>
          <a:p>
            <a:pPr defTabSz="914400">
              <a:lnSpc>
                <a:spcPct val="100000"/>
              </a:lnSpc>
            </a:pPr>
            <a:endParaRPr lang="en-GB" sz="2200" noProof="0" dirty="0" smtClean="0"/>
          </a:p>
          <a:p>
            <a:pPr defTabSz="914400">
              <a:lnSpc>
                <a:spcPct val="100000"/>
              </a:lnSpc>
            </a:pPr>
            <a:endParaRPr lang="en-GB" sz="2200" noProof="0" dirty="0"/>
          </a:p>
        </p:txBody>
      </p:sp>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a:t>
            </a:r>
            <a:br>
              <a:rPr lang="en-GB" noProof="0" dirty="0" smtClean="0"/>
            </a:br>
            <a:r>
              <a:rPr lang="en-GB" noProof="0" dirty="0" smtClean="0"/>
              <a:t>by modelling – explanatory variables</a:t>
            </a:r>
            <a:endParaRPr lang="en-GB" noProof="0" dirty="0"/>
          </a:p>
        </p:txBody>
      </p:sp>
    </p:spTree>
    <p:extLst>
      <p:ext uri="{BB962C8B-B14F-4D97-AF65-F5344CB8AC3E}">
        <p14:creationId xmlns:p14="http://schemas.microsoft.com/office/powerpoint/2010/main" val="2784994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3" y="1268760"/>
            <a:ext cx="8639175" cy="4824289"/>
          </a:xfrm>
        </p:spPr>
        <p:txBody>
          <a:bodyPr anchor="t" anchorCtr="0">
            <a:normAutofit/>
          </a:bodyPr>
          <a:lstStyle/>
          <a:p>
            <a:r>
              <a:rPr lang="en-GB" sz="2400" noProof="0" dirty="0" smtClean="0"/>
              <a:t>activity rate</a:t>
            </a:r>
          </a:p>
          <a:p>
            <a:r>
              <a:rPr lang="en-GB" sz="2400" noProof="0" dirty="0" smtClean="0"/>
              <a:t>employment rate</a:t>
            </a:r>
          </a:p>
          <a:p>
            <a:r>
              <a:rPr lang="en-GB" sz="2400" noProof="0" dirty="0" smtClean="0"/>
              <a:t>share of unemployed</a:t>
            </a:r>
          </a:p>
          <a:p>
            <a:r>
              <a:rPr lang="en-GB" sz="2400" noProof="0" dirty="0" smtClean="0"/>
              <a:t>unemployment rate</a:t>
            </a:r>
          </a:p>
          <a:p>
            <a:r>
              <a:rPr lang="en-GB" sz="2400" noProof="0" dirty="0" smtClean="0"/>
              <a:t>share of persons in non-formal education</a:t>
            </a:r>
          </a:p>
          <a:p>
            <a:r>
              <a:rPr lang="en-GB" sz="2400" noProof="0" dirty="0" smtClean="0"/>
              <a:t>life-long learning</a:t>
            </a:r>
          </a:p>
          <a:p>
            <a:r>
              <a:rPr lang="en-GB" sz="2400" noProof="0" dirty="0" smtClean="0"/>
              <a:t>early leavers from education and training</a:t>
            </a:r>
          </a:p>
          <a:p>
            <a:r>
              <a:rPr lang="en-GB" sz="2400" noProof="0" dirty="0" smtClean="0"/>
              <a:t>NEET indicator</a:t>
            </a:r>
          </a:p>
          <a:p>
            <a:r>
              <a:rPr lang="en-GB" sz="2400" noProof="0" dirty="0" smtClean="0"/>
              <a:t>percentage of employed persons with hours worked &lt; 10, &lt;19 and ≥ 50</a:t>
            </a:r>
            <a:endParaRPr lang="en-GB" sz="2400" noProof="0" dirty="0"/>
          </a:p>
        </p:txBody>
      </p:sp>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 on the key LFS indicators – which ones?</a:t>
            </a:r>
            <a:endParaRPr lang="en-GB" noProof="0" dirty="0"/>
          </a:p>
        </p:txBody>
      </p:sp>
    </p:spTree>
    <p:extLst>
      <p:ext uri="{BB962C8B-B14F-4D97-AF65-F5344CB8AC3E}">
        <p14:creationId xmlns:p14="http://schemas.microsoft.com/office/powerpoint/2010/main" val="12492412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a:t>
            </a:r>
            <a:br>
              <a:rPr lang="en-GB" noProof="0" dirty="0" smtClean="0"/>
            </a:br>
            <a:r>
              <a:rPr lang="en-GB" sz="2200" noProof="0" dirty="0" smtClean="0"/>
              <a:t>Sample results: unemployment rate</a:t>
            </a:r>
            <a:endParaRPr lang="en-GB" sz="3100" noProof="0" dirty="0"/>
          </a:p>
        </p:txBody>
      </p:sp>
      <p:pic>
        <p:nvPicPr>
          <p:cNvPr id="5" name="Obraz 4"/>
          <p:cNvPicPr>
            <a:picLocks noChangeAspect="1"/>
          </p:cNvPicPr>
          <p:nvPr/>
        </p:nvPicPr>
        <p:blipFill>
          <a:blip r:embed="rId2"/>
          <a:stretch>
            <a:fillRect/>
          </a:stretch>
        </p:blipFill>
        <p:spPr>
          <a:xfrm>
            <a:off x="598522" y="1268760"/>
            <a:ext cx="7928976" cy="4806368"/>
          </a:xfrm>
          <a:prstGeom prst="rect">
            <a:avLst/>
          </a:prstGeom>
        </p:spPr>
      </p:pic>
    </p:spTree>
    <p:extLst>
      <p:ext uri="{BB962C8B-B14F-4D97-AF65-F5344CB8AC3E}">
        <p14:creationId xmlns:p14="http://schemas.microsoft.com/office/powerpoint/2010/main" val="4249686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a:t>
            </a:r>
            <a:br>
              <a:rPr lang="en-GB" noProof="0" dirty="0" smtClean="0"/>
            </a:br>
            <a:r>
              <a:rPr lang="en-GB" sz="2200" noProof="0" dirty="0" smtClean="0"/>
              <a:t>Sample results: life-long learning</a:t>
            </a:r>
            <a:endParaRPr lang="en-GB" sz="3100" noProof="0" dirty="0"/>
          </a:p>
        </p:txBody>
      </p:sp>
      <p:pic>
        <p:nvPicPr>
          <p:cNvPr id="4" name="Obraz 3"/>
          <p:cNvPicPr>
            <a:picLocks noChangeAspect="1"/>
          </p:cNvPicPr>
          <p:nvPr/>
        </p:nvPicPr>
        <p:blipFill>
          <a:blip r:embed="rId2"/>
          <a:stretch>
            <a:fillRect/>
          </a:stretch>
        </p:blipFill>
        <p:spPr>
          <a:xfrm>
            <a:off x="583536" y="1268760"/>
            <a:ext cx="7958948" cy="4824536"/>
          </a:xfrm>
          <a:prstGeom prst="rect">
            <a:avLst/>
          </a:prstGeom>
        </p:spPr>
      </p:pic>
    </p:spTree>
    <p:extLst>
      <p:ext uri="{BB962C8B-B14F-4D97-AF65-F5344CB8AC3E}">
        <p14:creationId xmlns:p14="http://schemas.microsoft.com/office/powerpoint/2010/main" val="2717965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3" y="1052736"/>
            <a:ext cx="8639175" cy="5040313"/>
          </a:xfrm>
        </p:spPr>
        <p:txBody>
          <a:bodyPr anchor="t" anchorCtr="0">
            <a:normAutofit fontScale="92500"/>
          </a:bodyPr>
          <a:lstStyle/>
          <a:p>
            <a:pPr defTabSz="914400">
              <a:lnSpc>
                <a:spcPct val="100000"/>
              </a:lnSpc>
              <a:spcBef>
                <a:spcPts val="600"/>
              </a:spcBef>
            </a:pPr>
            <a:r>
              <a:rPr lang="en-GB" sz="2200" noProof="0" dirty="0" smtClean="0"/>
              <a:t>There were not observed the effects of proxy interview, which would significantly bias the analysed indicators, although for the majority of them the measurement effects  were assessed as statistically significant; the strongest estimated effect (regarding the estimate for the whole population) is almost 0.3 pp (13% in relative terms)</a:t>
            </a:r>
          </a:p>
          <a:p>
            <a:pPr defTabSz="914400">
              <a:lnSpc>
                <a:spcPct val="100000"/>
              </a:lnSpc>
              <a:spcBef>
                <a:spcPts val="600"/>
              </a:spcBef>
            </a:pPr>
            <a:r>
              <a:rPr lang="en-GB" sz="2200" noProof="0" dirty="0" smtClean="0"/>
              <a:t>The concluded estimations indicate that measurement bias related to the proxy interview may:</a:t>
            </a:r>
          </a:p>
          <a:p>
            <a:pPr marL="432000" defTabSz="914400">
              <a:lnSpc>
                <a:spcPct val="100000"/>
              </a:lnSpc>
              <a:spcBef>
                <a:spcPts val="600"/>
              </a:spcBef>
              <a:buFont typeface="Courier New" panose="02070309020205020404" pitchFamily="49" charset="0"/>
              <a:buChar char="o"/>
            </a:pPr>
            <a:r>
              <a:rPr lang="en-GB" sz="2200" noProof="0" dirty="0" smtClean="0"/>
              <a:t>slightly (in absolute figure; in relative figure  between a few and a dozen or so percent) underrate the percentages of persons with unusually low and unusually high number of hours worked, the percentage of persons participating in non-formal education and life-long learning indicator;</a:t>
            </a:r>
          </a:p>
          <a:p>
            <a:pPr marL="432000" defTabSz="914400">
              <a:lnSpc>
                <a:spcPct val="100000"/>
              </a:lnSpc>
              <a:spcBef>
                <a:spcPts val="600"/>
              </a:spcBef>
              <a:buFont typeface="Courier New" panose="02070309020205020404" pitchFamily="49" charset="0"/>
              <a:buChar char="o"/>
            </a:pPr>
            <a:r>
              <a:rPr lang="en-GB" sz="2200" noProof="0" dirty="0" smtClean="0"/>
              <a:t>slightly (for the unemployment rate by about 0.1 pp, i.e. about 2%) overrate the number (share) of unemployed persons and unemployment rate;</a:t>
            </a:r>
            <a:endParaRPr lang="en-GB" sz="2200" noProof="0" dirty="0"/>
          </a:p>
        </p:txBody>
      </p:sp>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 on the key LFS indicators – conclusions</a:t>
            </a:r>
            <a:endParaRPr lang="en-GB" noProof="0" dirty="0"/>
          </a:p>
        </p:txBody>
      </p:sp>
    </p:spTree>
    <p:extLst>
      <p:ext uri="{BB962C8B-B14F-4D97-AF65-F5344CB8AC3E}">
        <p14:creationId xmlns:p14="http://schemas.microsoft.com/office/powerpoint/2010/main" val="38665763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3" y="1052736"/>
            <a:ext cx="8639175" cy="5040313"/>
          </a:xfrm>
        </p:spPr>
        <p:txBody>
          <a:bodyPr anchor="t" anchorCtr="0">
            <a:normAutofit/>
          </a:bodyPr>
          <a:lstStyle/>
          <a:p>
            <a:pPr defTabSz="914400">
              <a:lnSpc>
                <a:spcPct val="100000"/>
              </a:lnSpc>
              <a:spcBef>
                <a:spcPts val="1200"/>
              </a:spcBef>
            </a:pPr>
            <a:r>
              <a:rPr lang="en-GB" sz="2200" noProof="0" dirty="0" smtClean="0"/>
              <a:t>The strongest effects were observed in case of indicators related to </a:t>
            </a:r>
            <a:r>
              <a:rPr lang="en-GB" sz="2200" u="sng" noProof="0" dirty="0" smtClean="0"/>
              <a:t>non-formal education</a:t>
            </a:r>
          </a:p>
          <a:p>
            <a:pPr defTabSz="914400">
              <a:lnSpc>
                <a:spcPct val="100000"/>
              </a:lnSpc>
              <a:spcBef>
                <a:spcPts val="1200"/>
              </a:spcBef>
            </a:pPr>
            <a:r>
              <a:rPr lang="en-GB" sz="2200" noProof="0" dirty="0" smtClean="0"/>
              <a:t>Among indicators concerning the main labour market categories, the most affected seems the unemployment rate, however – as was mentioned earlier</a:t>
            </a:r>
            <a:r>
              <a:rPr lang="pl-PL" sz="2200" noProof="0" dirty="0" smtClean="0"/>
              <a:t> – </a:t>
            </a:r>
            <a:r>
              <a:rPr lang="pl-PL" sz="2200" noProof="0" dirty="0" err="1" smtClean="0"/>
              <a:t>it</a:t>
            </a:r>
            <a:r>
              <a:rPr lang="pl-PL" sz="2200" noProof="0" dirty="0" smtClean="0"/>
              <a:t> </a:t>
            </a:r>
            <a:r>
              <a:rPr lang="pl-PL" sz="2200" noProof="0" dirty="0" err="1" smtClean="0"/>
              <a:t>is</a:t>
            </a:r>
            <a:r>
              <a:rPr lang="pl-PL" sz="2200" noProof="0" dirty="0" smtClean="0"/>
              <a:t> not </a:t>
            </a:r>
            <a:r>
              <a:rPr lang="pl-PL" sz="2200" noProof="0" dirty="0" err="1" smtClean="0"/>
              <a:t>meaningful</a:t>
            </a:r>
            <a:endParaRPr lang="pl-PL" sz="2200" noProof="0" dirty="0" smtClean="0"/>
          </a:p>
          <a:p>
            <a:pPr defTabSz="914400">
              <a:lnSpc>
                <a:spcPct val="100000"/>
              </a:lnSpc>
              <a:spcBef>
                <a:spcPts val="1200"/>
              </a:spcBef>
            </a:pPr>
            <a:r>
              <a:rPr lang="en-GB" sz="2200" noProof="0" dirty="0" smtClean="0"/>
              <a:t>Obtained estimates should be treated as conditional in respect to assumptions made in the analysis; in particular, biased may be estimates of the effects regarding the number of hours worked (due to direct impact on the proxy probability) and the effects concerning the employed (underestimated due to the model assumptions)</a:t>
            </a:r>
            <a:endParaRPr lang="en-GB" sz="2200" noProof="0" dirty="0"/>
          </a:p>
        </p:txBody>
      </p:sp>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 on the key LFS indicators – conclusions (cont.)</a:t>
            </a:r>
            <a:endParaRPr lang="en-GB" noProof="0" dirty="0"/>
          </a:p>
        </p:txBody>
      </p:sp>
    </p:spTree>
    <p:extLst>
      <p:ext uri="{BB962C8B-B14F-4D97-AF65-F5344CB8AC3E}">
        <p14:creationId xmlns:p14="http://schemas.microsoft.com/office/powerpoint/2010/main" val="16818371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76838" y="1628800"/>
            <a:ext cx="8639175" cy="5040313"/>
          </a:xfrm>
        </p:spPr>
        <p:txBody>
          <a:bodyPr anchor="t" anchorCtr="0">
            <a:normAutofit/>
          </a:bodyPr>
          <a:lstStyle/>
          <a:p>
            <a:pPr defTabSz="914400">
              <a:lnSpc>
                <a:spcPct val="100000"/>
              </a:lnSpc>
              <a:spcBef>
                <a:spcPts val="1200"/>
              </a:spcBef>
            </a:pPr>
            <a:r>
              <a:rPr lang="en-GB" sz="2200" noProof="0" dirty="0" smtClean="0"/>
              <a:t>It can be concluded that the answers given by other household members (as proxy) </a:t>
            </a:r>
            <a:r>
              <a:rPr lang="en-GB" sz="2200" u="sng" noProof="0" dirty="0" smtClean="0"/>
              <a:t>do not worsen significantly </a:t>
            </a:r>
            <a:r>
              <a:rPr lang="en-GB" sz="2200" noProof="0" dirty="0" smtClean="0"/>
              <a:t>the obtained results of the LFS, compared to potential direct answers, which is positive information</a:t>
            </a:r>
          </a:p>
          <a:p>
            <a:pPr defTabSz="914400">
              <a:lnSpc>
                <a:spcPct val="100000"/>
              </a:lnSpc>
              <a:spcBef>
                <a:spcPts val="1200"/>
              </a:spcBef>
            </a:pPr>
            <a:r>
              <a:rPr lang="en-GB" sz="2200" noProof="0" dirty="0" smtClean="0"/>
              <a:t>Such state of affairs is probably influenced by fact that in most cases of proxy – the answers are given by </a:t>
            </a:r>
            <a:r>
              <a:rPr lang="en-GB" sz="2200" u="sng" noProof="0" dirty="0" smtClean="0"/>
              <a:t>the closest persons from the respondent’s family</a:t>
            </a:r>
            <a:r>
              <a:rPr lang="en-GB" sz="2200" noProof="0" dirty="0" smtClean="0"/>
              <a:t>, hence the ones most familiar with his/her employment and educational situation</a:t>
            </a:r>
            <a:endParaRPr lang="en-GB" sz="2200" noProof="0" dirty="0"/>
          </a:p>
        </p:txBody>
      </p:sp>
      <p:sp>
        <p:nvSpPr>
          <p:cNvPr id="3" name="Tytuł 2"/>
          <p:cNvSpPr>
            <a:spLocks noGrp="1"/>
          </p:cNvSpPr>
          <p:nvPr>
            <p:ph type="title"/>
          </p:nvPr>
        </p:nvSpPr>
        <p:spPr>
          <a:xfrm>
            <a:off x="243423" y="357474"/>
            <a:ext cx="8639175" cy="720000"/>
          </a:xfrm>
        </p:spPr>
        <p:txBody>
          <a:bodyPr>
            <a:normAutofit fontScale="90000"/>
          </a:bodyPr>
          <a:lstStyle/>
          <a:p>
            <a:r>
              <a:rPr lang="en-GB" noProof="0" dirty="0" smtClean="0"/>
              <a:t>Assessment of the effect of proxy interviews on the key LFS indicators – conclusions (cont.)</a:t>
            </a:r>
            <a:endParaRPr lang="en-GB" noProof="0" dirty="0"/>
          </a:p>
        </p:txBody>
      </p:sp>
    </p:spTree>
    <p:extLst>
      <p:ext uri="{BB962C8B-B14F-4D97-AF65-F5344CB8AC3E}">
        <p14:creationId xmlns:p14="http://schemas.microsoft.com/office/powerpoint/2010/main" val="18486298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37152" y="1268760"/>
            <a:ext cx="8639175" cy="5040313"/>
          </a:xfrm>
        </p:spPr>
        <p:txBody>
          <a:bodyPr anchor="t" anchorCtr="0">
            <a:normAutofit/>
          </a:bodyPr>
          <a:lstStyle/>
          <a:p>
            <a:pPr defTabSz="914400">
              <a:lnSpc>
                <a:spcPct val="100000"/>
              </a:lnSpc>
              <a:spcBef>
                <a:spcPts val="1200"/>
              </a:spcBef>
            </a:pPr>
            <a:r>
              <a:rPr lang="en-GB" sz="2200" noProof="0" dirty="0" smtClean="0"/>
              <a:t>The basic tool serving the purpose of development of such solutions and assessment of their effectiveness was preparation of the opinion questionnaire for the respondents regarding the method of the LFS interviews implementation</a:t>
            </a:r>
          </a:p>
          <a:p>
            <a:pPr defTabSz="914400">
              <a:lnSpc>
                <a:spcPct val="100000"/>
              </a:lnSpc>
              <a:spcBef>
                <a:spcPts val="1200"/>
              </a:spcBef>
            </a:pPr>
            <a:r>
              <a:rPr lang="en-GB" sz="2200" noProof="0" dirty="0" smtClean="0"/>
              <a:t>Its objective was finding the respondents’ preferences regarding</a:t>
            </a:r>
            <a:r>
              <a:rPr lang="en-GB" sz="800" noProof="0" dirty="0" smtClean="0"/>
              <a:t/>
            </a:r>
            <a:br>
              <a:rPr lang="en-GB" sz="800" noProof="0" dirty="0" smtClean="0"/>
            </a:br>
            <a:r>
              <a:rPr lang="en-GB" sz="800" noProof="0" dirty="0" smtClean="0"/>
              <a:t/>
            </a:r>
            <a:br>
              <a:rPr lang="en-GB" sz="800" noProof="0" dirty="0" smtClean="0"/>
            </a:br>
            <a:r>
              <a:rPr lang="en-GB" sz="2200" noProof="0" dirty="0" smtClean="0"/>
              <a:t> (1) the survey implementation method with and without the interviewers and</a:t>
            </a:r>
            <a:r>
              <a:rPr lang="en-GB" sz="800" noProof="0" dirty="0" smtClean="0"/>
              <a:t/>
            </a:r>
            <a:br>
              <a:rPr lang="en-GB" sz="800" noProof="0" dirty="0" smtClean="0"/>
            </a:br>
            <a:r>
              <a:rPr lang="en-GB" sz="800" noProof="0" dirty="0" smtClean="0"/>
              <a:t/>
            </a:r>
            <a:br>
              <a:rPr lang="en-GB" sz="800" noProof="0" dirty="0" smtClean="0"/>
            </a:br>
            <a:r>
              <a:rPr lang="en-GB" sz="2200" noProof="0" dirty="0" smtClean="0"/>
              <a:t>(2) the inclination to give a personal telephone interview by the respondents who were absent during the interviewer’s visit (thus reducing the rate of proxy answers)</a:t>
            </a:r>
            <a:endParaRPr lang="en-GB" sz="2200" noProof="0" dirty="0"/>
          </a:p>
        </p:txBody>
      </p:sp>
      <p:sp>
        <p:nvSpPr>
          <p:cNvPr id="3" name="Tytuł 2"/>
          <p:cNvSpPr>
            <a:spLocks noGrp="1"/>
          </p:cNvSpPr>
          <p:nvPr>
            <p:ph type="title"/>
          </p:nvPr>
        </p:nvSpPr>
        <p:spPr>
          <a:xfrm>
            <a:off x="237153" y="476672"/>
            <a:ext cx="8639175" cy="720000"/>
          </a:xfrm>
        </p:spPr>
        <p:txBody>
          <a:bodyPr>
            <a:normAutofit fontScale="90000"/>
          </a:bodyPr>
          <a:lstStyle/>
          <a:p>
            <a:pPr>
              <a:lnSpc>
                <a:spcPct val="100000"/>
              </a:lnSpc>
              <a:spcBef>
                <a:spcPts val="0"/>
              </a:spcBef>
              <a:spcAft>
                <a:spcPts val="0"/>
              </a:spcAft>
            </a:pPr>
            <a:r>
              <a:rPr lang="en-GB" b="1" kern="50" noProof="0" dirty="0" smtClean="0">
                <a:latin typeface="Fira Sans" panose="020B0503050000020004" pitchFamily="34" charset="0"/>
                <a:ea typeface="Noto Sans CJK SC Regular"/>
                <a:cs typeface="Times New Roman" panose="02020603050405020304" pitchFamily="18" charset="0"/>
              </a:rPr>
              <a:t>Developing approaches facilitating the reduction in the rate of proxy interviews</a:t>
            </a:r>
            <a:endParaRPr lang="en-GB" sz="4400" noProof="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32466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28273" y="1484784"/>
            <a:ext cx="8639175" cy="4824536"/>
          </a:xfrm>
        </p:spPr>
        <p:txBody>
          <a:bodyPr anchor="t" anchorCtr="0">
            <a:normAutofit lnSpcReduction="10000"/>
          </a:bodyPr>
          <a:lstStyle/>
          <a:p>
            <a:pPr defTabSz="914400">
              <a:lnSpc>
                <a:spcPct val="100000"/>
              </a:lnSpc>
              <a:spcBef>
                <a:spcPts val="1200"/>
              </a:spcBef>
            </a:pPr>
            <a:r>
              <a:rPr lang="pl-PL" sz="2200" noProof="0" dirty="0" smtClean="0"/>
              <a:t>M</a:t>
            </a:r>
            <a:r>
              <a:rPr lang="en-GB" sz="2200" noProof="0" dirty="0" err="1" smtClean="0"/>
              <a:t>ajority</a:t>
            </a:r>
            <a:r>
              <a:rPr lang="en-GB" sz="2200" noProof="0" dirty="0" smtClean="0"/>
              <a:t> of the respondents (over 70%) was willing to give a telephone interview, </a:t>
            </a:r>
            <a:r>
              <a:rPr lang="pl-PL" sz="2200" noProof="0" dirty="0" smtClean="0"/>
              <a:t>but </a:t>
            </a:r>
            <a:r>
              <a:rPr lang="en-GB" sz="2200" noProof="0" dirty="0" smtClean="0"/>
              <a:t>these declarations were unfortunately not confirmed in the first test survey</a:t>
            </a:r>
          </a:p>
          <a:p>
            <a:pPr defTabSz="914400">
              <a:lnSpc>
                <a:spcPct val="100000"/>
              </a:lnSpc>
              <a:spcBef>
                <a:spcPts val="1200"/>
              </a:spcBef>
            </a:pPr>
            <a:r>
              <a:rPr lang="en-GB" sz="2200" noProof="0" dirty="0" smtClean="0"/>
              <a:t>Conducting direct interviews succeeded in case of relatively low percentage of persons (about 17%) from whom telephone numbers were obtained with their consent for a repeated contact</a:t>
            </a:r>
          </a:p>
          <a:p>
            <a:pPr defTabSz="914400">
              <a:lnSpc>
                <a:spcPct val="100000"/>
              </a:lnSpc>
              <a:spcBef>
                <a:spcPts val="1200"/>
              </a:spcBef>
            </a:pPr>
            <a:r>
              <a:rPr lang="en-GB" sz="2200" noProof="0" dirty="0" smtClean="0"/>
              <a:t>Making telephone calls to persons absent from the household during the personal visit of the interviewer – increased the share of direct interviews, albeit to a smaller extent that it could be expected,</a:t>
            </a:r>
            <a:r>
              <a:rPr lang="pl-PL" sz="2200" noProof="0" dirty="0" smtClean="0"/>
              <a:t> </a:t>
            </a:r>
            <a:r>
              <a:rPr lang="pl-PL" sz="2200" noProof="0" dirty="0" err="1" smtClean="0"/>
              <a:t>however</a:t>
            </a:r>
            <a:endParaRPr lang="pl-PL" sz="2200" noProof="0" dirty="0" smtClean="0"/>
          </a:p>
          <a:p>
            <a:pPr defTabSz="914400">
              <a:lnSpc>
                <a:spcPct val="100000"/>
              </a:lnSpc>
              <a:spcBef>
                <a:spcPts val="1200"/>
              </a:spcBef>
            </a:pPr>
            <a:r>
              <a:rPr lang="pl-PL" sz="2200" noProof="0" dirty="0" smtClean="0"/>
              <a:t>I</a:t>
            </a:r>
            <a:r>
              <a:rPr lang="en-GB" sz="2200" noProof="0" dirty="0" smtClean="0"/>
              <a:t>t increases the survey cost and burdening the interviewers’ network; </a:t>
            </a:r>
            <a:r>
              <a:rPr lang="pl-PL" sz="2200" noProof="0" dirty="0" smtClean="0"/>
              <a:t> </a:t>
            </a:r>
            <a:r>
              <a:rPr lang="pl-PL" sz="2200" noProof="0" dirty="0" err="1" smtClean="0"/>
              <a:t>so</a:t>
            </a:r>
            <a:r>
              <a:rPr lang="pl-PL" sz="2200" noProof="0" dirty="0" smtClean="0"/>
              <a:t> </a:t>
            </a:r>
            <a:r>
              <a:rPr lang="en-GB" sz="2200" noProof="0" dirty="0" smtClean="0"/>
              <a:t>it seems not very real for permanent adoption into the survey organisation</a:t>
            </a:r>
            <a:endParaRPr lang="en-GB" sz="2200" noProof="0" dirty="0"/>
          </a:p>
        </p:txBody>
      </p:sp>
      <p:sp>
        <p:nvSpPr>
          <p:cNvPr id="3" name="Tytuł 2"/>
          <p:cNvSpPr>
            <a:spLocks noGrp="1"/>
          </p:cNvSpPr>
          <p:nvPr>
            <p:ph type="title"/>
          </p:nvPr>
        </p:nvSpPr>
        <p:spPr>
          <a:xfrm>
            <a:off x="237153" y="476672"/>
            <a:ext cx="8639175" cy="720000"/>
          </a:xfrm>
        </p:spPr>
        <p:txBody>
          <a:bodyPr>
            <a:normAutofit fontScale="90000"/>
          </a:bodyPr>
          <a:lstStyle/>
          <a:p>
            <a:pPr>
              <a:lnSpc>
                <a:spcPct val="100000"/>
              </a:lnSpc>
              <a:spcBef>
                <a:spcPts val="0"/>
              </a:spcBef>
              <a:spcAft>
                <a:spcPts val="0"/>
              </a:spcAft>
            </a:pPr>
            <a:r>
              <a:rPr lang="en-GB" b="1" kern="50" noProof="0" dirty="0" smtClean="0">
                <a:latin typeface="Fira Sans" panose="020B0503050000020004" pitchFamily="34" charset="0"/>
                <a:ea typeface="Noto Sans CJK SC Regular"/>
                <a:cs typeface="Times New Roman" panose="02020603050405020304" pitchFamily="18" charset="0"/>
              </a:rPr>
              <a:t>Developing approaches facilitating the reduction in the rate of proxy interviews</a:t>
            </a:r>
            <a:endParaRPr lang="en-GB" sz="4400" noProof="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67901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37152" y="1268760"/>
            <a:ext cx="8639175" cy="5040313"/>
          </a:xfrm>
        </p:spPr>
        <p:txBody>
          <a:bodyPr anchor="t" anchorCtr="0">
            <a:normAutofit/>
          </a:bodyPr>
          <a:lstStyle/>
          <a:p>
            <a:pPr defTabSz="914400">
              <a:lnSpc>
                <a:spcPct val="100000"/>
              </a:lnSpc>
              <a:spcBef>
                <a:spcPts val="1200"/>
              </a:spcBef>
            </a:pPr>
            <a:r>
              <a:rPr lang="en-GB" sz="2200" noProof="0" dirty="0" smtClean="0"/>
              <a:t>The other action concerned recognition whether the change in the way of respondents’ selection (from the currently used sampling of dwellings’ addresses into the sampling of particular persons); could cause</a:t>
            </a:r>
            <a:r>
              <a:rPr lang="pl-PL" sz="2200" noProof="0" dirty="0" smtClean="0"/>
              <a:t>:</a:t>
            </a:r>
          </a:p>
          <a:p>
            <a:pPr lvl="1" defTabSz="914400">
              <a:lnSpc>
                <a:spcPct val="100000"/>
              </a:lnSpc>
              <a:spcBef>
                <a:spcPts val="1200"/>
              </a:spcBef>
            </a:pPr>
            <a:r>
              <a:rPr lang="pl-PL" sz="2200" noProof="0" dirty="0" smtClean="0"/>
              <a:t>f</a:t>
            </a:r>
            <a:r>
              <a:rPr lang="en-GB" sz="2200" noProof="0" dirty="0" err="1" smtClean="0"/>
              <a:t>acilitating</a:t>
            </a:r>
            <a:r>
              <a:rPr lang="en-GB" sz="2200" noProof="0" dirty="0" smtClean="0"/>
              <a:t> more efficient (valid) sample selection by reduction of selecting ’empty’ addresses</a:t>
            </a:r>
            <a:endParaRPr lang="pl-PL" sz="2200" dirty="0"/>
          </a:p>
          <a:p>
            <a:pPr lvl="1" defTabSz="914400">
              <a:lnSpc>
                <a:spcPct val="100000"/>
              </a:lnSpc>
              <a:spcBef>
                <a:spcPts val="1200"/>
              </a:spcBef>
            </a:pPr>
            <a:r>
              <a:rPr lang="en-GB" sz="2200" dirty="0" smtClean="0"/>
              <a:t>reducing </a:t>
            </a:r>
            <a:r>
              <a:rPr lang="en-GB" sz="2200" dirty="0"/>
              <a:t>the percentage of the proxy </a:t>
            </a:r>
            <a:r>
              <a:rPr lang="en-GB" sz="2200" dirty="0" smtClean="0"/>
              <a:t>interviews</a:t>
            </a:r>
            <a:endParaRPr lang="pl-PL" sz="2200" noProof="0" dirty="0" smtClean="0"/>
          </a:p>
          <a:p>
            <a:pPr defTabSz="914400">
              <a:lnSpc>
                <a:spcPct val="100000"/>
              </a:lnSpc>
              <a:spcBef>
                <a:spcPts val="1200"/>
              </a:spcBef>
            </a:pPr>
            <a:r>
              <a:rPr lang="en-GB" sz="2200" noProof="0" dirty="0" smtClean="0"/>
              <a:t>The incentive here were the results of the analysis on proxy rates in the LFS survey in the EU countries, which indicated that the countries using for the survey implementation the sample of persons obtain decidedly lower rate of proxy interviews</a:t>
            </a:r>
            <a:endParaRPr lang="en-GB" sz="2200" noProof="0" dirty="0"/>
          </a:p>
        </p:txBody>
      </p:sp>
      <p:sp>
        <p:nvSpPr>
          <p:cNvPr id="3" name="Tytuł 2"/>
          <p:cNvSpPr>
            <a:spLocks noGrp="1"/>
          </p:cNvSpPr>
          <p:nvPr>
            <p:ph type="title"/>
          </p:nvPr>
        </p:nvSpPr>
        <p:spPr>
          <a:xfrm>
            <a:off x="237153" y="476672"/>
            <a:ext cx="8639175" cy="720000"/>
          </a:xfrm>
        </p:spPr>
        <p:txBody>
          <a:bodyPr>
            <a:normAutofit fontScale="90000"/>
          </a:bodyPr>
          <a:lstStyle/>
          <a:p>
            <a:pPr>
              <a:lnSpc>
                <a:spcPct val="100000"/>
              </a:lnSpc>
              <a:spcBef>
                <a:spcPts val="0"/>
              </a:spcBef>
              <a:spcAft>
                <a:spcPts val="0"/>
              </a:spcAft>
            </a:pPr>
            <a:r>
              <a:rPr lang="en-GB" b="1" kern="50" noProof="0" dirty="0" smtClean="0">
                <a:latin typeface="Fira Sans" panose="020B0503050000020004" pitchFamily="34" charset="0"/>
                <a:ea typeface="Noto Sans CJK SC Regular"/>
                <a:cs typeface="Times New Roman" panose="02020603050405020304" pitchFamily="18" charset="0"/>
              </a:rPr>
              <a:t>Developing approaches facilitating the reduction in the rate of proxy interviews</a:t>
            </a:r>
            <a:endParaRPr lang="en-GB" sz="4400" noProof="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4438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37152" y="1484784"/>
            <a:ext cx="8639175" cy="5040313"/>
          </a:xfrm>
        </p:spPr>
        <p:txBody>
          <a:bodyPr anchor="t" anchorCtr="0">
            <a:normAutofit/>
          </a:bodyPr>
          <a:lstStyle/>
          <a:p>
            <a:pPr defTabSz="914400">
              <a:lnSpc>
                <a:spcPct val="100000"/>
              </a:lnSpc>
              <a:spcBef>
                <a:spcPts val="1200"/>
              </a:spcBef>
            </a:pPr>
            <a:r>
              <a:rPr lang="en-GB" sz="2200" noProof="0" dirty="0" smtClean="0"/>
              <a:t>The tested approach consisting in a change in the Polish LFS organisation resulted in a significant growth in the direct interviews rate</a:t>
            </a:r>
          </a:p>
          <a:p>
            <a:pPr defTabSz="914400">
              <a:lnSpc>
                <a:spcPct val="100000"/>
              </a:lnSpc>
              <a:spcBef>
                <a:spcPts val="1200"/>
              </a:spcBef>
            </a:pPr>
            <a:r>
              <a:rPr lang="en-GB" sz="2200" noProof="0" dirty="0" smtClean="0"/>
              <a:t>During the first observation of the second test survey, the indictor comprised 89%, while in the 2016 LFS survey it stayed at the level of slightly around 63%</a:t>
            </a:r>
            <a:endParaRPr lang="pl-PL" sz="2200" noProof="0" dirty="0" smtClean="0"/>
          </a:p>
          <a:p>
            <a:pPr defTabSz="914400">
              <a:lnSpc>
                <a:spcPct val="100000"/>
              </a:lnSpc>
              <a:spcBef>
                <a:spcPts val="1200"/>
              </a:spcBef>
            </a:pPr>
            <a:r>
              <a:rPr lang="pl-PL" sz="2200" dirty="0" smtClean="0"/>
              <a:t>The </a:t>
            </a:r>
            <a:r>
              <a:rPr lang="en-GB" sz="2200" noProof="0" dirty="0" smtClean="0"/>
              <a:t>increase in the share of direct interviews obtained with the use of the sample of people and telephone interviews was at the expense of the decline in the response rate</a:t>
            </a:r>
            <a:endParaRPr lang="en-GB" sz="2200" noProof="0" dirty="0"/>
          </a:p>
        </p:txBody>
      </p:sp>
      <p:sp>
        <p:nvSpPr>
          <p:cNvPr id="3" name="Tytuł 2"/>
          <p:cNvSpPr>
            <a:spLocks noGrp="1"/>
          </p:cNvSpPr>
          <p:nvPr>
            <p:ph type="title"/>
          </p:nvPr>
        </p:nvSpPr>
        <p:spPr>
          <a:xfrm>
            <a:off x="237153" y="476672"/>
            <a:ext cx="8639175" cy="720000"/>
          </a:xfrm>
        </p:spPr>
        <p:txBody>
          <a:bodyPr>
            <a:normAutofit fontScale="90000"/>
          </a:bodyPr>
          <a:lstStyle/>
          <a:p>
            <a:pPr>
              <a:lnSpc>
                <a:spcPct val="100000"/>
              </a:lnSpc>
              <a:spcBef>
                <a:spcPts val="0"/>
              </a:spcBef>
              <a:spcAft>
                <a:spcPts val="0"/>
              </a:spcAft>
            </a:pPr>
            <a:r>
              <a:rPr lang="en-GB" b="1" kern="50" noProof="0" dirty="0" smtClean="0">
                <a:latin typeface="Fira Sans" panose="020B0503050000020004" pitchFamily="34" charset="0"/>
                <a:ea typeface="Noto Sans CJK SC Regular"/>
                <a:cs typeface="Times New Roman" panose="02020603050405020304" pitchFamily="18" charset="0"/>
              </a:rPr>
              <a:t>Developing approaches facilitating the reduction in the rate of proxy interviews</a:t>
            </a:r>
            <a:endParaRPr lang="en-GB" sz="4400" noProof="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3824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37152" y="1268760"/>
            <a:ext cx="8639175" cy="5040313"/>
          </a:xfrm>
        </p:spPr>
        <p:txBody>
          <a:bodyPr anchor="t" anchorCtr="0">
            <a:normAutofit/>
          </a:bodyPr>
          <a:lstStyle/>
          <a:p>
            <a:pPr defTabSz="914400">
              <a:lnSpc>
                <a:spcPct val="100000"/>
              </a:lnSpc>
              <a:spcBef>
                <a:spcPts val="1200"/>
              </a:spcBef>
            </a:pPr>
            <a:r>
              <a:rPr lang="pl-PL" sz="2200" noProof="0" dirty="0" smtClean="0"/>
              <a:t>T</a:t>
            </a:r>
            <a:r>
              <a:rPr lang="en-GB" sz="2200" noProof="0" dirty="0" smtClean="0"/>
              <a:t>he appliance of the sample of persons in the Polish LFS would require working out the Sampling Frame for Social Surveys by the Statistics Poland </a:t>
            </a:r>
            <a:r>
              <a:rPr lang="pl-PL" sz="2200" noProof="0" dirty="0" smtClean="0"/>
              <a:t>to be </a:t>
            </a:r>
            <a:r>
              <a:rPr lang="pl-PL" sz="2200" noProof="0" dirty="0" err="1" smtClean="0"/>
              <a:t>up</a:t>
            </a:r>
            <a:r>
              <a:rPr lang="pl-PL" sz="2200" noProof="0" dirty="0" smtClean="0"/>
              <a:t>-to-</a:t>
            </a:r>
            <a:r>
              <a:rPr lang="pl-PL" sz="2200" noProof="0" dirty="0" err="1" smtClean="0"/>
              <a:t>date</a:t>
            </a:r>
            <a:r>
              <a:rPr lang="pl-PL" sz="2200" noProof="0" dirty="0" smtClean="0"/>
              <a:t> </a:t>
            </a:r>
            <a:r>
              <a:rPr lang="en-GB" sz="2200" noProof="0" dirty="0" smtClean="0"/>
              <a:t>allowing selecting the sample of persons directly from the sample frame</a:t>
            </a:r>
          </a:p>
          <a:p>
            <a:pPr defTabSz="914400">
              <a:lnSpc>
                <a:spcPct val="100000"/>
              </a:lnSpc>
              <a:spcBef>
                <a:spcPts val="1200"/>
              </a:spcBef>
            </a:pPr>
            <a:r>
              <a:rPr lang="pl-PL" sz="2200" noProof="0" dirty="0" smtClean="0"/>
              <a:t>T</a:t>
            </a:r>
            <a:r>
              <a:rPr lang="en-GB" sz="2200" noProof="0" dirty="0" smtClean="0"/>
              <a:t>he sample frame </a:t>
            </a:r>
            <a:r>
              <a:rPr lang="pl-PL" sz="2200" noProof="0" dirty="0" err="1" smtClean="0"/>
              <a:t>should</a:t>
            </a:r>
            <a:r>
              <a:rPr lang="pl-PL" sz="2200" noProof="0" dirty="0" smtClean="0"/>
              <a:t> </a:t>
            </a:r>
            <a:r>
              <a:rPr lang="en-GB" sz="2200" noProof="0" dirty="0" smtClean="0"/>
              <a:t>include also the information about the person’s telephone number which would allow much larger use of the CATI method in the Polish LFS</a:t>
            </a:r>
          </a:p>
          <a:p>
            <a:pPr defTabSz="914400">
              <a:lnSpc>
                <a:spcPct val="100000"/>
              </a:lnSpc>
              <a:spcBef>
                <a:spcPts val="1200"/>
              </a:spcBef>
            </a:pPr>
            <a:r>
              <a:rPr lang="pl-PL" sz="2200" noProof="0" dirty="0" smtClean="0"/>
              <a:t>O</a:t>
            </a:r>
            <a:r>
              <a:rPr lang="en-GB" sz="2200" noProof="0" dirty="0" err="1" smtClean="0"/>
              <a:t>ther</a:t>
            </a:r>
            <a:r>
              <a:rPr lang="en-GB" sz="2200" noProof="0" dirty="0" smtClean="0"/>
              <a:t> aspects</a:t>
            </a:r>
            <a:r>
              <a:rPr lang="pl-PL" sz="2200" noProof="0" dirty="0" smtClean="0"/>
              <a:t> - </a:t>
            </a:r>
            <a:r>
              <a:rPr lang="en-GB" sz="2200" noProof="0" dirty="0" smtClean="0"/>
              <a:t>including the cost of the changed survey </a:t>
            </a:r>
            <a:r>
              <a:rPr lang="en-GB" sz="2200" dirty="0" smtClean="0"/>
              <a:t>organisation</a:t>
            </a:r>
            <a:r>
              <a:rPr lang="pl-PL" sz="2200" dirty="0" smtClean="0"/>
              <a:t> - </a:t>
            </a:r>
            <a:r>
              <a:rPr lang="pl-PL" sz="2200" dirty="0" err="1" smtClean="0"/>
              <a:t>should</a:t>
            </a:r>
            <a:r>
              <a:rPr lang="pl-PL" sz="2200" dirty="0" smtClean="0"/>
              <a:t> be </a:t>
            </a:r>
            <a:r>
              <a:rPr lang="en-GB" sz="2200" dirty="0" smtClean="0"/>
              <a:t>also </a:t>
            </a:r>
            <a:r>
              <a:rPr lang="en-GB" sz="2200" dirty="0"/>
              <a:t>considered </a:t>
            </a:r>
            <a:endParaRPr lang="en-GB" sz="2200" noProof="0" dirty="0" smtClean="0"/>
          </a:p>
          <a:p>
            <a:pPr defTabSz="914400">
              <a:lnSpc>
                <a:spcPct val="100000"/>
              </a:lnSpc>
              <a:spcBef>
                <a:spcPts val="1200"/>
              </a:spcBef>
            </a:pPr>
            <a:r>
              <a:rPr lang="en-GB" sz="2200" noProof="0" dirty="0" smtClean="0"/>
              <a:t>Another important aspect that should not be forgotten is the problem with collecting the demanded variables concerning the entire household</a:t>
            </a:r>
            <a:endParaRPr lang="en-GB" sz="2200" noProof="0" dirty="0"/>
          </a:p>
        </p:txBody>
      </p:sp>
      <p:sp>
        <p:nvSpPr>
          <p:cNvPr id="3" name="Tytuł 2"/>
          <p:cNvSpPr>
            <a:spLocks noGrp="1"/>
          </p:cNvSpPr>
          <p:nvPr>
            <p:ph type="title"/>
          </p:nvPr>
        </p:nvSpPr>
        <p:spPr>
          <a:xfrm>
            <a:off x="237153" y="476672"/>
            <a:ext cx="8639175" cy="720000"/>
          </a:xfrm>
        </p:spPr>
        <p:txBody>
          <a:bodyPr>
            <a:normAutofit fontScale="90000"/>
          </a:bodyPr>
          <a:lstStyle/>
          <a:p>
            <a:pPr>
              <a:lnSpc>
                <a:spcPct val="100000"/>
              </a:lnSpc>
              <a:spcBef>
                <a:spcPts val="0"/>
              </a:spcBef>
              <a:spcAft>
                <a:spcPts val="0"/>
              </a:spcAft>
            </a:pPr>
            <a:r>
              <a:rPr lang="en-GB" b="1" kern="50" noProof="0" dirty="0" smtClean="0">
                <a:latin typeface="Fira Sans" panose="020B0503050000020004" pitchFamily="34" charset="0"/>
                <a:ea typeface="Noto Sans CJK SC Regular"/>
                <a:cs typeface="Times New Roman" panose="02020603050405020304" pitchFamily="18" charset="0"/>
              </a:rPr>
              <a:t>Developing approaches facilitating the reduction in the rate of proxy interviews</a:t>
            </a:r>
            <a:endParaRPr lang="en-GB" sz="4400" noProof="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8348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2413" y="1052736"/>
            <a:ext cx="8639175" cy="5040313"/>
          </a:xfrm>
        </p:spPr>
        <p:txBody>
          <a:bodyPr anchor="t" anchorCtr="0">
            <a:normAutofit/>
          </a:bodyPr>
          <a:lstStyle/>
          <a:p>
            <a:pPr defTabSz="914400">
              <a:lnSpc>
                <a:spcPct val="100000"/>
              </a:lnSpc>
              <a:spcBef>
                <a:spcPts val="1200"/>
              </a:spcBef>
            </a:pPr>
            <a:r>
              <a:rPr lang="en-GB" sz="2200" noProof="0" dirty="0" smtClean="0"/>
              <a:t>It is currently not recommended to change the way Polish LFS is organized. Respondents prefer to contact the interviewer they know, and relatively few respondents also volunteered to participate in the survey conducted via the Internet</a:t>
            </a:r>
          </a:p>
          <a:p>
            <a:pPr defTabSz="914400">
              <a:lnSpc>
                <a:spcPct val="100000"/>
              </a:lnSpc>
              <a:spcBef>
                <a:spcPts val="1200"/>
              </a:spcBef>
            </a:pPr>
            <a:r>
              <a:rPr lang="pl-PL" sz="2200" noProof="0" dirty="0" smtClean="0"/>
              <a:t>T</a:t>
            </a:r>
            <a:r>
              <a:rPr lang="en-GB" sz="2200" noProof="0" dirty="0" smtClean="0"/>
              <a:t>he change in the selection of respondents by introducing the selection of people instead of addresses of flats could contribute to an increase in the share of direct interviews in the data collected</a:t>
            </a:r>
          </a:p>
          <a:p>
            <a:pPr defTabSz="914400">
              <a:lnSpc>
                <a:spcPct val="100000"/>
              </a:lnSpc>
              <a:spcBef>
                <a:spcPts val="1200"/>
              </a:spcBef>
            </a:pPr>
            <a:r>
              <a:rPr lang="en-GB" sz="2200" noProof="0" dirty="0" smtClean="0"/>
              <a:t>However this would result in a decrease in the survey response rate, which is a key factor against such changes, the more so that the analysis showed that the influence of the proxy on the results of the LFS indicators is not so significant</a:t>
            </a:r>
          </a:p>
          <a:p>
            <a:pPr algn="just" defTabSz="914400">
              <a:lnSpc>
                <a:spcPct val="100000"/>
              </a:lnSpc>
              <a:spcBef>
                <a:spcPts val="1200"/>
              </a:spcBef>
            </a:pPr>
            <a:endParaRPr lang="en-GB" sz="2200" noProof="0" dirty="0"/>
          </a:p>
        </p:txBody>
      </p:sp>
      <p:sp>
        <p:nvSpPr>
          <p:cNvPr id="3" name="Tytuł 2"/>
          <p:cNvSpPr>
            <a:spLocks noGrp="1"/>
          </p:cNvSpPr>
          <p:nvPr>
            <p:ph type="title"/>
          </p:nvPr>
        </p:nvSpPr>
        <p:spPr/>
        <p:txBody>
          <a:bodyPr/>
          <a:lstStyle/>
          <a:p>
            <a:r>
              <a:rPr lang="en-GB" noProof="0" dirty="0" smtClean="0"/>
              <a:t>Final conclusions and recommendations</a:t>
            </a:r>
            <a:endParaRPr lang="en-GB" noProof="0" dirty="0"/>
          </a:p>
        </p:txBody>
      </p:sp>
    </p:spTree>
    <p:extLst>
      <p:ext uri="{BB962C8B-B14F-4D97-AF65-F5344CB8AC3E}">
        <p14:creationId xmlns:p14="http://schemas.microsoft.com/office/powerpoint/2010/main" val="41744557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p:cNvSpPr>
            <a:spLocks noGrp="1"/>
          </p:cNvSpPr>
          <p:nvPr>
            <p:ph type="body" sz="quarter" idx="14"/>
          </p:nvPr>
        </p:nvSpPr>
        <p:spPr>
          <a:xfrm>
            <a:off x="252413" y="3068960"/>
            <a:ext cx="8639175" cy="3060040"/>
          </a:xfrm>
        </p:spPr>
        <p:txBody>
          <a:bodyPr>
            <a:normAutofit/>
          </a:bodyPr>
          <a:lstStyle/>
          <a:p>
            <a:r>
              <a:rPr lang="en-GB" sz="1800" noProof="0" dirty="0" smtClean="0"/>
              <a:t>If you have any questions please send them to:</a:t>
            </a:r>
          </a:p>
          <a:p>
            <a:r>
              <a:rPr lang="en-GB" sz="1800" noProof="0" dirty="0" smtClean="0">
                <a:hlinkClick r:id="rId3"/>
              </a:rPr>
              <a:t>H.Strzelecka@stat.gov.pl</a:t>
            </a:r>
            <a:r>
              <a:rPr lang="en-GB" sz="1800" noProof="0" dirty="0" smtClean="0"/>
              <a:t> or  </a:t>
            </a:r>
            <a:r>
              <a:rPr lang="en-GB" sz="1800" noProof="0" dirty="0" smtClean="0">
                <a:hlinkClick r:id="rId4"/>
              </a:rPr>
              <a:t>T.Piasecki@</a:t>
            </a:r>
            <a:r>
              <a:rPr lang="en-GB" sz="1800" noProof="0" dirty="0" smtClean="0">
                <a:solidFill>
                  <a:prstClr val="black"/>
                </a:solidFill>
                <a:hlinkClick r:id="rId4"/>
              </a:rPr>
              <a:t>stat.gov.pl</a:t>
            </a:r>
            <a:endParaRPr lang="en-GB" sz="1800" noProof="0" dirty="0" smtClean="0">
              <a:solidFill>
                <a:prstClr val="black"/>
              </a:solidFill>
            </a:endParaRPr>
          </a:p>
          <a:p>
            <a:endParaRPr lang="en-GB" sz="1800" noProof="0" dirty="0"/>
          </a:p>
        </p:txBody>
      </p:sp>
    </p:spTree>
    <p:extLst>
      <p:ext uri="{BB962C8B-B14F-4D97-AF65-F5344CB8AC3E}">
        <p14:creationId xmlns:p14="http://schemas.microsoft.com/office/powerpoint/2010/main" val="4072051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oddtytuł">
      <a:majorFont>
        <a:latin typeface="Fira Sans SemiBold"/>
        <a:ea typeface=""/>
        <a:cs typeface=""/>
      </a:majorFont>
      <a:minorFont>
        <a:latin typeface="Fira Sans"/>
        <a:ea typeface=""/>
        <a:cs typeface=""/>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dardSP.potx" id="{C7D18049-1A60-4C67-997C-35A57AEA4BC0}" vid="{091CAC26-F97D-41FE-87BC-94194373D868}"/>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standardSP</Template>
  <TotalTime>2155</TotalTime>
  <Words>1996</Words>
  <Application>Microsoft Office PowerPoint</Application>
  <PresentationFormat>Diavetítés a képernyőre (4:3 oldalarány)</PresentationFormat>
  <Paragraphs>120</Paragraphs>
  <Slides>26</Slides>
  <Notes>2</Notes>
  <HiddenSlides>0</HiddenSlides>
  <MMClips>0</MMClips>
  <ScaleCrop>false</ScaleCrop>
  <HeadingPairs>
    <vt:vector size="6" baseType="variant">
      <vt:variant>
        <vt:lpstr>Használt betűtípusok</vt:lpstr>
      </vt:variant>
      <vt:variant>
        <vt:i4>8</vt:i4>
      </vt:variant>
      <vt:variant>
        <vt:lpstr>Téma</vt:lpstr>
      </vt:variant>
      <vt:variant>
        <vt:i4>1</vt:i4>
      </vt:variant>
      <vt:variant>
        <vt:lpstr>Diacímek</vt:lpstr>
      </vt:variant>
      <vt:variant>
        <vt:i4>26</vt:i4>
      </vt:variant>
    </vt:vector>
  </HeadingPairs>
  <TitlesOfParts>
    <vt:vector size="35" baseType="lpstr">
      <vt:lpstr>Calibri</vt:lpstr>
      <vt:lpstr>Noto Sans CJK SC Regular</vt:lpstr>
      <vt:lpstr>Symbol</vt:lpstr>
      <vt:lpstr>Fira Sans SemiBold</vt:lpstr>
      <vt:lpstr>Times New Roman</vt:lpstr>
      <vt:lpstr>Fira Sans</vt:lpstr>
      <vt:lpstr>Arial</vt:lpstr>
      <vt:lpstr>Courier New</vt:lpstr>
      <vt:lpstr>Motyw pakietu Office</vt:lpstr>
      <vt:lpstr>Proxy interviews in the Polish LFS –  reasons and determinants, effects, possible solutions to deal with</vt:lpstr>
      <vt:lpstr>Introduction</vt:lpstr>
      <vt:lpstr>The frequency of proxy interviews</vt:lpstr>
      <vt:lpstr>The analysis of the determinants of proxy interviews - what and how do we analyse</vt:lpstr>
      <vt:lpstr>The analysis of the determinants of proxy interviews – what do we find out</vt:lpstr>
      <vt:lpstr>The analysis of the determinants Sample results: respondent’s sex</vt:lpstr>
      <vt:lpstr>The analysis of the determinants Sample results: respondent in formal education</vt:lpstr>
      <vt:lpstr>The analysis of the determinants Sample results: labour market status</vt:lpstr>
      <vt:lpstr>The analysis of the determinants of proxy interviews – conclusions</vt:lpstr>
      <vt:lpstr>The analysis of the determinants of proxy interviews – conclusions (cont.)</vt:lpstr>
      <vt:lpstr>Assessment of the effect of proxy interviews on the key LFS indicators </vt:lpstr>
      <vt:lpstr>Assessment of the effect of proxy interviews on the key LFS indicators – modelling</vt:lpstr>
      <vt:lpstr>Assessment of the effect of proxy interview by modelling – explanatory variables</vt:lpstr>
      <vt:lpstr>Assessment of the effect of proxy interviews on the key LFS indicators – which ones?</vt:lpstr>
      <vt:lpstr>Assessment of the effect of proxy interviews Sample results: unemployment rate</vt:lpstr>
      <vt:lpstr>Assessment of the effect of proxy interviews Sample results: life-long learning</vt:lpstr>
      <vt:lpstr>Assessment of the effect of proxy interviews on the key LFS indicators – conclusions</vt:lpstr>
      <vt:lpstr>Assessment of the effect of proxy interviews on the key LFS indicators – conclusions (cont.)</vt:lpstr>
      <vt:lpstr>Assessment of the effect of proxy interviews on the key LFS indicators – conclusions (cont.)</vt:lpstr>
      <vt:lpstr>Developing approaches facilitating the reduction in the rate of proxy interviews</vt:lpstr>
      <vt:lpstr>Developing approaches facilitating the reduction in the rate of proxy interviews</vt:lpstr>
      <vt:lpstr>Developing approaches facilitating the reduction in the rate of proxy interviews</vt:lpstr>
      <vt:lpstr>Developing approaches facilitating the reduction in the rate of proxy interviews</vt:lpstr>
      <vt:lpstr>Developing approaches facilitating the reduction in the rate of proxy interviews</vt:lpstr>
      <vt:lpstr>Final conclusions and recommendations</vt:lpstr>
      <vt:lpstr>PowerPoint bemutató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Piasecki  Tomasz</dc:creator>
  <cp:lastModifiedBy>Weisz Tamás</cp:lastModifiedBy>
  <cp:revision>189</cp:revision>
  <cp:lastPrinted>2018-05-15T14:51:09Z</cp:lastPrinted>
  <dcterms:created xsi:type="dcterms:W3CDTF">2018-04-12T13:22:53Z</dcterms:created>
  <dcterms:modified xsi:type="dcterms:W3CDTF">2019-05-20T11:06:54Z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0x010100ED8A2732CD3D524BB160070E7D041F96</vt:lpwstr>
  </property>
</Properties>
</file>