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cb004220af0346c9" Type="http://schemas.microsoft.com/office/2006/relationships/ui/extensibility" Target="customUI/customUI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60" r:id="rId5"/>
    <p:sldId id="262" r:id="rId6"/>
    <p:sldId id="266" r:id="rId7"/>
    <p:sldId id="267" r:id="rId8"/>
    <p:sldId id="268" r:id="rId9"/>
    <p:sldId id="264" r:id="rId10"/>
    <p:sldId id="259" r:id="rId11"/>
    <p:sldId id="265" r:id="rId12"/>
    <p:sldId id="261" r:id="rId13"/>
    <p:sldId id="269" r:id="rId1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rine Lindeskov Johansen" initials="KL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3B"/>
    <a:srgbClr val="A3C195"/>
    <a:srgbClr val="A0D255"/>
    <a:srgbClr val="008627"/>
    <a:srgbClr val="76AA71"/>
    <a:srgbClr val="479651"/>
    <a:srgbClr val="6AB24F"/>
    <a:srgbClr val="2585B8"/>
    <a:srgbClr val="4BA6DD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492"/>
      </p:cViewPr>
      <p:guideLst>
        <p:guide orient="horz" pos="4060"/>
        <p:guide pos="30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05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\data\K04\AKU\Eurostat\Workshops\Budapest%202019\Tal%20til%20slid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\data\K04\AKU\Eurostat\Workshops\Budapest%202019\Tal%20til%20slid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\data\K04\AKU\Eurostat\Workshops\Budapest%202019\Tal%20til%20slid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\data\K04\AKU\Eurostat\Workshops\Budapest%202019\Tal%20til%20slid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dirty="0"/>
              <a:t>CAWI</a:t>
            </a:r>
            <a:r>
              <a:rPr lang="da-DK" baseline="0" dirty="0"/>
              <a:t> and CATI </a:t>
            </a:r>
            <a:r>
              <a:rPr lang="da-DK" baseline="0" dirty="0" err="1"/>
              <a:t>share</a:t>
            </a:r>
            <a:r>
              <a:rPr lang="da-DK" baseline="0"/>
              <a:t> of total intw.</a:t>
            </a:r>
            <a:endParaRPr lang="da-DK"/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udvikling!$A$10</c:f>
              <c:strCache>
                <c:ptCount val="1"/>
                <c:pt idx="0">
                  <c:v>CAWI</c:v>
                </c:pt>
              </c:strCache>
            </c:strRef>
          </c:tx>
          <c:invertIfNegative val="0"/>
          <c:cat>
            <c:strRef>
              <c:f>udvikling!$B$3:$D$3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udvikling!$B$10:$D$10</c:f>
              <c:numCache>
                <c:formatCode>0.0</c:formatCode>
                <c:ptCount val="3"/>
                <c:pt idx="0">
                  <c:v>50.553739502902552</c:v>
                </c:pt>
                <c:pt idx="1">
                  <c:v>43.263929340684648</c:v>
                </c:pt>
                <c:pt idx="2">
                  <c:v>41.740577222884546</c:v>
                </c:pt>
              </c:numCache>
            </c:numRef>
          </c:val>
        </c:ser>
        <c:ser>
          <c:idx val="1"/>
          <c:order val="1"/>
          <c:tx>
            <c:strRef>
              <c:f>udvikling!$A$11</c:f>
              <c:strCache>
                <c:ptCount val="1"/>
                <c:pt idx="0">
                  <c:v>CATI</c:v>
                </c:pt>
              </c:strCache>
            </c:strRef>
          </c:tx>
          <c:invertIfNegative val="0"/>
          <c:cat>
            <c:strRef>
              <c:f>udvikling!$B$3:$D$3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udvikling!$B$11:$D$11</c:f>
              <c:numCache>
                <c:formatCode>0.0</c:formatCode>
                <c:ptCount val="3"/>
                <c:pt idx="0">
                  <c:v>49.446260497097448</c:v>
                </c:pt>
                <c:pt idx="1">
                  <c:v>56.736070659315352</c:v>
                </c:pt>
                <c:pt idx="2">
                  <c:v>58.259422777115454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06267392"/>
        <c:axId val="106268928"/>
      </c:barChart>
      <c:lineChart>
        <c:grouping val="standard"/>
        <c:varyColors val="0"/>
        <c:ser>
          <c:idx val="2"/>
          <c:order val="2"/>
          <c:tx>
            <c:strRef>
              <c:f>udvikling!$A$6</c:f>
              <c:strCache>
                <c:ptCount val="1"/>
                <c:pt idx="0">
                  <c:v>Annual total (axis RHS)</c:v>
                </c:pt>
              </c:strCache>
            </c:strRef>
          </c:tx>
          <c:marker>
            <c:symbol val="none"/>
          </c:marker>
          <c:cat>
            <c:strRef>
              <c:f>udvikling!$B$3:$D$3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udvikling!$B$6:$D$6</c:f>
              <c:numCache>
                <c:formatCode>#,##0</c:formatCode>
                <c:ptCount val="3"/>
                <c:pt idx="0">
                  <c:v>70972</c:v>
                </c:pt>
                <c:pt idx="1">
                  <c:v>73819</c:v>
                </c:pt>
                <c:pt idx="2">
                  <c:v>76331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280448"/>
        <c:axId val="106278912"/>
      </c:lineChart>
      <c:catAx>
        <c:axId val="1062673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06268928"/>
        <c:crosses val="autoZero"/>
        <c:auto val="1"/>
        <c:lblAlgn val="ctr"/>
        <c:lblOffset val="100"/>
        <c:noMultiLvlLbl val="0"/>
      </c:catAx>
      <c:valAx>
        <c:axId val="106268928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crossAx val="106267392"/>
        <c:crosses val="autoZero"/>
        <c:crossBetween val="between"/>
      </c:valAx>
      <c:valAx>
        <c:axId val="106278912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crossAx val="106280448"/>
        <c:crosses val="max"/>
        <c:crossBetween val="between"/>
      </c:valAx>
      <c:catAx>
        <c:axId val="106280448"/>
        <c:scaling>
          <c:orientation val="minMax"/>
        </c:scaling>
        <c:delete val="1"/>
        <c:axPos val="b"/>
        <c:majorTickMark val="out"/>
        <c:minorTickMark val="none"/>
        <c:tickLblPos val="nextTo"/>
        <c:crossAx val="106278912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/>
              <a:t>CAWI</a:t>
            </a:r>
            <a:r>
              <a:rPr lang="da-DK" baseline="0"/>
              <a:t>/CATI ratio</a:t>
            </a:r>
            <a:endParaRPr lang="da-DK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2"/>
          <c:order val="0"/>
          <c:tx>
            <c:strRef>
              <c:f>udvikling!$A$16</c:f>
              <c:strCache>
                <c:ptCount val="1"/>
                <c:pt idx="0">
                  <c:v>CAWI/CATI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strRef>
              <c:f>udvikling!$B$15:$D$15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udvikling!$B$16:$D$16</c:f>
              <c:numCache>
                <c:formatCode>0.0</c:formatCode>
                <c:ptCount val="3"/>
                <c:pt idx="0">
                  <c:v>1.022397629156812</c:v>
                </c:pt>
                <c:pt idx="1">
                  <c:v>0.76254715629626091</c:v>
                </c:pt>
                <c:pt idx="2">
                  <c:v>0.71646053519226449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917056"/>
        <c:axId val="105922944"/>
      </c:lineChart>
      <c:catAx>
        <c:axId val="1059170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05922944"/>
        <c:crosses val="autoZero"/>
        <c:auto val="1"/>
        <c:lblAlgn val="ctr"/>
        <c:lblOffset val="100"/>
        <c:noMultiLvlLbl val="0"/>
      </c:catAx>
      <c:valAx>
        <c:axId val="10592294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crossAx val="10591705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da-DK" sz="1800" b="1" i="0" baseline="0">
                <a:effectLst/>
              </a:rPr>
              <a:t>Distribution of intw, avg. week 2018</a:t>
            </a:r>
            <a:endParaRPr lang="da-DK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forsøgsuge!$A$17</c:f>
              <c:strCache>
                <c:ptCount val="1"/>
                <c:pt idx="0">
                  <c:v>CAWI</c:v>
                </c:pt>
              </c:strCache>
            </c:strRef>
          </c:tx>
          <c:invertIfNegative val="0"/>
          <c:cat>
            <c:strRef>
              <c:f>forsøgsuge!$B$2:$O$2</c:f>
              <c:strCache>
                <c:ptCount val="1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  <c:pt idx="5">
                  <c:v>day 6</c:v>
                </c:pt>
                <c:pt idx="6">
                  <c:v>day 7</c:v>
                </c:pt>
                <c:pt idx="7">
                  <c:v>day 8</c:v>
                </c:pt>
                <c:pt idx="8">
                  <c:v>day 9</c:v>
                </c:pt>
                <c:pt idx="9">
                  <c:v>day 10</c:v>
                </c:pt>
                <c:pt idx="10">
                  <c:v>day 11</c:v>
                </c:pt>
                <c:pt idx="11">
                  <c:v>day 12</c:v>
                </c:pt>
                <c:pt idx="12">
                  <c:v>day 13</c:v>
                </c:pt>
                <c:pt idx="13">
                  <c:v>day 14</c:v>
                </c:pt>
              </c:strCache>
            </c:strRef>
          </c:cat>
          <c:val>
            <c:numRef>
              <c:f>forsøgsuge!$B$17:$O$17</c:f>
              <c:numCache>
                <c:formatCode>#,##0</c:formatCode>
                <c:ptCount val="14"/>
                <c:pt idx="0">
                  <c:v>287.19230769230768</c:v>
                </c:pt>
                <c:pt idx="1">
                  <c:v>83.92307692307692</c:v>
                </c:pt>
                <c:pt idx="2">
                  <c:v>50.115384615384613</c:v>
                </c:pt>
                <c:pt idx="3">
                  <c:v>38.07692307692308</c:v>
                </c:pt>
                <c:pt idx="4">
                  <c:v>19.96153846153846</c:v>
                </c:pt>
                <c:pt idx="5">
                  <c:v>10.326923076923077</c:v>
                </c:pt>
                <c:pt idx="6">
                  <c:v>29.442307692307693</c:v>
                </c:pt>
                <c:pt idx="7">
                  <c:v>21.5</c:v>
                </c:pt>
                <c:pt idx="8">
                  <c:v>13.903846153846153</c:v>
                </c:pt>
                <c:pt idx="9">
                  <c:v>9.5384615384615383</c:v>
                </c:pt>
                <c:pt idx="10">
                  <c:v>13.461538461538462</c:v>
                </c:pt>
                <c:pt idx="11">
                  <c:v>5.4423076923076925</c:v>
                </c:pt>
                <c:pt idx="12">
                  <c:v>3.8653846153846154</c:v>
                </c:pt>
                <c:pt idx="13">
                  <c:v>12.461538461538462</c:v>
                </c:pt>
              </c:numCache>
            </c:numRef>
          </c:val>
        </c:ser>
        <c:ser>
          <c:idx val="1"/>
          <c:order val="1"/>
          <c:tx>
            <c:strRef>
              <c:f>forsøgsuge!$A$18</c:f>
              <c:strCache>
                <c:ptCount val="1"/>
                <c:pt idx="0">
                  <c:v>CATI</c:v>
                </c:pt>
              </c:strCache>
            </c:strRef>
          </c:tx>
          <c:invertIfNegative val="0"/>
          <c:cat>
            <c:strRef>
              <c:f>forsøgsuge!$B$2:$O$2</c:f>
              <c:strCache>
                <c:ptCount val="1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  <c:pt idx="5">
                  <c:v>day 6</c:v>
                </c:pt>
                <c:pt idx="6">
                  <c:v>day 7</c:v>
                </c:pt>
                <c:pt idx="7">
                  <c:v>day 8</c:v>
                </c:pt>
                <c:pt idx="8">
                  <c:v>day 9</c:v>
                </c:pt>
                <c:pt idx="9">
                  <c:v>day 10</c:v>
                </c:pt>
                <c:pt idx="10">
                  <c:v>day 11</c:v>
                </c:pt>
                <c:pt idx="11">
                  <c:v>day 12</c:v>
                </c:pt>
                <c:pt idx="12">
                  <c:v>day 13</c:v>
                </c:pt>
                <c:pt idx="13">
                  <c:v>day 14</c:v>
                </c:pt>
              </c:strCache>
            </c:strRef>
          </c:cat>
          <c:val>
            <c:numRef>
              <c:f>forsøgsuge!$B$18:$O$18</c:f>
              <c:numCache>
                <c:formatCode>#,##0</c:formatCode>
                <c:ptCount val="14"/>
                <c:pt idx="0">
                  <c:v>0.19230769230769232</c:v>
                </c:pt>
                <c:pt idx="1">
                  <c:v>7.134615384615385</c:v>
                </c:pt>
                <c:pt idx="2">
                  <c:v>304.84615384615387</c:v>
                </c:pt>
                <c:pt idx="3">
                  <c:v>138.86538461538461</c:v>
                </c:pt>
                <c:pt idx="4">
                  <c:v>44.634615384615387</c:v>
                </c:pt>
                <c:pt idx="5">
                  <c:v>21.403846153846153</c:v>
                </c:pt>
                <c:pt idx="6">
                  <c:v>27.903846153846153</c:v>
                </c:pt>
                <c:pt idx="7">
                  <c:v>64.90384615384616</c:v>
                </c:pt>
                <c:pt idx="8">
                  <c:v>49.596153846153847</c:v>
                </c:pt>
                <c:pt idx="9">
                  <c:v>34.28846153846154</c:v>
                </c:pt>
                <c:pt idx="10">
                  <c:v>27.192307692307693</c:v>
                </c:pt>
                <c:pt idx="11">
                  <c:v>13.25</c:v>
                </c:pt>
                <c:pt idx="12">
                  <c:v>39.346153846153847</c:v>
                </c:pt>
                <c:pt idx="13">
                  <c:v>69.519230769230774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05963904"/>
        <c:axId val="105965440"/>
      </c:barChart>
      <c:lineChart>
        <c:grouping val="standard"/>
        <c:varyColors val="0"/>
        <c:ser>
          <c:idx val="3"/>
          <c:order val="2"/>
          <c:tx>
            <c:strRef>
              <c:f>forsøgsuge!$A$20</c:f>
              <c:strCache>
                <c:ptCount val="1"/>
                <c:pt idx="0">
                  <c:v>Cumulative sum of total intw. (axis RHS)</c:v>
                </c:pt>
              </c:strCache>
            </c:strRef>
          </c:tx>
          <c:marker>
            <c:symbol val="none"/>
          </c:marker>
          <c:cat>
            <c:strRef>
              <c:f>forsøgsuge!$B$2:$O$2</c:f>
              <c:strCache>
                <c:ptCount val="1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  <c:pt idx="5">
                  <c:v>day 6</c:v>
                </c:pt>
                <c:pt idx="6">
                  <c:v>day 7</c:v>
                </c:pt>
                <c:pt idx="7">
                  <c:v>day 8</c:v>
                </c:pt>
                <c:pt idx="8">
                  <c:v>day 9</c:v>
                </c:pt>
                <c:pt idx="9">
                  <c:v>day 10</c:v>
                </c:pt>
                <c:pt idx="10">
                  <c:v>day 11</c:v>
                </c:pt>
                <c:pt idx="11">
                  <c:v>day 12</c:v>
                </c:pt>
                <c:pt idx="12">
                  <c:v>day 13</c:v>
                </c:pt>
                <c:pt idx="13">
                  <c:v>day 14</c:v>
                </c:pt>
              </c:strCache>
            </c:strRef>
          </c:cat>
          <c:val>
            <c:numRef>
              <c:f>forsøgsuge!$B$20:$O$20</c:f>
              <c:numCache>
                <c:formatCode>#,##0</c:formatCode>
                <c:ptCount val="14"/>
                <c:pt idx="0">
                  <c:v>287.38461538461536</c:v>
                </c:pt>
                <c:pt idx="1">
                  <c:v>378.44230769230768</c:v>
                </c:pt>
                <c:pt idx="2">
                  <c:v>733.40384615384619</c:v>
                </c:pt>
                <c:pt idx="3">
                  <c:v>910.34615384615381</c:v>
                </c:pt>
                <c:pt idx="4">
                  <c:v>974.94230769230762</c:v>
                </c:pt>
                <c:pt idx="5">
                  <c:v>1006.6730769230769</c:v>
                </c:pt>
                <c:pt idx="6">
                  <c:v>1064.0192307692307</c:v>
                </c:pt>
                <c:pt idx="7">
                  <c:v>1150.4230769230769</c:v>
                </c:pt>
                <c:pt idx="8">
                  <c:v>1213.9230769230769</c:v>
                </c:pt>
                <c:pt idx="9">
                  <c:v>1257.75</c:v>
                </c:pt>
                <c:pt idx="10">
                  <c:v>1298.4038461538462</c:v>
                </c:pt>
                <c:pt idx="11">
                  <c:v>1317.0961538461538</c:v>
                </c:pt>
                <c:pt idx="12">
                  <c:v>1360.3076923076924</c:v>
                </c:pt>
                <c:pt idx="13">
                  <c:v>1442.2884615384617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968768"/>
        <c:axId val="105966976"/>
      </c:lineChart>
      <c:catAx>
        <c:axId val="1059639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05965440"/>
        <c:crosses val="autoZero"/>
        <c:auto val="1"/>
        <c:lblAlgn val="ctr"/>
        <c:lblOffset val="100"/>
        <c:noMultiLvlLbl val="0"/>
      </c:catAx>
      <c:valAx>
        <c:axId val="105965440"/>
        <c:scaling>
          <c:orientation val="minMax"/>
          <c:max val="35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crossAx val="105963904"/>
        <c:crosses val="autoZero"/>
        <c:crossBetween val="between"/>
      </c:valAx>
      <c:valAx>
        <c:axId val="105966976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crossAx val="105968768"/>
        <c:crosses val="max"/>
        <c:crossBetween val="between"/>
      </c:valAx>
      <c:catAx>
        <c:axId val="105968768"/>
        <c:scaling>
          <c:orientation val="minMax"/>
        </c:scaling>
        <c:delete val="1"/>
        <c:axPos val="b"/>
        <c:majorTickMark val="out"/>
        <c:minorTickMark val="none"/>
        <c:tickLblPos val="nextTo"/>
        <c:crossAx val="105966976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/>
              <a:t>Distribution</a:t>
            </a:r>
            <a:r>
              <a:rPr lang="da-DK" baseline="0"/>
              <a:t> of</a:t>
            </a:r>
            <a:r>
              <a:rPr lang="da-DK"/>
              <a:t> intw.,</a:t>
            </a:r>
            <a:r>
              <a:rPr lang="da-DK" baseline="0"/>
              <a:t> exp. week 2019</a:t>
            </a:r>
            <a:endParaRPr lang="da-DK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forsøgsuge!$A$10</c:f>
              <c:strCache>
                <c:ptCount val="1"/>
                <c:pt idx="0">
                  <c:v>CAWI</c:v>
                </c:pt>
              </c:strCache>
            </c:strRef>
          </c:tx>
          <c:invertIfNegative val="0"/>
          <c:cat>
            <c:strRef>
              <c:f>forsøgsuge!$B$2:$O$2</c:f>
              <c:strCache>
                <c:ptCount val="1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  <c:pt idx="5">
                  <c:v>day 6</c:v>
                </c:pt>
                <c:pt idx="6">
                  <c:v>day 7</c:v>
                </c:pt>
                <c:pt idx="7">
                  <c:v>day 8</c:v>
                </c:pt>
                <c:pt idx="8">
                  <c:v>day 9</c:v>
                </c:pt>
                <c:pt idx="9">
                  <c:v>day 10</c:v>
                </c:pt>
                <c:pt idx="10">
                  <c:v>day 11</c:v>
                </c:pt>
                <c:pt idx="11">
                  <c:v>day 12</c:v>
                </c:pt>
                <c:pt idx="12">
                  <c:v>day 13</c:v>
                </c:pt>
                <c:pt idx="13">
                  <c:v>day 14</c:v>
                </c:pt>
              </c:strCache>
            </c:strRef>
          </c:cat>
          <c:val>
            <c:numRef>
              <c:f>forsøgsuge!$B$10:$O$10</c:f>
              <c:numCache>
                <c:formatCode>#,##0</c:formatCode>
                <c:ptCount val="14"/>
                <c:pt idx="0">
                  <c:v>200</c:v>
                </c:pt>
                <c:pt idx="1">
                  <c:v>135</c:v>
                </c:pt>
                <c:pt idx="2">
                  <c:v>106</c:v>
                </c:pt>
                <c:pt idx="3">
                  <c:v>40</c:v>
                </c:pt>
                <c:pt idx="4">
                  <c:v>19</c:v>
                </c:pt>
                <c:pt idx="5">
                  <c:v>48</c:v>
                </c:pt>
                <c:pt idx="6">
                  <c:v>43</c:v>
                </c:pt>
                <c:pt idx="7">
                  <c:v>33</c:v>
                </c:pt>
                <c:pt idx="8">
                  <c:v>19</c:v>
                </c:pt>
                <c:pt idx="9">
                  <c:v>9</c:v>
                </c:pt>
                <c:pt idx="10">
                  <c:v>23</c:v>
                </c:pt>
                <c:pt idx="11">
                  <c:v>8</c:v>
                </c:pt>
                <c:pt idx="12">
                  <c:v>7</c:v>
                </c:pt>
                <c:pt idx="13">
                  <c:v>14</c:v>
                </c:pt>
              </c:numCache>
            </c:numRef>
          </c:val>
        </c:ser>
        <c:ser>
          <c:idx val="1"/>
          <c:order val="1"/>
          <c:tx>
            <c:strRef>
              <c:f>forsøgsuge!$A$11</c:f>
              <c:strCache>
                <c:ptCount val="1"/>
                <c:pt idx="0">
                  <c:v>CATI</c:v>
                </c:pt>
              </c:strCache>
            </c:strRef>
          </c:tx>
          <c:invertIfNegative val="0"/>
          <c:cat>
            <c:strRef>
              <c:f>forsøgsuge!$B$2:$O$2</c:f>
              <c:strCache>
                <c:ptCount val="1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  <c:pt idx="5">
                  <c:v>day 6</c:v>
                </c:pt>
                <c:pt idx="6">
                  <c:v>day 7</c:v>
                </c:pt>
                <c:pt idx="7">
                  <c:v>day 8</c:v>
                </c:pt>
                <c:pt idx="8">
                  <c:v>day 9</c:v>
                </c:pt>
                <c:pt idx="9">
                  <c:v>day 10</c:v>
                </c:pt>
                <c:pt idx="10">
                  <c:v>day 11</c:v>
                </c:pt>
                <c:pt idx="11">
                  <c:v>day 12</c:v>
                </c:pt>
                <c:pt idx="12">
                  <c:v>day 13</c:v>
                </c:pt>
                <c:pt idx="13">
                  <c:v>day 14</c:v>
                </c:pt>
              </c:strCache>
            </c:strRef>
          </c:cat>
          <c:val>
            <c:numRef>
              <c:f>forsøgsuge!$B$11:$O$11</c:f>
              <c:numCache>
                <c:formatCode>#,##0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270</c:v>
                </c:pt>
                <c:pt idx="7">
                  <c:v>152</c:v>
                </c:pt>
                <c:pt idx="8">
                  <c:v>64</c:v>
                </c:pt>
                <c:pt idx="9">
                  <c:v>31</c:v>
                </c:pt>
                <c:pt idx="10">
                  <c:v>23</c:v>
                </c:pt>
                <c:pt idx="11">
                  <c:v>15</c:v>
                </c:pt>
                <c:pt idx="12">
                  <c:v>40</c:v>
                </c:pt>
                <c:pt idx="13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06361984"/>
        <c:axId val="106363520"/>
      </c:barChart>
      <c:lineChart>
        <c:grouping val="standard"/>
        <c:varyColors val="0"/>
        <c:ser>
          <c:idx val="3"/>
          <c:order val="2"/>
          <c:tx>
            <c:strRef>
              <c:f>forsøgsuge!$A$6</c:f>
              <c:strCache>
                <c:ptCount val="1"/>
                <c:pt idx="0">
                  <c:v>Cumulative sum of total intw. (axis RHS)</c:v>
                </c:pt>
              </c:strCache>
            </c:strRef>
          </c:tx>
          <c:marker>
            <c:symbol val="none"/>
          </c:marker>
          <c:cat>
            <c:strRef>
              <c:f>forsøgsuge!$B$2:$O$2</c:f>
              <c:strCache>
                <c:ptCount val="1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  <c:pt idx="5">
                  <c:v>day 6</c:v>
                </c:pt>
                <c:pt idx="6">
                  <c:v>day 7</c:v>
                </c:pt>
                <c:pt idx="7">
                  <c:v>day 8</c:v>
                </c:pt>
                <c:pt idx="8">
                  <c:v>day 9</c:v>
                </c:pt>
                <c:pt idx="9">
                  <c:v>day 10</c:v>
                </c:pt>
                <c:pt idx="10">
                  <c:v>day 11</c:v>
                </c:pt>
                <c:pt idx="11">
                  <c:v>day 12</c:v>
                </c:pt>
                <c:pt idx="12">
                  <c:v>day 13</c:v>
                </c:pt>
                <c:pt idx="13">
                  <c:v>day 14</c:v>
                </c:pt>
              </c:strCache>
            </c:strRef>
          </c:cat>
          <c:val>
            <c:numRef>
              <c:f>forsøgsuge!$B$13:$O$13</c:f>
              <c:numCache>
                <c:formatCode>#,##0</c:formatCode>
                <c:ptCount val="14"/>
                <c:pt idx="0">
                  <c:v>200</c:v>
                </c:pt>
                <c:pt idx="1">
                  <c:v>335</c:v>
                </c:pt>
                <c:pt idx="2">
                  <c:v>441</c:v>
                </c:pt>
                <c:pt idx="3">
                  <c:v>481</c:v>
                </c:pt>
                <c:pt idx="4">
                  <c:v>500</c:v>
                </c:pt>
                <c:pt idx="5">
                  <c:v>548</c:v>
                </c:pt>
                <c:pt idx="6">
                  <c:v>861</c:v>
                </c:pt>
                <c:pt idx="7">
                  <c:v>1046</c:v>
                </c:pt>
                <c:pt idx="8">
                  <c:v>1129</c:v>
                </c:pt>
                <c:pt idx="9">
                  <c:v>1169</c:v>
                </c:pt>
                <c:pt idx="10">
                  <c:v>1215</c:v>
                </c:pt>
                <c:pt idx="11">
                  <c:v>1238</c:v>
                </c:pt>
                <c:pt idx="12">
                  <c:v>1285</c:v>
                </c:pt>
                <c:pt idx="13">
                  <c:v>1340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375040"/>
        <c:axId val="106373504"/>
      </c:lineChart>
      <c:catAx>
        <c:axId val="1063619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06363520"/>
        <c:crosses val="autoZero"/>
        <c:auto val="1"/>
        <c:lblAlgn val="ctr"/>
        <c:lblOffset val="100"/>
        <c:noMultiLvlLbl val="0"/>
      </c:catAx>
      <c:valAx>
        <c:axId val="106363520"/>
        <c:scaling>
          <c:orientation val="minMax"/>
          <c:max val="35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crossAx val="106361984"/>
        <c:crosses val="autoZero"/>
        <c:crossBetween val="between"/>
      </c:valAx>
      <c:valAx>
        <c:axId val="10637350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crossAx val="106375040"/>
        <c:crosses val="max"/>
        <c:crossBetween val="between"/>
      </c:valAx>
      <c:catAx>
        <c:axId val="106375040"/>
        <c:scaling>
          <c:orientation val="minMax"/>
        </c:scaling>
        <c:delete val="1"/>
        <c:axPos val="b"/>
        <c:majorTickMark val="out"/>
        <c:minorTickMark val="none"/>
        <c:tickLblPos val="nextTo"/>
        <c:crossAx val="106373504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1FA05-56DB-452A-B4B7-E57575E8C5E7}" type="slidenum">
              <a:rPr lang="da-DK" smtClean="0"/>
              <a:t>‹nr.›</a:t>
            </a:fld>
            <a:endParaRPr lang="da-DK"/>
          </a:p>
        </p:txBody>
      </p:sp>
      <p:pic>
        <p:nvPicPr>
          <p:cNvPr id="6" name="Picture 2" descr="Q:\PPT\SAMLING\JV\Logo2013\LogoUkPri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00" y="8532000"/>
            <a:ext cx="914400" cy="48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98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D0D4A-5A8D-4E07-938E-A0B3E20FF66C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Picture 2" descr="Q:\PPT\SAMLING\JV\Logo2013\LogoUkPri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00" y="8532000"/>
            <a:ext cx="914400" cy="48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904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684213" y="323850"/>
            <a:ext cx="5472112" cy="4103688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684000" y="4680000"/>
            <a:ext cx="5472000" cy="3600000"/>
          </a:xfrm>
        </p:spPr>
        <p:txBody>
          <a:bodyPr/>
          <a:lstStyle/>
          <a:p>
            <a:endParaRPr lang="da-DK" dirty="0">
              <a:latin typeface="Lucida San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>
          <a:xfrm>
            <a:off x="3140968" y="8676456"/>
            <a:ext cx="432048" cy="313184"/>
          </a:xfrm>
        </p:spPr>
        <p:txBody>
          <a:bodyPr/>
          <a:lstStyle/>
          <a:p>
            <a:pPr algn="ctr"/>
            <a:fld id="{65CD0D4A-5A8D-4E07-938E-A0B3E20FF66C}" type="slidenum">
              <a:rPr lang="da-DK" smtClean="0"/>
              <a:pPr algn="ctr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5235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23528" y="332656"/>
            <a:ext cx="8352928" cy="3456384"/>
          </a:xfrm>
          <a:prstGeom prst="rect">
            <a:avLst/>
          </a:prstGeom>
          <a:solidFill>
            <a:srgbClr val="6AB24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b="1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264696" cy="1467594"/>
          </a:xfr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6264696" cy="1554857"/>
          </a:xfrm>
        </p:spPr>
        <p:txBody>
          <a:bodyPr>
            <a:normAutofit/>
          </a:bodyPr>
          <a:lstStyle>
            <a:lvl1pPr marL="0" indent="0" algn="l">
              <a:buNone/>
              <a:defRPr sz="2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8" name="Rektangel 7"/>
          <p:cNvSpPr/>
          <p:nvPr userDrawn="1"/>
        </p:nvSpPr>
        <p:spPr>
          <a:xfrm rot="16200000" flipH="1">
            <a:off x="7997456" y="6575711"/>
            <a:ext cx="461401" cy="108450"/>
          </a:xfrm>
          <a:prstGeom prst="rect">
            <a:avLst/>
          </a:prstGeom>
          <a:solidFill>
            <a:srgbClr val="76AA7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 rot="16200000" flipH="1">
            <a:off x="7928875" y="6375773"/>
            <a:ext cx="861282" cy="108450"/>
          </a:xfrm>
          <a:prstGeom prst="rect">
            <a:avLst/>
          </a:prstGeom>
          <a:solidFill>
            <a:srgbClr val="4796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Rektangel 11"/>
          <p:cNvSpPr/>
          <p:nvPr userDrawn="1"/>
        </p:nvSpPr>
        <p:spPr>
          <a:xfrm rot="16200000" flipH="1">
            <a:off x="8106372" y="6421910"/>
            <a:ext cx="769002" cy="108450"/>
          </a:xfrm>
          <a:prstGeom prst="rect">
            <a:avLst/>
          </a:prstGeom>
          <a:solidFill>
            <a:srgbClr val="A3C19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ektangel 12"/>
          <p:cNvSpPr/>
          <p:nvPr userDrawn="1"/>
        </p:nvSpPr>
        <p:spPr>
          <a:xfrm rot="16200000" flipH="1">
            <a:off x="8322321" y="6506501"/>
            <a:ext cx="599821" cy="108450"/>
          </a:xfrm>
          <a:prstGeom prst="rect">
            <a:avLst/>
          </a:prstGeom>
          <a:solidFill>
            <a:srgbClr val="00863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26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0" y="5947200"/>
            <a:ext cx="931500" cy="496800"/>
          </a:xfrm>
          <a:prstGeom prst="rect">
            <a:avLst/>
          </a:prstGeom>
          <a:noFill/>
          <a:effectLst>
            <a:outerShdw blurRad="12700" dist="127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535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863B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/>
          <a:lstStyle>
            <a:lvl1pPr marL="268288" indent="-268288">
              <a:buClr>
                <a:srgbClr val="6AB24F"/>
              </a:buClr>
              <a:buSzPct val="100000"/>
              <a:buFont typeface="Wingdings" pitchFamily="2" charset="2"/>
              <a:buChar char=""/>
              <a:defRPr sz="2600" b="0">
                <a:latin typeface="Arial" pitchFamily="34" charset="0"/>
                <a:cs typeface="Arial" pitchFamily="34" charset="0"/>
              </a:defRPr>
            </a:lvl1pPr>
            <a:lvl2pPr marL="531813" indent="-263525">
              <a:buClr>
                <a:srgbClr val="6AB24F"/>
              </a:buClr>
              <a:buSzPct val="80000"/>
              <a:buFont typeface="Wingdings" pitchFamily="2" charset="2"/>
              <a:buChar char="§"/>
              <a:defRPr sz="2200">
                <a:latin typeface="Arial" pitchFamily="34" charset="0"/>
                <a:cs typeface="Arial" pitchFamily="34" charset="0"/>
              </a:defRPr>
            </a:lvl2pPr>
            <a:lvl3pPr marL="809625" indent="-266700">
              <a:buClr>
                <a:srgbClr val="6AB24F"/>
              </a:buClr>
              <a:buSzPct val="100000"/>
              <a:buFontTx/>
              <a:buChar char="-"/>
              <a:defRPr sz="1800">
                <a:latin typeface="Arial" pitchFamily="34" charset="0"/>
              </a:defRPr>
            </a:lvl3pPr>
            <a:lvl4pPr marL="648000" indent="-180000">
              <a:buClr>
                <a:srgbClr val="2585B8"/>
              </a:buClr>
              <a:buSzPct val="60000"/>
              <a:buFont typeface="Wingdings" pitchFamily="2" charset="2"/>
              <a:buChar char="n"/>
              <a:defRPr sz="1400">
                <a:latin typeface="Lucida Sans" pitchFamily="34" charset="0"/>
              </a:defRPr>
            </a:lvl4pPr>
            <a:lvl5pPr marL="756000" indent="-180000">
              <a:buClr>
                <a:srgbClr val="2585B8"/>
              </a:buClr>
              <a:buSzPct val="50000"/>
              <a:buFont typeface="Wingdings" pitchFamily="2" charset="2"/>
              <a:buChar char="n"/>
              <a:defRPr sz="1200">
                <a:latin typeface="Lucida Sans" pitchFamily="34" charset="0"/>
              </a:defRPr>
            </a:lvl5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7169" y="6165304"/>
            <a:ext cx="9147373" cy="692696"/>
          </a:xfrm>
          <a:prstGeom prst="rect">
            <a:avLst/>
          </a:prstGeom>
          <a:solidFill>
            <a:srgbClr val="0086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4" name="Gruppe 3"/>
          <p:cNvGrpSpPr/>
          <p:nvPr userDrawn="1"/>
        </p:nvGrpSpPr>
        <p:grpSpPr>
          <a:xfrm>
            <a:off x="8202569" y="6346825"/>
            <a:ext cx="422476" cy="514221"/>
            <a:chOff x="8202569" y="6346825"/>
            <a:chExt cx="422476" cy="514221"/>
          </a:xfrm>
        </p:grpSpPr>
        <p:sp>
          <p:nvSpPr>
            <p:cNvPr id="14" name="Rektangel 13"/>
            <p:cNvSpPr/>
            <p:nvPr userDrawn="1"/>
          </p:nvSpPr>
          <p:spPr>
            <a:xfrm rot="16200000" flipH="1">
              <a:off x="8110419" y="6677720"/>
              <a:ext cx="275476" cy="91175"/>
            </a:xfrm>
            <a:prstGeom prst="rect">
              <a:avLst/>
            </a:prstGeom>
            <a:solidFill>
              <a:srgbClr val="76AA7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5" name="Rektangel 14"/>
            <p:cNvSpPr/>
            <p:nvPr userDrawn="1"/>
          </p:nvSpPr>
          <p:spPr>
            <a:xfrm rot="16200000" flipH="1">
              <a:off x="8101480" y="6558348"/>
              <a:ext cx="514221" cy="91175"/>
            </a:xfrm>
            <a:prstGeom prst="rect">
              <a:avLst/>
            </a:prstGeom>
            <a:solidFill>
              <a:srgbClr val="A0D25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 rot="16200000" flipH="1">
              <a:off x="8239461" y="6585895"/>
              <a:ext cx="459126" cy="91175"/>
            </a:xfrm>
            <a:prstGeom prst="rect">
              <a:avLst/>
            </a:prstGeom>
            <a:solidFill>
              <a:srgbClr val="0086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 rot="16200000" flipH="1">
              <a:off x="8400399" y="6636399"/>
              <a:ext cx="358118" cy="91175"/>
            </a:xfrm>
            <a:prstGeom prst="rect">
              <a:avLst/>
            </a:prstGeom>
            <a:solidFill>
              <a:srgbClr val="A3C19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0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7999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27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2"/>
          <p:cNvSpPr>
            <a:spLocks noGrp="1"/>
          </p:cNvSpPr>
          <p:nvPr>
            <p:ph idx="1"/>
          </p:nvPr>
        </p:nvSpPr>
        <p:spPr>
          <a:xfrm>
            <a:off x="323528" y="1628800"/>
            <a:ext cx="5472608" cy="4536504"/>
          </a:xfrm>
        </p:spPr>
        <p:txBody>
          <a:bodyPr/>
          <a:lstStyle>
            <a:lvl1pPr marL="288000" indent="-288000">
              <a:buClr>
                <a:srgbClr val="6AB24F"/>
              </a:buClr>
              <a:buFont typeface="Wingdings" pitchFamily="2" charset="2"/>
              <a:buChar char=""/>
              <a:defRPr sz="26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2925" indent="-276225">
              <a:buClr>
                <a:srgbClr val="6AB24F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09625" indent="-266700">
              <a:buClr>
                <a:srgbClr val="6AB24F"/>
              </a:buClr>
              <a:buSzPct val="100000"/>
              <a:buFontTx/>
              <a:buChar char="-"/>
              <a:tabLst/>
              <a:defRPr sz="1800" baseline="0">
                <a:solidFill>
                  <a:schemeClr val="tx1"/>
                </a:solidFill>
                <a:latin typeface="Arial" pitchFamily="34" charset="0"/>
              </a:defRPr>
            </a:lvl3pPr>
            <a:lvl4pPr marL="648000" indent="-180000">
              <a:buClr>
                <a:srgbClr val="2585B8"/>
              </a:buClr>
              <a:buSzPct val="60000"/>
              <a:buFont typeface="Wingdings" pitchFamily="2" charset="2"/>
              <a:buChar char="n"/>
              <a:defRPr sz="1400">
                <a:solidFill>
                  <a:srgbClr val="2585B8"/>
                </a:solidFill>
                <a:latin typeface="Lucida Sans" pitchFamily="34" charset="0"/>
              </a:defRPr>
            </a:lvl4pPr>
            <a:lvl5pPr marL="756000" indent="-180000">
              <a:buClr>
                <a:srgbClr val="2585B8"/>
              </a:buClr>
              <a:buSzPct val="50000"/>
              <a:buFont typeface="Wingdings" pitchFamily="2" charset="2"/>
              <a:buChar char="n"/>
              <a:defRPr sz="1200">
                <a:solidFill>
                  <a:srgbClr val="2585B8"/>
                </a:solidFill>
                <a:latin typeface="Lucida Sans" pitchFamily="34" charset="0"/>
              </a:defRPr>
            </a:lvl5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56176" y="1628800"/>
            <a:ext cx="2530624" cy="4536504"/>
          </a:xfrm>
          <a:solidFill>
            <a:srgbClr val="00863B">
              <a:alpha val="80000"/>
            </a:srgbClr>
          </a:solidFill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144000" indent="0">
              <a:buFontTx/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288000" indent="0">
              <a:buFontTx/>
              <a:buNone/>
              <a:defRPr sz="1800">
                <a:solidFill>
                  <a:schemeClr val="bg1"/>
                </a:solidFill>
                <a:latin typeface="Lucida Sans" pitchFamily="34" charset="0"/>
              </a:defRPr>
            </a:lvl3pPr>
            <a:lvl4pPr marL="432000" indent="0">
              <a:buFontTx/>
              <a:buNone/>
              <a:defRPr sz="1600">
                <a:solidFill>
                  <a:schemeClr val="bg1"/>
                </a:solidFill>
                <a:latin typeface="Lucida Sans" pitchFamily="34" charset="0"/>
              </a:defRPr>
            </a:lvl4pPr>
            <a:lvl5pPr marL="576000" indent="0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52928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863B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14" name="Rektangel 13"/>
          <p:cNvSpPr/>
          <p:nvPr userDrawn="1"/>
        </p:nvSpPr>
        <p:spPr>
          <a:xfrm>
            <a:off x="-7169" y="6165304"/>
            <a:ext cx="9147373" cy="692696"/>
          </a:xfrm>
          <a:prstGeom prst="rect">
            <a:avLst/>
          </a:prstGeom>
          <a:solidFill>
            <a:srgbClr val="0086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7" name="Gruppe 16"/>
          <p:cNvGrpSpPr/>
          <p:nvPr userDrawn="1"/>
        </p:nvGrpSpPr>
        <p:grpSpPr>
          <a:xfrm>
            <a:off x="8202569" y="6346825"/>
            <a:ext cx="422476" cy="514221"/>
            <a:chOff x="8202569" y="6346825"/>
            <a:chExt cx="422476" cy="514221"/>
          </a:xfrm>
        </p:grpSpPr>
        <p:sp>
          <p:nvSpPr>
            <p:cNvPr id="18" name="Rektangel 17"/>
            <p:cNvSpPr/>
            <p:nvPr userDrawn="1"/>
          </p:nvSpPr>
          <p:spPr>
            <a:xfrm rot="16200000" flipH="1">
              <a:off x="8110419" y="6677720"/>
              <a:ext cx="275476" cy="91175"/>
            </a:xfrm>
            <a:prstGeom prst="rect">
              <a:avLst/>
            </a:prstGeom>
            <a:solidFill>
              <a:srgbClr val="76AA7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9" name="Rektangel 18"/>
            <p:cNvSpPr/>
            <p:nvPr userDrawn="1"/>
          </p:nvSpPr>
          <p:spPr>
            <a:xfrm rot="16200000" flipH="1">
              <a:off x="8101480" y="6558348"/>
              <a:ext cx="514221" cy="91175"/>
            </a:xfrm>
            <a:prstGeom prst="rect">
              <a:avLst/>
            </a:prstGeom>
            <a:solidFill>
              <a:srgbClr val="A0D25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0" name="Rektangel 19"/>
            <p:cNvSpPr/>
            <p:nvPr userDrawn="1"/>
          </p:nvSpPr>
          <p:spPr>
            <a:xfrm rot="16200000" flipH="1">
              <a:off x="8239461" y="6585895"/>
              <a:ext cx="459126" cy="91175"/>
            </a:xfrm>
            <a:prstGeom prst="rect">
              <a:avLst/>
            </a:prstGeom>
            <a:solidFill>
              <a:srgbClr val="0086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1" name="Rektangel 20"/>
            <p:cNvSpPr/>
            <p:nvPr userDrawn="1"/>
          </p:nvSpPr>
          <p:spPr>
            <a:xfrm rot="16200000" flipH="1">
              <a:off x="8400399" y="6636399"/>
              <a:ext cx="358118" cy="91175"/>
            </a:xfrm>
            <a:prstGeom prst="rect">
              <a:avLst/>
            </a:prstGeom>
            <a:solidFill>
              <a:srgbClr val="A3C19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13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7999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258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56176" y="1628800"/>
            <a:ext cx="2530624" cy="4536504"/>
          </a:xfrm>
          <a:solidFill>
            <a:srgbClr val="00863B">
              <a:alpha val="80000"/>
            </a:srgbClr>
          </a:solidFill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144000" indent="0">
              <a:buFontTx/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288000" indent="0">
              <a:buFontTx/>
              <a:buNone/>
              <a:defRPr sz="1800">
                <a:solidFill>
                  <a:schemeClr val="bg1"/>
                </a:solidFill>
                <a:latin typeface="Lucida Sans" pitchFamily="34" charset="0"/>
              </a:defRPr>
            </a:lvl3pPr>
            <a:lvl4pPr marL="432000" indent="0">
              <a:buFontTx/>
              <a:buNone/>
              <a:defRPr sz="1600">
                <a:solidFill>
                  <a:schemeClr val="bg1"/>
                </a:solidFill>
                <a:latin typeface="Lucida Sans" pitchFamily="34" charset="0"/>
              </a:defRPr>
            </a:lvl4pPr>
            <a:lvl5pPr marL="576000" indent="0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-7169" y="6165304"/>
            <a:ext cx="9147373" cy="692696"/>
          </a:xfrm>
          <a:prstGeom prst="rect">
            <a:avLst/>
          </a:prstGeom>
          <a:solidFill>
            <a:srgbClr val="0086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4" name="Gruppe 13"/>
          <p:cNvGrpSpPr/>
          <p:nvPr userDrawn="1"/>
        </p:nvGrpSpPr>
        <p:grpSpPr>
          <a:xfrm>
            <a:off x="8202569" y="6346825"/>
            <a:ext cx="422476" cy="514221"/>
            <a:chOff x="8202569" y="6346825"/>
            <a:chExt cx="422476" cy="514221"/>
          </a:xfrm>
        </p:grpSpPr>
        <p:sp>
          <p:nvSpPr>
            <p:cNvPr id="15" name="Rektangel 14"/>
            <p:cNvSpPr/>
            <p:nvPr userDrawn="1"/>
          </p:nvSpPr>
          <p:spPr>
            <a:xfrm rot="16200000" flipH="1">
              <a:off x="8110419" y="6677720"/>
              <a:ext cx="275476" cy="91175"/>
            </a:xfrm>
            <a:prstGeom prst="rect">
              <a:avLst/>
            </a:prstGeom>
            <a:solidFill>
              <a:srgbClr val="76AA7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 rot="16200000" flipH="1">
              <a:off x="8101480" y="6558348"/>
              <a:ext cx="514221" cy="91175"/>
            </a:xfrm>
            <a:prstGeom prst="rect">
              <a:avLst/>
            </a:prstGeom>
            <a:solidFill>
              <a:srgbClr val="A0D25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 rot="16200000" flipH="1">
              <a:off x="8239461" y="6585895"/>
              <a:ext cx="459126" cy="91175"/>
            </a:xfrm>
            <a:prstGeom prst="rect">
              <a:avLst/>
            </a:prstGeom>
            <a:solidFill>
              <a:srgbClr val="0086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Rektangel 17"/>
            <p:cNvSpPr/>
            <p:nvPr userDrawn="1"/>
          </p:nvSpPr>
          <p:spPr>
            <a:xfrm rot="16200000" flipH="1">
              <a:off x="8400399" y="6636399"/>
              <a:ext cx="358118" cy="91175"/>
            </a:xfrm>
            <a:prstGeom prst="rect">
              <a:avLst/>
            </a:prstGeom>
            <a:solidFill>
              <a:srgbClr val="A3C19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52928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863B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pic>
        <p:nvPicPr>
          <p:cNvPr id="20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7999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653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smtClean="0"/>
              <a:t>Klik for at redigere i master</a:t>
            </a:r>
            <a:endParaRPr lang="en-GB" noProof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smtClean="0"/>
              <a:t>Klik for at redigere i master</a:t>
            </a:r>
          </a:p>
          <a:p>
            <a:pPr lvl="1"/>
            <a:r>
              <a:rPr lang="en-GB" noProof="0" smtClean="0"/>
              <a:t>Andet niveau</a:t>
            </a:r>
          </a:p>
          <a:p>
            <a:pPr lvl="2"/>
            <a:r>
              <a:rPr lang="en-GB" noProof="0" smtClean="0"/>
              <a:t>Tredje niveau</a:t>
            </a:r>
          </a:p>
          <a:p>
            <a:pPr lvl="3"/>
            <a:r>
              <a:rPr lang="en-GB" noProof="0" smtClean="0"/>
              <a:t>Fjerde niveau</a:t>
            </a:r>
          </a:p>
          <a:p>
            <a:pPr lvl="4"/>
            <a:r>
              <a:rPr lang="en-GB" noProof="0" smtClean="0"/>
              <a:t>Femte niveau</a:t>
            </a:r>
            <a:endParaRPr lang="en-GB" noProof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DB58F-AC13-4903-8879-AD243BC7CE0E}" type="datetime4">
              <a:rPr lang="en-US" smtClean="0"/>
              <a:t>May 7, 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73271-F603-4B8B-BC48-CACE9C399C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496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rg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280920" cy="1467594"/>
          </a:xfrm>
        </p:spPr>
        <p:txBody>
          <a:bodyPr/>
          <a:lstStyle/>
          <a:p>
            <a:r>
              <a:rPr lang="en-US" dirty="0" smtClean="0"/>
              <a:t>CAWI from the </a:t>
            </a:r>
            <a:r>
              <a:rPr lang="en-US" dirty="0"/>
              <a:t>Danish experience</a:t>
            </a:r>
            <a:endParaRPr lang="en-GB" dirty="0"/>
          </a:p>
        </p:txBody>
      </p:sp>
      <p:sp>
        <p:nvSpPr>
          <p:cNvPr id="7" name="Undertitel 6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7128792" cy="1554857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Lucida Sans"/>
                <a:cs typeface="Lucida Sans Unicode" pitchFamily="34" charset="0"/>
              </a:rPr>
              <a:t>LFS </a:t>
            </a:r>
            <a:r>
              <a:rPr lang="en-US" sz="2800" dirty="0" smtClean="0">
                <a:latin typeface="Lucida Sans"/>
                <a:cs typeface="Lucida Sans Unicode" pitchFamily="34" charset="0"/>
              </a:rPr>
              <a:t>Workshop, Budapest </a:t>
            </a:r>
            <a:r>
              <a:rPr lang="en-US" sz="2800" dirty="0">
                <a:latin typeface="Lucida Sans"/>
                <a:cs typeface="Lucida Sans Unicode" pitchFamily="34" charset="0"/>
              </a:rPr>
              <a:t>16-17 May </a:t>
            </a:r>
            <a:r>
              <a:rPr lang="en-US" sz="2800" dirty="0" smtClean="0">
                <a:latin typeface="Lucida Sans"/>
                <a:cs typeface="Lucida Sans Unicode" pitchFamily="34" charset="0"/>
              </a:rPr>
              <a:t>2019</a:t>
            </a:r>
          </a:p>
          <a:p>
            <a:endParaRPr lang="en-US" sz="2400" dirty="0" smtClean="0">
              <a:latin typeface="Lucida Sans"/>
              <a:cs typeface="Lucida Sans Unicode" pitchFamily="34" charset="0"/>
            </a:endParaRPr>
          </a:p>
          <a:p>
            <a:r>
              <a:rPr lang="en-US" sz="2400" dirty="0" smtClean="0">
                <a:latin typeface="Lucida Sans"/>
                <a:cs typeface="Lucida Sans Unicode" pitchFamily="34" charset="0"/>
              </a:rPr>
              <a:t>Kathrine Lindeskov Johansen, Statistics Denmark </a:t>
            </a:r>
            <a:endParaRPr lang="en-GB" sz="2400" dirty="0">
              <a:latin typeface="Lucida Sans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4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facts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The Danish LFS consists of a core individual survey of approximately </a:t>
            </a:r>
            <a:r>
              <a:rPr lang="it-IT" dirty="0" smtClean="0"/>
              <a:t>20,000 </a:t>
            </a:r>
            <a:r>
              <a:rPr lang="it-IT" dirty="0"/>
              <a:t>interviews and a household part of approximately </a:t>
            </a:r>
            <a:r>
              <a:rPr lang="it-IT" dirty="0" smtClean="0"/>
              <a:t>5,000 </a:t>
            </a:r>
            <a:r>
              <a:rPr lang="it-IT" dirty="0"/>
              <a:t>interviews each </a:t>
            </a:r>
            <a:r>
              <a:rPr lang="it-IT" dirty="0" smtClean="0"/>
              <a:t>quarter.</a:t>
            </a:r>
          </a:p>
          <a:p>
            <a:r>
              <a:rPr lang="it-IT" dirty="0" smtClean="0"/>
              <a:t>Since </a:t>
            </a:r>
            <a:r>
              <a:rPr lang="it-IT" dirty="0"/>
              <a:t>2010 it has been possible to answer the household survey by web. </a:t>
            </a:r>
            <a:endParaRPr lang="it-IT" dirty="0" smtClean="0"/>
          </a:p>
          <a:p>
            <a:r>
              <a:rPr lang="it-IT" dirty="0" smtClean="0"/>
              <a:t>From </a:t>
            </a:r>
            <a:r>
              <a:rPr lang="it-IT" dirty="0"/>
              <a:t>January 2016 Statistics Denmark introduced multi  mode data collection in the core survey of the Danish </a:t>
            </a:r>
            <a:r>
              <a:rPr lang="it-IT" dirty="0" smtClean="0"/>
              <a:t>LFS as well: </a:t>
            </a:r>
            <a:r>
              <a:rPr lang="it-IT" dirty="0"/>
              <a:t>We went from collecting data only by telephone to also collect it by web. </a:t>
            </a:r>
            <a:endParaRPr lang="it-IT" dirty="0" smtClean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0762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experience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3</a:t>
            </a:fld>
            <a:endParaRPr lang="da-DK" dirty="0"/>
          </a:p>
        </p:txBody>
      </p:sp>
      <p:graphicFrame>
        <p:nvGraphicFramePr>
          <p:cNvPr id="7" name="Pladsholder til indhold 6"/>
          <p:cNvGraphicFramePr>
            <a:graphicFrameLocks noGrp="1"/>
          </p:cNvGraphicFramePr>
          <p:nvPr>
            <p:ph idx="1"/>
          </p:nvPr>
        </p:nvGraphicFramePr>
        <p:xfrm>
          <a:off x="468313" y="1600200"/>
          <a:ext cx="821848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004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experience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4</a:t>
            </a:fld>
            <a:endParaRPr lang="da-DK" dirty="0"/>
          </a:p>
        </p:txBody>
      </p:sp>
      <p:graphicFrame>
        <p:nvGraphicFramePr>
          <p:cNvPr id="7" name="Pladsholder til indhold 6"/>
          <p:cNvGraphicFramePr>
            <a:graphicFrameLocks noGrp="1"/>
          </p:cNvGraphicFramePr>
          <p:nvPr>
            <p:ph idx="1"/>
          </p:nvPr>
        </p:nvGraphicFramePr>
        <p:xfrm>
          <a:off x="468313" y="1600200"/>
          <a:ext cx="821848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856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 CAWI in Denmark? (2018) 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9" name="Højre-venstrepil 8"/>
          <p:cNvSpPr/>
          <p:nvPr/>
        </p:nvSpPr>
        <p:spPr>
          <a:xfrm>
            <a:off x="3707904" y="3815891"/>
            <a:ext cx="576064" cy="360040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0" name="Pladsholder til indhol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</a:t>
            </a:r>
            <a:r>
              <a:rPr lang="en-US" dirty="0" err="1" smtClean="0"/>
              <a:t>labour</a:t>
            </a:r>
            <a:r>
              <a:rPr lang="en-US" dirty="0" smtClean="0"/>
              <a:t> market participation a factor?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07506"/>
            <a:ext cx="457200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302" y="2611611"/>
            <a:ext cx="4572000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596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 CAWI in Denmark</a:t>
            </a:r>
            <a:r>
              <a:rPr lang="en-US" dirty="0"/>
              <a:t>? (2018)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9" name="Højre-venstrepil 8"/>
          <p:cNvSpPr/>
          <p:nvPr/>
        </p:nvSpPr>
        <p:spPr>
          <a:xfrm>
            <a:off x="3707904" y="3815891"/>
            <a:ext cx="576064" cy="360040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0" name="Pladsholder til indhol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age a factor?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837" y="2708920"/>
            <a:ext cx="457200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609229"/>
            <a:ext cx="4572000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18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 CAWI in Denmark</a:t>
            </a:r>
            <a:r>
              <a:rPr lang="en-US" dirty="0"/>
              <a:t>? (2018)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9" name="Højre-venstrepil 8"/>
          <p:cNvSpPr/>
          <p:nvPr/>
        </p:nvSpPr>
        <p:spPr>
          <a:xfrm>
            <a:off x="3707904" y="3815891"/>
            <a:ext cx="576064" cy="360040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0" name="Pladsholder til indhol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education a factor?</a:t>
            </a:r>
            <a:endParaRPr lang="en-US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04331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609229"/>
            <a:ext cx="4572000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1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 CAWI in Denmark</a:t>
            </a:r>
            <a:r>
              <a:rPr lang="en-US" dirty="0"/>
              <a:t>? (2018)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9" name="Højre-venstrepil 8"/>
          <p:cNvSpPr/>
          <p:nvPr/>
        </p:nvSpPr>
        <p:spPr>
          <a:xfrm>
            <a:off x="3707904" y="3815891"/>
            <a:ext cx="576064" cy="360040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0" name="Pladsholder til indhol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gender a factor?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04331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298" y="2686558"/>
            <a:ext cx="4644008" cy="261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65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 with Denmark’s register based employment statistics (2017)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17" name="Pladsholder til indhold 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r>
              <a:rPr lang="en-US" dirty="0" smtClean="0"/>
              <a:t> </a:t>
            </a:r>
            <a:r>
              <a:rPr lang="en-US" sz="2000" dirty="0" smtClean="0"/>
              <a:t>Cordes, Tine. 2018.</a:t>
            </a:r>
            <a:r>
              <a:rPr lang="en-US" sz="2000" i="1" dirty="0" smtClean="0"/>
              <a:t>The </a:t>
            </a:r>
            <a:r>
              <a:rPr lang="en-US" sz="2000" i="1" dirty="0"/>
              <a:t>impact of using web in the Danish </a:t>
            </a:r>
            <a:r>
              <a:rPr lang="en-US" sz="2000" i="1" dirty="0" smtClean="0"/>
              <a:t>LFS</a:t>
            </a:r>
            <a:r>
              <a:rPr lang="en-US" sz="2000" dirty="0" smtClean="0"/>
              <a:t>,    Statistics Denmark.</a:t>
            </a:r>
            <a:r>
              <a:rPr lang="en-US" dirty="0" smtClean="0"/>
              <a:t> </a:t>
            </a:r>
            <a:endParaRPr lang="da-DK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308"/>
          <a:stretch/>
        </p:blipFill>
        <p:spPr bwMode="auto">
          <a:xfrm>
            <a:off x="467544" y="1772816"/>
            <a:ext cx="8130853" cy="2818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623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experiment in 2019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10</a:t>
            </a:fld>
            <a:endParaRPr lang="da-DK" dirty="0"/>
          </a:p>
        </p:txBody>
      </p:sp>
      <p:graphicFrame>
        <p:nvGraphicFramePr>
          <p:cNvPr id="6" name="Pladsholder til indhold 5"/>
          <p:cNvGraphicFramePr>
            <a:graphicFrameLocks noGrp="1"/>
          </p:cNvGraphicFramePr>
          <p:nvPr>
            <p:ph idx="1"/>
          </p:nvPr>
        </p:nvGraphicFramePr>
        <p:xfrm>
          <a:off x="468313" y="1600200"/>
          <a:ext cx="821848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smtClean="0"/>
              <a:t>brief experiment </a:t>
            </a:r>
            <a:r>
              <a:rPr lang="en-US" dirty="0"/>
              <a:t>in 2019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CATI could potentially be achieved by CAWI?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Add extra CAWI text message reminder on Wednesday, 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/>
              <a:t>week after </a:t>
            </a:r>
            <a:r>
              <a:rPr lang="en-US" dirty="0" smtClean="0"/>
              <a:t>the reference week.</a:t>
            </a:r>
          </a:p>
          <a:p>
            <a:pPr lvl="1"/>
            <a:r>
              <a:rPr lang="en-US" dirty="0" smtClean="0"/>
              <a:t>Postpone </a:t>
            </a:r>
            <a:r>
              <a:rPr lang="en-US" dirty="0"/>
              <a:t>CATI to Sunday, 1</a:t>
            </a:r>
            <a:r>
              <a:rPr lang="en-US" baseline="30000" dirty="0"/>
              <a:t>st</a:t>
            </a:r>
            <a:r>
              <a:rPr lang="en-US" dirty="0"/>
              <a:t> week after the reference week.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Can you guess what happened? </a:t>
            </a:r>
            <a:endParaRPr lang="en-US" dirty="0"/>
          </a:p>
          <a:p>
            <a:pPr marL="268288" lvl="1" indent="0">
              <a:buNone/>
            </a:pPr>
            <a:endParaRPr lang="en-US" dirty="0" smtClean="0"/>
          </a:p>
          <a:p>
            <a:pPr marL="268288" lvl="1" indent="0">
              <a:buNone/>
            </a:pPr>
            <a:endParaRPr lang="en-US" dirty="0" smtClean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0522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352928" cy="1143000"/>
          </a:xfrm>
        </p:spPr>
        <p:txBody>
          <a:bodyPr>
            <a:normAutofit/>
          </a:bodyPr>
          <a:lstStyle/>
          <a:p>
            <a:r>
              <a:rPr lang="en-US" dirty="0"/>
              <a:t>A brief experiment in </a:t>
            </a:r>
            <a:r>
              <a:rPr lang="en-US" dirty="0" smtClean="0"/>
              <a:t>2019 </a:t>
            </a:r>
            <a:r>
              <a:rPr lang="en-US" dirty="0" smtClean="0">
                <a:sym typeface="Symbol"/>
              </a:rPr>
              <a:t> very brief!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12</a:t>
            </a:fld>
            <a:endParaRPr lang="da-DK" dirty="0"/>
          </a:p>
        </p:txBody>
      </p:sp>
      <p:graphicFrame>
        <p:nvGraphicFramePr>
          <p:cNvPr id="7" name="Pladsholder til indhold 6"/>
          <p:cNvGraphicFramePr>
            <a:graphicFrameLocks noGrp="1"/>
          </p:cNvGraphicFramePr>
          <p:nvPr>
            <p:ph idx="1"/>
          </p:nvPr>
        </p:nvGraphicFramePr>
        <p:xfrm>
          <a:off x="468313" y="1600200"/>
          <a:ext cx="821848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50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information is important 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 you for your attention!</a:t>
            </a:r>
          </a:p>
          <a:p>
            <a:endParaRPr lang="en-US" dirty="0" smtClean="0"/>
          </a:p>
          <a:p>
            <a:r>
              <a:rPr lang="en-US" dirty="0" smtClean="0"/>
              <a:t>For further information, feedback etc., feel free to get in touch: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sz="2100" dirty="0" smtClean="0"/>
              <a:t>Kathrine L. Johansen, Senior Advisor, </a:t>
            </a:r>
            <a:r>
              <a:rPr lang="en-US" sz="2100" dirty="0" err="1" smtClean="0"/>
              <a:t>Labour</a:t>
            </a:r>
            <a:r>
              <a:rPr lang="en-US" sz="2100" dirty="0" smtClean="0"/>
              <a:t> Market Division </a:t>
            </a:r>
          </a:p>
          <a:p>
            <a:pPr lvl="1"/>
            <a:r>
              <a:rPr lang="en-US" dirty="0" smtClean="0"/>
              <a:t>T</a:t>
            </a:r>
            <a:r>
              <a:rPr lang="en-US" dirty="0"/>
              <a:t>: +45 3917 3067 </a:t>
            </a:r>
          </a:p>
          <a:p>
            <a:pPr lvl="1"/>
            <a:r>
              <a:rPr lang="en-US" dirty="0"/>
              <a:t>E: klj@dst.dk</a:t>
            </a:r>
          </a:p>
          <a:p>
            <a:pPr lvl="1"/>
            <a:endParaRPr lang="en-US" dirty="0" smtClean="0"/>
          </a:p>
          <a:p>
            <a:pPr marL="268288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699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stGreen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ST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tx1"/>
          </a:solidFill>
        </a:ln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UI/customUI.xml>
</file>

<file path=docProps/app.xml><?xml version="1.0" encoding="utf-8"?>
<Properties xmlns="http://schemas.openxmlformats.org/officeDocument/2006/extended-properties" xmlns:vt="http://schemas.openxmlformats.org/officeDocument/2006/docPropsVTypes">
  <Template>DstGreen</Template>
  <TotalTime>489</TotalTime>
  <Words>330</Words>
  <Application>Microsoft Office PowerPoint</Application>
  <PresentationFormat>Skærmshow (4:3)</PresentationFormat>
  <Paragraphs>61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13</vt:i4>
      </vt:variant>
    </vt:vector>
  </HeadingPairs>
  <TitlesOfParts>
    <vt:vector size="14" baseType="lpstr">
      <vt:lpstr>DstGreen</vt:lpstr>
      <vt:lpstr>CAWI from the Danish experience</vt:lpstr>
      <vt:lpstr>Background facts</vt:lpstr>
      <vt:lpstr>Our experience</vt:lpstr>
      <vt:lpstr>Our experience</vt:lpstr>
      <vt:lpstr>Who use CAWI in Denmark? (2018) </vt:lpstr>
      <vt:lpstr>Who use CAWI in Denmark? (2018)</vt:lpstr>
      <vt:lpstr>Who use CAWI in Denmark? (2018)</vt:lpstr>
      <vt:lpstr>Who use CAWI in Denmark? (2018)</vt:lpstr>
      <vt:lpstr>Consistency with Denmark’s register based employment statistics (2017)</vt:lpstr>
      <vt:lpstr>A brief experiment in 2019</vt:lpstr>
      <vt:lpstr>A brief experiment in 2019</vt:lpstr>
      <vt:lpstr>A brief experiment in 2019  very brief! </vt:lpstr>
      <vt:lpstr>Sharing information is important </vt:lpstr>
    </vt:vector>
  </TitlesOfParts>
  <Company>Danmarks Statistik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Kathrine Lindeskov Johansen</dc:creator>
  <cp:lastModifiedBy>Kathrine Lindeskov Johansen</cp:lastModifiedBy>
  <cp:revision>7</cp:revision>
  <dcterms:created xsi:type="dcterms:W3CDTF">2019-05-02T11:43:12Z</dcterms:created>
  <dcterms:modified xsi:type="dcterms:W3CDTF">2019-05-07T11:25:19Z</dcterms:modified>
</cp:coreProperties>
</file>