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6"/>
  </p:notesMasterIdLst>
  <p:handoutMasterIdLst>
    <p:handoutMasterId r:id="rId17"/>
  </p:handoutMasterIdLst>
  <p:sldIdLst>
    <p:sldId id="391" r:id="rId2"/>
    <p:sldId id="413" r:id="rId3"/>
    <p:sldId id="419" r:id="rId4"/>
    <p:sldId id="417" r:id="rId5"/>
    <p:sldId id="420" r:id="rId6"/>
    <p:sldId id="418" r:id="rId7"/>
    <p:sldId id="421" r:id="rId8"/>
    <p:sldId id="422" r:id="rId9"/>
    <p:sldId id="423" r:id="rId10"/>
    <p:sldId id="424" r:id="rId11"/>
    <p:sldId id="425" r:id="rId12"/>
    <p:sldId id="426" r:id="rId13"/>
    <p:sldId id="427" r:id="rId14"/>
    <p:sldId id="428" r:id="rId15"/>
  </p:sldIdLst>
  <p:sldSz cx="9144000" cy="6858000" type="screen4x3"/>
  <p:notesSz cx="6858000" cy="9296400"/>
  <p:defaultTextStyle>
    <a:defPPr>
      <a:defRPr lang="pt-PT"/>
    </a:defPPr>
    <a:lvl1pPr algn="l" rtl="0" fontAlgn="base">
      <a:spcBef>
        <a:spcPct val="50000"/>
      </a:spcBef>
      <a:spcAft>
        <a:spcPct val="0"/>
      </a:spcAft>
      <a:defRPr sz="6000" kern="1200">
        <a:solidFill>
          <a:srgbClr val="CC0000"/>
        </a:solidFill>
        <a:latin typeface="Humanst521 BT" pitchFamily="34" charset="0"/>
        <a:ea typeface="+mn-ea"/>
        <a:cs typeface="+mn-cs"/>
      </a:defRPr>
    </a:lvl1pPr>
    <a:lvl2pPr marL="457200" algn="l" rtl="0" fontAlgn="base">
      <a:spcBef>
        <a:spcPct val="50000"/>
      </a:spcBef>
      <a:spcAft>
        <a:spcPct val="0"/>
      </a:spcAft>
      <a:defRPr sz="6000" kern="1200">
        <a:solidFill>
          <a:srgbClr val="CC0000"/>
        </a:solidFill>
        <a:latin typeface="Humanst521 BT" pitchFamily="34" charset="0"/>
        <a:ea typeface="+mn-ea"/>
        <a:cs typeface="+mn-cs"/>
      </a:defRPr>
    </a:lvl2pPr>
    <a:lvl3pPr marL="914400" algn="l" rtl="0" fontAlgn="base">
      <a:spcBef>
        <a:spcPct val="50000"/>
      </a:spcBef>
      <a:spcAft>
        <a:spcPct val="0"/>
      </a:spcAft>
      <a:defRPr sz="6000" kern="1200">
        <a:solidFill>
          <a:srgbClr val="CC0000"/>
        </a:solidFill>
        <a:latin typeface="Humanst521 BT" pitchFamily="34" charset="0"/>
        <a:ea typeface="+mn-ea"/>
        <a:cs typeface="+mn-cs"/>
      </a:defRPr>
    </a:lvl3pPr>
    <a:lvl4pPr marL="1371600" algn="l" rtl="0" fontAlgn="base">
      <a:spcBef>
        <a:spcPct val="50000"/>
      </a:spcBef>
      <a:spcAft>
        <a:spcPct val="0"/>
      </a:spcAft>
      <a:defRPr sz="6000" kern="1200">
        <a:solidFill>
          <a:srgbClr val="CC0000"/>
        </a:solidFill>
        <a:latin typeface="Humanst521 BT" pitchFamily="34" charset="0"/>
        <a:ea typeface="+mn-ea"/>
        <a:cs typeface="+mn-cs"/>
      </a:defRPr>
    </a:lvl4pPr>
    <a:lvl5pPr marL="1828800" algn="l" rtl="0" fontAlgn="base">
      <a:spcBef>
        <a:spcPct val="50000"/>
      </a:spcBef>
      <a:spcAft>
        <a:spcPct val="0"/>
      </a:spcAft>
      <a:defRPr sz="6000" kern="1200">
        <a:solidFill>
          <a:srgbClr val="CC0000"/>
        </a:solidFill>
        <a:latin typeface="Humanst521 BT" pitchFamily="34" charset="0"/>
        <a:ea typeface="+mn-ea"/>
        <a:cs typeface="+mn-cs"/>
      </a:defRPr>
    </a:lvl5pPr>
    <a:lvl6pPr marL="2286000" algn="l" defTabSz="914400" rtl="0" eaLnBrk="1" latinLnBrk="0" hangingPunct="1">
      <a:defRPr sz="6000" kern="1200">
        <a:solidFill>
          <a:srgbClr val="CC0000"/>
        </a:solidFill>
        <a:latin typeface="Humanst521 BT" pitchFamily="34" charset="0"/>
        <a:ea typeface="+mn-ea"/>
        <a:cs typeface="+mn-cs"/>
      </a:defRPr>
    </a:lvl6pPr>
    <a:lvl7pPr marL="2743200" algn="l" defTabSz="914400" rtl="0" eaLnBrk="1" latinLnBrk="0" hangingPunct="1">
      <a:defRPr sz="6000" kern="1200">
        <a:solidFill>
          <a:srgbClr val="CC0000"/>
        </a:solidFill>
        <a:latin typeface="Humanst521 BT" pitchFamily="34" charset="0"/>
        <a:ea typeface="+mn-ea"/>
        <a:cs typeface="+mn-cs"/>
      </a:defRPr>
    </a:lvl7pPr>
    <a:lvl8pPr marL="3200400" algn="l" defTabSz="914400" rtl="0" eaLnBrk="1" latinLnBrk="0" hangingPunct="1">
      <a:defRPr sz="6000" kern="1200">
        <a:solidFill>
          <a:srgbClr val="CC0000"/>
        </a:solidFill>
        <a:latin typeface="Humanst521 BT" pitchFamily="34" charset="0"/>
        <a:ea typeface="+mn-ea"/>
        <a:cs typeface="+mn-cs"/>
      </a:defRPr>
    </a:lvl8pPr>
    <a:lvl9pPr marL="3657600" algn="l" defTabSz="914400" rtl="0" eaLnBrk="1" latinLnBrk="0" hangingPunct="1">
      <a:defRPr sz="6000" kern="1200">
        <a:solidFill>
          <a:srgbClr val="CC0000"/>
        </a:solidFill>
        <a:latin typeface="Humanst521 BT"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669900"/>
    <a:srgbClr val="F79109"/>
    <a:srgbClr val="1A3A6E"/>
    <a:srgbClr val="99CC00"/>
    <a:srgbClr val="CC301F"/>
    <a:srgbClr val="0F0F0F"/>
    <a:srgbClr val="BDBB5F"/>
    <a:srgbClr val="CCCC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85" autoAdjust="0"/>
    <p:restoredTop sz="85897" autoAdjust="0"/>
  </p:normalViewPr>
  <p:slideViewPr>
    <p:cSldViewPr>
      <p:cViewPr varScale="1">
        <p:scale>
          <a:sx n="100" d="100"/>
          <a:sy n="100" d="100"/>
        </p:scale>
        <p:origin x="193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78" d="100"/>
          <a:sy n="78" d="100"/>
        </p:scale>
        <p:origin x="-3354" y="-102"/>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2971800" cy="465413"/>
          </a:xfrm>
          <a:prstGeom prst="rect">
            <a:avLst/>
          </a:prstGeom>
          <a:noFill/>
          <a:ln w="9525">
            <a:noFill/>
            <a:miter lim="800000"/>
            <a:headEnd/>
            <a:tailEnd/>
          </a:ln>
          <a:effectLst/>
        </p:spPr>
        <p:txBody>
          <a:bodyPr vert="horz" wrap="square" lIns="90233" tIns="45116" rIns="90233" bIns="45116" numCol="1" anchor="t" anchorCtr="0" compatLnSpc="1">
            <a:prstTxWarp prst="textNoShape">
              <a:avLst/>
            </a:prstTxWarp>
          </a:bodyPr>
          <a:lstStyle>
            <a:lvl1pPr>
              <a:spcBef>
                <a:spcPct val="0"/>
              </a:spcBef>
              <a:defRPr sz="1200">
                <a:solidFill>
                  <a:schemeClr val="tx1"/>
                </a:solidFill>
                <a:latin typeface="Arial" charset="0"/>
              </a:defRPr>
            </a:lvl1pPr>
          </a:lstStyle>
          <a:p>
            <a:pPr>
              <a:defRPr/>
            </a:pPr>
            <a:endParaRPr lang="pt-PT" dirty="0"/>
          </a:p>
        </p:txBody>
      </p:sp>
      <p:sp>
        <p:nvSpPr>
          <p:cNvPr id="19459" name="Rectangle 3"/>
          <p:cNvSpPr>
            <a:spLocks noGrp="1" noChangeArrowheads="1"/>
          </p:cNvSpPr>
          <p:nvPr>
            <p:ph type="dt" sz="quarter" idx="1"/>
          </p:nvPr>
        </p:nvSpPr>
        <p:spPr bwMode="auto">
          <a:xfrm>
            <a:off x="3884613" y="0"/>
            <a:ext cx="2971800" cy="465413"/>
          </a:xfrm>
          <a:prstGeom prst="rect">
            <a:avLst/>
          </a:prstGeom>
          <a:noFill/>
          <a:ln w="9525">
            <a:noFill/>
            <a:miter lim="800000"/>
            <a:headEnd/>
            <a:tailEnd/>
          </a:ln>
          <a:effectLst/>
        </p:spPr>
        <p:txBody>
          <a:bodyPr vert="horz" wrap="square" lIns="90233" tIns="45116" rIns="90233" bIns="45116" numCol="1" anchor="t" anchorCtr="0" compatLnSpc="1">
            <a:prstTxWarp prst="textNoShape">
              <a:avLst/>
            </a:prstTxWarp>
          </a:bodyPr>
          <a:lstStyle>
            <a:lvl1pPr algn="r">
              <a:spcBef>
                <a:spcPct val="0"/>
              </a:spcBef>
              <a:defRPr sz="1200">
                <a:solidFill>
                  <a:schemeClr val="tx1"/>
                </a:solidFill>
                <a:latin typeface="Arial" charset="0"/>
              </a:defRPr>
            </a:lvl1pPr>
          </a:lstStyle>
          <a:p>
            <a:pPr>
              <a:defRPr/>
            </a:pPr>
            <a:endParaRPr lang="pt-PT" dirty="0"/>
          </a:p>
        </p:txBody>
      </p:sp>
      <p:sp>
        <p:nvSpPr>
          <p:cNvPr id="19460" name="Rectangle 4"/>
          <p:cNvSpPr>
            <a:spLocks noGrp="1" noChangeArrowheads="1"/>
          </p:cNvSpPr>
          <p:nvPr>
            <p:ph type="ftr" sz="quarter" idx="2"/>
          </p:nvPr>
        </p:nvSpPr>
        <p:spPr bwMode="auto">
          <a:xfrm>
            <a:off x="0" y="8829506"/>
            <a:ext cx="2971800" cy="465413"/>
          </a:xfrm>
          <a:prstGeom prst="rect">
            <a:avLst/>
          </a:prstGeom>
          <a:noFill/>
          <a:ln w="9525">
            <a:noFill/>
            <a:miter lim="800000"/>
            <a:headEnd/>
            <a:tailEnd/>
          </a:ln>
          <a:effectLst/>
        </p:spPr>
        <p:txBody>
          <a:bodyPr vert="horz" wrap="square" lIns="90233" tIns="45116" rIns="90233" bIns="45116" numCol="1" anchor="b" anchorCtr="0" compatLnSpc="1">
            <a:prstTxWarp prst="textNoShape">
              <a:avLst/>
            </a:prstTxWarp>
          </a:bodyPr>
          <a:lstStyle>
            <a:lvl1pPr>
              <a:spcBef>
                <a:spcPct val="0"/>
              </a:spcBef>
              <a:defRPr sz="1200">
                <a:solidFill>
                  <a:schemeClr val="tx1"/>
                </a:solidFill>
                <a:latin typeface="Arial" charset="0"/>
              </a:defRPr>
            </a:lvl1pPr>
          </a:lstStyle>
          <a:p>
            <a:pPr>
              <a:defRPr/>
            </a:pPr>
            <a:endParaRPr lang="pt-PT" dirty="0"/>
          </a:p>
        </p:txBody>
      </p:sp>
      <p:sp>
        <p:nvSpPr>
          <p:cNvPr id="19461" name="Rectangle 5"/>
          <p:cNvSpPr>
            <a:spLocks noGrp="1" noChangeArrowheads="1"/>
          </p:cNvSpPr>
          <p:nvPr>
            <p:ph type="sldNum" sz="quarter" idx="3"/>
          </p:nvPr>
        </p:nvSpPr>
        <p:spPr bwMode="auto">
          <a:xfrm>
            <a:off x="3884613" y="8829506"/>
            <a:ext cx="2971800" cy="465413"/>
          </a:xfrm>
          <a:prstGeom prst="rect">
            <a:avLst/>
          </a:prstGeom>
          <a:noFill/>
          <a:ln w="9525">
            <a:noFill/>
            <a:miter lim="800000"/>
            <a:headEnd/>
            <a:tailEnd/>
          </a:ln>
          <a:effectLst/>
        </p:spPr>
        <p:txBody>
          <a:bodyPr vert="horz" wrap="square" lIns="90233" tIns="45116" rIns="90233" bIns="45116" numCol="1" anchor="b" anchorCtr="0" compatLnSpc="1">
            <a:prstTxWarp prst="textNoShape">
              <a:avLst/>
            </a:prstTxWarp>
          </a:bodyPr>
          <a:lstStyle>
            <a:lvl1pPr algn="r">
              <a:spcBef>
                <a:spcPct val="0"/>
              </a:spcBef>
              <a:defRPr sz="1200">
                <a:solidFill>
                  <a:schemeClr val="tx1"/>
                </a:solidFill>
                <a:latin typeface="Arial" charset="0"/>
              </a:defRPr>
            </a:lvl1pPr>
          </a:lstStyle>
          <a:p>
            <a:pPr>
              <a:defRPr/>
            </a:pPr>
            <a:fld id="{33D9240F-3A4B-4070-85B7-4CDD59745718}" type="slidenum">
              <a:rPr lang="pt-PT"/>
              <a:pPr>
                <a:defRPr/>
              </a:pPr>
              <a:t>‹#›</a:t>
            </a:fld>
            <a:endParaRPr lang="pt-PT" dirty="0"/>
          </a:p>
        </p:txBody>
      </p:sp>
    </p:spTree>
    <p:extLst>
      <p:ext uri="{BB962C8B-B14F-4D97-AF65-F5344CB8AC3E}">
        <p14:creationId xmlns:p14="http://schemas.microsoft.com/office/powerpoint/2010/main" val="35566726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71800" cy="465413"/>
          </a:xfrm>
          <a:prstGeom prst="rect">
            <a:avLst/>
          </a:prstGeom>
          <a:noFill/>
          <a:ln w="9525">
            <a:noFill/>
            <a:miter lim="800000"/>
            <a:headEnd/>
            <a:tailEnd/>
          </a:ln>
          <a:effectLst/>
        </p:spPr>
        <p:txBody>
          <a:bodyPr vert="horz" wrap="square" lIns="90233" tIns="45116" rIns="90233" bIns="45116" numCol="1" anchor="t" anchorCtr="0" compatLnSpc="1">
            <a:prstTxWarp prst="textNoShape">
              <a:avLst/>
            </a:prstTxWarp>
          </a:bodyPr>
          <a:lstStyle>
            <a:lvl1pPr>
              <a:spcBef>
                <a:spcPct val="0"/>
              </a:spcBef>
              <a:defRPr sz="1200">
                <a:solidFill>
                  <a:schemeClr val="tx1"/>
                </a:solidFill>
                <a:latin typeface="Arial" charset="0"/>
              </a:defRPr>
            </a:lvl1pPr>
          </a:lstStyle>
          <a:p>
            <a:pPr>
              <a:defRPr/>
            </a:pPr>
            <a:endParaRPr lang="pt-PT" dirty="0"/>
          </a:p>
        </p:txBody>
      </p:sp>
      <p:sp>
        <p:nvSpPr>
          <p:cNvPr id="13315" name="Rectangle 3"/>
          <p:cNvSpPr>
            <a:spLocks noGrp="1" noChangeArrowheads="1"/>
          </p:cNvSpPr>
          <p:nvPr>
            <p:ph type="dt" idx="1"/>
          </p:nvPr>
        </p:nvSpPr>
        <p:spPr bwMode="auto">
          <a:xfrm>
            <a:off x="3884613" y="0"/>
            <a:ext cx="2971800" cy="465413"/>
          </a:xfrm>
          <a:prstGeom prst="rect">
            <a:avLst/>
          </a:prstGeom>
          <a:noFill/>
          <a:ln w="9525">
            <a:noFill/>
            <a:miter lim="800000"/>
            <a:headEnd/>
            <a:tailEnd/>
          </a:ln>
          <a:effectLst/>
        </p:spPr>
        <p:txBody>
          <a:bodyPr vert="horz" wrap="square" lIns="90233" tIns="45116" rIns="90233" bIns="45116" numCol="1" anchor="t" anchorCtr="0" compatLnSpc="1">
            <a:prstTxWarp prst="textNoShape">
              <a:avLst/>
            </a:prstTxWarp>
          </a:bodyPr>
          <a:lstStyle>
            <a:lvl1pPr algn="r">
              <a:spcBef>
                <a:spcPct val="0"/>
              </a:spcBef>
              <a:defRPr sz="1200">
                <a:solidFill>
                  <a:schemeClr val="tx1"/>
                </a:solidFill>
                <a:latin typeface="Arial" charset="0"/>
              </a:defRPr>
            </a:lvl1pPr>
          </a:lstStyle>
          <a:p>
            <a:pPr>
              <a:defRPr/>
            </a:pPr>
            <a:endParaRPr lang="pt-PT" dirty="0"/>
          </a:p>
        </p:txBody>
      </p:sp>
      <p:sp>
        <p:nvSpPr>
          <p:cNvPr id="6148" name="Rectangle 4"/>
          <p:cNvSpPr>
            <a:spLocks noGrp="1" noRot="1" noChangeAspect="1" noChangeArrowheads="1" noTextEdit="1"/>
          </p:cNvSpPr>
          <p:nvPr>
            <p:ph type="sldImg" idx="2"/>
          </p:nvPr>
        </p:nvSpPr>
        <p:spPr bwMode="auto">
          <a:xfrm>
            <a:off x="1106488" y="696913"/>
            <a:ext cx="4645025" cy="3484562"/>
          </a:xfrm>
          <a:prstGeom prst="rect">
            <a:avLst/>
          </a:prstGeom>
          <a:noFill/>
          <a:ln w="9525">
            <a:solidFill>
              <a:srgbClr val="000000"/>
            </a:solidFill>
            <a:miter lim="800000"/>
            <a:headEnd/>
            <a:tailEnd/>
          </a:ln>
        </p:spPr>
      </p:sp>
      <p:sp>
        <p:nvSpPr>
          <p:cNvPr id="13317" name="Rectangle 5"/>
          <p:cNvSpPr>
            <a:spLocks noGrp="1" noChangeArrowheads="1"/>
          </p:cNvSpPr>
          <p:nvPr>
            <p:ph type="body" sz="quarter" idx="3"/>
          </p:nvPr>
        </p:nvSpPr>
        <p:spPr bwMode="auto">
          <a:xfrm>
            <a:off x="685801" y="4415494"/>
            <a:ext cx="5486400" cy="4184269"/>
          </a:xfrm>
          <a:prstGeom prst="rect">
            <a:avLst/>
          </a:prstGeom>
          <a:noFill/>
          <a:ln w="9525">
            <a:noFill/>
            <a:miter lim="800000"/>
            <a:headEnd/>
            <a:tailEnd/>
          </a:ln>
          <a:effectLst/>
        </p:spPr>
        <p:txBody>
          <a:bodyPr vert="horz" wrap="square" lIns="90233" tIns="45116" rIns="90233" bIns="45116" numCol="1" anchor="t" anchorCtr="0" compatLnSpc="1">
            <a:prstTxWarp prst="textNoShape">
              <a:avLst/>
            </a:prstTxWarp>
          </a:bodyPr>
          <a:lstStyle/>
          <a:p>
            <a:pPr lvl="0"/>
            <a:r>
              <a:rPr lang="pt-PT" noProof="0" smtClean="0"/>
              <a:t>Click to edit Master text styles</a:t>
            </a:r>
          </a:p>
          <a:p>
            <a:pPr lvl="1"/>
            <a:r>
              <a:rPr lang="pt-PT" noProof="0" smtClean="0"/>
              <a:t>Second level</a:t>
            </a:r>
          </a:p>
          <a:p>
            <a:pPr lvl="2"/>
            <a:r>
              <a:rPr lang="pt-PT" noProof="0" smtClean="0"/>
              <a:t>Third level</a:t>
            </a:r>
          </a:p>
          <a:p>
            <a:pPr lvl="3"/>
            <a:r>
              <a:rPr lang="pt-PT" noProof="0" smtClean="0"/>
              <a:t>Fourth level</a:t>
            </a:r>
          </a:p>
          <a:p>
            <a:pPr lvl="4"/>
            <a:r>
              <a:rPr lang="pt-PT" noProof="0" smtClean="0"/>
              <a:t>Fifth level</a:t>
            </a:r>
          </a:p>
        </p:txBody>
      </p:sp>
      <p:sp>
        <p:nvSpPr>
          <p:cNvPr id="13318" name="Rectangle 6"/>
          <p:cNvSpPr>
            <a:spLocks noGrp="1" noChangeArrowheads="1"/>
          </p:cNvSpPr>
          <p:nvPr>
            <p:ph type="ftr" sz="quarter" idx="4"/>
          </p:nvPr>
        </p:nvSpPr>
        <p:spPr bwMode="auto">
          <a:xfrm>
            <a:off x="0" y="8829506"/>
            <a:ext cx="2971800" cy="465413"/>
          </a:xfrm>
          <a:prstGeom prst="rect">
            <a:avLst/>
          </a:prstGeom>
          <a:noFill/>
          <a:ln w="9525">
            <a:noFill/>
            <a:miter lim="800000"/>
            <a:headEnd/>
            <a:tailEnd/>
          </a:ln>
          <a:effectLst/>
        </p:spPr>
        <p:txBody>
          <a:bodyPr vert="horz" wrap="square" lIns="90233" tIns="45116" rIns="90233" bIns="45116" numCol="1" anchor="b" anchorCtr="0" compatLnSpc="1">
            <a:prstTxWarp prst="textNoShape">
              <a:avLst/>
            </a:prstTxWarp>
          </a:bodyPr>
          <a:lstStyle>
            <a:lvl1pPr>
              <a:spcBef>
                <a:spcPct val="0"/>
              </a:spcBef>
              <a:defRPr sz="1200">
                <a:solidFill>
                  <a:schemeClr val="tx1"/>
                </a:solidFill>
                <a:latin typeface="Arial" charset="0"/>
              </a:defRPr>
            </a:lvl1pPr>
          </a:lstStyle>
          <a:p>
            <a:pPr>
              <a:defRPr/>
            </a:pPr>
            <a:endParaRPr lang="pt-PT" dirty="0"/>
          </a:p>
        </p:txBody>
      </p:sp>
      <p:sp>
        <p:nvSpPr>
          <p:cNvPr id="13319" name="Rectangle 7"/>
          <p:cNvSpPr>
            <a:spLocks noGrp="1" noChangeArrowheads="1"/>
          </p:cNvSpPr>
          <p:nvPr>
            <p:ph type="sldNum" sz="quarter" idx="5"/>
          </p:nvPr>
        </p:nvSpPr>
        <p:spPr bwMode="auto">
          <a:xfrm>
            <a:off x="3884613" y="8829506"/>
            <a:ext cx="2971800" cy="465413"/>
          </a:xfrm>
          <a:prstGeom prst="rect">
            <a:avLst/>
          </a:prstGeom>
          <a:noFill/>
          <a:ln w="9525">
            <a:noFill/>
            <a:miter lim="800000"/>
            <a:headEnd/>
            <a:tailEnd/>
          </a:ln>
          <a:effectLst/>
        </p:spPr>
        <p:txBody>
          <a:bodyPr vert="horz" wrap="square" lIns="90233" tIns="45116" rIns="90233" bIns="45116" numCol="1" anchor="b" anchorCtr="0" compatLnSpc="1">
            <a:prstTxWarp prst="textNoShape">
              <a:avLst/>
            </a:prstTxWarp>
          </a:bodyPr>
          <a:lstStyle>
            <a:lvl1pPr algn="r">
              <a:spcBef>
                <a:spcPct val="0"/>
              </a:spcBef>
              <a:defRPr sz="1200">
                <a:solidFill>
                  <a:schemeClr val="tx1"/>
                </a:solidFill>
                <a:latin typeface="Arial" charset="0"/>
              </a:defRPr>
            </a:lvl1pPr>
          </a:lstStyle>
          <a:p>
            <a:pPr>
              <a:defRPr/>
            </a:pPr>
            <a:fld id="{60FD6716-4D74-4642-80E5-2DDCB585576F}" type="slidenum">
              <a:rPr lang="pt-PT"/>
              <a:pPr>
                <a:defRPr/>
              </a:pPr>
              <a:t>‹#›</a:t>
            </a:fld>
            <a:endParaRPr lang="pt-PT" dirty="0"/>
          </a:p>
        </p:txBody>
      </p:sp>
    </p:spTree>
    <p:extLst>
      <p:ext uri="{BB962C8B-B14F-4D97-AF65-F5344CB8AC3E}">
        <p14:creationId xmlns:p14="http://schemas.microsoft.com/office/powerpoint/2010/main" val="1200048152"/>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a:ln/>
        </p:spPr>
      </p:sp>
      <p:sp>
        <p:nvSpPr>
          <p:cNvPr id="7171" name="Notes Placeholder 2"/>
          <p:cNvSpPr>
            <a:spLocks noGrp="1"/>
          </p:cNvSpPr>
          <p:nvPr>
            <p:ph type="body" idx="1"/>
          </p:nvPr>
        </p:nvSpPr>
        <p:spPr>
          <a:noFill/>
          <a:ln/>
        </p:spPr>
        <p:txBody>
          <a:bodyPr/>
          <a:lstStyle/>
          <a:p>
            <a:endParaRPr lang="pt-PT" dirty="0" smtClean="0"/>
          </a:p>
        </p:txBody>
      </p:sp>
      <p:sp>
        <p:nvSpPr>
          <p:cNvPr id="7172" name="Slide Number Placeholder 3"/>
          <p:cNvSpPr>
            <a:spLocks noGrp="1"/>
          </p:cNvSpPr>
          <p:nvPr>
            <p:ph type="sldNum" sz="quarter" idx="5"/>
          </p:nvPr>
        </p:nvSpPr>
        <p:spPr>
          <a:noFill/>
        </p:spPr>
        <p:txBody>
          <a:bodyPr/>
          <a:lstStyle/>
          <a:p>
            <a:fld id="{C0F3B03B-A51F-4087-AA0B-9D5E43A80634}" type="slidenum">
              <a:rPr lang="pt-PT" smtClean="0"/>
              <a:pPr/>
              <a:t>1</a:t>
            </a:fld>
            <a:endParaRPr lang="pt-PT" dirty="0" smtClean="0"/>
          </a:p>
        </p:txBody>
      </p:sp>
    </p:spTree>
    <p:extLst>
      <p:ext uri="{BB962C8B-B14F-4D97-AF65-F5344CB8AC3E}">
        <p14:creationId xmlns:p14="http://schemas.microsoft.com/office/powerpoint/2010/main" val="2632783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PT" dirty="0"/>
          </a:p>
        </p:txBody>
      </p:sp>
      <p:sp>
        <p:nvSpPr>
          <p:cNvPr id="4" name="Slide Number Placeholder 3"/>
          <p:cNvSpPr>
            <a:spLocks noGrp="1"/>
          </p:cNvSpPr>
          <p:nvPr>
            <p:ph type="sldNum" sz="quarter" idx="10"/>
          </p:nvPr>
        </p:nvSpPr>
        <p:spPr/>
        <p:txBody>
          <a:bodyPr/>
          <a:lstStyle/>
          <a:p>
            <a:pPr>
              <a:defRPr/>
            </a:pPr>
            <a:fld id="{60FD6716-4D74-4642-80E5-2DDCB585576F}" type="slidenum">
              <a:rPr lang="pt-PT" smtClean="0"/>
              <a:pPr>
                <a:defRPr/>
              </a:pPr>
              <a:t>2</a:t>
            </a:fld>
            <a:endParaRPr lang="pt-PT" dirty="0"/>
          </a:p>
        </p:txBody>
      </p:sp>
    </p:spTree>
    <p:extLst>
      <p:ext uri="{BB962C8B-B14F-4D97-AF65-F5344CB8AC3E}">
        <p14:creationId xmlns:p14="http://schemas.microsoft.com/office/powerpoint/2010/main" val="1901462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10"/>
          </p:nvPr>
        </p:nvSpPr>
        <p:spPr/>
        <p:txBody>
          <a:bodyPr/>
          <a:lstStyle/>
          <a:p>
            <a:pPr>
              <a:defRPr/>
            </a:pPr>
            <a:fld id="{60FD6716-4D74-4642-80E5-2DDCB585576F}" type="slidenum">
              <a:rPr lang="pt-PT" smtClean="0"/>
              <a:pPr>
                <a:defRPr/>
              </a:pPr>
              <a:t>3</a:t>
            </a:fld>
            <a:endParaRPr lang="pt-PT" dirty="0"/>
          </a:p>
        </p:txBody>
      </p:sp>
    </p:spTree>
    <p:extLst>
      <p:ext uri="{BB962C8B-B14F-4D97-AF65-F5344CB8AC3E}">
        <p14:creationId xmlns:p14="http://schemas.microsoft.com/office/powerpoint/2010/main" val="1901462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10"/>
          </p:nvPr>
        </p:nvSpPr>
        <p:spPr/>
        <p:txBody>
          <a:bodyPr/>
          <a:lstStyle/>
          <a:p>
            <a:pPr>
              <a:defRPr/>
            </a:pPr>
            <a:fld id="{60FD6716-4D74-4642-80E5-2DDCB585576F}" type="slidenum">
              <a:rPr lang="pt-PT" smtClean="0"/>
              <a:pPr>
                <a:defRPr/>
              </a:pPr>
              <a:t>4</a:t>
            </a:fld>
            <a:endParaRPr lang="pt-PT" dirty="0"/>
          </a:p>
        </p:txBody>
      </p:sp>
    </p:spTree>
    <p:extLst>
      <p:ext uri="{BB962C8B-B14F-4D97-AF65-F5344CB8AC3E}">
        <p14:creationId xmlns:p14="http://schemas.microsoft.com/office/powerpoint/2010/main" val="42594738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10"/>
          </p:nvPr>
        </p:nvSpPr>
        <p:spPr/>
        <p:txBody>
          <a:bodyPr/>
          <a:lstStyle/>
          <a:p>
            <a:pPr>
              <a:defRPr/>
            </a:pPr>
            <a:fld id="{60FD6716-4D74-4642-80E5-2DDCB585576F}" type="slidenum">
              <a:rPr lang="pt-PT" smtClean="0"/>
              <a:pPr>
                <a:defRPr/>
              </a:pPr>
              <a:t>5</a:t>
            </a:fld>
            <a:endParaRPr lang="pt-PT" dirty="0"/>
          </a:p>
        </p:txBody>
      </p:sp>
    </p:spTree>
    <p:extLst>
      <p:ext uri="{BB962C8B-B14F-4D97-AF65-F5344CB8AC3E}">
        <p14:creationId xmlns:p14="http://schemas.microsoft.com/office/powerpoint/2010/main" val="4259473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PT" dirty="0"/>
          </a:p>
        </p:txBody>
      </p:sp>
      <p:sp>
        <p:nvSpPr>
          <p:cNvPr id="4" name="Slide Number Placeholder 3"/>
          <p:cNvSpPr>
            <a:spLocks noGrp="1"/>
          </p:cNvSpPr>
          <p:nvPr>
            <p:ph type="sldNum" sz="quarter" idx="10"/>
          </p:nvPr>
        </p:nvSpPr>
        <p:spPr/>
        <p:txBody>
          <a:bodyPr/>
          <a:lstStyle/>
          <a:p>
            <a:pPr>
              <a:defRPr/>
            </a:pPr>
            <a:fld id="{60FD6716-4D74-4642-80E5-2DDCB585576F}" type="slidenum">
              <a:rPr lang="pt-PT" smtClean="0"/>
              <a:pPr>
                <a:defRPr/>
              </a:pPr>
              <a:t>11</a:t>
            </a:fld>
            <a:endParaRPr lang="pt-PT" dirty="0"/>
          </a:p>
        </p:txBody>
      </p:sp>
    </p:spTree>
    <p:extLst>
      <p:ext uri="{BB962C8B-B14F-4D97-AF65-F5344CB8AC3E}">
        <p14:creationId xmlns:p14="http://schemas.microsoft.com/office/powerpoint/2010/main" val="3944223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pt-PT"/>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pt-PT"/>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pt-PT"/>
          </a:p>
        </p:txBody>
      </p:sp>
      <p:sp>
        <p:nvSpPr>
          <p:cNvPr id="3" name="Content Placeholder 2"/>
          <p:cNvSpPr>
            <a:spLocks noGrp="1"/>
          </p:cNvSpPr>
          <p:nvPr>
            <p:ph idx="1"/>
          </p:nvPr>
        </p:nvSpPr>
        <p:spPr>
          <a:xfrm>
            <a:off x="467544" y="1556792"/>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PT"/>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pt-PT"/>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pt-PT"/>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PT"/>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PT"/>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pt-PT"/>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PT"/>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PT"/>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pt-PT"/>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pt-PT"/>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PT"/>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pt-PT"/>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PT" noProof="0" dirty="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pt-PT"/>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PT"/>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pt-PT"/>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PT"/>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PT"/>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5" name="Rectangle 11"/>
          <p:cNvSpPr>
            <a:spLocks noChangeArrowheads="1"/>
          </p:cNvSpPr>
          <p:nvPr userDrawn="1"/>
        </p:nvSpPr>
        <p:spPr bwMode="auto">
          <a:xfrm>
            <a:off x="468313" y="765175"/>
            <a:ext cx="215900" cy="215900"/>
          </a:xfrm>
          <a:prstGeom prst="rect">
            <a:avLst/>
          </a:prstGeom>
          <a:solidFill>
            <a:srgbClr val="1A3A6E"/>
          </a:solidFill>
          <a:ln w="9525">
            <a:noFill/>
            <a:miter lim="800000"/>
            <a:headEnd/>
            <a:tailEnd/>
          </a:ln>
          <a:effectLst/>
        </p:spPr>
        <p:txBody>
          <a:bodyPr wrap="none" anchor="ctr"/>
          <a:lstStyle/>
          <a:p>
            <a:pPr>
              <a:defRPr/>
            </a:pPr>
            <a:endParaRPr lang="pt-PT" dirty="0"/>
          </a:p>
        </p:txBody>
      </p:sp>
      <p:sp>
        <p:nvSpPr>
          <p:cNvPr id="1036" name="Rectangle 12"/>
          <p:cNvSpPr>
            <a:spLocks noChangeArrowheads="1"/>
          </p:cNvSpPr>
          <p:nvPr userDrawn="1"/>
        </p:nvSpPr>
        <p:spPr bwMode="auto">
          <a:xfrm>
            <a:off x="757238" y="765175"/>
            <a:ext cx="287337" cy="215900"/>
          </a:xfrm>
          <a:prstGeom prst="rect">
            <a:avLst/>
          </a:prstGeom>
          <a:solidFill>
            <a:srgbClr val="CC301F"/>
          </a:solidFill>
          <a:ln w="9525">
            <a:noFill/>
            <a:miter lim="800000"/>
            <a:headEnd/>
            <a:tailEnd/>
          </a:ln>
          <a:effectLst/>
        </p:spPr>
        <p:txBody>
          <a:bodyPr wrap="none" anchor="ctr"/>
          <a:lstStyle/>
          <a:p>
            <a:pPr algn="r">
              <a:spcBef>
                <a:spcPct val="0"/>
              </a:spcBef>
              <a:defRPr/>
            </a:pPr>
            <a:endParaRPr lang="en-US" sz="1800" dirty="0">
              <a:solidFill>
                <a:schemeClr val="tx1"/>
              </a:solidFill>
              <a:latin typeface="Arial" charset="0"/>
            </a:endParaRPr>
          </a:p>
        </p:txBody>
      </p:sp>
      <p:sp>
        <p:nvSpPr>
          <p:cNvPr id="1037" name="Rectangle 13"/>
          <p:cNvSpPr>
            <a:spLocks noChangeArrowheads="1"/>
          </p:cNvSpPr>
          <p:nvPr userDrawn="1"/>
        </p:nvSpPr>
        <p:spPr bwMode="auto">
          <a:xfrm>
            <a:off x="1116013" y="765175"/>
            <a:ext cx="865187" cy="215900"/>
          </a:xfrm>
          <a:prstGeom prst="rect">
            <a:avLst/>
          </a:prstGeom>
          <a:solidFill>
            <a:srgbClr val="C0C0C0"/>
          </a:solidFill>
          <a:ln w="9525">
            <a:noFill/>
            <a:miter lim="800000"/>
            <a:headEnd/>
            <a:tailEnd/>
          </a:ln>
          <a:effectLst/>
        </p:spPr>
        <p:txBody>
          <a:bodyPr wrap="none" anchor="ctr"/>
          <a:lstStyle/>
          <a:p>
            <a:pPr>
              <a:defRPr/>
            </a:pPr>
            <a:endParaRPr lang="pt-PT" dirty="0"/>
          </a:p>
        </p:txBody>
      </p:sp>
      <p:sp>
        <p:nvSpPr>
          <p:cNvPr id="1038" name="Rectangle 14"/>
          <p:cNvSpPr>
            <a:spLocks noChangeArrowheads="1"/>
          </p:cNvSpPr>
          <p:nvPr userDrawn="1"/>
        </p:nvSpPr>
        <p:spPr bwMode="auto">
          <a:xfrm>
            <a:off x="2052638" y="765175"/>
            <a:ext cx="576262" cy="215900"/>
          </a:xfrm>
          <a:prstGeom prst="rect">
            <a:avLst/>
          </a:prstGeom>
          <a:solidFill>
            <a:srgbClr val="1A3A6E"/>
          </a:solidFill>
          <a:ln w="9525">
            <a:noFill/>
            <a:miter lim="800000"/>
            <a:headEnd/>
            <a:tailEnd/>
          </a:ln>
          <a:effectLst/>
        </p:spPr>
        <p:txBody>
          <a:bodyPr wrap="none" anchor="ctr"/>
          <a:lstStyle/>
          <a:p>
            <a:pPr>
              <a:defRPr/>
            </a:pPr>
            <a:endParaRPr lang="pt-PT" dirty="0"/>
          </a:p>
        </p:txBody>
      </p:sp>
      <p:sp>
        <p:nvSpPr>
          <p:cNvPr id="1039" name="Rectangle 15"/>
          <p:cNvSpPr>
            <a:spLocks noChangeArrowheads="1"/>
          </p:cNvSpPr>
          <p:nvPr userDrawn="1"/>
        </p:nvSpPr>
        <p:spPr bwMode="auto">
          <a:xfrm>
            <a:off x="828675" y="909638"/>
            <a:ext cx="576263" cy="215900"/>
          </a:xfrm>
          <a:prstGeom prst="rect">
            <a:avLst/>
          </a:prstGeom>
          <a:noFill/>
          <a:ln w="9525">
            <a:solidFill>
              <a:schemeClr val="tx1"/>
            </a:solidFill>
            <a:miter lim="800000"/>
            <a:headEnd/>
            <a:tailEnd/>
          </a:ln>
          <a:effectLst/>
        </p:spPr>
        <p:txBody>
          <a:bodyPr wrap="none" anchor="ctr"/>
          <a:lstStyle/>
          <a:p>
            <a:pPr>
              <a:defRPr/>
            </a:pPr>
            <a:endParaRPr lang="pt-PT" dirty="0"/>
          </a:p>
        </p:txBody>
      </p:sp>
      <p:pic>
        <p:nvPicPr>
          <p:cNvPr id="11" name="Picture 10" descr="80 anos.jpg"/>
          <p:cNvPicPr>
            <a:picLocks noChangeAspect="1"/>
          </p:cNvPicPr>
          <p:nvPr userDrawn="1"/>
        </p:nvPicPr>
        <p:blipFill>
          <a:blip r:embed="rId14" cstate="print"/>
          <a:stretch>
            <a:fillRect/>
          </a:stretch>
        </p:blipFill>
        <p:spPr>
          <a:xfrm>
            <a:off x="395536" y="6309320"/>
            <a:ext cx="4392488" cy="35833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1" name="Rectangle 10"/>
          <p:cNvSpPr>
            <a:spLocks noChangeArrowheads="1"/>
          </p:cNvSpPr>
          <p:nvPr/>
        </p:nvSpPr>
        <p:spPr bwMode="auto">
          <a:xfrm>
            <a:off x="2305050" y="5156870"/>
            <a:ext cx="215900" cy="215900"/>
          </a:xfrm>
          <a:prstGeom prst="rect">
            <a:avLst/>
          </a:prstGeom>
          <a:solidFill>
            <a:srgbClr val="1A3A6E"/>
          </a:solidFill>
          <a:ln w="9525">
            <a:noFill/>
            <a:miter lim="800000"/>
            <a:headEnd/>
            <a:tailEnd/>
          </a:ln>
        </p:spPr>
        <p:txBody>
          <a:bodyPr wrap="none" anchor="ctr"/>
          <a:lstStyle/>
          <a:p>
            <a:endParaRPr lang="en-GB" dirty="0">
              <a:latin typeface="Humanst521 BT"/>
            </a:endParaRPr>
          </a:p>
        </p:txBody>
      </p:sp>
      <p:sp>
        <p:nvSpPr>
          <p:cNvPr id="2052" name="Rectangle 11"/>
          <p:cNvSpPr>
            <a:spLocks noChangeArrowheads="1"/>
          </p:cNvSpPr>
          <p:nvPr/>
        </p:nvSpPr>
        <p:spPr bwMode="auto">
          <a:xfrm>
            <a:off x="2593975" y="5156870"/>
            <a:ext cx="287338" cy="215900"/>
          </a:xfrm>
          <a:prstGeom prst="rect">
            <a:avLst/>
          </a:prstGeom>
          <a:solidFill>
            <a:srgbClr val="CC301F"/>
          </a:solidFill>
          <a:ln w="9525">
            <a:noFill/>
            <a:miter lim="800000"/>
            <a:headEnd/>
            <a:tailEnd/>
          </a:ln>
        </p:spPr>
        <p:txBody>
          <a:bodyPr wrap="none" anchor="ctr"/>
          <a:lstStyle/>
          <a:p>
            <a:pPr algn="r">
              <a:spcBef>
                <a:spcPct val="0"/>
              </a:spcBef>
            </a:pPr>
            <a:endParaRPr lang="en-GB" sz="1800" dirty="0">
              <a:solidFill>
                <a:schemeClr val="tx1"/>
              </a:solidFill>
              <a:latin typeface="Humanst521 BT"/>
            </a:endParaRPr>
          </a:p>
        </p:txBody>
      </p:sp>
      <p:sp>
        <p:nvSpPr>
          <p:cNvPr id="2053" name="Rectangle 12"/>
          <p:cNvSpPr>
            <a:spLocks noChangeArrowheads="1"/>
          </p:cNvSpPr>
          <p:nvPr/>
        </p:nvSpPr>
        <p:spPr bwMode="auto">
          <a:xfrm>
            <a:off x="2952750" y="5156870"/>
            <a:ext cx="865188" cy="215900"/>
          </a:xfrm>
          <a:prstGeom prst="rect">
            <a:avLst/>
          </a:prstGeom>
          <a:solidFill>
            <a:srgbClr val="C0C0C0"/>
          </a:solidFill>
          <a:ln w="9525">
            <a:noFill/>
            <a:miter lim="800000"/>
            <a:headEnd/>
            <a:tailEnd/>
          </a:ln>
        </p:spPr>
        <p:txBody>
          <a:bodyPr wrap="none" anchor="ctr"/>
          <a:lstStyle/>
          <a:p>
            <a:endParaRPr lang="en-GB" dirty="0">
              <a:latin typeface="Humanst521 BT"/>
            </a:endParaRPr>
          </a:p>
        </p:txBody>
      </p:sp>
      <p:sp>
        <p:nvSpPr>
          <p:cNvPr id="2054" name="Rectangle 13"/>
          <p:cNvSpPr>
            <a:spLocks noChangeArrowheads="1"/>
          </p:cNvSpPr>
          <p:nvPr/>
        </p:nvSpPr>
        <p:spPr bwMode="auto">
          <a:xfrm>
            <a:off x="3889375" y="5156870"/>
            <a:ext cx="576263" cy="215900"/>
          </a:xfrm>
          <a:prstGeom prst="rect">
            <a:avLst/>
          </a:prstGeom>
          <a:solidFill>
            <a:srgbClr val="1A3A6E"/>
          </a:solidFill>
          <a:ln w="9525">
            <a:noFill/>
            <a:miter lim="800000"/>
            <a:headEnd/>
            <a:tailEnd/>
          </a:ln>
        </p:spPr>
        <p:txBody>
          <a:bodyPr wrap="none" anchor="ctr"/>
          <a:lstStyle/>
          <a:p>
            <a:endParaRPr lang="en-GB" dirty="0">
              <a:latin typeface="Humanst521 BT"/>
            </a:endParaRPr>
          </a:p>
        </p:txBody>
      </p:sp>
      <p:sp>
        <p:nvSpPr>
          <p:cNvPr id="2055" name="Rectangle 33"/>
          <p:cNvSpPr>
            <a:spLocks noChangeArrowheads="1"/>
          </p:cNvSpPr>
          <p:nvPr/>
        </p:nvSpPr>
        <p:spPr bwMode="auto">
          <a:xfrm>
            <a:off x="2665413" y="5301332"/>
            <a:ext cx="576262" cy="215900"/>
          </a:xfrm>
          <a:prstGeom prst="rect">
            <a:avLst/>
          </a:prstGeom>
          <a:noFill/>
          <a:ln w="9525">
            <a:solidFill>
              <a:schemeClr val="tx1"/>
            </a:solidFill>
            <a:miter lim="800000"/>
            <a:headEnd/>
            <a:tailEnd/>
          </a:ln>
        </p:spPr>
        <p:txBody>
          <a:bodyPr wrap="none" anchor="ctr"/>
          <a:lstStyle/>
          <a:p>
            <a:endParaRPr lang="en-GB" dirty="0">
              <a:latin typeface="Humanst521 BT"/>
            </a:endParaRPr>
          </a:p>
        </p:txBody>
      </p:sp>
      <p:sp>
        <p:nvSpPr>
          <p:cNvPr id="2056" name="Text Box 44"/>
          <p:cNvSpPr txBox="1">
            <a:spLocks noChangeArrowheads="1"/>
          </p:cNvSpPr>
          <p:nvPr/>
        </p:nvSpPr>
        <p:spPr bwMode="auto">
          <a:xfrm flipV="1">
            <a:off x="684213" y="2060846"/>
            <a:ext cx="504825" cy="1015663"/>
          </a:xfrm>
          <a:prstGeom prst="rect">
            <a:avLst/>
          </a:prstGeom>
          <a:noFill/>
          <a:ln w="9525">
            <a:noFill/>
            <a:miter lim="800000"/>
            <a:headEnd/>
            <a:tailEnd/>
          </a:ln>
        </p:spPr>
        <p:txBody>
          <a:bodyPr wrap="square">
            <a:spAutoFit/>
          </a:bodyPr>
          <a:lstStyle/>
          <a:p>
            <a:r>
              <a:rPr lang="en-GB" dirty="0" smtClean="0">
                <a:solidFill>
                  <a:srgbClr val="CC301F"/>
                </a:solidFill>
                <a:latin typeface="Humanst521 BT"/>
              </a:rPr>
              <a:t>«</a:t>
            </a:r>
            <a:endParaRPr lang="en-GB" dirty="0">
              <a:solidFill>
                <a:srgbClr val="CC301F"/>
              </a:solidFill>
              <a:latin typeface="Humanst521 BT"/>
            </a:endParaRPr>
          </a:p>
        </p:txBody>
      </p:sp>
      <p:sp>
        <p:nvSpPr>
          <p:cNvPr id="2060" name="Rectangle 61"/>
          <p:cNvSpPr>
            <a:spLocks noChangeArrowheads="1"/>
          </p:cNvSpPr>
          <p:nvPr/>
        </p:nvSpPr>
        <p:spPr bwMode="auto">
          <a:xfrm>
            <a:off x="8100392" y="4149080"/>
            <a:ext cx="325438" cy="396875"/>
          </a:xfrm>
          <a:prstGeom prst="rect">
            <a:avLst/>
          </a:prstGeom>
          <a:noFill/>
          <a:ln w="9525">
            <a:noFill/>
            <a:miter lim="800000"/>
            <a:headEnd/>
            <a:tailEnd/>
          </a:ln>
        </p:spPr>
        <p:txBody>
          <a:bodyPr wrap="none">
            <a:spAutoFit/>
          </a:bodyPr>
          <a:lstStyle/>
          <a:p>
            <a:pPr>
              <a:spcBef>
                <a:spcPct val="0"/>
              </a:spcBef>
            </a:pPr>
            <a:r>
              <a:rPr lang="en-GB" sz="2000" dirty="0" smtClean="0">
                <a:solidFill>
                  <a:srgbClr val="CC301F"/>
                </a:solidFill>
                <a:latin typeface="Humanst521 BT"/>
              </a:rPr>
              <a:t>«</a:t>
            </a:r>
            <a:endParaRPr lang="en-GB" sz="2000" dirty="0">
              <a:solidFill>
                <a:srgbClr val="CC301F"/>
              </a:solidFill>
              <a:latin typeface="Humanst521 BT"/>
            </a:endParaRPr>
          </a:p>
        </p:txBody>
      </p:sp>
      <p:pic>
        <p:nvPicPr>
          <p:cNvPr id="16" name="Picture 15" descr="logo_INE.png"/>
          <p:cNvPicPr>
            <a:picLocks noChangeAspect="1"/>
          </p:cNvPicPr>
          <p:nvPr/>
        </p:nvPicPr>
        <p:blipFill>
          <a:blip r:embed="rId3" cstate="print"/>
          <a:stretch>
            <a:fillRect/>
          </a:stretch>
        </p:blipFill>
        <p:spPr>
          <a:xfrm>
            <a:off x="827584" y="764704"/>
            <a:ext cx="3112624" cy="1008219"/>
          </a:xfrm>
          <a:prstGeom prst="rect">
            <a:avLst/>
          </a:prstGeom>
        </p:spPr>
      </p:pic>
      <p:sp>
        <p:nvSpPr>
          <p:cNvPr id="21" name="Text Box 30"/>
          <p:cNvSpPr txBox="1">
            <a:spLocks noChangeArrowheads="1"/>
          </p:cNvSpPr>
          <p:nvPr/>
        </p:nvSpPr>
        <p:spPr bwMode="auto">
          <a:xfrm flipV="1">
            <a:off x="8388424" y="6237312"/>
            <a:ext cx="469900" cy="457200"/>
          </a:xfrm>
          <a:prstGeom prst="rect">
            <a:avLst/>
          </a:prstGeom>
          <a:noFill/>
          <a:ln w="9525">
            <a:noFill/>
            <a:miter lim="800000"/>
            <a:headEnd/>
            <a:tailEnd/>
          </a:ln>
        </p:spPr>
        <p:txBody>
          <a:bodyPr>
            <a:spAutoFit/>
          </a:bodyPr>
          <a:lstStyle/>
          <a:p>
            <a:r>
              <a:rPr lang="en-GB" sz="2400" dirty="0" smtClean="0">
                <a:solidFill>
                  <a:srgbClr val="CC301F"/>
                </a:solidFill>
                <a:latin typeface="Humanst521 BT"/>
              </a:rPr>
              <a:t>«</a:t>
            </a:r>
            <a:endParaRPr lang="en-GB" sz="2400" dirty="0">
              <a:solidFill>
                <a:srgbClr val="CC301F"/>
              </a:solidFill>
              <a:latin typeface="Humanst521 BT"/>
            </a:endParaRPr>
          </a:p>
        </p:txBody>
      </p:sp>
      <p:sp>
        <p:nvSpPr>
          <p:cNvPr id="19" name="Rectangle 60"/>
          <p:cNvSpPr>
            <a:spLocks noChangeArrowheads="1"/>
          </p:cNvSpPr>
          <p:nvPr/>
        </p:nvSpPr>
        <p:spPr bwMode="auto">
          <a:xfrm>
            <a:off x="1043608" y="2204864"/>
            <a:ext cx="7632848" cy="1224136"/>
          </a:xfrm>
          <a:prstGeom prst="rect">
            <a:avLst/>
          </a:prstGeom>
          <a:noFill/>
          <a:ln w="9525">
            <a:noFill/>
            <a:miter lim="800000"/>
            <a:headEnd/>
            <a:tailEnd/>
          </a:ln>
        </p:spPr>
        <p:txBody>
          <a:bodyPr/>
          <a:lstStyle/>
          <a:p>
            <a:pPr>
              <a:spcBef>
                <a:spcPts val="0"/>
              </a:spcBef>
              <a:spcAft>
                <a:spcPts val="1200"/>
              </a:spcAft>
            </a:pPr>
            <a:r>
              <a:rPr lang="en-GB" sz="2400" b="1" dirty="0" smtClean="0">
                <a:solidFill>
                  <a:schemeClr val="tx1"/>
                </a:solidFill>
                <a:latin typeface="Humanst521 BT"/>
              </a:rPr>
              <a:t>The challenges of introducing CAWI in the Portuguese LFS</a:t>
            </a:r>
          </a:p>
          <a:p>
            <a:pPr>
              <a:spcBef>
                <a:spcPts val="0"/>
              </a:spcBef>
              <a:spcAft>
                <a:spcPts val="0"/>
              </a:spcAft>
            </a:pPr>
            <a:r>
              <a:rPr lang="en-GB" sz="2000" dirty="0" smtClean="0">
                <a:solidFill>
                  <a:schemeClr val="bg1">
                    <a:lumMod val="50000"/>
                  </a:schemeClr>
                </a:solidFill>
                <a:latin typeface="Humanst521 BT"/>
              </a:rPr>
              <a:t>14</a:t>
            </a:r>
            <a:r>
              <a:rPr lang="en-GB" sz="2000" baseline="30000" dirty="0" smtClean="0">
                <a:solidFill>
                  <a:schemeClr val="bg1">
                    <a:lumMod val="50000"/>
                  </a:schemeClr>
                </a:solidFill>
                <a:latin typeface="Humanst521 BT"/>
              </a:rPr>
              <a:t>th</a:t>
            </a:r>
            <a:r>
              <a:rPr lang="en-GB" sz="2000" dirty="0" smtClean="0">
                <a:solidFill>
                  <a:schemeClr val="bg1">
                    <a:lumMod val="50000"/>
                  </a:schemeClr>
                </a:solidFill>
                <a:latin typeface="Humanst521 BT"/>
              </a:rPr>
              <a:t> Workshop on Labour Force Survey Methodology</a:t>
            </a:r>
          </a:p>
          <a:p>
            <a:pPr>
              <a:spcBef>
                <a:spcPts val="0"/>
              </a:spcBef>
              <a:spcAft>
                <a:spcPts val="0"/>
              </a:spcAft>
            </a:pPr>
            <a:r>
              <a:rPr lang="en-GB" sz="2000" dirty="0" smtClean="0">
                <a:solidFill>
                  <a:schemeClr val="bg1">
                    <a:lumMod val="50000"/>
                  </a:schemeClr>
                </a:solidFill>
                <a:latin typeface="Humanst521 BT"/>
              </a:rPr>
              <a:t>Session </a:t>
            </a:r>
            <a:r>
              <a:rPr lang="hu-HU" sz="2000" dirty="0" smtClean="0">
                <a:solidFill>
                  <a:schemeClr val="bg1">
                    <a:lumMod val="50000"/>
                  </a:schemeClr>
                </a:solidFill>
                <a:latin typeface="Humanst521 BT"/>
              </a:rPr>
              <a:t>4</a:t>
            </a:r>
            <a:r>
              <a:rPr lang="en-GB" sz="2000" dirty="0" smtClean="0">
                <a:solidFill>
                  <a:schemeClr val="bg1">
                    <a:lumMod val="50000"/>
                  </a:schemeClr>
                </a:solidFill>
                <a:latin typeface="Humanst521 BT"/>
              </a:rPr>
              <a:t>: CAWI in multi mode data collection</a:t>
            </a:r>
          </a:p>
        </p:txBody>
      </p:sp>
      <p:sp>
        <p:nvSpPr>
          <p:cNvPr id="15" name="Rectangle 5"/>
          <p:cNvSpPr txBox="1">
            <a:spLocks noChangeArrowheads="1"/>
          </p:cNvSpPr>
          <p:nvPr/>
        </p:nvSpPr>
        <p:spPr bwMode="auto">
          <a:xfrm>
            <a:off x="2150442" y="4005064"/>
            <a:ext cx="5949950" cy="993453"/>
          </a:xfrm>
          <a:prstGeom prst="rect">
            <a:avLst/>
          </a:prstGeom>
          <a:solidFill>
            <a:srgbClr val="FFFFFF"/>
          </a:solidFill>
          <a:ln>
            <a:miter lim="800000"/>
            <a:headEnd/>
            <a:tailEnd/>
          </a:ln>
        </p:spPr>
        <p:txBody>
          <a:bodyPr/>
          <a:lstStyle/>
          <a:p>
            <a:pPr marL="71438" marR="0" lvl="0" indent="0" algn="l" defTabSz="914400" rtl="0" eaLnBrk="1" fontAlgn="base" latinLnBrk="0" hangingPunct="1">
              <a:lnSpc>
                <a:spcPct val="80000"/>
              </a:lnSpc>
              <a:spcBef>
                <a:spcPct val="20000"/>
              </a:spcBef>
              <a:spcAft>
                <a:spcPct val="20000"/>
              </a:spcAft>
              <a:buClrTx/>
              <a:buSzTx/>
              <a:buFontTx/>
              <a:buNone/>
              <a:tabLst/>
              <a:defRPr/>
            </a:pPr>
            <a:r>
              <a:rPr kumimoji="0" lang="en-GB" sz="1800" b="1" i="0" u="sng" strike="noStrike" kern="0" cap="none" spc="0" normalizeH="0" baseline="0" dirty="0" smtClean="0">
                <a:ln>
                  <a:noFill/>
                </a:ln>
                <a:solidFill>
                  <a:schemeClr val="tx1"/>
                </a:solidFill>
                <a:effectLst/>
                <a:uLnTx/>
                <a:uFillTx/>
                <a:latin typeface="Humanst521 BT"/>
              </a:rPr>
              <a:t>Célio Oliveira</a:t>
            </a:r>
            <a:r>
              <a:rPr kumimoji="0" lang="en-GB" sz="1800" b="1" i="0" strike="noStrike" kern="0" cap="none" spc="0" normalizeH="0" baseline="0" dirty="0" smtClean="0">
                <a:ln>
                  <a:noFill/>
                </a:ln>
                <a:solidFill>
                  <a:schemeClr val="tx1"/>
                </a:solidFill>
                <a:effectLst/>
                <a:uLnTx/>
                <a:uFillTx/>
                <a:latin typeface="Humanst521 BT"/>
              </a:rPr>
              <a:t> </a:t>
            </a:r>
            <a:r>
              <a:rPr kumimoji="0" lang="en-GB" sz="1800" b="1" i="0" u="none" strike="noStrike" kern="0" cap="none" spc="0" normalizeH="0" baseline="0" dirty="0" smtClean="0">
                <a:ln>
                  <a:noFill/>
                </a:ln>
                <a:solidFill>
                  <a:srgbClr val="CC0000"/>
                </a:solidFill>
                <a:effectLst/>
                <a:uLnTx/>
                <a:uFillTx/>
                <a:latin typeface="Humanst521 BT"/>
              </a:rPr>
              <a:t>(celio.oliveira@ine.pt)</a:t>
            </a:r>
          </a:p>
          <a:p>
            <a:pPr marL="71438" marR="0" lvl="0" indent="0" algn="l" defTabSz="914400" rtl="0" eaLnBrk="1" fontAlgn="base" latinLnBrk="0" hangingPunct="1">
              <a:lnSpc>
                <a:spcPct val="80000"/>
              </a:lnSpc>
              <a:spcBef>
                <a:spcPct val="20000"/>
              </a:spcBef>
              <a:spcAft>
                <a:spcPct val="20000"/>
              </a:spcAft>
              <a:buClrTx/>
              <a:buSzTx/>
              <a:buFontTx/>
              <a:buNone/>
              <a:tabLst/>
              <a:defRPr/>
            </a:pPr>
            <a:r>
              <a:rPr lang="en-GB" sz="1800" b="1" kern="0" dirty="0" smtClean="0">
                <a:solidFill>
                  <a:schemeClr val="tx1"/>
                </a:solidFill>
                <a:latin typeface="Humanst521 BT"/>
              </a:rPr>
              <a:t>Pedro Silva </a:t>
            </a:r>
            <a:r>
              <a:rPr lang="en-GB" sz="1800" b="1" kern="0" dirty="0" smtClean="0">
                <a:latin typeface="Humanst521 BT"/>
              </a:rPr>
              <a:t>(pedro.silva@ine.pt)</a:t>
            </a:r>
            <a:endParaRPr kumimoji="0" lang="en-GB" sz="1800" b="1" i="0" u="none" strike="noStrike" kern="0" cap="none" spc="0" normalizeH="0" baseline="0" dirty="0" smtClean="0">
              <a:ln>
                <a:noFill/>
              </a:ln>
              <a:effectLst/>
              <a:uLnTx/>
              <a:uFillTx/>
              <a:latin typeface="Humanst521 BT"/>
            </a:endParaRPr>
          </a:p>
          <a:p>
            <a:pPr marL="71438" marR="0" lvl="0" indent="0" algn="l" defTabSz="914400" rtl="0" eaLnBrk="1" fontAlgn="base" latinLnBrk="0" hangingPunct="1">
              <a:lnSpc>
                <a:spcPct val="80000"/>
              </a:lnSpc>
              <a:spcBef>
                <a:spcPct val="20000"/>
              </a:spcBef>
              <a:spcAft>
                <a:spcPct val="20000"/>
              </a:spcAft>
              <a:buClrTx/>
              <a:buSzTx/>
              <a:buFontTx/>
              <a:buNone/>
              <a:tabLst/>
              <a:defRPr/>
            </a:pPr>
            <a:r>
              <a:rPr kumimoji="0" lang="en-GB" sz="1800" b="0" i="0" u="none" strike="noStrike" kern="0" cap="none" spc="0" normalizeH="0" baseline="0" dirty="0" smtClean="0">
                <a:ln>
                  <a:noFill/>
                </a:ln>
                <a:solidFill>
                  <a:schemeClr val="tx1"/>
                </a:solidFill>
                <a:effectLst/>
                <a:uLnTx/>
                <a:uFillTx/>
                <a:latin typeface="Humanst521 BT"/>
              </a:rPr>
              <a:t>Statistics Portugal</a:t>
            </a:r>
          </a:p>
        </p:txBody>
      </p:sp>
      <p:sp>
        <p:nvSpPr>
          <p:cNvPr id="17" name="Text Box 45"/>
          <p:cNvSpPr txBox="1">
            <a:spLocks noChangeArrowheads="1"/>
          </p:cNvSpPr>
          <p:nvPr/>
        </p:nvSpPr>
        <p:spPr bwMode="auto">
          <a:xfrm>
            <a:off x="4499619" y="5075336"/>
            <a:ext cx="3960813" cy="369888"/>
          </a:xfrm>
          <a:prstGeom prst="rect">
            <a:avLst/>
          </a:prstGeom>
          <a:noFill/>
          <a:ln w="9525">
            <a:noFill/>
            <a:miter lim="800000"/>
            <a:headEnd/>
            <a:tailEnd/>
          </a:ln>
        </p:spPr>
        <p:txBody>
          <a:bodyPr>
            <a:spAutoFit/>
          </a:bodyPr>
          <a:lstStyle/>
          <a:p>
            <a:pPr>
              <a:spcBef>
                <a:spcPct val="0"/>
              </a:spcBef>
            </a:pPr>
            <a:r>
              <a:rPr lang="en-GB" sz="1800" dirty="0" smtClean="0">
                <a:solidFill>
                  <a:schemeClr val="tx1"/>
                </a:solidFill>
                <a:latin typeface="Humanst521 BT"/>
              </a:rPr>
              <a:t>Budapest, 17</a:t>
            </a:r>
            <a:r>
              <a:rPr lang="en-GB" sz="1800" baseline="30000" dirty="0" smtClean="0">
                <a:solidFill>
                  <a:schemeClr val="tx1"/>
                </a:solidFill>
                <a:latin typeface="Humanst521 BT"/>
              </a:rPr>
              <a:t>th</a:t>
            </a:r>
            <a:r>
              <a:rPr lang="en-GB" sz="1800" dirty="0" smtClean="0">
                <a:solidFill>
                  <a:schemeClr val="tx1"/>
                </a:solidFill>
                <a:latin typeface="Humanst521 BT"/>
              </a:rPr>
              <a:t> May, 2019</a:t>
            </a:r>
            <a:endParaRPr lang="en-GB" sz="1800" dirty="0">
              <a:solidFill>
                <a:schemeClr val="tx1"/>
              </a:solidFill>
              <a:latin typeface="Humanst521 B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ChangeArrowheads="1"/>
          </p:cNvSpPr>
          <p:nvPr/>
        </p:nvSpPr>
        <p:spPr bwMode="auto">
          <a:xfrm>
            <a:off x="0" y="1409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P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Text Box 39"/>
          <p:cNvSpPr txBox="1">
            <a:spLocks noChangeArrowheads="1"/>
          </p:cNvSpPr>
          <p:nvPr/>
        </p:nvSpPr>
        <p:spPr bwMode="auto">
          <a:xfrm rot="5400000" flipV="1">
            <a:off x="7789627" y="765783"/>
            <a:ext cx="504825" cy="1006475"/>
          </a:xfrm>
          <a:prstGeom prst="rect">
            <a:avLst/>
          </a:prstGeom>
          <a:noFill/>
          <a:ln w="9525">
            <a:noFill/>
            <a:miter lim="800000"/>
            <a:headEnd/>
            <a:tailEnd/>
          </a:ln>
        </p:spPr>
        <p:txBody>
          <a:bodyPr>
            <a:spAutoFit/>
          </a:bodyPr>
          <a:lstStyle/>
          <a:p>
            <a:r>
              <a:rPr lang="pt-PT" dirty="0">
                <a:solidFill>
                  <a:srgbClr val="CC301F"/>
                </a:solidFill>
              </a:rPr>
              <a:t>«</a:t>
            </a:r>
          </a:p>
        </p:txBody>
      </p:sp>
      <p:sp>
        <p:nvSpPr>
          <p:cNvPr id="9" name="Text Box 30"/>
          <p:cNvSpPr txBox="1">
            <a:spLocks noChangeArrowheads="1"/>
          </p:cNvSpPr>
          <p:nvPr/>
        </p:nvSpPr>
        <p:spPr bwMode="auto">
          <a:xfrm flipV="1">
            <a:off x="8388424" y="6237312"/>
            <a:ext cx="469900" cy="457200"/>
          </a:xfrm>
          <a:prstGeom prst="rect">
            <a:avLst/>
          </a:prstGeom>
          <a:noFill/>
          <a:ln w="9525">
            <a:noFill/>
            <a:miter lim="800000"/>
            <a:headEnd/>
            <a:tailEnd/>
          </a:ln>
        </p:spPr>
        <p:txBody>
          <a:bodyPr>
            <a:spAutoFit/>
          </a:bodyPr>
          <a:lstStyle/>
          <a:p>
            <a:r>
              <a:rPr lang="pt-PT" sz="2400" dirty="0">
                <a:solidFill>
                  <a:srgbClr val="CC301F"/>
                </a:solidFill>
              </a:rPr>
              <a:t>«</a:t>
            </a:r>
          </a:p>
        </p:txBody>
      </p:sp>
      <p:sp>
        <p:nvSpPr>
          <p:cNvPr id="7" name="Text Box 13"/>
          <p:cNvSpPr txBox="1">
            <a:spLocks noChangeArrowheads="1"/>
          </p:cNvSpPr>
          <p:nvPr/>
        </p:nvSpPr>
        <p:spPr bwMode="auto">
          <a:xfrm>
            <a:off x="467544" y="1484784"/>
            <a:ext cx="7992888" cy="4555093"/>
          </a:xfrm>
          <a:prstGeom prst="rect">
            <a:avLst/>
          </a:prstGeom>
          <a:noFill/>
          <a:ln w="9525">
            <a:noFill/>
            <a:miter lim="800000"/>
            <a:headEnd/>
            <a:tailEnd/>
          </a:ln>
        </p:spPr>
        <p:txBody>
          <a:bodyPr wrap="square">
            <a:spAutoFit/>
          </a:bodyPr>
          <a:lstStyle/>
          <a:p>
            <a:pPr marL="177800">
              <a:spcBef>
                <a:spcPts val="600"/>
              </a:spcBef>
              <a:spcAft>
                <a:spcPts val="600"/>
              </a:spcAft>
              <a:defRPr/>
            </a:pPr>
            <a:r>
              <a:rPr lang="en-GB" sz="2000" b="1" dirty="0" smtClean="0">
                <a:solidFill>
                  <a:schemeClr val="tx1"/>
                </a:solidFill>
                <a:latin typeface="Humanst521 BT"/>
                <a:cs typeface="Arial" pitchFamily="34" charset="0"/>
              </a:rPr>
              <a:t>1.   Introduction</a:t>
            </a:r>
          </a:p>
          <a:p>
            <a:pPr marL="635000" indent="-457200">
              <a:spcBef>
                <a:spcPts val="600"/>
              </a:spcBef>
              <a:spcAft>
                <a:spcPts val="600"/>
              </a:spcAft>
              <a:buClr>
                <a:schemeClr val="bg2"/>
              </a:buClr>
              <a:buFont typeface="Wingdings" panose="05000000000000000000" pitchFamily="2" charset="2"/>
              <a:buChar char="§"/>
              <a:defRPr/>
            </a:pPr>
            <a:r>
              <a:rPr lang="en-GB" sz="2000" dirty="0" smtClean="0">
                <a:solidFill>
                  <a:schemeClr val="tx1"/>
                </a:solidFill>
                <a:latin typeface="Humanst521 BT"/>
                <a:cs typeface="Arial" pitchFamily="34" charset="0"/>
              </a:rPr>
              <a:t>The LFS 2021 opened the opportunity to revisit the way we collect data, and consider  adding CAWI to the current mix of CAPI and CATI in line with resent development in Statistics Portugal.</a:t>
            </a:r>
          </a:p>
          <a:p>
            <a:pPr marL="635000" indent="-457200">
              <a:spcBef>
                <a:spcPts val="600"/>
              </a:spcBef>
              <a:spcAft>
                <a:spcPts val="600"/>
              </a:spcAft>
              <a:buClr>
                <a:schemeClr val="bg2"/>
              </a:buClr>
              <a:buFont typeface="Wingdings" panose="05000000000000000000" pitchFamily="2" charset="2"/>
              <a:buChar char="§"/>
              <a:defRPr/>
            </a:pPr>
            <a:r>
              <a:rPr lang="en-GB" sz="2000" dirty="0" smtClean="0">
                <a:solidFill>
                  <a:schemeClr val="tx1"/>
                </a:solidFill>
                <a:latin typeface="Humanst521 BT"/>
                <a:cs typeface="Arial" pitchFamily="34" charset="0"/>
              </a:rPr>
              <a:t>We hope to capitalize and improve on the past experiences of CAWI with the aim of:</a:t>
            </a:r>
          </a:p>
          <a:p>
            <a:pPr marL="1092200" lvl="1" indent="-457200">
              <a:spcBef>
                <a:spcPts val="600"/>
              </a:spcBef>
              <a:spcAft>
                <a:spcPts val="600"/>
              </a:spcAft>
              <a:buClr>
                <a:schemeClr val="bg2"/>
              </a:buClr>
              <a:buFont typeface="Wingdings" panose="05000000000000000000" pitchFamily="2" charset="2"/>
              <a:buChar char="§"/>
              <a:defRPr/>
            </a:pPr>
            <a:r>
              <a:rPr lang="en-GB" sz="2000" dirty="0" smtClean="0">
                <a:solidFill>
                  <a:schemeClr val="tx1"/>
                </a:solidFill>
                <a:latin typeface="Humanst521 BT"/>
                <a:cs typeface="Arial" pitchFamily="34" charset="0"/>
              </a:rPr>
              <a:t>reducing the response burden;</a:t>
            </a:r>
          </a:p>
          <a:p>
            <a:pPr marL="1092200" lvl="1" indent="-457200">
              <a:spcBef>
                <a:spcPts val="600"/>
              </a:spcBef>
              <a:spcAft>
                <a:spcPts val="600"/>
              </a:spcAft>
              <a:buClr>
                <a:schemeClr val="bg2"/>
              </a:buClr>
              <a:buFont typeface="Wingdings" panose="05000000000000000000" pitchFamily="2" charset="2"/>
              <a:buChar char="§"/>
              <a:defRPr/>
            </a:pPr>
            <a:r>
              <a:rPr lang="en-GB" sz="2000" dirty="0">
                <a:solidFill>
                  <a:schemeClr val="tx1"/>
                </a:solidFill>
                <a:latin typeface="Humanst521 BT"/>
                <a:cs typeface="Arial" pitchFamily="34" charset="0"/>
              </a:rPr>
              <a:t>c</a:t>
            </a:r>
            <a:r>
              <a:rPr lang="en-GB" sz="2000" dirty="0" smtClean="0">
                <a:solidFill>
                  <a:schemeClr val="tx1"/>
                </a:solidFill>
                <a:latin typeface="Humanst521 BT"/>
                <a:cs typeface="Arial" pitchFamily="34" charset="0"/>
              </a:rPr>
              <a:t>ollect answers from respondents who would not participate otherwise;</a:t>
            </a:r>
          </a:p>
          <a:p>
            <a:pPr marL="1092200" lvl="1" indent="-457200">
              <a:spcBef>
                <a:spcPts val="600"/>
              </a:spcBef>
              <a:spcAft>
                <a:spcPts val="600"/>
              </a:spcAft>
              <a:buClr>
                <a:schemeClr val="bg2"/>
              </a:buClr>
              <a:buFont typeface="Wingdings" panose="05000000000000000000" pitchFamily="2" charset="2"/>
              <a:buChar char="§"/>
              <a:defRPr/>
            </a:pPr>
            <a:r>
              <a:rPr lang="en-GB" sz="2000" dirty="0">
                <a:solidFill>
                  <a:schemeClr val="tx1"/>
                </a:solidFill>
                <a:latin typeface="Humanst521 BT"/>
                <a:cs typeface="Arial" pitchFamily="34" charset="0"/>
              </a:rPr>
              <a:t>f</a:t>
            </a:r>
            <a:r>
              <a:rPr lang="en-GB" sz="2000" dirty="0" smtClean="0">
                <a:solidFill>
                  <a:schemeClr val="tx1"/>
                </a:solidFill>
                <a:latin typeface="Humanst521 BT"/>
                <a:cs typeface="Arial" pitchFamily="34" charset="0"/>
              </a:rPr>
              <a:t>ollow the trend of increased use of the web to interact with public entities.</a:t>
            </a:r>
            <a:endParaRPr lang="en-GB" sz="2000" b="1" dirty="0" smtClean="0">
              <a:solidFill>
                <a:schemeClr val="tx1"/>
              </a:solidFill>
              <a:latin typeface="Humanst521 BT"/>
              <a:cs typeface="Arial" pitchFamily="34" charset="0"/>
            </a:endParaRPr>
          </a:p>
        </p:txBody>
      </p:sp>
      <p:sp>
        <p:nvSpPr>
          <p:cNvPr id="10" name="TextBox 9"/>
          <p:cNvSpPr txBox="1"/>
          <p:nvPr/>
        </p:nvSpPr>
        <p:spPr>
          <a:xfrm>
            <a:off x="3779912" y="6269250"/>
            <a:ext cx="1080120" cy="400110"/>
          </a:xfrm>
          <a:prstGeom prst="rect">
            <a:avLst/>
          </a:prstGeom>
          <a:solidFill>
            <a:schemeClr val="bg1"/>
          </a:solidFill>
          <a:ln>
            <a:solidFill>
              <a:schemeClr val="bg1"/>
            </a:solidFill>
          </a:ln>
        </p:spPr>
        <p:txBody>
          <a:bodyPr wrap="square" rtlCol="0">
            <a:spAutoFit/>
          </a:bodyPr>
          <a:lstStyle/>
          <a:p>
            <a:endParaRPr lang="en-GB" sz="2000" dirty="0"/>
          </a:p>
        </p:txBody>
      </p:sp>
      <p:sp>
        <p:nvSpPr>
          <p:cNvPr id="11" name="Rectangle 38"/>
          <p:cNvSpPr>
            <a:spLocks noChangeArrowheads="1"/>
          </p:cNvSpPr>
          <p:nvPr/>
        </p:nvSpPr>
        <p:spPr bwMode="auto">
          <a:xfrm>
            <a:off x="2682751" y="512800"/>
            <a:ext cx="5940623" cy="503808"/>
          </a:xfrm>
          <a:prstGeom prst="rect">
            <a:avLst/>
          </a:prstGeom>
          <a:noFill/>
          <a:ln w="9525">
            <a:noFill/>
            <a:miter lim="800000"/>
            <a:headEnd/>
            <a:tailEnd/>
          </a:ln>
        </p:spPr>
        <p:txBody>
          <a:bodyPr anchor="ctr"/>
          <a:lstStyle/>
          <a:p>
            <a:pPr>
              <a:spcBef>
                <a:spcPct val="0"/>
              </a:spcBef>
            </a:pPr>
            <a:r>
              <a:rPr lang="en-US" sz="2000" dirty="0">
                <a:solidFill>
                  <a:schemeClr val="bg2"/>
                </a:solidFill>
                <a:latin typeface="Humanst521 BT"/>
              </a:rPr>
              <a:t>The challenges of introducing CAWI in the Portuguese LFS</a:t>
            </a:r>
            <a:endParaRPr lang="en-GB" sz="2000" dirty="0">
              <a:solidFill>
                <a:schemeClr val="bg2"/>
              </a:solidFill>
              <a:latin typeface="Humanst521 B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ChangeArrowheads="1"/>
          </p:cNvSpPr>
          <p:nvPr/>
        </p:nvSpPr>
        <p:spPr bwMode="auto">
          <a:xfrm>
            <a:off x="0" y="1409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P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Text Box 39"/>
          <p:cNvSpPr txBox="1">
            <a:spLocks noChangeArrowheads="1"/>
          </p:cNvSpPr>
          <p:nvPr/>
        </p:nvSpPr>
        <p:spPr bwMode="auto">
          <a:xfrm rot="5400000" flipV="1">
            <a:off x="7789627" y="765783"/>
            <a:ext cx="504825" cy="1006475"/>
          </a:xfrm>
          <a:prstGeom prst="rect">
            <a:avLst/>
          </a:prstGeom>
          <a:noFill/>
          <a:ln w="9525">
            <a:noFill/>
            <a:miter lim="800000"/>
            <a:headEnd/>
            <a:tailEnd/>
          </a:ln>
        </p:spPr>
        <p:txBody>
          <a:bodyPr>
            <a:spAutoFit/>
          </a:bodyPr>
          <a:lstStyle/>
          <a:p>
            <a:r>
              <a:rPr lang="pt-PT" dirty="0">
                <a:solidFill>
                  <a:srgbClr val="CC301F"/>
                </a:solidFill>
              </a:rPr>
              <a:t>«</a:t>
            </a:r>
          </a:p>
        </p:txBody>
      </p:sp>
      <p:sp>
        <p:nvSpPr>
          <p:cNvPr id="9" name="Text Box 30"/>
          <p:cNvSpPr txBox="1">
            <a:spLocks noChangeArrowheads="1"/>
          </p:cNvSpPr>
          <p:nvPr/>
        </p:nvSpPr>
        <p:spPr bwMode="auto">
          <a:xfrm flipV="1">
            <a:off x="8388424" y="6237312"/>
            <a:ext cx="469900" cy="457200"/>
          </a:xfrm>
          <a:prstGeom prst="rect">
            <a:avLst/>
          </a:prstGeom>
          <a:noFill/>
          <a:ln w="9525">
            <a:noFill/>
            <a:miter lim="800000"/>
            <a:headEnd/>
            <a:tailEnd/>
          </a:ln>
        </p:spPr>
        <p:txBody>
          <a:bodyPr>
            <a:spAutoFit/>
          </a:bodyPr>
          <a:lstStyle/>
          <a:p>
            <a:r>
              <a:rPr lang="pt-PT" sz="2400" dirty="0">
                <a:solidFill>
                  <a:srgbClr val="CC301F"/>
                </a:solidFill>
              </a:rPr>
              <a:t>«</a:t>
            </a:r>
          </a:p>
        </p:txBody>
      </p:sp>
      <p:sp>
        <p:nvSpPr>
          <p:cNvPr id="7" name="Text Box 13"/>
          <p:cNvSpPr txBox="1">
            <a:spLocks noChangeArrowheads="1"/>
          </p:cNvSpPr>
          <p:nvPr/>
        </p:nvSpPr>
        <p:spPr bwMode="auto">
          <a:xfrm>
            <a:off x="467544" y="1484784"/>
            <a:ext cx="7992888" cy="5324535"/>
          </a:xfrm>
          <a:prstGeom prst="rect">
            <a:avLst/>
          </a:prstGeom>
          <a:noFill/>
          <a:ln w="9525">
            <a:noFill/>
            <a:miter lim="800000"/>
            <a:headEnd/>
            <a:tailEnd/>
          </a:ln>
        </p:spPr>
        <p:txBody>
          <a:bodyPr wrap="square">
            <a:spAutoFit/>
          </a:bodyPr>
          <a:lstStyle/>
          <a:p>
            <a:pPr marL="177800">
              <a:spcBef>
                <a:spcPts val="600"/>
              </a:spcBef>
              <a:spcAft>
                <a:spcPts val="600"/>
              </a:spcAft>
              <a:defRPr/>
            </a:pPr>
            <a:r>
              <a:rPr lang="en-GB" sz="2000" b="1" dirty="0" smtClean="0">
                <a:solidFill>
                  <a:schemeClr val="tx1"/>
                </a:solidFill>
                <a:latin typeface="Humanst521 BT"/>
                <a:cs typeface="Arial" pitchFamily="34" charset="0"/>
              </a:rPr>
              <a:t>1.   Introduction (</a:t>
            </a:r>
            <a:r>
              <a:rPr lang="en-GB" sz="2000" b="1" i="1" dirty="0" smtClean="0">
                <a:solidFill>
                  <a:schemeClr val="tx1"/>
                </a:solidFill>
                <a:latin typeface="Humanst521 BT"/>
                <a:cs typeface="Arial" pitchFamily="34" charset="0"/>
              </a:rPr>
              <a:t>cont.</a:t>
            </a:r>
            <a:r>
              <a:rPr lang="en-GB" sz="2000" b="1" dirty="0" smtClean="0">
                <a:solidFill>
                  <a:schemeClr val="tx1"/>
                </a:solidFill>
                <a:latin typeface="Humanst521 BT"/>
                <a:cs typeface="Arial" pitchFamily="34" charset="0"/>
              </a:rPr>
              <a:t>)</a:t>
            </a:r>
          </a:p>
          <a:p>
            <a:pPr marL="520700" indent="-342900">
              <a:spcBef>
                <a:spcPts val="600"/>
              </a:spcBef>
              <a:spcAft>
                <a:spcPts val="600"/>
              </a:spcAft>
              <a:buClr>
                <a:schemeClr val="bg2"/>
              </a:buClr>
              <a:buFont typeface="Wingdings" panose="05000000000000000000" pitchFamily="2" charset="2"/>
              <a:buChar char="§"/>
              <a:defRPr/>
            </a:pPr>
            <a:r>
              <a:rPr lang="en-GB" sz="2000" dirty="0" smtClean="0">
                <a:solidFill>
                  <a:schemeClr val="tx1"/>
                </a:solidFill>
                <a:latin typeface="Humanst521 BT"/>
                <a:cs typeface="Arial" pitchFamily="34" charset="0"/>
              </a:rPr>
              <a:t>Despite previous experiences, the implementation of CAWI on the Portuguese LFS is a challenging task, because it has unique characteristics compared to other surveys:</a:t>
            </a:r>
          </a:p>
          <a:p>
            <a:pPr marL="977900" lvl="1" indent="-342900">
              <a:spcBef>
                <a:spcPts val="600"/>
              </a:spcBef>
              <a:spcAft>
                <a:spcPts val="300"/>
              </a:spcAft>
              <a:buClr>
                <a:schemeClr val="bg2"/>
              </a:buClr>
              <a:buFont typeface="Wingdings" panose="05000000000000000000" pitchFamily="2" charset="2"/>
              <a:buChar char="§"/>
              <a:defRPr/>
            </a:pPr>
            <a:r>
              <a:rPr lang="en-GB" sz="2000" dirty="0" smtClean="0">
                <a:solidFill>
                  <a:schemeClr val="tx1"/>
                </a:solidFill>
                <a:latin typeface="Humanst521 BT"/>
                <a:cs typeface="Arial" pitchFamily="34" charset="0"/>
              </a:rPr>
              <a:t>Continuous collection throughout the year, with a tight schedule of monthly and quarterly estimates release;</a:t>
            </a:r>
          </a:p>
          <a:p>
            <a:pPr marL="977900" lvl="1" indent="-342900">
              <a:spcBef>
                <a:spcPts val="600"/>
              </a:spcBef>
              <a:spcAft>
                <a:spcPts val="300"/>
              </a:spcAft>
              <a:buClr>
                <a:schemeClr val="bg2"/>
              </a:buClr>
              <a:buFont typeface="Wingdings" panose="05000000000000000000" pitchFamily="2" charset="2"/>
              <a:buChar char="§"/>
              <a:defRPr/>
            </a:pPr>
            <a:r>
              <a:rPr lang="en-GB" sz="2000" dirty="0" smtClean="0">
                <a:solidFill>
                  <a:schemeClr val="tx1"/>
                </a:solidFill>
                <a:latin typeface="Humanst521 BT"/>
                <a:cs typeface="Arial" pitchFamily="34" charset="0"/>
              </a:rPr>
              <a:t>Short period of data collection (2 weeks) imposing a greater thoroughness in the preparation and management of data collection;</a:t>
            </a:r>
          </a:p>
          <a:p>
            <a:pPr marL="977900" lvl="1" indent="-342900">
              <a:spcBef>
                <a:spcPts val="600"/>
              </a:spcBef>
              <a:spcAft>
                <a:spcPts val="300"/>
              </a:spcAft>
              <a:buClr>
                <a:schemeClr val="bg2"/>
              </a:buClr>
              <a:buFont typeface="Wingdings" panose="05000000000000000000" pitchFamily="2" charset="2"/>
              <a:buChar char="§"/>
              <a:defRPr/>
            </a:pPr>
            <a:r>
              <a:rPr lang="en-GB" sz="2000" dirty="0" smtClean="0">
                <a:solidFill>
                  <a:schemeClr val="tx1"/>
                </a:solidFill>
                <a:latin typeface="Humanst521 BT"/>
                <a:cs typeface="Arial" pitchFamily="34" charset="0"/>
              </a:rPr>
              <a:t>Households are followed for 6 quarters, with the need keep the individual’s ID through time;</a:t>
            </a:r>
          </a:p>
          <a:p>
            <a:pPr marL="977900" lvl="1" indent="-342900">
              <a:spcBef>
                <a:spcPts val="600"/>
              </a:spcBef>
              <a:spcAft>
                <a:spcPts val="300"/>
              </a:spcAft>
              <a:buClr>
                <a:schemeClr val="bg2"/>
              </a:buClr>
              <a:buFont typeface="Wingdings" panose="05000000000000000000" pitchFamily="2" charset="2"/>
              <a:buChar char="§"/>
              <a:defRPr/>
            </a:pPr>
            <a:r>
              <a:rPr lang="en-GB" sz="2000" dirty="0" smtClean="0">
                <a:solidFill>
                  <a:schemeClr val="tx1"/>
                </a:solidFill>
                <a:latin typeface="Humanst521 BT"/>
                <a:cs typeface="Arial" pitchFamily="34" charset="0"/>
              </a:rPr>
              <a:t>Confidentiality of responses in previous interviews – dependent questions.</a:t>
            </a:r>
          </a:p>
          <a:p>
            <a:pPr marL="977900" lvl="1" indent="-342900">
              <a:spcBef>
                <a:spcPts val="600"/>
              </a:spcBef>
              <a:spcAft>
                <a:spcPts val="600"/>
              </a:spcAft>
              <a:buClr>
                <a:schemeClr val="bg2"/>
              </a:buClr>
              <a:buFont typeface="Wingdings" panose="05000000000000000000" pitchFamily="2" charset="2"/>
              <a:buChar char="§"/>
              <a:defRPr/>
            </a:pPr>
            <a:endParaRPr lang="en-GB" sz="2000" dirty="0" smtClean="0">
              <a:solidFill>
                <a:schemeClr val="tx1"/>
              </a:solidFill>
              <a:latin typeface="Humanst521 BT"/>
              <a:cs typeface="Arial" pitchFamily="34" charset="0"/>
            </a:endParaRPr>
          </a:p>
        </p:txBody>
      </p:sp>
      <p:sp>
        <p:nvSpPr>
          <p:cNvPr id="10" name="TextBox 9"/>
          <p:cNvSpPr txBox="1"/>
          <p:nvPr/>
        </p:nvSpPr>
        <p:spPr>
          <a:xfrm>
            <a:off x="3779912" y="6269250"/>
            <a:ext cx="1080120" cy="400110"/>
          </a:xfrm>
          <a:prstGeom prst="rect">
            <a:avLst/>
          </a:prstGeom>
          <a:solidFill>
            <a:schemeClr val="bg1"/>
          </a:solidFill>
          <a:ln>
            <a:solidFill>
              <a:schemeClr val="bg1"/>
            </a:solidFill>
          </a:ln>
        </p:spPr>
        <p:txBody>
          <a:bodyPr wrap="square" rtlCol="0">
            <a:spAutoFit/>
          </a:bodyPr>
          <a:lstStyle/>
          <a:p>
            <a:endParaRPr lang="en-GB" sz="2000" dirty="0"/>
          </a:p>
        </p:txBody>
      </p:sp>
      <p:sp>
        <p:nvSpPr>
          <p:cNvPr id="11" name="Rectangle 38"/>
          <p:cNvSpPr>
            <a:spLocks noChangeArrowheads="1"/>
          </p:cNvSpPr>
          <p:nvPr/>
        </p:nvSpPr>
        <p:spPr bwMode="auto">
          <a:xfrm>
            <a:off x="2682751" y="512800"/>
            <a:ext cx="5940623" cy="503808"/>
          </a:xfrm>
          <a:prstGeom prst="rect">
            <a:avLst/>
          </a:prstGeom>
          <a:noFill/>
          <a:ln w="9525">
            <a:noFill/>
            <a:miter lim="800000"/>
            <a:headEnd/>
            <a:tailEnd/>
          </a:ln>
        </p:spPr>
        <p:txBody>
          <a:bodyPr anchor="ctr"/>
          <a:lstStyle/>
          <a:p>
            <a:pPr>
              <a:spcBef>
                <a:spcPct val="0"/>
              </a:spcBef>
            </a:pPr>
            <a:r>
              <a:rPr lang="en-US" sz="2000" dirty="0">
                <a:solidFill>
                  <a:schemeClr val="bg2"/>
                </a:solidFill>
                <a:latin typeface="Humanst521 BT"/>
              </a:rPr>
              <a:t>The challenges of introducing CAWI in the Portuguese LFS</a:t>
            </a:r>
            <a:endParaRPr lang="en-GB" sz="2000" dirty="0">
              <a:solidFill>
                <a:schemeClr val="bg2"/>
              </a:solidFill>
              <a:latin typeface="Humanst521 BT"/>
            </a:endParaRPr>
          </a:p>
        </p:txBody>
      </p:sp>
    </p:spTree>
    <p:extLst>
      <p:ext uri="{BB962C8B-B14F-4D97-AF65-F5344CB8AC3E}">
        <p14:creationId xmlns:p14="http://schemas.microsoft.com/office/powerpoint/2010/main" val="2996049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ChangeArrowheads="1"/>
          </p:cNvSpPr>
          <p:nvPr/>
        </p:nvSpPr>
        <p:spPr bwMode="auto">
          <a:xfrm>
            <a:off x="0" y="1409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P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Text Box 39"/>
          <p:cNvSpPr txBox="1">
            <a:spLocks noChangeArrowheads="1"/>
          </p:cNvSpPr>
          <p:nvPr/>
        </p:nvSpPr>
        <p:spPr bwMode="auto">
          <a:xfrm rot="5400000" flipV="1">
            <a:off x="7789627" y="765783"/>
            <a:ext cx="504825" cy="1006475"/>
          </a:xfrm>
          <a:prstGeom prst="rect">
            <a:avLst/>
          </a:prstGeom>
          <a:noFill/>
          <a:ln w="9525">
            <a:noFill/>
            <a:miter lim="800000"/>
            <a:headEnd/>
            <a:tailEnd/>
          </a:ln>
        </p:spPr>
        <p:txBody>
          <a:bodyPr>
            <a:spAutoFit/>
          </a:bodyPr>
          <a:lstStyle/>
          <a:p>
            <a:r>
              <a:rPr lang="pt-PT" dirty="0">
                <a:solidFill>
                  <a:srgbClr val="CC301F"/>
                </a:solidFill>
              </a:rPr>
              <a:t>«</a:t>
            </a:r>
          </a:p>
        </p:txBody>
      </p:sp>
      <p:sp>
        <p:nvSpPr>
          <p:cNvPr id="9" name="Text Box 30"/>
          <p:cNvSpPr txBox="1">
            <a:spLocks noChangeArrowheads="1"/>
          </p:cNvSpPr>
          <p:nvPr/>
        </p:nvSpPr>
        <p:spPr bwMode="auto">
          <a:xfrm flipV="1">
            <a:off x="8388424" y="6237312"/>
            <a:ext cx="469900" cy="457200"/>
          </a:xfrm>
          <a:prstGeom prst="rect">
            <a:avLst/>
          </a:prstGeom>
          <a:noFill/>
          <a:ln w="9525">
            <a:noFill/>
            <a:miter lim="800000"/>
            <a:headEnd/>
            <a:tailEnd/>
          </a:ln>
        </p:spPr>
        <p:txBody>
          <a:bodyPr>
            <a:spAutoFit/>
          </a:bodyPr>
          <a:lstStyle/>
          <a:p>
            <a:r>
              <a:rPr lang="pt-PT" sz="2400" dirty="0">
                <a:solidFill>
                  <a:srgbClr val="CC301F"/>
                </a:solidFill>
              </a:rPr>
              <a:t>«</a:t>
            </a:r>
          </a:p>
        </p:txBody>
      </p:sp>
      <p:sp>
        <p:nvSpPr>
          <p:cNvPr id="7" name="Text Box 13"/>
          <p:cNvSpPr txBox="1">
            <a:spLocks noChangeArrowheads="1"/>
          </p:cNvSpPr>
          <p:nvPr/>
        </p:nvSpPr>
        <p:spPr bwMode="auto">
          <a:xfrm>
            <a:off x="467544" y="1484784"/>
            <a:ext cx="7992888" cy="3939540"/>
          </a:xfrm>
          <a:prstGeom prst="rect">
            <a:avLst/>
          </a:prstGeom>
          <a:noFill/>
          <a:ln w="9525">
            <a:noFill/>
            <a:miter lim="800000"/>
            <a:headEnd/>
            <a:tailEnd/>
          </a:ln>
        </p:spPr>
        <p:txBody>
          <a:bodyPr wrap="square">
            <a:spAutoFit/>
          </a:bodyPr>
          <a:lstStyle/>
          <a:p>
            <a:pPr marL="177800">
              <a:spcBef>
                <a:spcPts val="600"/>
              </a:spcBef>
              <a:spcAft>
                <a:spcPts val="600"/>
              </a:spcAft>
              <a:defRPr/>
            </a:pPr>
            <a:r>
              <a:rPr lang="en-GB" sz="2000" b="1" dirty="0" smtClean="0">
                <a:solidFill>
                  <a:schemeClr val="tx1"/>
                </a:solidFill>
                <a:latin typeface="Humanst521 BT"/>
                <a:cs typeface="Arial" pitchFamily="34" charset="0"/>
              </a:rPr>
              <a:t>2.   Overview of the Portuguese LFS (current)</a:t>
            </a:r>
          </a:p>
          <a:p>
            <a:pPr marL="635000" indent="-457200">
              <a:spcBef>
                <a:spcPts val="600"/>
              </a:spcBef>
              <a:spcAft>
                <a:spcPts val="600"/>
              </a:spcAft>
              <a:buClr>
                <a:schemeClr val="bg2"/>
              </a:buClr>
              <a:buFont typeface="Wingdings" panose="05000000000000000000" pitchFamily="2" charset="2"/>
              <a:buChar char="§"/>
              <a:defRPr/>
            </a:pPr>
            <a:r>
              <a:rPr lang="en-GB" sz="2000" dirty="0" smtClean="0">
                <a:solidFill>
                  <a:schemeClr val="tx1"/>
                </a:solidFill>
                <a:latin typeface="Humanst521 BT"/>
                <a:cs typeface="Arial" pitchFamily="34" charset="0"/>
              </a:rPr>
              <a:t>Two-stage cluster sampling design of about 22,500 dwellings;</a:t>
            </a:r>
          </a:p>
          <a:p>
            <a:pPr marL="635000" indent="-457200">
              <a:spcBef>
                <a:spcPts val="600"/>
              </a:spcBef>
              <a:spcAft>
                <a:spcPts val="600"/>
              </a:spcAft>
              <a:buClr>
                <a:schemeClr val="bg2"/>
              </a:buClr>
              <a:buFont typeface="Wingdings" panose="05000000000000000000" pitchFamily="2" charset="2"/>
              <a:buChar char="§"/>
              <a:defRPr/>
            </a:pPr>
            <a:r>
              <a:rPr lang="en-GB" sz="2000" dirty="0">
                <a:solidFill>
                  <a:schemeClr val="tx1"/>
                </a:solidFill>
                <a:latin typeface="Humanst521 BT"/>
                <a:cs typeface="Arial" pitchFamily="34" charset="0"/>
              </a:rPr>
              <a:t>Mandatory </a:t>
            </a:r>
            <a:r>
              <a:rPr lang="en-GB" sz="2000" dirty="0" smtClean="0">
                <a:solidFill>
                  <a:schemeClr val="tx1"/>
                </a:solidFill>
                <a:latin typeface="Humanst521 BT"/>
                <a:cs typeface="Arial" pitchFamily="34" charset="0"/>
              </a:rPr>
              <a:t>response;</a:t>
            </a:r>
            <a:endParaRPr lang="en-GB" sz="2000" dirty="0">
              <a:solidFill>
                <a:schemeClr val="tx1"/>
              </a:solidFill>
              <a:latin typeface="Humanst521 BT"/>
              <a:cs typeface="Arial" pitchFamily="34" charset="0"/>
            </a:endParaRPr>
          </a:p>
          <a:p>
            <a:pPr marL="635000" indent="-457200">
              <a:spcBef>
                <a:spcPts val="600"/>
              </a:spcBef>
              <a:spcAft>
                <a:spcPts val="600"/>
              </a:spcAft>
              <a:buClr>
                <a:schemeClr val="bg2"/>
              </a:buClr>
              <a:buFont typeface="Wingdings" panose="05000000000000000000" pitchFamily="2" charset="2"/>
              <a:buChar char="§"/>
              <a:defRPr/>
            </a:pPr>
            <a:r>
              <a:rPr lang="en-GB" sz="2000" dirty="0" smtClean="0">
                <a:solidFill>
                  <a:schemeClr val="tx1"/>
                </a:solidFill>
                <a:latin typeface="Humanst521 BT"/>
                <a:cs typeface="Arial" pitchFamily="34" charset="0"/>
              </a:rPr>
              <a:t>Rotation scheme of 6 waves (quarters);</a:t>
            </a:r>
          </a:p>
          <a:p>
            <a:pPr marL="635000" indent="-457200">
              <a:spcBef>
                <a:spcPts val="600"/>
              </a:spcBef>
              <a:spcAft>
                <a:spcPts val="600"/>
              </a:spcAft>
              <a:buClr>
                <a:schemeClr val="bg2"/>
              </a:buClr>
              <a:buFont typeface="Wingdings" panose="05000000000000000000" pitchFamily="2" charset="2"/>
              <a:buChar char="§"/>
              <a:defRPr/>
            </a:pPr>
            <a:r>
              <a:rPr lang="en-GB" sz="2000" dirty="0" smtClean="0">
                <a:solidFill>
                  <a:schemeClr val="tx1"/>
                </a:solidFill>
                <a:latin typeface="Humanst521 BT"/>
                <a:cs typeface="Arial" pitchFamily="34" charset="0"/>
              </a:rPr>
              <a:t>Fix reference week with a collection period of 2 weeks;</a:t>
            </a:r>
          </a:p>
          <a:p>
            <a:pPr marL="635000" indent="-457200">
              <a:spcBef>
                <a:spcPts val="600"/>
              </a:spcBef>
              <a:spcAft>
                <a:spcPts val="600"/>
              </a:spcAft>
              <a:buClr>
                <a:schemeClr val="bg2"/>
              </a:buClr>
              <a:buFont typeface="Wingdings" panose="05000000000000000000" pitchFamily="2" charset="2"/>
              <a:buChar char="§"/>
              <a:defRPr/>
            </a:pPr>
            <a:r>
              <a:rPr lang="en-GB" sz="2000" dirty="0" smtClean="0">
                <a:solidFill>
                  <a:schemeClr val="tx1"/>
                </a:solidFill>
                <a:latin typeface="Humanst521 BT"/>
                <a:cs typeface="Arial" pitchFamily="34" charset="0"/>
              </a:rPr>
              <a:t>CAPI (only) </a:t>
            </a:r>
            <a:r>
              <a:rPr lang="en-GB" sz="2000" dirty="0">
                <a:solidFill>
                  <a:schemeClr val="tx1"/>
                </a:solidFill>
                <a:latin typeface="Humanst521 BT"/>
                <a:cs typeface="Arial" pitchFamily="34" charset="0"/>
              </a:rPr>
              <a:t>i</a:t>
            </a:r>
            <a:r>
              <a:rPr lang="en-GB" sz="2000" dirty="0" smtClean="0">
                <a:solidFill>
                  <a:schemeClr val="tx1"/>
                </a:solidFill>
                <a:latin typeface="Humanst521 BT"/>
                <a:cs typeface="Arial" pitchFamily="34" charset="0"/>
              </a:rPr>
              <a:t>n the 1</a:t>
            </a:r>
            <a:r>
              <a:rPr lang="en-GB" sz="2000" baseline="30000" dirty="0" smtClean="0">
                <a:solidFill>
                  <a:schemeClr val="tx1"/>
                </a:solidFill>
                <a:latin typeface="Humanst521 BT"/>
                <a:cs typeface="Arial" pitchFamily="34" charset="0"/>
              </a:rPr>
              <a:t>st</a:t>
            </a:r>
            <a:r>
              <a:rPr lang="en-GB" sz="2000" dirty="0" smtClean="0">
                <a:solidFill>
                  <a:schemeClr val="tx1"/>
                </a:solidFill>
                <a:latin typeface="Humanst521 BT"/>
                <a:cs typeface="Arial" pitchFamily="34" charset="0"/>
              </a:rPr>
              <a:t> rotation, CATI is introduced in the 2</a:t>
            </a:r>
            <a:r>
              <a:rPr lang="en-GB" sz="2000" baseline="30000" dirty="0" smtClean="0">
                <a:solidFill>
                  <a:schemeClr val="tx1"/>
                </a:solidFill>
                <a:latin typeface="Humanst521 BT"/>
                <a:cs typeface="Arial" pitchFamily="34" charset="0"/>
              </a:rPr>
              <a:t>nd</a:t>
            </a:r>
            <a:r>
              <a:rPr lang="en-GB" sz="2000" dirty="0" smtClean="0">
                <a:solidFill>
                  <a:schemeClr val="tx1"/>
                </a:solidFill>
                <a:latin typeface="Humanst521 BT"/>
                <a:cs typeface="Arial" pitchFamily="34" charset="0"/>
              </a:rPr>
              <a:t> rotation for those who provided their telephone number;</a:t>
            </a:r>
          </a:p>
          <a:p>
            <a:pPr marL="635000" indent="-457200">
              <a:spcBef>
                <a:spcPts val="600"/>
              </a:spcBef>
              <a:spcAft>
                <a:spcPts val="600"/>
              </a:spcAft>
              <a:buClr>
                <a:schemeClr val="bg2"/>
              </a:buClr>
              <a:buFont typeface="Wingdings" panose="05000000000000000000" pitchFamily="2" charset="2"/>
              <a:buChar char="§"/>
              <a:defRPr/>
            </a:pPr>
            <a:r>
              <a:rPr lang="en-GB" sz="2000" dirty="0" smtClean="0">
                <a:solidFill>
                  <a:schemeClr val="tx1"/>
                </a:solidFill>
                <a:latin typeface="Humanst521 BT"/>
                <a:cs typeface="Arial" pitchFamily="34" charset="0"/>
              </a:rPr>
              <a:t>70% of response rate;</a:t>
            </a:r>
          </a:p>
          <a:p>
            <a:pPr marL="635000" indent="-457200">
              <a:spcBef>
                <a:spcPts val="600"/>
              </a:spcBef>
              <a:spcAft>
                <a:spcPts val="600"/>
              </a:spcAft>
              <a:buClr>
                <a:schemeClr val="bg2"/>
              </a:buClr>
              <a:buFont typeface="Wingdings" panose="05000000000000000000" pitchFamily="2" charset="2"/>
              <a:buChar char="§"/>
              <a:defRPr/>
            </a:pPr>
            <a:r>
              <a:rPr lang="en-GB" sz="2000" dirty="0" smtClean="0">
                <a:solidFill>
                  <a:schemeClr val="tx1"/>
                </a:solidFill>
                <a:latin typeface="Humanst521 BT"/>
                <a:cs typeface="Arial" pitchFamily="34" charset="0"/>
              </a:rPr>
              <a:t>70% of responses are CATI and 30% from CAPI;</a:t>
            </a:r>
          </a:p>
        </p:txBody>
      </p:sp>
      <p:sp>
        <p:nvSpPr>
          <p:cNvPr id="10" name="TextBox 9"/>
          <p:cNvSpPr txBox="1"/>
          <p:nvPr/>
        </p:nvSpPr>
        <p:spPr>
          <a:xfrm>
            <a:off x="3779912" y="6269250"/>
            <a:ext cx="1080120" cy="400110"/>
          </a:xfrm>
          <a:prstGeom prst="rect">
            <a:avLst/>
          </a:prstGeom>
          <a:solidFill>
            <a:schemeClr val="bg1"/>
          </a:solidFill>
          <a:ln>
            <a:solidFill>
              <a:schemeClr val="bg1"/>
            </a:solidFill>
          </a:ln>
        </p:spPr>
        <p:txBody>
          <a:bodyPr wrap="square" rtlCol="0">
            <a:spAutoFit/>
          </a:bodyPr>
          <a:lstStyle/>
          <a:p>
            <a:endParaRPr lang="en-GB" sz="2000" dirty="0"/>
          </a:p>
        </p:txBody>
      </p:sp>
      <p:sp>
        <p:nvSpPr>
          <p:cNvPr id="11" name="Rectangle 38"/>
          <p:cNvSpPr>
            <a:spLocks noChangeArrowheads="1"/>
          </p:cNvSpPr>
          <p:nvPr/>
        </p:nvSpPr>
        <p:spPr bwMode="auto">
          <a:xfrm>
            <a:off x="2682751" y="512800"/>
            <a:ext cx="5940623" cy="503808"/>
          </a:xfrm>
          <a:prstGeom prst="rect">
            <a:avLst/>
          </a:prstGeom>
          <a:noFill/>
          <a:ln w="9525">
            <a:noFill/>
            <a:miter lim="800000"/>
            <a:headEnd/>
            <a:tailEnd/>
          </a:ln>
        </p:spPr>
        <p:txBody>
          <a:bodyPr anchor="ctr"/>
          <a:lstStyle/>
          <a:p>
            <a:pPr>
              <a:spcBef>
                <a:spcPct val="0"/>
              </a:spcBef>
            </a:pPr>
            <a:r>
              <a:rPr lang="en-US" sz="2000" dirty="0">
                <a:solidFill>
                  <a:schemeClr val="bg2"/>
                </a:solidFill>
                <a:latin typeface="Humanst521 BT"/>
              </a:rPr>
              <a:t>The challenges of introducing CAWI in the Portuguese LFS</a:t>
            </a:r>
            <a:endParaRPr lang="en-GB" sz="2000" dirty="0">
              <a:solidFill>
                <a:schemeClr val="bg2"/>
              </a:solidFill>
              <a:latin typeface="Humanst521 BT"/>
            </a:endParaRPr>
          </a:p>
        </p:txBody>
      </p:sp>
    </p:spTree>
    <p:extLst>
      <p:ext uri="{BB962C8B-B14F-4D97-AF65-F5344CB8AC3E}">
        <p14:creationId xmlns:p14="http://schemas.microsoft.com/office/powerpoint/2010/main" val="3559820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ChangeArrowheads="1"/>
          </p:cNvSpPr>
          <p:nvPr/>
        </p:nvSpPr>
        <p:spPr bwMode="auto">
          <a:xfrm>
            <a:off x="0" y="1409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P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Text Box 39"/>
          <p:cNvSpPr txBox="1">
            <a:spLocks noChangeArrowheads="1"/>
          </p:cNvSpPr>
          <p:nvPr/>
        </p:nvSpPr>
        <p:spPr bwMode="auto">
          <a:xfrm rot="5400000" flipV="1">
            <a:off x="7789627" y="765783"/>
            <a:ext cx="504825" cy="1006475"/>
          </a:xfrm>
          <a:prstGeom prst="rect">
            <a:avLst/>
          </a:prstGeom>
          <a:noFill/>
          <a:ln w="9525">
            <a:noFill/>
            <a:miter lim="800000"/>
            <a:headEnd/>
            <a:tailEnd/>
          </a:ln>
        </p:spPr>
        <p:txBody>
          <a:bodyPr>
            <a:spAutoFit/>
          </a:bodyPr>
          <a:lstStyle/>
          <a:p>
            <a:r>
              <a:rPr lang="pt-PT" dirty="0">
                <a:solidFill>
                  <a:srgbClr val="CC301F"/>
                </a:solidFill>
              </a:rPr>
              <a:t>«</a:t>
            </a:r>
          </a:p>
        </p:txBody>
      </p:sp>
      <p:sp>
        <p:nvSpPr>
          <p:cNvPr id="9" name="Text Box 30"/>
          <p:cNvSpPr txBox="1">
            <a:spLocks noChangeArrowheads="1"/>
          </p:cNvSpPr>
          <p:nvPr/>
        </p:nvSpPr>
        <p:spPr bwMode="auto">
          <a:xfrm flipV="1">
            <a:off x="8388424" y="6237312"/>
            <a:ext cx="469900" cy="457200"/>
          </a:xfrm>
          <a:prstGeom prst="rect">
            <a:avLst/>
          </a:prstGeom>
          <a:noFill/>
          <a:ln w="9525">
            <a:noFill/>
            <a:miter lim="800000"/>
            <a:headEnd/>
            <a:tailEnd/>
          </a:ln>
        </p:spPr>
        <p:txBody>
          <a:bodyPr>
            <a:spAutoFit/>
          </a:bodyPr>
          <a:lstStyle/>
          <a:p>
            <a:r>
              <a:rPr lang="pt-PT" sz="2400" dirty="0">
                <a:solidFill>
                  <a:srgbClr val="CC301F"/>
                </a:solidFill>
              </a:rPr>
              <a:t>«</a:t>
            </a:r>
          </a:p>
        </p:txBody>
      </p:sp>
      <p:sp>
        <p:nvSpPr>
          <p:cNvPr id="7" name="Text Box 13"/>
          <p:cNvSpPr txBox="1">
            <a:spLocks noChangeArrowheads="1"/>
          </p:cNvSpPr>
          <p:nvPr/>
        </p:nvSpPr>
        <p:spPr bwMode="auto">
          <a:xfrm>
            <a:off x="467544" y="1484784"/>
            <a:ext cx="7992888" cy="4401205"/>
          </a:xfrm>
          <a:prstGeom prst="rect">
            <a:avLst/>
          </a:prstGeom>
          <a:noFill/>
          <a:ln w="9525">
            <a:noFill/>
            <a:miter lim="800000"/>
            <a:headEnd/>
            <a:tailEnd/>
          </a:ln>
        </p:spPr>
        <p:txBody>
          <a:bodyPr wrap="square">
            <a:spAutoFit/>
          </a:bodyPr>
          <a:lstStyle/>
          <a:p>
            <a:pPr marL="177800">
              <a:spcBef>
                <a:spcPts val="600"/>
              </a:spcBef>
              <a:spcAft>
                <a:spcPts val="600"/>
              </a:spcAft>
              <a:defRPr/>
            </a:pPr>
            <a:r>
              <a:rPr lang="en-GB" sz="2000" b="1" dirty="0" smtClean="0">
                <a:solidFill>
                  <a:schemeClr val="tx1"/>
                </a:solidFill>
                <a:latin typeface="Humanst521 BT"/>
                <a:cs typeface="Arial" pitchFamily="34" charset="0"/>
              </a:rPr>
              <a:t>2.   Overview of the Portuguese LFS (future)</a:t>
            </a:r>
          </a:p>
          <a:p>
            <a:pPr marL="635000" indent="-457200">
              <a:spcBef>
                <a:spcPts val="600"/>
              </a:spcBef>
              <a:spcAft>
                <a:spcPts val="600"/>
              </a:spcAft>
              <a:buClr>
                <a:schemeClr val="bg2"/>
              </a:buClr>
              <a:buFont typeface="Wingdings" panose="05000000000000000000" pitchFamily="2" charset="2"/>
              <a:buChar char="§"/>
              <a:defRPr/>
            </a:pPr>
            <a:r>
              <a:rPr lang="en-GB" sz="2000" dirty="0">
                <a:solidFill>
                  <a:schemeClr val="tx1"/>
                </a:solidFill>
                <a:latin typeface="Humanst521 BT"/>
                <a:cs typeface="Arial" pitchFamily="34" charset="0"/>
              </a:rPr>
              <a:t>Common questionnaire for all modes (</a:t>
            </a:r>
            <a:r>
              <a:rPr lang="en-GB" sz="2000" dirty="0" err="1">
                <a:solidFill>
                  <a:schemeClr val="tx1"/>
                </a:solidFill>
                <a:latin typeface="Humanst521 BT"/>
                <a:cs typeface="Arial" pitchFamily="34" charset="0"/>
              </a:rPr>
              <a:t>unimode</a:t>
            </a:r>
            <a:r>
              <a:rPr lang="en-GB" sz="2000" dirty="0">
                <a:solidFill>
                  <a:schemeClr val="tx1"/>
                </a:solidFill>
                <a:latin typeface="Humanst521 BT"/>
                <a:cs typeface="Arial" pitchFamily="34" charset="0"/>
              </a:rPr>
              <a:t> design</a:t>
            </a:r>
            <a:r>
              <a:rPr lang="en-GB" sz="2000" dirty="0" smtClean="0">
                <a:solidFill>
                  <a:schemeClr val="tx1"/>
                </a:solidFill>
                <a:latin typeface="Humanst521 BT"/>
                <a:cs typeface="Arial" pitchFamily="34" charset="0"/>
              </a:rPr>
              <a:t>).</a:t>
            </a:r>
            <a:endParaRPr lang="en-GB" sz="2000" dirty="0">
              <a:solidFill>
                <a:schemeClr val="tx1"/>
              </a:solidFill>
              <a:latin typeface="Humanst521 BT"/>
              <a:cs typeface="Arial" pitchFamily="34" charset="0"/>
            </a:endParaRPr>
          </a:p>
          <a:p>
            <a:pPr marL="635000" indent="-457200">
              <a:spcBef>
                <a:spcPts val="600"/>
              </a:spcBef>
              <a:spcAft>
                <a:spcPts val="600"/>
              </a:spcAft>
              <a:buClr>
                <a:schemeClr val="bg2"/>
              </a:buClr>
              <a:buFont typeface="Wingdings" panose="05000000000000000000" pitchFamily="2" charset="2"/>
              <a:buChar char="§"/>
              <a:defRPr/>
            </a:pPr>
            <a:r>
              <a:rPr lang="en-GB" sz="2000" dirty="0" smtClean="0">
                <a:solidFill>
                  <a:schemeClr val="tx1"/>
                </a:solidFill>
                <a:latin typeface="Humanst521 BT"/>
                <a:cs typeface="Arial" pitchFamily="34" charset="0"/>
              </a:rPr>
              <a:t>CAPI (only) in the 1</a:t>
            </a:r>
            <a:r>
              <a:rPr lang="en-GB" sz="2000" baseline="30000" dirty="0" smtClean="0">
                <a:solidFill>
                  <a:schemeClr val="tx1"/>
                </a:solidFill>
                <a:latin typeface="Humanst521 BT"/>
                <a:cs typeface="Arial" pitchFamily="34" charset="0"/>
              </a:rPr>
              <a:t>st</a:t>
            </a:r>
            <a:r>
              <a:rPr lang="en-GB" sz="2000" dirty="0">
                <a:solidFill>
                  <a:schemeClr val="tx1"/>
                </a:solidFill>
                <a:latin typeface="Humanst521 BT"/>
                <a:cs typeface="Arial" pitchFamily="34" charset="0"/>
              </a:rPr>
              <a:t> </a:t>
            </a:r>
            <a:r>
              <a:rPr lang="en-GB" sz="2000" dirty="0" smtClean="0">
                <a:solidFill>
                  <a:schemeClr val="tx1"/>
                </a:solidFill>
                <a:latin typeface="Humanst521 BT"/>
                <a:cs typeface="Arial" pitchFamily="34" charset="0"/>
              </a:rPr>
              <a:t>rotation to better accommodate a longer questionnaire as a result of the wave approach and to provide an initial familiarization with the questionnaire.</a:t>
            </a:r>
          </a:p>
          <a:p>
            <a:pPr marL="635000" indent="-457200">
              <a:spcBef>
                <a:spcPts val="600"/>
              </a:spcBef>
              <a:spcAft>
                <a:spcPts val="600"/>
              </a:spcAft>
              <a:buClr>
                <a:schemeClr val="bg2"/>
              </a:buClr>
              <a:buFont typeface="Wingdings" panose="05000000000000000000" pitchFamily="2" charset="2"/>
              <a:buChar char="§"/>
              <a:defRPr/>
            </a:pPr>
            <a:r>
              <a:rPr lang="en-GB" sz="2000" dirty="0" smtClean="0">
                <a:solidFill>
                  <a:schemeClr val="tx1"/>
                </a:solidFill>
                <a:latin typeface="Humanst521 BT"/>
                <a:cs typeface="Arial" pitchFamily="34" charset="0"/>
              </a:rPr>
              <a:t>CATI and CAWI being offered from the 2</a:t>
            </a:r>
            <a:r>
              <a:rPr lang="en-GB" sz="2000" baseline="30000" dirty="0" smtClean="0">
                <a:solidFill>
                  <a:schemeClr val="tx1"/>
                </a:solidFill>
                <a:latin typeface="Humanst521 BT"/>
                <a:cs typeface="Arial" pitchFamily="34" charset="0"/>
              </a:rPr>
              <a:t>nd</a:t>
            </a:r>
            <a:r>
              <a:rPr lang="en-GB" sz="2000" dirty="0" smtClean="0">
                <a:solidFill>
                  <a:schemeClr val="tx1"/>
                </a:solidFill>
                <a:latin typeface="Humanst521 BT"/>
                <a:cs typeface="Arial" pitchFamily="34" charset="0"/>
              </a:rPr>
              <a:t> rotation onwards.</a:t>
            </a:r>
          </a:p>
          <a:p>
            <a:pPr marL="635000" indent="-457200">
              <a:spcBef>
                <a:spcPts val="600"/>
              </a:spcBef>
              <a:spcAft>
                <a:spcPts val="600"/>
              </a:spcAft>
              <a:buClr>
                <a:schemeClr val="bg2"/>
              </a:buClr>
              <a:buFont typeface="Wingdings" panose="05000000000000000000" pitchFamily="2" charset="2"/>
              <a:buChar char="§"/>
              <a:defRPr/>
            </a:pPr>
            <a:r>
              <a:rPr lang="en-GB" sz="2000" dirty="0" smtClean="0">
                <a:solidFill>
                  <a:schemeClr val="tx1"/>
                </a:solidFill>
                <a:latin typeface="Humanst521 BT"/>
                <a:cs typeface="Arial" pitchFamily="34" charset="0"/>
              </a:rPr>
              <a:t>Transition between modes with the possibility to continue in other mode (excluding CAPI).</a:t>
            </a:r>
          </a:p>
          <a:p>
            <a:pPr marL="635000" indent="-457200">
              <a:spcBef>
                <a:spcPts val="600"/>
              </a:spcBef>
              <a:spcAft>
                <a:spcPts val="600"/>
              </a:spcAft>
              <a:buClr>
                <a:schemeClr val="bg2"/>
              </a:buClr>
              <a:buFont typeface="Wingdings" panose="05000000000000000000" pitchFamily="2" charset="2"/>
              <a:buChar char="§"/>
              <a:defRPr/>
            </a:pPr>
            <a:r>
              <a:rPr lang="en-GB" sz="2000" dirty="0" smtClean="0">
                <a:solidFill>
                  <a:schemeClr val="tx1"/>
                </a:solidFill>
                <a:latin typeface="Humanst521 BT"/>
                <a:cs typeface="Arial" pitchFamily="34" charset="0"/>
              </a:rPr>
              <a:t>Only one mode of data collection will be available at any moment. </a:t>
            </a:r>
          </a:p>
          <a:p>
            <a:pPr marL="177800">
              <a:spcBef>
                <a:spcPts val="600"/>
              </a:spcBef>
              <a:spcAft>
                <a:spcPts val="600"/>
              </a:spcAft>
              <a:buClr>
                <a:schemeClr val="bg2"/>
              </a:buClr>
              <a:defRPr/>
            </a:pPr>
            <a:endParaRPr lang="en-GB" sz="2000" dirty="0" smtClean="0">
              <a:solidFill>
                <a:schemeClr val="tx1"/>
              </a:solidFill>
              <a:latin typeface="Humanst521 BT"/>
              <a:cs typeface="Arial" pitchFamily="34" charset="0"/>
            </a:endParaRPr>
          </a:p>
        </p:txBody>
      </p:sp>
      <p:sp>
        <p:nvSpPr>
          <p:cNvPr id="10" name="TextBox 9"/>
          <p:cNvSpPr txBox="1"/>
          <p:nvPr/>
        </p:nvSpPr>
        <p:spPr>
          <a:xfrm>
            <a:off x="3779912" y="6269250"/>
            <a:ext cx="1080120" cy="400110"/>
          </a:xfrm>
          <a:prstGeom prst="rect">
            <a:avLst/>
          </a:prstGeom>
          <a:solidFill>
            <a:schemeClr val="bg1"/>
          </a:solidFill>
          <a:ln>
            <a:solidFill>
              <a:schemeClr val="bg1"/>
            </a:solidFill>
          </a:ln>
        </p:spPr>
        <p:txBody>
          <a:bodyPr wrap="square" rtlCol="0">
            <a:spAutoFit/>
          </a:bodyPr>
          <a:lstStyle/>
          <a:p>
            <a:endParaRPr lang="en-GB" sz="2000" dirty="0"/>
          </a:p>
        </p:txBody>
      </p:sp>
      <p:sp>
        <p:nvSpPr>
          <p:cNvPr id="11" name="Rectangle 38"/>
          <p:cNvSpPr>
            <a:spLocks noChangeArrowheads="1"/>
          </p:cNvSpPr>
          <p:nvPr/>
        </p:nvSpPr>
        <p:spPr bwMode="auto">
          <a:xfrm>
            <a:off x="2682751" y="512800"/>
            <a:ext cx="5940623" cy="503808"/>
          </a:xfrm>
          <a:prstGeom prst="rect">
            <a:avLst/>
          </a:prstGeom>
          <a:noFill/>
          <a:ln w="9525">
            <a:noFill/>
            <a:miter lim="800000"/>
            <a:headEnd/>
            <a:tailEnd/>
          </a:ln>
        </p:spPr>
        <p:txBody>
          <a:bodyPr anchor="ctr"/>
          <a:lstStyle/>
          <a:p>
            <a:pPr>
              <a:spcBef>
                <a:spcPct val="0"/>
              </a:spcBef>
            </a:pPr>
            <a:r>
              <a:rPr lang="en-US" sz="2000" dirty="0">
                <a:solidFill>
                  <a:schemeClr val="bg2"/>
                </a:solidFill>
                <a:latin typeface="Humanst521 BT"/>
              </a:rPr>
              <a:t>The challenges of introducing CAWI in the Portuguese LFS</a:t>
            </a:r>
            <a:endParaRPr lang="en-GB" sz="2000" dirty="0">
              <a:solidFill>
                <a:schemeClr val="bg2"/>
              </a:solidFill>
              <a:latin typeface="Humanst521 BT"/>
            </a:endParaRPr>
          </a:p>
        </p:txBody>
      </p:sp>
    </p:spTree>
    <p:extLst>
      <p:ext uri="{BB962C8B-B14F-4D97-AF65-F5344CB8AC3E}">
        <p14:creationId xmlns:p14="http://schemas.microsoft.com/office/powerpoint/2010/main" val="1967792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ChangeArrowheads="1"/>
          </p:cNvSpPr>
          <p:nvPr/>
        </p:nvSpPr>
        <p:spPr bwMode="auto">
          <a:xfrm>
            <a:off x="0" y="1409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P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Text Box 39"/>
          <p:cNvSpPr txBox="1">
            <a:spLocks noChangeArrowheads="1"/>
          </p:cNvSpPr>
          <p:nvPr/>
        </p:nvSpPr>
        <p:spPr bwMode="auto">
          <a:xfrm rot="5400000" flipV="1">
            <a:off x="7789627" y="765783"/>
            <a:ext cx="504825" cy="1006475"/>
          </a:xfrm>
          <a:prstGeom prst="rect">
            <a:avLst/>
          </a:prstGeom>
          <a:noFill/>
          <a:ln w="9525">
            <a:noFill/>
            <a:miter lim="800000"/>
            <a:headEnd/>
            <a:tailEnd/>
          </a:ln>
        </p:spPr>
        <p:txBody>
          <a:bodyPr>
            <a:spAutoFit/>
          </a:bodyPr>
          <a:lstStyle/>
          <a:p>
            <a:r>
              <a:rPr lang="pt-PT" dirty="0">
                <a:solidFill>
                  <a:srgbClr val="CC301F"/>
                </a:solidFill>
              </a:rPr>
              <a:t>«</a:t>
            </a:r>
          </a:p>
        </p:txBody>
      </p:sp>
      <p:sp>
        <p:nvSpPr>
          <p:cNvPr id="9" name="Text Box 30"/>
          <p:cNvSpPr txBox="1">
            <a:spLocks noChangeArrowheads="1"/>
          </p:cNvSpPr>
          <p:nvPr/>
        </p:nvSpPr>
        <p:spPr bwMode="auto">
          <a:xfrm flipV="1">
            <a:off x="8388424" y="6237312"/>
            <a:ext cx="469900" cy="457200"/>
          </a:xfrm>
          <a:prstGeom prst="rect">
            <a:avLst/>
          </a:prstGeom>
          <a:noFill/>
          <a:ln w="9525">
            <a:noFill/>
            <a:miter lim="800000"/>
            <a:headEnd/>
            <a:tailEnd/>
          </a:ln>
        </p:spPr>
        <p:txBody>
          <a:bodyPr>
            <a:spAutoFit/>
          </a:bodyPr>
          <a:lstStyle/>
          <a:p>
            <a:r>
              <a:rPr lang="pt-PT" sz="2400" dirty="0">
                <a:solidFill>
                  <a:srgbClr val="CC301F"/>
                </a:solidFill>
              </a:rPr>
              <a:t>«</a:t>
            </a:r>
          </a:p>
        </p:txBody>
      </p:sp>
      <p:sp>
        <p:nvSpPr>
          <p:cNvPr id="7" name="Text Box 13"/>
          <p:cNvSpPr txBox="1">
            <a:spLocks noChangeArrowheads="1"/>
          </p:cNvSpPr>
          <p:nvPr/>
        </p:nvSpPr>
        <p:spPr bwMode="auto">
          <a:xfrm>
            <a:off x="467544" y="1484784"/>
            <a:ext cx="7992888" cy="4431983"/>
          </a:xfrm>
          <a:prstGeom prst="rect">
            <a:avLst/>
          </a:prstGeom>
          <a:noFill/>
          <a:ln w="9525">
            <a:noFill/>
            <a:miter lim="800000"/>
            <a:headEnd/>
            <a:tailEnd/>
          </a:ln>
        </p:spPr>
        <p:txBody>
          <a:bodyPr wrap="square">
            <a:spAutoFit/>
          </a:bodyPr>
          <a:lstStyle/>
          <a:p>
            <a:pPr marL="177800">
              <a:spcBef>
                <a:spcPts val="600"/>
              </a:spcBef>
              <a:spcAft>
                <a:spcPts val="600"/>
              </a:spcAft>
              <a:defRPr/>
            </a:pPr>
            <a:r>
              <a:rPr lang="en-GB" sz="2000" b="1" dirty="0" smtClean="0">
                <a:solidFill>
                  <a:schemeClr val="tx1"/>
                </a:solidFill>
                <a:latin typeface="Humanst521 BT"/>
                <a:cs typeface="Arial" pitchFamily="34" charset="0"/>
              </a:rPr>
              <a:t>3.1.   Challenge: CAWI for whom?</a:t>
            </a:r>
          </a:p>
          <a:p>
            <a:pPr marL="635000" indent="-457200">
              <a:spcBef>
                <a:spcPts val="600"/>
              </a:spcBef>
              <a:spcAft>
                <a:spcPts val="600"/>
              </a:spcAft>
              <a:buClr>
                <a:schemeClr val="bg2"/>
              </a:buClr>
              <a:buFont typeface="Wingdings" panose="05000000000000000000" pitchFamily="2" charset="2"/>
              <a:buChar char="§"/>
              <a:defRPr/>
            </a:pPr>
            <a:r>
              <a:rPr lang="en-GB" sz="2000" dirty="0" smtClean="0">
                <a:solidFill>
                  <a:schemeClr val="tx1"/>
                </a:solidFill>
                <a:latin typeface="Humanst521 BT"/>
                <a:cs typeface="Arial" pitchFamily="34" charset="0"/>
              </a:rPr>
              <a:t>Despite the growing use of ICT, not all respondents are suitable for CAWI. </a:t>
            </a:r>
            <a:r>
              <a:rPr lang="en-GB" sz="2000" dirty="0">
                <a:solidFill>
                  <a:schemeClr val="tx1"/>
                </a:solidFill>
                <a:latin typeface="Humanst521 BT"/>
                <a:cs typeface="Arial" pitchFamily="34" charset="0"/>
              </a:rPr>
              <a:t>I</a:t>
            </a:r>
            <a:r>
              <a:rPr lang="en-GB" sz="2000" dirty="0" smtClean="0">
                <a:solidFill>
                  <a:schemeClr val="tx1"/>
                </a:solidFill>
                <a:latin typeface="Humanst521 BT"/>
                <a:cs typeface="Arial" pitchFamily="34" charset="0"/>
              </a:rPr>
              <a:t>t raises the question: To </a:t>
            </a:r>
            <a:r>
              <a:rPr lang="en-GB" sz="2000" dirty="0">
                <a:solidFill>
                  <a:schemeClr val="tx1"/>
                </a:solidFill>
                <a:latin typeface="Humanst521 BT"/>
                <a:cs typeface="Arial" pitchFamily="34" charset="0"/>
              </a:rPr>
              <a:t>w</a:t>
            </a:r>
            <a:r>
              <a:rPr lang="en-GB" sz="2000" dirty="0" smtClean="0">
                <a:solidFill>
                  <a:schemeClr val="tx1"/>
                </a:solidFill>
                <a:latin typeface="Humanst521 BT"/>
                <a:cs typeface="Arial" pitchFamily="34" charset="0"/>
              </a:rPr>
              <a:t>hom should the web be “pushed”? </a:t>
            </a:r>
          </a:p>
          <a:p>
            <a:pPr marL="635000" indent="-457200">
              <a:spcBef>
                <a:spcPts val="600"/>
              </a:spcBef>
              <a:spcAft>
                <a:spcPts val="600"/>
              </a:spcAft>
              <a:buClr>
                <a:schemeClr val="bg2"/>
              </a:buClr>
              <a:buFont typeface="Wingdings" panose="05000000000000000000" pitchFamily="2" charset="2"/>
              <a:buChar char="§"/>
              <a:defRPr/>
            </a:pPr>
            <a:r>
              <a:rPr lang="en-GB" sz="2000" dirty="0" smtClean="0">
                <a:solidFill>
                  <a:schemeClr val="tx1"/>
                </a:solidFill>
                <a:latin typeface="Humanst521 BT"/>
                <a:cs typeface="Arial" pitchFamily="34" charset="0"/>
              </a:rPr>
              <a:t>Maintaining the 1</a:t>
            </a:r>
            <a:r>
              <a:rPr lang="en-GB" sz="2000" baseline="30000" dirty="0" smtClean="0">
                <a:solidFill>
                  <a:schemeClr val="tx1"/>
                </a:solidFill>
                <a:latin typeface="Humanst521 BT"/>
                <a:cs typeface="Arial" pitchFamily="34" charset="0"/>
              </a:rPr>
              <a:t>st</a:t>
            </a:r>
            <a:r>
              <a:rPr lang="en-GB" sz="2000" dirty="0" smtClean="0">
                <a:solidFill>
                  <a:schemeClr val="tx1"/>
                </a:solidFill>
                <a:latin typeface="Humanst521 BT"/>
                <a:cs typeface="Arial" pitchFamily="34" charset="0"/>
              </a:rPr>
              <a:t> rotation on CAPI, give us insight of who are the household residents. </a:t>
            </a:r>
          </a:p>
          <a:p>
            <a:pPr marL="177800">
              <a:spcBef>
                <a:spcPts val="600"/>
              </a:spcBef>
              <a:spcAft>
                <a:spcPts val="600"/>
              </a:spcAft>
              <a:buClr>
                <a:schemeClr val="bg2"/>
              </a:buClr>
              <a:defRPr/>
            </a:pPr>
            <a:r>
              <a:rPr lang="en-GB" sz="2000" dirty="0" smtClean="0">
                <a:solidFill>
                  <a:schemeClr val="tx1"/>
                </a:solidFill>
                <a:latin typeface="Humanst521 BT"/>
                <a:cs typeface="Arial" pitchFamily="34" charset="0"/>
              </a:rPr>
              <a:t>       We are considering to limit CAWI to:</a:t>
            </a:r>
          </a:p>
          <a:p>
            <a:pPr marL="1092200" lvl="1" indent="-457200">
              <a:spcBef>
                <a:spcPts val="600"/>
              </a:spcBef>
              <a:spcAft>
                <a:spcPts val="600"/>
              </a:spcAft>
              <a:buClr>
                <a:schemeClr val="bg2"/>
              </a:buClr>
              <a:buFont typeface="Wingdings" panose="05000000000000000000" pitchFamily="2" charset="2"/>
              <a:buChar char="ü"/>
              <a:defRPr/>
            </a:pPr>
            <a:r>
              <a:rPr lang="en-GB" sz="1800" dirty="0" smtClean="0">
                <a:solidFill>
                  <a:schemeClr val="tx1"/>
                </a:solidFill>
                <a:latin typeface="Humanst521 BT"/>
                <a:cs typeface="Arial" pitchFamily="34" charset="0"/>
              </a:rPr>
              <a:t>Households which provide their e-mail (about 40%, currently);</a:t>
            </a:r>
          </a:p>
          <a:p>
            <a:pPr marL="1092200" lvl="1" indent="-457200">
              <a:spcBef>
                <a:spcPts val="600"/>
              </a:spcBef>
              <a:spcAft>
                <a:spcPts val="600"/>
              </a:spcAft>
              <a:buClr>
                <a:schemeClr val="bg2"/>
              </a:buClr>
              <a:buFontTx/>
              <a:buChar char="?"/>
              <a:defRPr/>
            </a:pPr>
            <a:r>
              <a:rPr lang="en-GB" sz="1800" dirty="0" smtClean="0">
                <a:solidFill>
                  <a:schemeClr val="tx1"/>
                </a:solidFill>
                <a:latin typeface="Humanst521 BT"/>
                <a:cs typeface="Arial" pitchFamily="34" charset="0"/>
              </a:rPr>
              <a:t>Their familiarity with PC and/or regular use of the web;</a:t>
            </a:r>
          </a:p>
          <a:p>
            <a:pPr marL="1092200" lvl="1" indent="-457200">
              <a:spcBef>
                <a:spcPts val="600"/>
              </a:spcBef>
              <a:spcAft>
                <a:spcPts val="600"/>
              </a:spcAft>
              <a:buClr>
                <a:schemeClr val="bg2"/>
              </a:buClr>
              <a:buFontTx/>
              <a:buChar char="?"/>
              <a:defRPr/>
            </a:pPr>
            <a:r>
              <a:rPr lang="en-GB" sz="1800" dirty="0" smtClean="0">
                <a:solidFill>
                  <a:schemeClr val="tx1"/>
                </a:solidFill>
                <a:latin typeface="Humanst521 BT"/>
                <a:cs typeface="Arial" pitchFamily="34" charset="0"/>
              </a:rPr>
              <a:t>Willingness to respond through CAWI;</a:t>
            </a:r>
          </a:p>
          <a:p>
            <a:pPr marL="1092200" lvl="1" indent="-457200">
              <a:spcBef>
                <a:spcPts val="600"/>
              </a:spcBef>
              <a:spcAft>
                <a:spcPts val="600"/>
              </a:spcAft>
              <a:buClr>
                <a:schemeClr val="bg2"/>
              </a:buClr>
              <a:buFontTx/>
              <a:buChar char="?"/>
              <a:defRPr/>
            </a:pPr>
            <a:r>
              <a:rPr lang="en-GB" sz="1800" dirty="0" smtClean="0">
                <a:solidFill>
                  <a:schemeClr val="tx1"/>
                </a:solidFill>
                <a:latin typeface="Humanst521 BT"/>
                <a:cs typeface="Arial" pitchFamily="34" charset="0"/>
              </a:rPr>
              <a:t>Household composition (size, labour status, etc.)</a:t>
            </a:r>
          </a:p>
        </p:txBody>
      </p:sp>
      <p:sp>
        <p:nvSpPr>
          <p:cNvPr id="10" name="TextBox 9"/>
          <p:cNvSpPr txBox="1"/>
          <p:nvPr/>
        </p:nvSpPr>
        <p:spPr>
          <a:xfrm>
            <a:off x="3779912" y="6269250"/>
            <a:ext cx="1080120" cy="400110"/>
          </a:xfrm>
          <a:prstGeom prst="rect">
            <a:avLst/>
          </a:prstGeom>
          <a:solidFill>
            <a:schemeClr val="bg1"/>
          </a:solidFill>
          <a:ln>
            <a:solidFill>
              <a:schemeClr val="bg1"/>
            </a:solidFill>
          </a:ln>
        </p:spPr>
        <p:txBody>
          <a:bodyPr wrap="square" rtlCol="0">
            <a:spAutoFit/>
          </a:bodyPr>
          <a:lstStyle/>
          <a:p>
            <a:endParaRPr lang="en-GB" sz="2000" dirty="0"/>
          </a:p>
        </p:txBody>
      </p:sp>
      <p:sp>
        <p:nvSpPr>
          <p:cNvPr id="11" name="Rectangle 38"/>
          <p:cNvSpPr>
            <a:spLocks noChangeArrowheads="1"/>
          </p:cNvSpPr>
          <p:nvPr/>
        </p:nvSpPr>
        <p:spPr bwMode="auto">
          <a:xfrm>
            <a:off x="2682751" y="512800"/>
            <a:ext cx="5940623" cy="503808"/>
          </a:xfrm>
          <a:prstGeom prst="rect">
            <a:avLst/>
          </a:prstGeom>
          <a:noFill/>
          <a:ln w="9525">
            <a:noFill/>
            <a:miter lim="800000"/>
            <a:headEnd/>
            <a:tailEnd/>
          </a:ln>
        </p:spPr>
        <p:txBody>
          <a:bodyPr anchor="ctr"/>
          <a:lstStyle/>
          <a:p>
            <a:pPr>
              <a:spcBef>
                <a:spcPct val="0"/>
              </a:spcBef>
            </a:pPr>
            <a:r>
              <a:rPr lang="en-US" sz="2000" dirty="0">
                <a:solidFill>
                  <a:schemeClr val="bg2"/>
                </a:solidFill>
                <a:latin typeface="Humanst521 BT"/>
              </a:rPr>
              <a:t>The challenges of introducing CAWI in the Portuguese LFS</a:t>
            </a:r>
            <a:endParaRPr lang="en-GB" sz="2000" dirty="0">
              <a:solidFill>
                <a:schemeClr val="bg2"/>
              </a:solidFill>
              <a:latin typeface="Humanst521 BT"/>
            </a:endParaRPr>
          </a:p>
        </p:txBody>
      </p:sp>
    </p:spTree>
    <p:extLst>
      <p:ext uri="{BB962C8B-B14F-4D97-AF65-F5344CB8AC3E}">
        <p14:creationId xmlns:p14="http://schemas.microsoft.com/office/powerpoint/2010/main" val="3461236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ChangeArrowheads="1"/>
          </p:cNvSpPr>
          <p:nvPr/>
        </p:nvSpPr>
        <p:spPr bwMode="auto">
          <a:xfrm>
            <a:off x="0" y="1409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P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Text Box 39"/>
          <p:cNvSpPr txBox="1">
            <a:spLocks noChangeArrowheads="1"/>
          </p:cNvSpPr>
          <p:nvPr/>
        </p:nvSpPr>
        <p:spPr bwMode="auto">
          <a:xfrm rot="5400000" flipV="1">
            <a:off x="7789627" y="765783"/>
            <a:ext cx="504825" cy="1006475"/>
          </a:xfrm>
          <a:prstGeom prst="rect">
            <a:avLst/>
          </a:prstGeom>
          <a:noFill/>
          <a:ln w="9525">
            <a:noFill/>
            <a:miter lim="800000"/>
            <a:headEnd/>
            <a:tailEnd/>
          </a:ln>
        </p:spPr>
        <p:txBody>
          <a:bodyPr>
            <a:spAutoFit/>
          </a:bodyPr>
          <a:lstStyle/>
          <a:p>
            <a:r>
              <a:rPr lang="pt-PT" dirty="0">
                <a:solidFill>
                  <a:srgbClr val="CC301F"/>
                </a:solidFill>
              </a:rPr>
              <a:t>«</a:t>
            </a:r>
          </a:p>
        </p:txBody>
      </p:sp>
      <p:sp>
        <p:nvSpPr>
          <p:cNvPr id="9" name="Text Box 30"/>
          <p:cNvSpPr txBox="1">
            <a:spLocks noChangeArrowheads="1"/>
          </p:cNvSpPr>
          <p:nvPr/>
        </p:nvSpPr>
        <p:spPr bwMode="auto">
          <a:xfrm flipV="1">
            <a:off x="8388424" y="6237312"/>
            <a:ext cx="469900" cy="457200"/>
          </a:xfrm>
          <a:prstGeom prst="rect">
            <a:avLst/>
          </a:prstGeom>
          <a:noFill/>
          <a:ln w="9525">
            <a:noFill/>
            <a:miter lim="800000"/>
            <a:headEnd/>
            <a:tailEnd/>
          </a:ln>
        </p:spPr>
        <p:txBody>
          <a:bodyPr>
            <a:spAutoFit/>
          </a:bodyPr>
          <a:lstStyle/>
          <a:p>
            <a:r>
              <a:rPr lang="pt-PT" sz="2400" dirty="0">
                <a:solidFill>
                  <a:srgbClr val="CC301F"/>
                </a:solidFill>
              </a:rPr>
              <a:t>«</a:t>
            </a:r>
          </a:p>
        </p:txBody>
      </p:sp>
      <p:sp>
        <p:nvSpPr>
          <p:cNvPr id="7" name="Text Box 13"/>
          <p:cNvSpPr txBox="1">
            <a:spLocks noChangeArrowheads="1"/>
          </p:cNvSpPr>
          <p:nvPr/>
        </p:nvSpPr>
        <p:spPr bwMode="auto">
          <a:xfrm>
            <a:off x="467543" y="1484784"/>
            <a:ext cx="8155831" cy="4185761"/>
          </a:xfrm>
          <a:prstGeom prst="rect">
            <a:avLst/>
          </a:prstGeom>
          <a:noFill/>
          <a:ln w="9525">
            <a:noFill/>
            <a:miter lim="800000"/>
            <a:headEnd/>
            <a:tailEnd/>
          </a:ln>
        </p:spPr>
        <p:txBody>
          <a:bodyPr wrap="square">
            <a:spAutoFit/>
          </a:bodyPr>
          <a:lstStyle/>
          <a:p>
            <a:pPr marL="177800">
              <a:spcBef>
                <a:spcPts val="600"/>
              </a:spcBef>
              <a:spcAft>
                <a:spcPts val="600"/>
              </a:spcAft>
              <a:defRPr/>
            </a:pPr>
            <a:r>
              <a:rPr lang="en-GB" sz="2000" b="1" dirty="0" smtClean="0">
                <a:solidFill>
                  <a:schemeClr val="tx1"/>
                </a:solidFill>
                <a:latin typeface="Humanst521 BT"/>
                <a:cs typeface="Arial" pitchFamily="34" charset="0"/>
              </a:rPr>
              <a:t>3.2.   </a:t>
            </a:r>
            <a:r>
              <a:rPr lang="en-GB" sz="1950" b="1" dirty="0" smtClean="0">
                <a:solidFill>
                  <a:schemeClr val="tx1"/>
                </a:solidFill>
                <a:latin typeface="Humanst521 BT"/>
                <a:cs typeface="Arial" pitchFamily="34" charset="0"/>
              </a:rPr>
              <a:t>Challenge: Response period and transitions across modes</a:t>
            </a:r>
          </a:p>
          <a:p>
            <a:pPr marL="520700" indent="-342900">
              <a:spcBef>
                <a:spcPts val="600"/>
              </a:spcBef>
              <a:spcAft>
                <a:spcPts val="600"/>
              </a:spcAft>
              <a:buClr>
                <a:schemeClr val="bg2"/>
              </a:buClr>
              <a:buFont typeface="Wingdings" panose="05000000000000000000" pitchFamily="2" charset="2"/>
              <a:buChar char="§"/>
              <a:defRPr/>
            </a:pPr>
            <a:r>
              <a:rPr lang="en-GB" sz="2000" dirty="0" smtClean="0">
                <a:solidFill>
                  <a:schemeClr val="tx1"/>
                </a:solidFill>
                <a:latin typeface="Humanst521 BT"/>
                <a:cs typeface="Arial" pitchFamily="34" charset="0"/>
              </a:rPr>
              <a:t>Given the short period of response (2 weeks) and, an expected, low response rate of CAWI, how should we </a:t>
            </a:r>
            <a:r>
              <a:rPr lang="hu-HU" sz="2000" dirty="0" err="1" smtClean="0">
                <a:solidFill>
                  <a:schemeClr val="tx1"/>
                </a:solidFill>
                <a:latin typeface="Humanst521 BT"/>
                <a:cs typeface="Arial" pitchFamily="34" charset="0"/>
              </a:rPr>
              <a:t>structure</a:t>
            </a:r>
            <a:r>
              <a:rPr lang="en-GB" sz="2000" dirty="0" smtClean="0">
                <a:solidFill>
                  <a:schemeClr val="tx1"/>
                </a:solidFill>
                <a:latin typeface="Humanst521 BT"/>
                <a:cs typeface="Arial" pitchFamily="34" charset="0"/>
              </a:rPr>
              <a:t> </a:t>
            </a:r>
            <a:r>
              <a:rPr lang="en-GB" sz="2000" dirty="0" smtClean="0">
                <a:solidFill>
                  <a:schemeClr val="tx1"/>
                </a:solidFill>
                <a:latin typeface="Humanst521 BT"/>
                <a:cs typeface="Arial" pitchFamily="34" charset="0"/>
              </a:rPr>
              <a:t>the data collection strategy?</a:t>
            </a:r>
          </a:p>
          <a:p>
            <a:pPr marL="977900" lvl="1" indent="-342900">
              <a:spcBef>
                <a:spcPts val="600"/>
              </a:spcBef>
              <a:spcAft>
                <a:spcPts val="600"/>
              </a:spcAft>
              <a:buClr>
                <a:schemeClr val="bg2"/>
              </a:buClr>
              <a:buFontTx/>
              <a:buChar char="?"/>
              <a:defRPr/>
            </a:pPr>
            <a:r>
              <a:rPr lang="en-GB" sz="1800" dirty="0" smtClean="0">
                <a:solidFill>
                  <a:schemeClr val="tx1"/>
                </a:solidFill>
                <a:latin typeface="Humanst521 BT"/>
                <a:cs typeface="Arial" pitchFamily="34" charset="0"/>
              </a:rPr>
              <a:t>4 days of CAWI (for target households);</a:t>
            </a:r>
          </a:p>
          <a:p>
            <a:pPr marL="977900" lvl="1" indent="-342900">
              <a:spcBef>
                <a:spcPts val="600"/>
              </a:spcBef>
              <a:spcAft>
                <a:spcPts val="600"/>
              </a:spcAft>
              <a:buClr>
                <a:schemeClr val="bg2"/>
              </a:buClr>
              <a:buFont typeface="Wingdings" panose="05000000000000000000" pitchFamily="2" charset="2"/>
              <a:buChar char="ü"/>
              <a:defRPr/>
            </a:pPr>
            <a:r>
              <a:rPr lang="en-GB" sz="1800" dirty="0" smtClean="0">
                <a:solidFill>
                  <a:schemeClr val="tx1"/>
                </a:solidFill>
                <a:latin typeface="Humanst521 BT"/>
                <a:cs typeface="Arial" pitchFamily="34" charset="0"/>
              </a:rPr>
              <a:t>Non-responses and incomplete surveys approached mainly by phone;</a:t>
            </a:r>
          </a:p>
          <a:p>
            <a:pPr marL="977900" lvl="1" indent="-342900">
              <a:spcBef>
                <a:spcPts val="600"/>
              </a:spcBef>
              <a:spcAft>
                <a:spcPts val="600"/>
              </a:spcAft>
              <a:buClr>
                <a:schemeClr val="bg2"/>
              </a:buClr>
              <a:buFont typeface="Wingdings" panose="05000000000000000000" pitchFamily="2" charset="2"/>
              <a:buChar char="ü"/>
              <a:defRPr/>
            </a:pPr>
            <a:r>
              <a:rPr lang="en-GB" sz="1800" dirty="0" smtClean="0">
                <a:solidFill>
                  <a:schemeClr val="tx1"/>
                </a:solidFill>
                <a:latin typeface="Humanst521 BT"/>
                <a:cs typeface="Arial" pitchFamily="34" charset="0"/>
              </a:rPr>
              <a:t>For </a:t>
            </a:r>
            <a:r>
              <a:rPr lang="en-GB" sz="1800" dirty="0">
                <a:solidFill>
                  <a:schemeClr val="tx1"/>
                </a:solidFill>
                <a:latin typeface="Humanst521 BT"/>
                <a:cs typeface="Arial" pitchFamily="34" charset="0"/>
              </a:rPr>
              <a:t>i</a:t>
            </a:r>
            <a:r>
              <a:rPr lang="en-GB" sz="1800" dirty="0" smtClean="0">
                <a:solidFill>
                  <a:schemeClr val="tx1"/>
                </a:solidFill>
                <a:latin typeface="Humanst521 BT"/>
                <a:cs typeface="Arial" pitchFamily="34" charset="0"/>
              </a:rPr>
              <a:t>ncomplete questionnaires the interview starts were it was left – instead of starting it from the beginning;</a:t>
            </a:r>
          </a:p>
          <a:p>
            <a:pPr marL="977900" lvl="1" indent="-342900">
              <a:spcBef>
                <a:spcPts val="600"/>
              </a:spcBef>
              <a:spcAft>
                <a:spcPts val="600"/>
              </a:spcAft>
              <a:buClr>
                <a:schemeClr val="bg2"/>
              </a:buClr>
              <a:buFont typeface="Wingdings" panose="05000000000000000000" pitchFamily="2" charset="2"/>
              <a:buChar char="ü"/>
              <a:defRPr/>
            </a:pPr>
            <a:r>
              <a:rPr lang="en-GB" sz="1800" dirty="0" smtClean="0">
                <a:solidFill>
                  <a:schemeClr val="tx1"/>
                </a:solidFill>
                <a:latin typeface="Humanst521 BT"/>
                <a:cs typeface="Arial" pitchFamily="34" charset="0"/>
              </a:rPr>
              <a:t>At request, it will be possible to transition back to CAWI;</a:t>
            </a:r>
          </a:p>
          <a:p>
            <a:pPr marL="977900" lvl="1" indent="-342900">
              <a:spcBef>
                <a:spcPts val="600"/>
              </a:spcBef>
              <a:spcAft>
                <a:spcPts val="600"/>
              </a:spcAft>
              <a:buClr>
                <a:schemeClr val="bg2"/>
              </a:buClr>
              <a:buFont typeface="Wingdings" panose="05000000000000000000" pitchFamily="2" charset="2"/>
              <a:buChar char="ü"/>
              <a:defRPr/>
            </a:pPr>
            <a:r>
              <a:rPr lang="en-GB" sz="1800" dirty="0" smtClean="0">
                <a:solidFill>
                  <a:schemeClr val="tx1"/>
                </a:solidFill>
                <a:latin typeface="Humanst521 BT"/>
                <a:cs typeface="Arial" pitchFamily="34" charset="0"/>
              </a:rPr>
              <a:t>CAWI to CAPI transitions will be limited to specific situations.</a:t>
            </a:r>
          </a:p>
        </p:txBody>
      </p:sp>
      <p:sp>
        <p:nvSpPr>
          <p:cNvPr id="10" name="TextBox 9"/>
          <p:cNvSpPr txBox="1"/>
          <p:nvPr/>
        </p:nvSpPr>
        <p:spPr>
          <a:xfrm>
            <a:off x="3779912" y="6269250"/>
            <a:ext cx="1080120" cy="400110"/>
          </a:xfrm>
          <a:prstGeom prst="rect">
            <a:avLst/>
          </a:prstGeom>
          <a:solidFill>
            <a:schemeClr val="bg1"/>
          </a:solidFill>
          <a:ln>
            <a:solidFill>
              <a:schemeClr val="bg1"/>
            </a:solidFill>
          </a:ln>
        </p:spPr>
        <p:txBody>
          <a:bodyPr wrap="square" rtlCol="0">
            <a:spAutoFit/>
          </a:bodyPr>
          <a:lstStyle/>
          <a:p>
            <a:endParaRPr lang="en-GB" sz="2000" dirty="0"/>
          </a:p>
        </p:txBody>
      </p:sp>
      <p:sp>
        <p:nvSpPr>
          <p:cNvPr id="11" name="Rectangle 38"/>
          <p:cNvSpPr>
            <a:spLocks noChangeArrowheads="1"/>
          </p:cNvSpPr>
          <p:nvPr/>
        </p:nvSpPr>
        <p:spPr bwMode="auto">
          <a:xfrm>
            <a:off x="2682751" y="512800"/>
            <a:ext cx="5940623" cy="503808"/>
          </a:xfrm>
          <a:prstGeom prst="rect">
            <a:avLst/>
          </a:prstGeom>
          <a:noFill/>
          <a:ln w="9525">
            <a:noFill/>
            <a:miter lim="800000"/>
            <a:headEnd/>
            <a:tailEnd/>
          </a:ln>
        </p:spPr>
        <p:txBody>
          <a:bodyPr anchor="ctr"/>
          <a:lstStyle/>
          <a:p>
            <a:pPr>
              <a:spcBef>
                <a:spcPct val="0"/>
              </a:spcBef>
            </a:pPr>
            <a:r>
              <a:rPr lang="en-US" sz="2000" dirty="0">
                <a:solidFill>
                  <a:schemeClr val="bg2"/>
                </a:solidFill>
                <a:latin typeface="Humanst521 BT"/>
              </a:rPr>
              <a:t>The challenges of introducing CAWI in the Portuguese LFS</a:t>
            </a:r>
            <a:endParaRPr lang="en-GB" sz="2000" dirty="0">
              <a:solidFill>
                <a:schemeClr val="bg2"/>
              </a:solidFill>
              <a:latin typeface="Humanst521 BT"/>
            </a:endParaRPr>
          </a:p>
        </p:txBody>
      </p:sp>
    </p:spTree>
    <p:extLst>
      <p:ext uri="{BB962C8B-B14F-4D97-AF65-F5344CB8AC3E}">
        <p14:creationId xmlns:p14="http://schemas.microsoft.com/office/powerpoint/2010/main" val="825248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ChangeArrowheads="1"/>
          </p:cNvSpPr>
          <p:nvPr/>
        </p:nvSpPr>
        <p:spPr bwMode="auto">
          <a:xfrm>
            <a:off x="0" y="1409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P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Text Box 39"/>
          <p:cNvSpPr txBox="1">
            <a:spLocks noChangeArrowheads="1"/>
          </p:cNvSpPr>
          <p:nvPr/>
        </p:nvSpPr>
        <p:spPr bwMode="auto">
          <a:xfrm rot="5400000" flipV="1">
            <a:off x="7789627" y="765783"/>
            <a:ext cx="504825" cy="1006475"/>
          </a:xfrm>
          <a:prstGeom prst="rect">
            <a:avLst/>
          </a:prstGeom>
          <a:noFill/>
          <a:ln w="9525">
            <a:noFill/>
            <a:miter lim="800000"/>
            <a:headEnd/>
            <a:tailEnd/>
          </a:ln>
        </p:spPr>
        <p:txBody>
          <a:bodyPr>
            <a:spAutoFit/>
          </a:bodyPr>
          <a:lstStyle/>
          <a:p>
            <a:r>
              <a:rPr lang="pt-PT" dirty="0">
                <a:solidFill>
                  <a:srgbClr val="CC301F"/>
                </a:solidFill>
              </a:rPr>
              <a:t>«</a:t>
            </a:r>
          </a:p>
        </p:txBody>
      </p:sp>
      <p:sp>
        <p:nvSpPr>
          <p:cNvPr id="9" name="Text Box 30"/>
          <p:cNvSpPr txBox="1">
            <a:spLocks noChangeArrowheads="1"/>
          </p:cNvSpPr>
          <p:nvPr/>
        </p:nvSpPr>
        <p:spPr bwMode="auto">
          <a:xfrm flipV="1">
            <a:off x="8388424" y="6237312"/>
            <a:ext cx="469900" cy="457200"/>
          </a:xfrm>
          <a:prstGeom prst="rect">
            <a:avLst/>
          </a:prstGeom>
          <a:noFill/>
          <a:ln w="9525">
            <a:noFill/>
            <a:miter lim="800000"/>
            <a:headEnd/>
            <a:tailEnd/>
          </a:ln>
        </p:spPr>
        <p:txBody>
          <a:bodyPr>
            <a:spAutoFit/>
          </a:bodyPr>
          <a:lstStyle/>
          <a:p>
            <a:r>
              <a:rPr lang="pt-PT" sz="2400" dirty="0">
                <a:solidFill>
                  <a:srgbClr val="CC301F"/>
                </a:solidFill>
              </a:rPr>
              <a:t>«</a:t>
            </a:r>
          </a:p>
        </p:txBody>
      </p:sp>
      <p:sp>
        <p:nvSpPr>
          <p:cNvPr id="7" name="Text Box 13"/>
          <p:cNvSpPr txBox="1">
            <a:spLocks noChangeArrowheads="1"/>
          </p:cNvSpPr>
          <p:nvPr/>
        </p:nvSpPr>
        <p:spPr bwMode="auto">
          <a:xfrm>
            <a:off x="467543" y="1484784"/>
            <a:ext cx="8155831" cy="4124206"/>
          </a:xfrm>
          <a:prstGeom prst="rect">
            <a:avLst/>
          </a:prstGeom>
          <a:noFill/>
          <a:ln w="9525">
            <a:noFill/>
            <a:miter lim="800000"/>
            <a:headEnd/>
            <a:tailEnd/>
          </a:ln>
        </p:spPr>
        <p:txBody>
          <a:bodyPr wrap="square">
            <a:spAutoFit/>
          </a:bodyPr>
          <a:lstStyle/>
          <a:p>
            <a:pPr marL="177800">
              <a:spcBef>
                <a:spcPts val="600"/>
              </a:spcBef>
              <a:spcAft>
                <a:spcPts val="600"/>
              </a:spcAft>
              <a:defRPr/>
            </a:pPr>
            <a:r>
              <a:rPr lang="en-GB" sz="2000" b="1" dirty="0" smtClean="0">
                <a:solidFill>
                  <a:schemeClr val="tx1"/>
                </a:solidFill>
                <a:latin typeface="Humanst521 BT"/>
                <a:cs typeface="Arial" pitchFamily="34" charset="0"/>
              </a:rPr>
              <a:t>3.3.   Challenge: Confidentiality and CAWI authentication</a:t>
            </a:r>
          </a:p>
          <a:p>
            <a:pPr marL="520700" indent="-342900">
              <a:spcBef>
                <a:spcPts val="600"/>
              </a:spcBef>
              <a:spcAft>
                <a:spcPts val="600"/>
              </a:spcAft>
              <a:buClr>
                <a:schemeClr val="bg2"/>
              </a:buClr>
              <a:buFont typeface="Wingdings" panose="05000000000000000000" pitchFamily="2" charset="2"/>
              <a:buChar char="§"/>
              <a:defRPr/>
            </a:pPr>
            <a:r>
              <a:rPr lang="en-GB" sz="2000" dirty="0" smtClean="0">
                <a:solidFill>
                  <a:schemeClr val="tx1"/>
                </a:solidFill>
                <a:latin typeface="Humanst521 BT"/>
                <a:cs typeface="Arial" pitchFamily="34" charset="0"/>
              </a:rPr>
              <a:t>How to guaranty confidentiality of responses? At the same time, how to correctly assign the same individual ID through time?</a:t>
            </a:r>
          </a:p>
          <a:p>
            <a:pPr marL="977900" lvl="1" indent="-342900">
              <a:spcBef>
                <a:spcPts val="600"/>
              </a:spcBef>
              <a:spcAft>
                <a:spcPts val="600"/>
              </a:spcAft>
              <a:buClr>
                <a:schemeClr val="bg2"/>
              </a:buClr>
              <a:buFont typeface="Wingdings" panose="05000000000000000000" pitchFamily="2" charset="2"/>
              <a:buChar char="ü"/>
              <a:defRPr/>
            </a:pPr>
            <a:r>
              <a:rPr lang="en-GB" sz="1800" dirty="0" smtClean="0">
                <a:solidFill>
                  <a:schemeClr val="tx1"/>
                </a:solidFill>
                <a:latin typeface="Humanst521 BT"/>
                <a:cs typeface="Arial" pitchFamily="34" charset="0"/>
              </a:rPr>
              <a:t>By sending the (shared) login credentials exclusively by e-mail. </a:t>
            </a:r>
          </a:p>
          <a:p>
            <a:pPr marL="635000" lvl="1" algn="just">
              <a:spcBef>
                <a:spcPts val="600"/>
              </a:spcBef>
              <a:spcAft>
                <a:spcPts val="600"/>
              </a:spcAft>
              <a:buClr>
                <a:schemeClr val="bg2"/>
              </a:buClr>
              <a:defRPr/>
            </a:pPr>
            <a:r>
              <a:rPr lang="en-GB" sz="1800" dirty="0">
                <a:solidFill>
                  <a:schemeClr val="tx1"/>
                </a:solidFill>
                <a:latin typeface="Humanst521 BT"/>
                <a:cs typeface="Arial" pitchFamily="34" charset="0"/>
              </a:rPr>
              <a:t>	 </a:t>
            </a:r>
            <a:r>
              <a:rPr lang="en-GB" sz="1800" dirty="0" smtClean="0">
                <a:solidFill>
                  <a:schemeClr val="tx1"/>
                </a:solidFill>
                <a:latin typeface="Humanst521 BT"/>
                <a:cs typeface="Arial" pitchFamily="34" charset="0"/>
              </a:rPr>
              <a:t>By limiting CAWI to household who provided their e-mail we can be sure that only those who previously responded to LFS will have access to the household list of residents (name, sex, age) and previous answers (dependent interviews). </a:t>
            </a:r>
          </a:p>
          <a:p>
            <a:pPr marL="920750" lvl="1" indent="-285750" algn="just">
              <a:spcBef>
                <a:spcPts val="600"/>
              </a:spcBef>
              <a:spcAft>
                <a:spcPts val="600"/>
              </a:spcAft>
              <a:buClr>
                <a:schemeClr val="bg2"/>
              </a:buClr>
              <a:buFont typeface="Wingdings" panose="05000000000000000000" pitchFamily="2" charset="2"/>
              <a:buChar char="ü"/>
              <a:defRPr/>
            </a:pPr>
            <a:r>
              <a:rPr lang="en-GB" sz="1800" dirty="0" smtClean="0">
                <a:solidFill>
                  <a:schemeClr val="tx1"/>
                </a:solidFill>
                <a:latin typeface="Humanst521 BT"/>
                <a:cs typeface="Arial" pitchFamily="34" charset="0"/>
              </a:rPr>
              <a:t>Disable CAWI visualization and editing access to completed (and submitted) individual questionnaires, </a:t>
            </a:r>
            <a:r>
              <a:rPr lang="en-GB" sz="1800" dirty="0">
                <a:solidFill>
                  <a:schemeClr val="tx1"/>
                </a:solidFill>
                <a:latin typeface="Humanst521 BT"/>
                <a:cs typeface="Arial" pitchFamily="34" charset="0"/>
              </a:rPr>
              <a:t>p</a:t>
            </a:r>
            <a:r>
              <a:rPr lang="en-GB" sz="1800" dirty="0" smtClean="0">
                <a:solidFill>
                  <a:schemeClr val="tx1"/>
                </a:solidFill>
                <a:latin typeface="Humanst521 BT"/>
                <a:cs typeface="Arial" pitchFamily="34" charset="0"/>
              </a:rPr>
              <a:t>reventing unwanted access to responses to other household members. Answers provided in other modes will also be restricted.</a:t>
            </a:r>
            <a:endParaRPr lang="en-GB" sz="2000" dirty="0" smtClean="0">
              <a:solidFill>
                <a:schemeClr val="tx1"/>
              </a:solidFill>
              <a:latin typeface="Humanst521 BT"/>
              <a:cs typeface="Arial" pitchFamily="34" charset="0"/>
            </a:endParaRPr>
          </a:p>
        </p:txBody>
      </p:sp>
      <p:sp>
        <p:nvSpPr>
          <p:cNvPr id="10" name="TextBox 9"/>
          <p:cNvSpPr txBox="1"/>
          <p:nvPr/>
        </p:nvSpPr>
        <p:spPr>
          <a:xfrm>
            <a:off x="3779912" y="6269250"/>
            <a:ext cx="1080120" cy="400110"/>
          </a:xfrm>
          <a:prstGeom prst="rect">
            <a:avLst/>
          </a:prstGeom>
          <a:solidFill>
            <a:schemeClr val="bg1"/>
          </a:solidFill>
          <a:ln>
            <a:solidFill>
              <a:schemeClr val="bg1"/>
            </a:solidFill>
          </a:ln>
        </p:spPr>
        <p:txBody>
          <a:bodyPr wrap="square" rtlCol="0">
            <a:spAutoFit/>
          </a:bodyPr>
          <a:lstStyle/>
          <a:p>
            <a:endParaRPr lang="en-GB" sz="2000" dirty="0"/>
          </a:p>
        </p:txBody>
      </p:sp>
      <p:sp>
        <p:nvSpPr>
          <p:cNvPr id="11" name="Rectangle 38"/>
          <p:cNvSpPr>
            <a:spLocks noChangeArrowheads="1"/>
          </p:cNvSpPr>
          <p:nvPr/>
        </p:nvSpPr>
        <p:spPr bwMode="auto">
          <a:xfrm>
            <a:off x="2682751" y="512800"/>
            <a:ext cx="5940623" cy="503808"/>
          </a:xfrm>
          <a:prstGeom prst="rect">
            <a:avLst/>
          </a:prstGeom>
          <a:noFill/>
          <a:ln w="9525">
            <a:noFill/>
            <a:miter lim="800000"/>
            <a:headEnd/>
            <a:tailEnd/>
          </a:ln>
        </p:spPr>
        <p:txBody>
          <a:bodyPr anchor="ctr"/>
          <a:lstStyle/>
          <a:p>
            <a:pPr>
              <a:spcBef>
                <a:spcPct val="0"/>
              </a:spcBef>
            </a:pPr>
            <a:r>
              <a:rPr lang="en-US" sz="2000" dirty="0">
                <a:solidFill>
                  <a:schemeClr val="bg2"/>
                </a:solidFill>
                <a:latin typeface="Humanst521 BT"/>
              </a:rPr>
              <a:t>The challenges of introducing CAWI in the Portuguese LFS</a:t>
            </a:r>
            <a:endParaRPr lang="en-GB" sz="2000" dirty="0">
              <a:solidFill>
                <a:schemeClr val="bg2"/>
              </a:solidFill>
              <a:latin typeface="Humanst521 BT"/>
            </a:endParaRPr>
          </a:p>
        </p:txBody>
      </p:sp>
    </p:spTree>
    <p:extLst>
      <p:ext uri="{BB962C8B-B14F-4D97-AF65-F5344CB8AC3E}">
        <p14:creationId xmlns:p14="http://schemas.microsoft.com/office/powerpoint/2010/main" val="3570050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ChangeArrowheads="1"/>
          </p:cNvSpPr>
          <p:nvPr/>
        </p:nvSpPr>
        <p:spPr bwMode="auto">
          <a:xfrm>
            <a:off x="0" y="1409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P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Text Box 39"/>
          <p:cNvSpPr txBox="1">
            <a:spLocks noChangeArrowheads="1"/>
          </p:cNvSpPr>
          <p:nvPr/>
        </p:nvSpPr>
        <p:spPr bwMode="auto">
          <a:xfrm rot="5400000" flipV="1">
            <a:off x="7789627" y="765783"/>
            <a:ext cx="504825" cy="1006475"/>
          </a:xfrm>
          <a:prstGeom prst="rect">
            <a:avLst/>
          </a:prstGeom>
          <a:noFill/>
          <a:ln w="9525">
            <a:noFill/>
            <a:miter lim="800000"/>
            <a:headEnd/>
            <a:tailEnd/>
          </a:ln>
        </p:spPr>
        <p:txBody>
          <a:bodyPr>
            <a:spAutoFit/>
          </a:bodyPr>
          <a:lstStyle/>
          <a:p>
            <a:r>
              <a:rPr lang="pt-PT" dirty="0">
                <a:solidFill>
                  <a:srgbClr val="CC301F"/>
                </a:solidFill>
              </a:rPr>
              <a:t>«</a:t>
            </a:r>
          </a:p>
        </p:txBody>
      </p:sp>
      <p:sp>
        <p:nvSpPr>
          <p:cNvPr id="9" name="Text Box 30"/>
          <p:cNvSpPr txBox="1">
            <a:spLocks noChangeArrowheads="1"/>
          </p:cNvSpPr>
          <p:nvPr/>
        </p:nvSpPr>
        <p:spPr bwMode="auto">
          <a:xfrm flipV="1">
            <a:off x="8388424" y="6237312"/>
            <a:ext cx="469900" cy="457200"/>
          </a:xfrm>
          <a:prstGeom prst="rect">
            <a:avLst/>
          </a:prstGeom>
          <a:noFill/>
          <a:ln w="9525">
            <a:noFill/>
            <a:miter lim="800000"/>
            <a:headEnd/>
            <a:tailEnd/>
          </a:ln>
        </p:spPr>
        <p:txBody>
          <a:bodyPr>
            <a:spAutoFit/>
          </a:bodyPr>
          <a:lstStyle/>
          <a:p>
            <a:r>
              <a:rPr lang="pt-PT" sz="2400" dirty="0">
                <a:solidFill>
                  <a:srgbClr val="CC301F"/>
                </a:solidFill>
              </a:rPr>
              <a:t>«</a:t>
            </a:r>
          </a:p>
        </p:txBody>
      </p:sp>
      <p:sp>
        <p:nvSpPr>
          <p:cNvPr id="7" name="Text Box 13"/>
          <p:cNvSpPr txBox="1">
            <a:spLocks noChangeArrowheads="1"/>
          </p:cNvSpPr>
          <p:nvPr/>
        </p:nvSpPr>
        <p:spPr bwMode="auto">
          <a:xfrm>
            <a:off x="467543" y="1484784"/>
            <a:ext cx="8155831" cy="4154984"/>
          </a:xfrm>
          <a:prstGeom prst="rect">
            <a:avLst/>
          </a:prstGeom>
          <a:noFill/>
          <a:ln w="9525">
            <a:noFill/>
            <a:miter lim="800000"/>
            <a:headEnd/>
            <a:tailEnd/>
          </a:ln>
        </p:spPr>
        <p:txBody>
          <a:bodyPr wrap="square">
            <a:spAutoFit/>
          </a:bodyPr>
          <a:lstStyle/>
          <a:p>
            <a:pPr marL="177800">
              <a:spcBef>
                <a:spcPts val="600"/>
              </a:spcBef>
              <a:spcAft>
                <a:spcPts val="600"/>
              </a:spcAft>
              <a:defRPr/>
            </a:pPr>
            <a:r>
              <a:rPr lang="en-GB" sz="2000" b="1" dirty="0" smtClean="0">
                <a:solidFill>
                  <a:schemeClr val="tx1"/>
                </a:solidFill>
                <a:latin typeface="Humanst521 BT"/>
                <a:cs typeface="Arial" pitchFamily="34" charset="0"/>
              </a:rPr>
              <a:t>3.4.   Challenge: Communication with respondents</a:t>
            </a:r>
          </a:p>
          <a:p>
            <a:pPr marL="520700" indent="-342900">
              <a:spcBef>
                <a:spcPts val="600"/>
              </a:spcBef>
              <a:spcAft>
                <a:spcPts val="600"/>
              </a:spcAft>
              <a:buClr>
                <a:schemeClr val="bg2"/>
              </a:buClr>
              <a:buFont typeface="Wingdings" panose="05000000000000000000" pitchFamily="2" charset="2"/>
              <a:buChar char="§"/>
              <a:defRPr/>
            </a:pPr>
            <a:r>
              <a:rPr lang="en-GB" sz="2000" dirty="0" smtClean="0">
                <a:solidFill>
                  <a:schemeClr val="tx1"/>
                </a:solidFill>
                <a:latin typeface="Humanst521 BT"/>
                <a:cs typeface="Arial" pitchFamily="34" charset="0"/>
              </a:rPr>
              <a:t>What communication strategy should be implemented to achieve a higher response rate?</a:t>
            </a:r>
          </a:p>
          <a:p>
            <a:pPr marL="977900" lvl="1" indent="-342900">
              <a:spcBef>
                <a:spcPts val="600"/>
              </a:spcBef>
              <a:spcAft>
                <a:spcPts val="600"/>
              </a:spcAft>
              <a:buClr>
                <a:schemeClr val="bg2"/>
              </a:buClr>
              <a:buFont typeface="Wingdings" panose="05000000000000000000" pitchFamily="2" charset="2"/>
              <a:buChar char="ü"/>
              <a:defRPr/>
            </a:pPr>
            <a:r>
              <a:rPr lang="en-GB" sz="1800" dirty="0" smtClean="0">
                <a:solidFill>
                  <a:schemeClr val="tx1"/>
                </a:solidFill>
                <a:latin typeface="Humanst521 BT"/>
                <a:cs typeface="Arial" pitchFamily="34" charset="0"/>
              </a:rPr>
              <a:t>Advance letter by post mail before 1</a:t>
            </a:r>
            <a:r>
              <a:rPr lang="en-GB" sz="1800" baseline="30000" dirty="0" smtClean="0">
                <a:solidFill>
                  <a:schemeClr val="tx1"/>
                </a:solidFill>
                <a:latin typeface="Humanst521 BT"/>
                <a:cs typeface="Arial" pitchFamily="34" charset="0"/>
              </a:rPr>
              <a:t>st</a:t>
            </a:r>
            <a:r>
              <a:rPr lang="en-GB" sz="1800" dirty="0" smtClean="0">
                <a:solidFill>
                  <a:schemeClr val="tx1"/>
                </a:solidFill>
                <a:latin typeface="Humanst521 BT"/>
                <a:cs typeface="Arial" pitchFamily="34" charset="0"/>
              </a:rPr>
              <a:t> rotation interview (CAPI) and the 1</a:t>
            </a:r>
            <a:r>
              <a:rPr lang="en-GB" sz="1800" baseline="30000" dirty="0" smtClean="0">
                <a:solidFill>
                  <a:schemeClr val="tx1"/>
                </a:solidFill>
                <a:latin typeface="Humanst521 BT"/>
                <a:cs typeface="Arial" pitchFamily="34" charset="0"/>
              </a:rPr>
              <a:t>st</a:t>
            </a:r>
            <a:r>
              <a:rPr lang="en-GB" sz="1800" dirty="0" smtClean="0">
                <a:solidFill>
                  <a:schemeClr val="tx1"/>
                </a:solidFill>
                <a:latin typeface="Humanst521 BT"/>
                <a:cs typeface="Arial" pitchFamily="34" charset="0"/>
              </a:rPr>
              <a:t> CATI interview (e-mail under evaluation);</a:t>
            </a:r>
          </a:p>
          <a:p>
            <a:pPr marL="977900" lvl="1" indent="-342900">
              <a:spcBef>
                <a:spcPts val="600"/>
              </a:spcBef>
              <a:spcAft>
                <a:spcPts val="600"/>
              </a:spcAft>
              <a:buClr>
                <a:schemeClr val="bg2"/>
              </a:buClr>
              <a:buFont typeface="Wingdings" panose="05000000000000000000" pitchFamily="2" charset="2"/>
              <a:buChar char="ü"/>
              <a:defRPr/>
            </a:pPr>
            <a:r>
              <a:rPr lang="en-GB" sz="1800" dirty="0" smtClean="0">
                <a:solidFill>
                  <a:schemeClr val="tx1"/>
                </a:solidFill>
                <a:latin typeface="Humanst521 BT"/>
                <a:cs typeface="Arial" pitchFamily="34" charset="0"/>
              </a:rPr>
              <a:t>Advance letter by e-mail with the login credential in the 1</a:t>
            </a:r>
            <a:r>
              <a:rPr lang="en-GB" sz="1800" baseline="30000" dirty="0" smtClean="0">
                <a:solidFill>
                  <a:schemeClr val="tx1"/>
                </a:solidFill>
                <a:latin typeface="Humanst521 BT"/>
                <a:cs typeface="Arial" pitchFamily="34" charset="0"/>
              </a:rPr>
              <a:t>st</a:t>
            </a:r>
            <a:r>
              <a:rPr lang="en-GB" sz="1800" dirty="0" smtClean="0">
                <a:solidFill>
                  <a:schemeClr val="tx1"/>
                </a:solidFill>
                <a:latin typeface="Humanst521 BT"/>
                <a:cs typeface="Arial" pitchFamily="34" charset="0"/>
              </a:rPr>
              <a:t> day of CAWI collection;</a:t>
            </a:r>
          </a:p>
          <a:p>
            <a:pPr marL="1435100" lvl="2" indent="-342900">
              <a:spcBef>
                <a:spcPts val="600"/>
              </a:spcBef>
              <a:spcAft>
                <a:spcPts val="600"/>
              </a:spcAft>
              <a:buClr>
                <a:schemeClr val="bg2"/>
              </a:buClr>
              <a:buFont typeface="Wingdings" panose="05000000000000000000" pitchFamily="2" charset="2"/>
              <a:buChar char="ü"/>
              <a:defRPr/>
            </a:pPr>
            <a:r>
              <a:rPr lang="en-GB" sz="1800" dirty="0" smtClean="0">
                <a:solidFill>
                  <a:schemeClr val="tx1"/>
                </a:solidFill>
                <a:latin typeface="Humanst521 BT"/>
                <a:cs typeface="Arial" pitchFamily="34" charset="0"/>
              </a:rPr>
              <a:t>Reminders will be sent by email during the 3</a:t>
            </a:r>
            <a:r>
              <a:rPr lang="en-GB" sz="1800" baseline="30000" dirty="0" smtClean="0">
                <a:solidFill>
                  <a:schemeClr val="tx1"/>
                </a:solidFill>
                <a:latin typeface="Humanst521 BT"/>
                <a:cs typeface="Arial" pitchFamily="34" charset="0"/>
              </a:rPr>
              <a:t>rd</a:t>
            </a:r>
            <a:r>
              <a:rPr lang="en-GB" sz="1800" dirty="0" smtClean="0">
                <a:solidFill>
                  <a:schemeClr val="tx1"/>
                </a:solidFill>
                <a:latin typeface="Humanst521 BT"/>
                <a:cs typeface="Arial" pitchFamily="34" charset="0"/>
              </a:rPr>
              <a:t> and 4</a:t>
            </a:r>
            <a:r>
              <a:rPr lang="en-GB" sz="1800" baseline="30000" dirty="0" smtClean="0">
                <a:solidFill>
                  <a:schemeClr val="tx1"/>
                </a:solidFill>
                <a:latin typeface="Humanst521 BT"/>
                <a:cs typeface="Arial" pitchFamily="34" charset="0"/>
              </a:rPr>
              <a:t>th</a:t>
            </a:r>
            <a:r>
              <a:rPr lang="en-GB" sz="1800" dirty="0" smtClean="0">
                <a:solidFill>
                  <a:schemeClr val="tx1"/>
                </a:solidFill>
                <a:latin typeface="Humanst521 BT"/>
                <a:cs typeface="Arial" pitchFamily="34" charset="0"/>
              </a:rPr>
              <a:t> days of collection;</a:t>
            </a:r>
          </a:p>
          <a:p>
            <a:pPr marL="1435100" lvl="2" indent="-342900">
              <a:spcBef>
                <a:spcPts val="600"/>
              </a:spcBef>
              <a:spcAft>
                <a:spcPts val="600"/>
              </a:spcAft>
              <a:buClr>
                <a:schemeClr val="bg2"/>
              </a:buClr>
              <a:buFontTx/>
              <a:buChar char="?"/>
              <a:defRPr/>
            </a:pPr>
            <a:r>
              <a:rPr lang="en-GB" sz="1800" dirty="0">
                <a:solidFill>
                  <a:schemeClr val="tx1"/>
                </a:solidFill>
                <a:latin typeface="Humanst521 BT"/>
                <a:cs typeface="Arial" pitchFamily="34" charset="0"/>
              </a:rPr>
              <a:t>SMS reminders are being considered;</a:t>
            </a:r>
          </a:p>
          <a:p>
            <a:pPr marL="1435100" lvl="2" indent="-342900">
              <a:spcBef>
                <a:spcPts val="600"/>
              </a:spcBef>
              <a:spcAft>
                <a:spcPts val="600"/>
              </a:spcAft>
              <a:buClr>
                <a:schemeClr val="bg2"/>
              </a:buClr>
              <a:buFont typeface="Wingdings" panose="05000000000000000000" pitchFamily="2" charset="2"/>
              <a:buChar char="ü"/>
              <a:defRPr/>
            </a:pPr>
            <a:r>
              <a:rPr lang="en-GB" sz="1800" dirty="0" smtClean="0">
                <a:solidFill>
                  <a:schemeClr val="tx1"/>
                </a:solidFill>
                <a:latin typeface="Humanst521 BT"/>
                <a:cs typeface="Arial" pitchFamily="34" charset="0"/>
              </a:rPr>
              <a:t>Reminders will include some profile differentiation.  </a:t>
            </a:r>
          </a:p>
        </p:txBody>
      </p:sp>
      <p:sp>
        <p:nvSpPr>
          <p:cNvPr id="10" name="TextBox 9"/>
          <p:cNvSpPr txBox="1"/>
          <p:nvPr/>
        </p:nvSpPr>
        <p:spPr>
          <a:xfrm>
            <a:off x="3779912" y="6269250"/>
            <a:ext cx="1080120" cy="400110"/>
          </a:xfrm>
          <a:prstGeom prst="rect">
            <a:avLst/>
          </a:prstGeom>
          <a:solidFill>
            <a:schemeClr val="bg1"/>
          </a:solidFill>
          <a:ln>
            <a:solidFill>
              <a:schemeClr val="bg1"/>
            </a:solidFill>
          </a:ln>
        </p:spPr>
        <p:txBody>
          <a:bodyPr wrap="square" rtlCol="0">
            <a:spAutoFit/>
          </a:bodyPr>
          <a:lstStyle/>
          <a:p>
            <a:endParaRPr lang="en-GB" sz="2000" dirty="0"/>
          </a:p>
        </p:txBody>
      </p:sp>
      <p:sp>
        <p:nvSpPr>
          <p:cNvPr id="11" name="Rectangle 38"/>
          <p:cNvSpPr>
            <a:spLocks noChangeArrowheads="1"/>
          </p:cNvSpPr>
          <p:nvPr/>
        </p:nvSpPr>
        <p:spPr bwMode="auto">
          <a:xfrm>
            <a:off x="2682751" y="512800"/>
            <a:ext cx="5940623" cy="503808"/>
          </a:xfrm>
          <a:prstGeom prst="rect">
            <a:avLst/>
          </a:prstGeom>
          <a:noFill/>
          <a:ln w="9525">
            <a:noFill/>
            <a:miter lim="800000"/>
            <a:headEnd/>
            <a:tailEnd/>
          </a:ln>
        </p:spPr>
        <p:txBody>
          <a:bodyPr anchor="ctr"/>
          <a:lstStyle/>
          <a:p>
            <a:pPr>
              <a:spcBef>
                <a:spcPct val="0"/>
              </a:spcBef>
            </a:pPr>
            <a:r>
              <a:rPr lang="en-US" sz="2000" dirty="0">
                <a:solidFill>
                  <a:schemeClr val="bg2"/>
                </a:solidFill>
                <a:latin typeface="Humanst521 BT"/>
              </a:rPr>
              <a:t>The challenges of introducing CAWI in the Portuguese LFS</a:t>
            </a:r>
            <a:endParaRPr lang="en-GB" sz="2000" dirty="0">
              <a:solidFill>
                <a:schemeClr val="bg2"/>
              </a:solidFill>
              <a:latin typeface="Humanst521 BT"/>
            </a:endParaRPr>
          </a:p>
        </p:txBody>
      </p:sp>
    </p:spTree>
    <p:extLst>
      <p:ext uri="{BB962C8B-B14F-4D97-AF65-F5344CB8AC3E}">
        <p14:creationId xmlns:p14="http://schemas.microsoft.com/office/powerpoint/2010/main" val="2538933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ChangeArrowheads="1"/>
          </p:cNvSpPr>
          <p:nvPr/>
        </p:nvSpPr>
        <p:spPr bwMode="auto">
          <a:xfrm>
            <a:off x="0" y="1409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P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Text Box 39"/>
          <p:cNvSpPr txBox="1">
            <a:spLocks noChangeArrowheads="1"/>
          </p:cNvSpPr>
          <p:nvPr/>
        </p:nvSpPr>
        <p:spPr bwMode="auto">
          <a:xfrm rot="5400000" flipV="1">
            <a:off x="7789627" y="765783"/>
            <a:ext cx="504825" cy="1006475"/>
          </a:xfrm>
          <a:prstGeom prst="rect">
            <a:avLst/>
          </a:prstGeom>
          <a:noFill/>
          <a:ln w="9525">
            <a:noFill/>
            <a:miter lim="800000"/>
            <a:headEnd/>
            <a:tailEnd/>
          </a:ln>
        </p:spPr>
        <p:txBody>
          <a:bodyPr>
            <a:spAutoFit/>
          </a:bodyPr>
          <a:lstStyle/>
          <a:p>
            <a:r>
              <a:rPr lang="pt-PT" dirty="0">
                <a:solidFill>
                  <a:srgbClr val="CC301F"/>
                </a:solidFill>
              </a:rPr>
              <a:t>«</a:t>
            </a:r>
          </a:p>
        </p:txBody>
      </p:sp>
      <p:sp>
        <p:nvSpPr>
          <p:cNvPr id="9" name="Text Box 30"/>
          <p:cNvSpPr txBox="1">
            <a:spLocks noChangeArrowheads="1"/>
          </p:cNvSpPr>
          <p:nvPr/>
        </p:nvSpPr>
        <p:spPr bwMode="auto">
          <a:xfrm flipV="1">
            <a:off x="8388424" y="6237312"/>
            <a:ext cx="469900" cy="457200"/>
          </a:xfrm>
          <a:prstGeom prst="rect">
            <a:avLst/>
          </a:prstGeom>
          <a:noFill/>
          <a:ln w="9525">
            <a:noFill/>
            <a:miter lim="800000"/>
            <a:headEnd/>
            <a:tailEnd/>
          </a:ln>
        </p:spPr>
        <p:txBody>
          <a:bodyPr>
            <a:spAutoFit/>
          </a:bodyPr>
          <a:lstStyle/>
          <a:p>
            <a:r>
              <a:rPr lang="pt-PT" sz="2400" dirty="0">
                <a:solidFill>
                  <a:srgbClr val="CC301F"/>
                </a:solidFill>
              </a:rPr>
              <a:t>«</a:t>
            </a:r>
          </a:p>
        </p:txBody>
      </p:sp>
      <p:sp>
        <p:nvSpPr>
          <p:cNvPr id="7" name="Text Box 13"/>
          <p:cNvSpPr txBox="1">
            <a:spLocks noChangeArrowheads="1"/>
          </p:cNvSpPr>
          <p:nvPr/>
        </p:nvSpPr>
        <p:spPr bwMode="auto">
          <a:xfrm>
            <a:off x="467543" y="1484784"/>
            <a:ext cx="8155831" cy="4755148"/>
          </a:xfrm>
          <a:prstGeom prst="rect">
            <a:avLst/>
          </a:prstGeom>
          <a:noFill/>
          <a:ln w="9525">
            <a:noFill/>
            <a:miter lim="800000"/>
            <a:headEnd/>
            <a:tailEnd/>
          </a:ln>
        </p:spPr>
        <p:txBody>
          <a:bodyPr wrap="square">
            <a:spAutoFit/>
          </a:bodyPr>
          <a:lstStyle/>
          <a:p>
            <a:pPr marL="177800">
              <a:spcBef>
                <a:spcPts val="600"/>
              </a:spcBef>
              <a:spcAft>
                <a:spcPts val="600"/>
              </a:spcAft>
              <a:defRPr/>
            </a:pPr>
            <a:r>
              <a:rPr lang="en-GB" sz="2000" b="1" dirty="0" smtClean="0">
                <a:solidFill>
                  <a:schemeClr val="tx1"/>
                </a:solidFill>
                <a:latin typeface="Humanst521 BT"/>
                <a:cs typeface="Arial" pitchFamily="34" charset="0"/>
              </a:rPr>
              <a:t>3.5.   Challenge: Survey support and helpdesk</a:t>
            </a:r>
          </a:p>
          <a:p>
            <a:pPr marL="520700" indent="-342900">
              <a:spcBef>
                <a:spcPts val="600"/>
              </a:spcBef>
              <a:spcAft>
                <a:spcPts val="600"/>
              </a:spcAft>
              <a:buClr>
                <a:schemeClr val="bg2"/>
              </a:buClr>
              <a:buFont typeface="Wingdings" panose="05000000000000000000" pitchFamily="2" charset="2"/>
              <a:buChar char="§"/>
              <a:defRPr/>
            </a:pPr>
            <a:r>
              <a:rPr lang="en-GB" sz="2000" dirty="0" smtClean="0">
                <a:solidFill>
                  <a:schemeClr val="tx1"/>
                </a:solidFill>
                <a:latin typeface="Humanst521 BT"/>
                <a:cs typeface="Arial" pitchFamily="34" charset="0"/>
              </a:rPr>
              <a:t>How to deal with the absence of interviewer and provide guidance to respondents?</a:t>
            </a:r>
          </a:p>
          <a:p>
            <a:pPr marL="977900" lvl="1" indent="-342900">
              <a:spcBef>
                <a:spcPts val="300"/>
              </a:spcBef>
              <a:spcAft>
                <a:spcPts val="300"/>
              </a:spcAft>
              <a:buClr>
                <a:schemeClr val="bg2"/>
              </a:buClr>
              <a:buFont typeface="Wingdings" panose="05000000000000000000" pitchFamily="2" charset="2"/>
              <a:buChar char="ü"/>
              <a:defRPr/>
            </a:pPr>
            <a:r>
              <a:rPr lang="en-GB" sz="1800" dirty="0" smtClean="0">
                <a:solidFill>
                  <a:schemeClr val="tx1"/>
                </a:solidFill>
                <a:latin typeface="Humanst521 BT"/>
                <a:cs typeface="Arial" pitchFamily="34" charset="0"/>
              </a:rPr>
              <a:t>Simplify questions to be self-explanatory and short as possible;</a:t>
            </a:r>
          </a:p>
          <a:p>
            <a:pPr marL="977900" lvl="1" indent="-342900">
              <a:spcBef>
                <a:spcPts val="300"/>
              </a:spcBef>
              <a:spcAft>
                <a:spcPts val="300"/>
              </a:spcAft>
              <a:buClr>
                <a:schemeClr val="bg2"/>
              </a:buClr>
              <a:buFont typeface="Wingdings" panose="05000000000000000000" pitchFamily="2" charset="2"/>
              <a:buChar char="ü"/>
              <a:defRPr/>
            </a:pPr>
            <a:r>
              <a:rPr lang="en-GB" sz="1800" dirty="0" smtClean="0">
                <a:solidFill>
                  <a:schemeClr val="tx1"/>
                </a:solidFill>
                <a:latin typeface="Humanst521 BT"/>
                <a:cs typeface="Arial" pitchFamily="34" charset="0"/>
              </a:rPr>
              <a:t>Common questionnaire/help to all modes, for familiarity and mode effect prevention;</a:t>
            </a:r>
          </a:p>
          <a:p>
            <a:pPr marL="635000" lvl="1">
              <a:spcBef>
                <a:spcPts val="600"/>
              </a:spcBef>
              <a:spcAft>
                <a:spcPts val="0"/>
              </a:spcAft>
              <a:buClr>
                <a:schemeClr val="bg2"/>
              </a:buClr>
              <a:defRPr/>
            </a:pPr>
            <a:r>
              <a:rPr lang="en-GB" sz="1800" dirty="0" smtClean="0">
                <a:solidFill>
                  <a:schemeClr val="tx1"/>
                </a:solidFill>
                <a:latin typeface="Humanst521 BT"/>
                <a:cs typeface="Arial" pitchFamily="34" charset="0"/>
              </a:rPr>
              <a:t>Support elements:</a:t>
            </a:r>
          </a:p>
          <a:p>
            <a:pPr marL="1377950" lvl="2" indent="-285750">
              <a:spcBef>
                <a:spcPts val="300"/>
              </a:spcBef>
              <a:spcAft>
                <a:spcPts val="300"/>
              </a:spcAft>
              <a:buClr>
                <a:schemeClr val="bg2"/>
              </a:buClr>
              <a:buFont typeface="Wingdings" panose="05000000000000000000" pitchFamily="2" charset="2"/>
              <a:buChar char="ü"/>
              <a:defRPr/>
            </a:pPr>
            <a:r>
              <a:rPr lang="en-GB" sz="1800" dirty="0" smtClean="0">
                <a:solidFill>
                  <a:schemeClr val="tx1"/>
                </a:solidFill>
                <a:latin typeface="Humanst521 BT"/>
                <a:cs typeface="Arial" pitchFamily="34" charset="0"/>
              </a:rPr>
              <a:t>Always visible text for additional context and explanation relevant for the majority of respondents;</a:t>
            </a:r>
          </a:p>
          <a:p>
            <a:pPr marL="1377950" lvl="2" indent="-285750">
              <a:spcBef>
                <a:spcPts val="300"/>
              </a:spcBef>
              <a:spcAft>
                <a:spcPts val="300"/>
              </a:spcAft>
              <a:buClr>
                <a:schemeClr val="bg2"/>
              </a:buClr>
              <a:buFont typeface="Wingdings" panose="05000000000000000000" pitchFamily="2" charset="2"/>
              <a:buChar char="ü"/>
              <a:defRPr/>
            </a:pPr>
            <a:r>
              <a:rPr lang="en-GB" sz="1800" dirty="0" smtClean="0">
                <a:solidFill>
                  <a:schemeClr val="tx1"/>
                </a:solidFill>
                <a:latin typeface="Humanst521 BT"/>
                <a:cs typeface="Arial" pitchFamily="34" charset="0"/>
              </a:rPr>
              <a:t>Hidden text elements for further clarification of some concepts, what to include and not-include, not needed for the majority of respondents.</a:t>
            </a:r>
          </a:p>
          <a:p>
            <a:pPr marL="920750" lvl="1" indent="-285750">
              <a:spcBef>
                <a:spcPts val="600"/>
              </a:spcBef>
              <a:spcAft>
                <a:spcPts val="600"/>
              </a:spcAft>
              <a:buClr>
                <a:schemeClr val="bg2"/>
              </a:buClr>
              <a:buFont typeface="Wingdings" panose="05000000000000000000" pitchFamily="2" charset="2"/>
              <a:buChar char="ü"/>
              <a:defRPr/>
            </a:pPr>
            <a:r>
              <a:rPr lang="en-GB" sz="1800" dirty="0" smtClean="0">
                <a:solidFill>
                  <a:schemeClr val="tx1"/>
                </a:solidFill>
                <a:latin typeface="Humanst521 BT"/>
                <a:cs typeface="Arial" pitchFamily="34" charset="0"/>
              </a:rPr>
              <a:t>Helpdesk available by e-mail and a free phone number (weekdays 9.30 </a:t>
            </a:r>
            <a:r>
              <a:rPr lang="en-GB" sz="1800" dirty="0" err="1" smtClean="0">
                <a:solidFill>
                  <a:schemeClr val="tx1"/>
                </a:solidFill>
                <a:latin typeface="Humanst521 BT"/>
                <a:cs typeface="Arial" pitchFamily="34" charset="0"/>
              </a:rPr>
              <a:t>a.m</a:t>
            </a:r>
            <a:r>
              <a:rPr lang="en-GB" sz="1800" dirty="0" smtClean="0">
                <a:solidFill>
                  <a:schemeClr val="tx1"/>
                </a:solidFill>
                <a:latin typeface="Humanst521 BT"/>
                <a:cs typeface="Arial" pitchFamily="34" charset="0"/>
              </a:rPr>
              <a:t> – 9:30 p.m.) with “real-time screen mirroring”.</a:t>
            </a:r>
            <a:endParaRPr lang="en-GB" sz="2000" dirty="0" smtClean="0">
              <a:solidFill>
                <a:schemeClr val="tx1"/>
              </a:solidFill>
              <a:latin typeface="Humanst521 BT"/>
              <a:cs typeface="Arial" pitchFamily="34" charset="0"/>
            </a:endParaRPr>
          </a:p>
        </p:txBody>
      </p:sp>
      <p:sp>
        <p:nvSpPr>
          <p:cNvPr id="10" name="TextBox 9"/>
          <p:cNvSpPr txBox="1"/>
          <p:nvPr/>
        </p:nvSpPr>
        <p:spPr>
          <a:xfrm>
            <a:off x="3779912" y="6269250"/>
            <a:ext cx="1080120" cy="400110"/>
          </a:xfrm>
          <a:prstGeom prst="rect">
            <a:avLst/>
          </a:prstGeom>
          <a:solidFill>
            <a:schemeClr val="bg1"/>
          </a:solidFill>
          <a:ln>
            <a:solidFill>
              <a:schemeClr val="bg1"/>
            </a:solidFill>
          </a:ln>
        </p:spPr>
        <p:txBody>
          <a:bodyPr wrap="square" rtlCol="0">
            <a:spAutoFit/>
          </a:bodyPr>
          <a:lstStyle/>
          <a:p>
            <a:endParaRPr lang="en-GB" sz="2000" dirty="0"/>
          </a:p>
        </p:txBody>
      </p:sp>
      <p:sp>
        <p:nvSpPr>
          <p:cNvPr id="11" name="Rectangle 38"/>
          <p:cNvSpPr>
            <a:spLocks noChangeArrowheads="1"/>
          </p:cNvSpPr>
          <p:nvPr/>
        </p:nvSpPr>
        <p:spPr bwMode="auto">
          <a:xfrm>
            <a:off x="2682751" y="512800"/>
            <a:ext cx="5940623" cy="503808"/>
          </a:xfrm>
          <a:prstGeom prst="rect">
            <a:avLst/>
          </a:prstGeom>
          <a:noFill/>
          <a:ln w="9525">
            <a:noFill/>
            <a:miter lim="800000"/>
            <a:headEnd/>
            <a:tailEnd/>
          </a:ln>
        </p:spPr>
        <p:txBody>
          <a:bodyPr anchor="ctr"/>
          <a:lstStyle/>
          <a:p>
            <a:pPr>
              <a:spcBef>
                <a:spcPct val="0"/>
              </a:spcBef>
            </a:pPr>
            <a:r>
              <a:rPr lang="en-US" sz="2000" dirty="0">
                <a:solidFill>
                  <a:schemeClr val="bg2"/>
                </a:solidFill>
                <a:latin typeface="Humanst521 BT"/>
              </a:rPr>
              <a:t>The challenges of introducing CAWI in the Portuguese LFS</a:t>
            </a:r>
            <a:endParaRPr lang="en-GB" sz="2000" dirty="0">
              <a:solidFill>
                <a:schemeClr val="bg2"/>
              </a:solidFill>
              <a:latin typeface="Humanst521 BT"/>
            </a:endParaRPr>
          </a:p>
        </p:txBody>
      </p:sp>
    </p:spTree>
    <p:extLst>
      <p:ext uri="{BB962C8B-B14F-4D97-AF65-F5344CB8AC3E}">
        <p14:creationId xmlns:p14="http://schemas.microsoft.com/office/powerpoint/2010/main" val="3209389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ChangeArrowheads="1"/>
          </p:cNvSpPr>
          <p:nvPr/>
        </p:nvSpPr>
        <p:spPr bwMode="auto">
          <a:xfrm>
            <a:off x="0" y="1409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P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Text Box 39"/>
          <p:cNvSpPr txBox="1">
            <a:spLocks noChangeArrowheads="1"/>
          </p:cNvSpPr>
          <p:nvPr/>
        </p:nvSpPr>
        <p:spPr bwMode="auto">
          <a:xfrm rot="5400000" flipV="1">
            <a:off x="7789627" y="765783"/>
            <a:ext cx="504825" cy="1006475"/>
          </a:xfrm>
          <a:prstGeom prst="rect">
            <a:avLst/>
          </a:prstGeom>
          <a:noFill/>
          <a:ln w="9525">
            <a:noFill/>
            <a:miter lim="800000"/>
            <a:headEnd/>
            <a:tailEnd/>
          </a:ln>
        </p:spPr>
        <p:txBody>
          <a:bodyPr>
            <a:spAutoFit/>
          </a:bodyPr>
          <a:lstStyle/>
          <a:p>
            <a:r>
              <a:rPr lang="pt-PT" dirty="0">
                <a:solidFill>
                  <a:srgbClr val="CC301F"/>
                </a:solidFill>
              </a:rPr>
              <a:t>«</a:t>
            </a:r>
          </a:p>
        </p:txBody>
      </p:sp>
      <p:sp>
        <p:nvSpPr>
          <p:cNvPr id="9" name="Text Box 30"/>
          <p:cNvSpPr txBox="1">
            <a:spLocks noChangeArrowheads="1"/>
          </p:cNvSpPr>
          <p:nvPr/>
        </p:nvSpPr>
        <p:spPr bwMode="auto">
          <a:xfrm flipV="1">
            <a:off x="8388424" y="6237312"/>
            <a:ext cx="469900" cy="457200"/>
          </a:xfrm>
          <a:prstGeom prst="rect">
            <a:avLst/>
          </a:prstGeom>
          <a:noFill/>
          <a:ln w="9525">
            <a:noFill/>
            <a:miter lim="800000"/>
            <a:headEnd/>
            <a:tailEnd/>
          </a:ln>
        </p:spPr>
        <p:txBody>
          <a:bodyPr>
            <a:spAutoFit/>
          </a:bodyPr>
          <a:lstStyle/>
          <a:p>
            <a:r>
              <a:rPr lang="pt-PT" sz="2400" dirty="0">
                <a:solidFill>
                  <a:srgbClr val="CC301F"/>
                </a:solidFill>
              </a:rPr>
              <a:t>«</a:t>
            </a:r>
          </a:p>
        </p:txBody>
      </p:sp>
      <p:sp>
        <p:nvSpPr>
          <p:cNvPr id="7" name="Text Box 13"/>
          <p:cNvSpPr txBox="1">
            <a:spLocks noChangeArrowheads="1"/>
          </p:cNvSpPr>
          <p:nvPr/>
        </p:nvSpPr>
        <p:spPr bwMode="auto">
          <a:xfrm>
            <a:off x="467543" y="1484784"/>
            <a:ext cx="8280921" cy="5232202"/>
          </a:xfrm>
          <a:prstGeom prst="rect">
            <a:avLst/>
          </a:prstGeom>
          <a:noFill/>
          <a:ln w="9525">
            <a:noFill/>
            <a:miter lim="800000"/>
            <a:headEnd/>
            <a:tailEnd/>
          </a:ln>
        </p:spPr>
        <p:txBody>
          <a:bodyPr wrap="square">
            <a:spAutoFit/>
          </a:bodyPr>
          <a:lstStyle/>
          <a:p>
            <a:pPr marL="177800">
              <a:spcBef>
                <a:spcPts val="600"/>
              </a:spcBef>
              <a:spcAft>
                <a:spcPts val="600"/>
              </a:spcAft>
              <a:defRPr/>
            </a:pPr>
            <a:r>
              <a:rPr lang="en-GB" sz="2000" b="1" dirty="0" smtClean="0">
                <a:solidFill>
                  <a:schemeClr val="tx1"/>
                </a:solidFill>
                <a:latin typeface="Humanst521 BT"/>
                <a:cs typeface="Arial" pitchFamily="34" charset="0"/>
              </a:rPr>
              <a:t>3.4.   Challenge: Website CAWI</a:t>
            </a:r>
          </a:p>
          <a:p>
            <a:pPr marL="520700" indent="-342900">
              <a:spcBef>
                <a:spcPts val="600"/>
              </a:spcBef>
              <a:spcAft>
                <a:spcPts val="600"/>
              </a:spcAft>
              <a:buClr>
                <a:schemeClr val="bg2"/>
              </a:buClr>
              <a:buFont typeface="Wingdings" panose="05000000000000000000" pitchFamily="2" charset="2"/>
              <a:buChar char="§"/>
              <a:defRPr/>
            </a:pPr>
            <a:r>
              <a:rPr lang="en-GB" sz="2000" dirty="0" smtClean="0">
                <a:solidFill>
                  <a:schemeClr val="tx1"/>
                </a:solidFill>
                <a:latin typeface="Humanst521 BT"/>
                <a:cs typeface="Arial" pitchFamily="34" charset="0"/>
              </a:rPr>
              <a:t>How to make for a smooth CAWI experience?  </a:t>
            </a:r>
          </a:p>
          <a:p>
            <a:pPr marL="520700" indent="-342900">
              <a:spcBef>
                <a:spcPts val="600"/>
              </a:spcBef>
              <a:spcAft>
                <a:spcPts val="600"/>
              </a:spcAft>
              <a:buClr>
                <a:schemeClr val="bg2"/>
              </a:buClr>
              <a:buFont typeface="Wingdings" panose="05000000000000000000" pitchFamily="2" charset="2"/>
              <a:buChar char="§"/>
              <a:defRPr/>
            </a:pPr>
            <a:r>
              <a:rPr lang="en-GB" sz="2000" dirty="0" smtClean="0">
                <a:solidFill>
                  <a:schemeClr val="tx1"/>
                </a:solidFill>
                <a:latin typeface="Humanst521 BT"/>
                <a:cs typeface="Arial" pitchFamily="34" charset="0"/>
              </a:rPr>
              <a:t>Based on the existing web platform </a:t>
            </a:r>
            <a:r>
              <a:rPr lang="en-US" sz="2000" dirty="0" smtClean="0">
                <a:solidFill>
                  <a:schemeClr val="tx1"/>
                </a:solidFill>
                <a:latin typeface="Humanst521 BT"/>
                <a:cs typeface="Arial" pitchFamily="34" charset="0"/>
              </a:rPr>
              <a:t>that </a:t>
            </a:r>
            <a:r>
              <a:rPr lang="en-US" sz="2000" dirty="0">
                <a:solidFill>
                  <a:schemeClr val="tx1"/>
                </a:solidFill>
                <a:latin typeface="Humanst521 BT"/>
                <a:cs typeface="Arial" pitchFamily="34" charset="0"/>
              </a:rPr>
              <a:t>is part of </a:t>
            </a:r>
            <a:r>
              <a:rPr lang="en-US" sz="2000" dirty="0" smtClean="0">
                <a:solidFill>
                  <a:schemeClr val="tx1"/>
                </a:solidFill>
                <a:latin typeface="Humanst521 BT"/>
                <a:cs typeface="Arial" pitchFamily="34" charset="0"/>
              </a:rPr>
              <a:t>an integrated </a:t>
            </a:r>
            <a:r>
              <a:rPr lang="en-US" sz="2000" dirty="0">
                <a:solidFill>
                  <a:schemeClr val="tx1"/>
                </a:solidFill>
                <a:latin typeface="Humanst521 BT"/>
                <a:cs typeface="Arial" pitchFamily="34" charset="0"/>
              </a:rPr>
              <a:t>multi-mode </a:t>
            </a:r>
            <a:r>
              <a:rPr lang="en-US" sz="2000" dirty="0" smtClean="0">
                <a:solidFill>
                  <a:schemeClr val="tx1"/>
                </a:solidFill>
                <a:latin typeface="Humanst521 BT"/>
                <a:cs typeface="Arial" pitchFamily="34" charset="0"/>
              </a:rPr>
              <a:t>management system.</a:t>
            </a:r>
            <a:r>
              <a:rPr lang="en-GB" sz="2000" dirty="0" smtClean="0">
                <a:solidFill>
                  <a:schemeClr val="tx1"/>
                </a:solidFill>
                <a:latin typeface="Humanst521 BT"/>
                <a:cs typeface="Arial" pitchFamily="34" charset="0"/>
              </a:rPr>
              <a:t>  </a:t>
            </a:r>
          </a:p>
          <a:p>
            <a:pPr marL="977900" lvl="1" indent="-342900">
              <a:spcBef>
                <a:spcPts val="600"/>
              </a:spcBef>
              <a:spcAft>
                <a:spcPts val="600"/>
              </a:spcAft>
              <a:buClr>
                <a:schemeClr val="bg2"/>
              </a:buClr>
              <a:buFont typeface="Wingdings" panose="05000000000000000000" pitchFamily="2" charset="2"/>
              <a:buChar char="ü"/>
              <a:defRPr/>
            </a:pPr>
            <a:r>
              <a:rPr lang="en-GB" sz="1800" dirty="0" smtClean="0">
                <a:solidFill>
                  <a:schemeClr val="tx1"/>
                </a:solidFill>
                <a:latin typeface="Humanst521 BT"/>
                <a:cs typeface="Arial" pitchFamily="34" charset="0"/>
              </a:rPr>
              <a:t>Website CAWI is mobile compatible/friendly, although not designed in a mobile first approach;</a:t>
            </a:r>
          </a:p>
          <a:p>
            <a:pPr marL="977900" lvl="1" indent="-342900">
              <a:spcBef>
                <a:spcPts val="600"/>
              </a:spcBef>
              <a:spcAft>
                <a:spcPts val="600"/>
              </a:spcAft>
              <a:buClr>
                <a:schemeClr val="bg2"/>
              </a:buClr>
              <a:buFont typeface="Wingdings" panose="05000000000000000000" pitchFamily="2" charset="2"/>
              <a:buChar char="ü"/>
              <a:defRPr/>
            </a:pPr>
            <a:r>
              <a:rPr lang="en-GB" sz="1800" dirty="0" smtClean="0">
                <a:solidFill>
                  <a:schemeClr val="tx1"/>
                </a:solidFill>
                <a:latin typeface="Humanst521 BT"/>
                <a:cs typeface="Arial" pitchFamily="34" charset="0"/>
              </a:rPr>
              <a:t>First version is expected in the following months, with enough time for adjustments and improvements;</a:t>
            </a:r>
          </a:p>
          <a:p>
            <a:pPr marL="977900" lvl="1" indent="-342900">
              <a:spcBef>
                <a:spcPts val="600"/>
              </a:spcBef>
              <a:spcAft>
                <a:spcPts val="600"/>
              </a:spcAft>
              <a:buClr>
                <a:schemeClr val="bg2"/>
              </a:buClr>
              <a:buFontTx/>
              <a:buChar char="?"/>
              <a:defRPr/>
            </a:pPr>
            <a:r>
              <a:rPr lang="en-GB" sz="1800" dirty="0" smtClean="0">
                <a:solidFill>
                  <a:schemeClr val="tx1"/>
                </a:solidFill>
                <a:latin typeface="Humanst521 BT"/>
                <a:cs typeface="Arial" pitchFamily="34" charset="0"/>
              </a:rPr>
              <a:t>User experience (UX) testing of the web page (under evaluation).</a:t>
            </a:r>
          </a:p>
          <a:p>
            <a:pPr marL="1549400" lvl="2" indent="-457200">
              <a:spcBef>
                <a:spcPts val="600"/>
              </a:spcBef>
              <a:spcAft>
                <a:spcPts val="600"/>
              </a:spcAft>
              <a:buClr>
                <a:schemeClr val="bg2"/>
              </a:buClr>
              <a:buFont typeface="Arial" panose="020B0604020202020204" pitchFamily="34" charset="0"/>
              <a:buChar char="•"/>
              <a:defRPr/>
            </a:pPr>
            <a:r>
              <a:rPr lang="en-GB" sz="1800" dirty="0" smtClean="0">
                <a:solidFill>
                  <a:schemeClr val="tx1"/>
                </a:solidFill>
                <a:latin typeface="Humanst521 BT"/>
                <a:cs typeface="Arial" pitchFamily="34" charset="0"/>
              </a:rPr>
              <a:t>Login page;</a:t>
            </a:r>
          </a:p>
          <a:p>
            <a:pPr marL="1549400" lvl="2" indent="-457200">
              <a:spcBef>
                <a:spcPts val="600"/>
              </a:spcBef>
              <a:spcAft>
                <a:spcPts val="600"/>
              </a:spcAft>
              <a:buClr>
                <a:schemeClr val="bg2"/>
              </a:buClr>
              <a:buFont typeface="Arial" panose="020B0604020202020204" pitchFamily="34" charset="0"/>
              <a:buChar char="•"/>
              <a:defRPr/>
            </a:pPr>
            <a:r>
              <a:rPr lang="en-GB" sz="1800" dirty="0" smtClean="0">
                <a:solidFill>
                  <a:schemeClr val="tx1"/>
                </a:solidFill>
                <a:latin typeface="Humanst521 BT"/>
                <a:cs typeface="Arial" pitchFamily="34" charset="0"/>
              </a:rPr>
              <a:t>Initial group of questions;</a:t>
            </a:r>
          </a:p>
          <a:p>
            <a:pPr marL="1549400" lvl="2" indent="-457200">
              <a:spcBef>
                <a:spcPts val="600"/>
              </a:spcBef>
              <a:spcAft>
                <a:spcPts val="600"/>
              </a:spcAft>
              <a:buClr>
                <a:schemeClr val="bg2"/>
              </a:buClr>
              <a:buFont typeface="Arial" panose="020B0604020202020204" pitchFamily="34" charset="0"/>
              <a:buChar char="•"/>
              <a:defRPr/>
            </a:pPr>
            <a:r>
              <a:rPr lang="en-GB" sz="1800" dirty="0" smtClean="0">
                <a:solidFill>
                  <a:schemeClr val="tx1"/>
                </a:solidFill>
                <a:latin typeface="Humanst521 BT"/>
                <a:cs typeface="Arial" pitchFamily="34" charset="0"/>
              </a:rPr>
              <a:t>General navigation of the survey web page.</a:t>
            </a:r>
          </a:p>
          <a:p>
            <a:pPr marL="1435100" lvl="2" indent="-342900">
              <a:spcBef>
                <a:spcPts val="600"/>
              </a:spcBef>
              <a:spcAft>
                <a:spcPts val="600"/>
              </a:spcAft>
              <a:buClr>
                <a:schemeClr val="bg2"/>
              </a:buClr>
              <a:buFont typeface="Arial" panose="020B0604020202020204" pitchFamily="34" charset="0"/>
              <a:buChar char="•"/>
              <a:defRPr/>
            </a:pPr>
            <a:endParaRPr lang="en-GB" sz="2000" b="1" dirty="0" smtClean="0">
              <a:solidFill>
                <a:schemeClr val="tx1"/>
              </a:solidFill>
              <a:latin typeface="Humanst521 BT"/>
              <a:cs typeface="Arial" pitchFamily="34" charset="0"/>
            </a:endParaRPr>
          </a:p>
        </p:txBody>
      </p:sp>
      <p:sp>
        <p:nvSpPr>
          <p:cNvPr id="10" name="TextBox 9"/>
          <p:cNvSpPr txBox="1"/>
          <p:nvPr/>
        </p:nvSpPr>
        <p:spPr>
          <a:xfrm>
            <a:off x="3779912" y="6269250"/>
            <a:ext cx="1080120" cy="400110"/>
          </a:xfrm>
          <a:prstGeom prst="rect">
            <a:avLst/>
          </a:prstGeom>
          <a:solidFill>
            <a:schemeClr val="bg1"/>
          </a:solidFill>
          <a:ln>
            <a:solidFill>
              <a:schemeClr val="bg1"/>
            </a:solidFill>
          </a:ln>
        </p:spPr>
        <p:txBody>
          <a:bodyPr wrap="square" rtlCol="0">
            <a:spAutoFit/>
          </a:bodyPr>
          <a:lstStyle/>
          <a:p>
            <a:endParaRPr lang="en-GB" sz="2000" dirty="0"/>
          </a:p>
        </p:txBody>
      </p:sp>
      <p:sp>
        <p:nvSpPr>
          <p:cNvPr id="11" name="Rectangle 38"/>
          <p:cNvSpPr>
            <a:spLocks noChangeArrowheads="1"/>
          </p:cNvSpPr>
          <p:nvPr/>
        </p:nvSpPr>
        <p:spPr bwMode="auto">
          <a:xfrm>
            <a:off x="2682751" y="512800"/>
            <a:ext cx="5940623" cy="503808"/>
          </a:xfrm>
          <a:prstGeom prst="rect">
            <a:avLst/>
          </a:prstGeom>
          <a:noFill/>
          <a:ln w="9525">
            <a:noFill/>
            <a:miter lim="800000"/>
            <a:headEnd/>
            <a:tailEnd/>
          </a:ln>
        </p:spPr>
        <p:txBody>
          <a:bodyPr anchor="ctr"/>
          <a:lstStyle/>
          <a:p>
            <a:pPr>
              <a:spcBef>
                <a:spcPct val="0"/>
              </a:spcBef>
            </a:pPr>
            <a:r>
              <a:rPr lang="en-US" sz="2000" dirty="0">
                <a:solidFill>
                  <a:schemeClr val="bg2"/>
                </a:solidFill>
                <a:latin typeface="Humanst521 BT"/>
              </a:rPr>
              <a:t>The challenges of introducing CAWI in the Portuguese LFS</a:t>
            </a:r>
            <a:endParaRPr lang="en-GB" sz="2000" dirty="0">
              <a:solidFill>
                <a:schemeClr val="bg2"/>
              </a:solidFill>
              <a:latin typeface="Humanst521 BT"/>
            </a:endParaRPr>
          </a:p>
        </p:txBody>
      </p:sp>
    </p:spTree>
    <p:extLst>
      <p:ext uri="{BB962C8B-B14F-4D97-AF65-F5344CB8AC3E}">
        <p14:creationId xmlns:p14="http://schemas.microsoft.com/office/powerpoint/2010/main" val="3413956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ChangeArrowheads="1"/>
          </p:cNvSpPr>
          <p:nvPr/>
        </p:nvSpPr>
        <p:spPr bwMode="auto">
          <a:xfrm>
            <a:off x="0" y="1409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P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Text Box 39"/>
          <p:cNvSpPr txBox="1">
            <a:spLocks noChangeArrowheads="1"/>
          </p:cNvSpPr>
          <p:nvPr/>
        </p:nvSpPr>
        <p:spPr bwMode="auto">
          <a:xfrm rot="5400000" flipV="1">
            <a:off x="7789627" y="765783"/>
            <a:ext cx="504825" cy="1006475"/>
          </a:xfrm>
          <a:prstGeom prst="rect">
            <a:avLst/>
          </a:prstGeom>
          <a:noFill/>
          <a:ln w="9525">
            <a:noFill/>
            <a:miter lim="800000"/>
            <a:headEnd/>
            <a:tailEnd/>
          </a:ln>
        </p:spPr>
        <p:txBody>
          <a:bodyPr>
            <a:spAutoFit/>
          </a:bodyPr>
          <a:lstStyle/>
          <a:p>
            <a:r>
              <a:rPr lang="pt-PT" dirty="0">
                <a:solidFill>
                  <a:srgbClr val="CC301F"/>
                </a:solidFill>
              </a:rPr>
              <a:t>«</a:t>
            </a:r>
          </a:p>
        </p:txBody>
      </p:sp>
      <p:sp>
        <p:nvSpPr>
          <p:cNvPr id="9" name="Text Box 30"/>
          <p:cNvSpPr txBox="1">
            <a:spLocks noChangeArrowheads="1"/>
          </p:cNvSpPr>
          <p:nvPr/>
        </p:nvSpPr>
        <p:spPr bwMode="auto">
          <a:xfrm flipV="1">
            <a:off x="8388424" y="6237312"/>
            <a:ext cx="469900" cy="457200"/>
          </a:xfrm>
          <a:prstGeom prst="rect">
            <a:avLst/>
          </a:prstGeom>
          <a:noFill/>
          <a:ln w="9525">
            <a:noFill/>
            <a:miter lim="800000"/>
            <a:headEnd/>
            <a:tailEnd/>
          </a:ln>
        </p:spPr>
        <p:txBody>
          <a:bodyPr>
            <a:spAutoFit/>
          </a:bodyPr>
          <a:lstStyle/>
          <a:p>
            <a:r>
              <a:rPr lang="pt-PT" sz="2400" dirty="0">
                <a:solidFill>
                  <a:srgbClr val="CC301F"/>
                </a:solidFill>
              </a:rPr>
              <a:t>«</a:t>
            </a:r>
          </a:p>
        </p:txBody>
      </p:sp>
      <p:sp>
        <p:nvSpPr>
          <p:cNvPr id="7" name="Text Box 13"/>
          <p:cNvSpPr txBox="1">
            <a:spLocks noChangeArrowheads="1"/>
          </p:cNvSpPr>
          <p:nvPr/>
        </p:nvSpPr>
        <p:spPr bwMode="auto">
          <a:xfrm>
            <a:off x="467543" y="1484784"/>
            <a:ext cx="8155831" cy="2554545"/>
          </a:xfrm>
          <a:prstGeom prst="rect">
            <a:avLst/>
          </a:prstGeom>
          <a:noFill/>
          <a:ln w="9525">
            <a:noFill/>
            <a:miter lim="800000"/>
            <a:headEnd/>
            <a:tailEnd/>
          </a:ln>
        </p:spPr>
        <p:txBody>
          <a:bodyPr wrap="square">
            <a:spAutoFit/>
          </a:bodyPr>
          <a:lstStyle/>
          <a:p>
            <a:pPr marL="177800">
              <a:spcBef>
                <a:spcPts val="600"/>
              </a:spcBef>
              <a:spcAft>
                <a:spcPts val="600"/>
              </a:spcAft>
              <a:defRPr/>
            </a:pPr>
            <a:r>
              <a:rPr lang="en-GB" sz="2000" b="1" dirty="0">
                <a:solidFill>
                  <a:schemeClr val="tx1"/>
                </a:solidFill>
                <a:latin typeface="Humanst521 BT"/>
                <a:cs typeface="Arial" pitchFamily="34" charset="0"/>
              </a:rPr>
              <a:t>4</a:t>
            </a:r>
            <a:r>
              <a:rPr lang="en-GB" sz="2000" b="1" dirty="0" smtClean="0">
                <a:solidFill>
                  <a:schemeClr val="tx1"/>
                </a:solidFill>
                <a:latin typeface="Humanst521 BT"/>
                <a:cs typeface="Arial" pitchFamily="34" charset="0"/>
              </a:rPr>
              <a:t>.   Summary</a:t>
            </a:r>
          </a:p>
          <a:p>
            <a:pPr marL="520700" indent="-342900">
              <a:spcBef>
                <a:spcPts val="600"/>
              </a:spcBef>
              <a:spcAft>
                <a:spcPts val="600"/>
              </a:spcAft>
              <a:buClr>
                <a:schemeClr val="bg2"/>
              </a:buClr>
              <a:buFont typeface="Wingdings" panose="05000000000000000000" pitchFamily="2" charset="2"/>
              <a:buChar char="§"/>
              <a:defRPr/>
            </a:pPr>
            <a:r>
              <a:rPr lang="en-GB" sz="2000" dirty="0" smtClean="0">
                <a:solidFill>
                  <a:schemeClr val="tx1"/>
                </a:solidFill>
                <a:latin typeface="Humanst521 BT"/>
                <a:cs typeface="Arial" pitchFamily="34" charset="0"/>
              </a:rPr>
              <a:t>The LFS is a demanding survey, the introduction of CAWI requires a careful plan to be successful. Given the complexity of survey we expect to use the learnt lessons of this journey for future household surveys in Statistics Portugal.</a:t>
            </a:r>
          </a:p>
          <a:p>
            <a:pPr marL="520700" indent="-342900">
              <a:spcBef>
                <a:spcPts val="600"/>
              </a:spcBef>
              <a:spcAft>
                <a:spcPts val="600"/>
              </a:spcAft>
              <a:buClr>
                <a:schemeClr val="bg2"/>
              </a:buClr>
              <a:buFont typeface="Wingdings" panose="05000000000000000000" pitchFamily="2" charset="2"/>
              <a:buChar char="§"/>
              <a:defRPr/>
            </a:pPr>
            <a:r>
              <a:rPr lang="en-GB" sz="2000" dirty="0" smtClean="0">
                <a:solidFill>
                  <a:schemeClr val="tx1"/>
                </a:solidFill>
                <a:latin typeface="Humanst521 BT"/>
                <a:cs typeface="Arial" pitchFamily="34" charset="0"/>
              </a:rPr>
              <a:t>The solutions and ideas presented are not final, the discussion is on going, looking for the best solution. </a:t>
            </a:r>
          </a:p>
        </p:txBody>
      </p:sp>
      <p:sp>
        <p:nvSpPr>
          <p:cNvPr id="10" name="TextBox 9"/>
          <p:cNvSpPr txBox="1"/>
          <p:nvPr/>
        </p:nvSpPr>
        <p:spPr>
          <a:xfrm>
            <a:off x="3779912" y="6269250"/>
            <a:ext cx="1080120" cy="400110"/>
          </a:xfrm>
          <a:prstGeom prst="rect">
            <a:avLst/>
          </a:prstGeom>
          <a:solidFill>
            <a:schemeClr val="bg1"/>
          </a:solidFill>
          <a:ln>
            <a:solidFill>
              <a:schemeClr val="bg1"/>
            </a:solidFill>
          </a:ln>
        </p:spPr>
        <p:txBody>
          <a:bodyPr wrap="square" rtlCol="0">
            <a:spAutoFit/>
          </a:bodyPr>
          <a:lstStyle/>
          <a:p>
            <a:endParaRPr lang="en-GB" sz="2000" dirty="0"/>
          </a:p>
        </p:txBody>
      </p:sp>
      <p:sp>
        <p:nvSpPr>
          <p:cNvPr id="11" name="Rectangle 38"/>
          <p:cNvSpPr>
            <a:spLocks noChangeArrowheads="1"/>
          </p:cNvSpPr>
          <p:nvPr/>
        </p:nvSpPr>
        <p:spPr bwMode="auto">
          <a:xfrm>
            <a:off x="2682751" y="512800"/>
            <a:ext cx="5940623" cy="503808"/>
          </a:xfrm>
          <a:prstGeom prst="rect">
            <a:avLst/>
          </a:prstGeom>
          <a:noFill/>
          <a:ln w="9525">
            <a:noFill/>
            <a:miter lim="800000"/>
            <a:headEnd/>
            <a:tailEnd/>
          </a:ln>
        </p:spPr>
        <p:txBody>
          <a:bodyPr anchor="ctr"/>
          <a:lstStyle/>
          <a:p>
            <a:pPr>
              <a:spcBef>
                <a:spcPct val="0"/>
              </a:spcBef>
            </a:pPr>
            <a:r>
              <a:rPr lang="en-US" sz="2000" dirty="0">
                <a:solidFill>
                  <a:schemeClr val="bg2"/>
                </a:solidFill>
                <a:latin typeface="Humanst521 BT"/>
              </a:rPr>
              <a:t>The challenges of introducing CAWI in the Portuguese LFS</a:t>
            </a:r>
            <a:endParaRPr lang="en-GB" sz="2000" dirty="0">
              <a:solidFill>
                <a:schemeClr val="bg2"/>
              </a:solidFill>
              <a:latin typeface="Humanst521 BT"/>
            </a:endParaRPr>
          </a:p>
        </p:txBody>
      </p:sp>
    </p:spTree>
    <p:extLst>
      <p:ext uri="{BB962C8B-B14F-4D97-AF65-F5344CB8AC3E}">
        <p14:creationId xmlns:p14="http://schemas.microsoft.com/office/powerpoint/2010/main" val="3078210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ChangeArrowheads="1"/>
          </p:cNvSpPr>
          <p:nvPr/>
        </p:nvSpPr>
        <p:spPr bwMode="auto">
          <a:xfrm>
            <a:off x="0" y="1409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P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Text Box 39"/>
          <p:cNvSpPr txBox="1">
            <a:spLocks noChangeArrowheads="1"/>
          </p:cNvSpPr>
          <p:nvPr/>
        </p:nvSpPr>
        <p:spPr bwMode="auto">
          <a:xfrm rot="5400000" flipV="1">
            <a:off x="7789627" y="765783"/>
            <a:ext cx="504825" cy="1006475"/>
          </a:xfrm>
          <a:prstGeom prst="rect">
            <a:avLst/>
          </a:prstGeom>
          <a:noFill/>
          <a:ln w="9525">
            <a:noFill/>
            <a:miter lim="800000"/>
            <a:headEnd/>
            <a:tailEnd/>
          </a:ln>
        </p:spPr>
        <p:txBody>
          <a:bodyPr>
            <a:spAutoFit/>
          </a:bodyPr>
          <a:lstStyle/>
          <a:p>
            <a:r>
              <a:rPr lang="pt-PT" dirty="0">
                <a:solidFill>
                  <a:srgbClr val="CC301F"/>
                </a:solidFill>
              </a:rPr>
              <a:t>«</a:t>
            </a:r>
          </a:p>
        </p:txBody>
      </p:sp>
      <p:sp>
        <p:nvSpPr>
          <p:cNvPr id="9" name="Text Box 30"/>
          <p:cNvSpPr txBox="1">
            <a:spLocks noChangeArrowheads="1"/>
          </p:cNvSpPr>
          <p:nvPr/>
        </p:nvSpPr>
        <p:spPr bwMode="auto">
          <a:xfrm flipV="1">
            <a:off x="8388424" y="6237312"/>
            <a:ext cx="469900" cy="457200"/>
          </a:xfrm>
          <a:prstGeom prst="rect">
            <a:avLst/>
          </a:prstGeom>
          <a:noFill/>
          <a:ln w="9525">
            <a:noFill/>
            <a:miter lim="800000"/>
            <a:headEnd/>
            <a:tailEnd/>
          </a:ln>
        </p:spPr>
        <p:txBody>
          <a:bodyPr>
            <a:spAutoFit/>
          </a:bodyPr>
          <a:lstStyle/>
          <a:p>
            <a:r>
              <a:rPr lang="pt-PT" sz="2400" dirty="0">
                <a:solidFill>
                  <a:srgbClr val="CC301F"/>
                </a:solidFill>
              </a:rPr>
              <a:t>«</a:t>
            </a:r>
          </a:p>
        </p:txBody>
      </p:sp>
      <p:sp>
        <p:nvSpPr>
          <p:cNvPr id="7" name="Text Box 13"/>
          <p:cNvSpPr txBox="1">
            <a:spLocks noChangeArrowheads="1"/>
          </p:cNvSpPr>
          <p:nvPr/>
        </p:nvSpPr>
        <p:spPr bwMode="auto">
          <a:xfrm>
            <a:off x="467543" y="1484784"/>
            <a:ext cx="8155831" cy="4585871"/>
          </a:xfrm>
          <a:prstGeom prst="rect">
            <a:avLst/>
          </a:prstGeom>
          <a:noFill/>
          <a:ln w="9525">
            <a:noFill/>
            <a:miter lim="800000"/>
            <a:headEnd/>
            <a:tailEnd/>
          </a:ln>
        </p:spPr>
        <p:txBody>
          <a:bodyPr wrap="square">
            <a:spAutoFit/>
          </a:bodyPr>
          <a:lstStyle/>
          <a:p>
            <a:pPr marL="635000" indent="-457200">
              <a:spcBef>
                <a:spcPts val="600"/>
              </a:spcBef>
              <a:spcAft>
                <a:spcPts val="600"/>
              </a:spcAft>
              <a:buAutoNum type="arabicPeriod" startAt="4"/>
              <a:defRPr/>
            </a:pPr>
            <a:r>
              <a:rPr lang="en-GB" sz="2000" b="1" dirty="0" smtClean="0">
                <a:solidFill>
                  <a:schemeClr val="tx1"/>
                </a:solidFill>
                <a:latin typeface="Humanst521 BT"/>
                <a:cs typeface="Arial" pitchFamily="34" charset="0"/>
              </a:rPr>
              <a:t>Summary </a:t>
            </a:r>
            <a:r>
              <a:rPr lang="en-GB" sz="2000" b="1" i="1" dirty="0" smtClean="0">
                <a:solidFill>
                  <a:schemeClr val="tx1"/>
                </a:solidFill>
                <a:latin typeface="Humanst521 BT"/>
                <a:cs typeface="Arial" pitchFamily="34" charset="0"/>
              </a:rPr>
              <a:t>(cont.)</a:t>
            </a:r>
          </a:p>
          <a:p>
            <a:pPr marL="635000" indent="-457200">
              <a:spcBef>
                <a:spcPts val="600"/>
              </a:spcBef>
              <a:spcAft>
                <a:spcPts val="600"/>
              </a:spcAft>
              <a:buClr>
                <a:schemeClr val="bg2"/>
              </a:buClr>
              <a:buFont typeface="Wingdings" panose="05000000000000000000" pitchFamily="2" charset="2"/>
              <a:buChar char="§"/>
              <a:defRPr/>
            </a:pPr>
            <a:r>
              <a:rPr lang="en-GB" sz="2000" dirty="0" smtClean="0">
                <a:solidFill>
                  <a:schemeClr val="tx1"/>
                </a:solidFill>
                <a:latin typeface="Humanst521 BT"/>
                <a:cs typeface="Arial" pitchFamily="34" charset="0"/>
              </a:rPr>
              <a:t>Quick summary:</a:t>
            </a:r>
          </a:p>
          <a:p>
            <a:pPr marL="1092200" lvl="1" indent="-457200">
              <a:spcBef>
                <a:spcPts val="600"/>
              </a:spcBef>
              <a:spcAft>
                <a:spcPts val="600"/>
              </a:spcAft>
              <a:buClr>
                <a:schemeClr val="bg2"/>
              </a:buClr>
              <a:buFont typeface="Wingdings" panose="05000000000000000000" pitchFamily="2" charset="2"/>
              <a:buChar char="§"/>
              <a:defRPr/>
            </a:pPr>
            <a:r>
              <a:rPr lang="en-GB" sz="1800" dirty="0" smtClean="0">
                <a:solidFill>
                  <a:schemeClr val="tx1"/>
                </a:solidFill>
                <a:latin typeface="Humanst521 BT"/>
                <a:cs typeface="Arial" pitchFamily="34" charset="0"/>
              </a:rPr>
              <a:t>Restrict CAWI to household with e-mail;</a:t>
            </a:r>
          </a:p>
          <a:p>
            <a:pPr marL="1092200" lvl="1" indent="-457200">
              <a:spcBef>
                <a:spcPts val="600"/>
              </a:spcBef>
              <a:spcAft>
                <a:spcPts val="600"/>
              </a:spcAft>
              <a:buClr>
                <a:schemeClr val="bg2"/>
              </a:buClr>
              <a:buFont typeface="Wingdings" panose="05000000000000000000" pitchFamily="2" charset="2"/>
              <a:buChar char="§"/>
              <a:defRPr/>
            </a:pPr>
            <a:r>
              <a:rPr lang="en-GB" sz="1800" dirty="0" smtClean="0">
                <a:solidFill>
                  <a:schemeClr val="tx1"/>
                </a:solidFill>
                <a:latin typeface="Humanst521 BT"/>
                <a:cs typeface="Arial" pitchFamily="34" charset="0"/>
              </a:rPr>
              <a:t>Use e-mail as the preferred contact method;</a:t>
            </a:r>
          </a:p>
          <a:p>
            <a:pPr marL="1092200" lvl="1" indent="-457200">
              <a:spcBef>
                <a:spcPts val="600"/>
              </a:spcBef>
              <a:spcAft>
                <a:spcPts val="600"/>
              </a:spcAft>
              <a:buClr>
                <a:schemeClr val="bg2"/>
              </a:buClr>
              <a:buFont typeface="Wingdings" panose="05000000000000000000" pitchFamily="2" charset="2"/>
              <a:buChar char="§"/>
              <a:defRPr/>
            </a:pPr>
            <a:r>
              <a:rPr lang="en-GB" sz="1800" dirty="0" smtClean="0">
                <a:solidFill>
                  <a:schemeClr val="tx1"/>
                </a:solidFill>
                <a:latin typeface="Humanst521 BT"/>
                <a:cs typeface="Arial" pitchFamily="34" charset="0"/>
              </a:rPr>
              <a:t>CAWI data collection period of 4 days, with non-respondents contacted by phone;</a:t>
            </a:r>
          </a:p>
          <a:p>
            <a:pPr marL="1092200" lvl="1" indent="-457200">
              <a:spcBef>
                <a:spcPts val="600"/>
              </a:spcBef>
              <a:spcAft>
                <a:spcPts val="600"/>
              </a:spcAft>
              <a:buClr>
                <a:schemeClr val="bg2"/>
              </a:buClr>
              <a:buFont typeface="Wingdings" panose="05000000000000000000" pitchFamily="2" charset="2"/>
              <a:buChar char="§"/>
              <a:defRPr/>
            </a:pPr>
            <a:r>
              <a:rPr lang="en-GB" sz="1800" dirty="0" smtClean="0">
                <a:solidFill>
                  <a:schemeClr val="tx1"/>
                </a:solidFill>
                <a:latin typeface="Humanst521 BT"/>
                <a:cs typeface="Arial" pitchFamily="34" charset="0"/>
              </a:rPr>
              <a:t>Email and SMS (under evaluation) reminders; </a:t>
            </a:r>
          </a:p>
          <a:p>
            <a:pPr marL="1092200" lvl="1" indent="-457200">
              <a:spcBef>
                <a:spcPts val="600"/>
              </a:spcBef>
              <a:spcAft>
                <a:spcPts val="600"/>
              </a:spcAft>
              <a:buClr>
                <a:schemeClr val="bg2"/>
              </a:buClr>
              <a:buFont typeface="Wingdings" panose="05000000000000000000" pitchFamily="2" charset="2"/>
              <a:buChar char="§"/>
              <a:defRPr/>
            </a:pPr>
            <a:r>
              <a:rPr lang="en-GB" sz="1800" dirty="0" smtClean="0">
                <a:solidFill>
                  <a:schemeClr val="tx1"/>
                </a:solidFill>
                <a:latin typeface="Humanst521 BT"/>
                <a:cs typeface="Arial" pitchFamily="34" charset="0"/>
              </a:rPr>
              <a:t>Commo</a:t>
            </a:r>
            <a:r>
              <a:rPr lang="en-GB" sz="1800" dirty="0">
                <a:solidFill>
                  <a:schemeClr val="tx1"/>
                </a:solidFill>
                <a:latin typeface="Humanst521 BT"/>
                <a:cs typeface="Arial" pitchFamily="34" charset="0"/>
              </a:rPr>
              <a:t>n</a:t>
            </a:r>
            <a:r>
              <a:rPr lang="en-GB" sz="1800" dirty="0" smtClean="0">
                <a:solidFill>
                  <a:schemeClr val="tx1"/>
                </a:solidFill>
                <a:latin typeface="Humanst521 BT"/>
                <a:cs typeface="Arial" pitchFamily="34" charset="0"/>
              </a:rPr>
              <a:t> questionnaire for all modes (</a:t>
            </a:r>
            <a:r>
              <a:rPr lang="en-GB" sz="1800" dirty="0" err="1" smtClean="0">
                <a:solidFill>
                  <a:schemeClr val="tx1"/>
                </a:solidFill>
                <a:latin typeface="Humanst521 BT"/>
                <a:cs typeface="Arial" pitchFamily="34" charset="0"/>
              </a:rPr>
              <a:t>unimode</a:t>
            </a:r>
            <a:r>
              <a:rPr lang="en-GB" sz="1800" dirty="0" smtClean="0">
                <a:solidFill>
                  <a:schemeClr val="tx1"/>
                </a:solidFill>
                <a:latin typeface="Humanst521 BT"/>
                <a:cs typeface="Arial" pitchFamily="34" charset="0"/>
              </a:rPr>
              <a:t> design);</a:t>
            </a:r>
          </a:p>
          <a:p>
            <a:pPr marL="1092200" lvl="1" indent="-457200">
              <a:spcBef>
                <a:spcPts val="600"/>
              </a:spcBef>
              <a:spcAft>
                <a:spcPts val="600"/>
              </a:spcAft>
              <a:buClr>
                <a:schemeClr val="bg2"/>
              </a:buClr>
              <a:buFont typeface="Wingdings" panose="05000000000000000000" pitchFamily="2" charset="2"/>
              <a:buChar char="§"/>
              <a:defRPr/>
            </a:pPr>
            <a:r>
              <a:rPr lang="en-GB" sz="1800" dirty="0" smtClean="0">
                <a:solidFill>
                  <a:schemeClr val="tx1"/>
                </a:solidFill>
                <a:latin typeface="Humanst521 BT"/>
                <a:cs typeface="Arial" pitchFamily="34" charset="0"/>
              </a:rPr>
              <a:t>Common support elements for all modes.</a:t>
            </a:r>
          </a:p>
          <a:p>
            <a:pPr marL="635000" lvl="1">
              <a:spcBef>
                <a:spcPts val="600"/>
              </a:spcBef>
              <a:spcAft>
                <a:spcPts val="600"/>
              </a:spcAft>
              <a:buClr>
                <a:schemeClr val="bg2"/>
              </a:buClr>
              <a:defRPr/>
            </a:pPr>
            <a:endParaRPr lang="en-GB" sz="1800" dirty="0">
              <a:solidFill>
                <a:schemeClr val="tx1"/>
              </a:solidFill>
              <a:latin typeface="Humanst521 BT"/>
              <a:cs typeface="Arial" pitchFamily="34" charset="0"/>
            </a:endParaRPr>
          </a:p>
          <a:p>
            <a:pPr marL="177800">
              <a:spcBef>
                <a:spcPts val="600"/>
              </a:spcBef>
              <a:spcAft>
                <a:spcPts val="600"/>
              </a:spcAft>
              <a:buClr>
                <a:schemeClr val="bg2"/>
              </a:buClr>
              <a:defRPr/>
            </a:pPr>
            <a:r>
              <a:rPr lang="en-GB" sz="1800" dirty="0">
                <a:solidFill>
                  <a:schemeClr val="tx1"/>
                </a:solidFill>
                <a:latin typeface="Humanst521 BT"/>
                <a:cs typeface="Arial" pitchFamily="34" charset="0"/>
              </a:rPr>
              <a:t>We hope to hear your opinions and learn from yours experiences.  </a:t>
            </a:r>
          </a:p>
        </p:txBody>
      </p:sp>
      <p:sp>
        <p:nvSpPr>
          <p:cNvPr id="10" name="TextBox 9"/>
          <p:cNvSpPr txBox="1"/>
          <p:nvPr/>
        </p:nvSpPr>
        <p:spPr>
          <a:xfrm>
            <a:off x="3779912" y="6269250"/>
            <a:ext cx="1080120" cy="400110"/>
          </a:xfrm>
          <a:prstGeom prst="rect">
            <a:avLst/>
          </a:prstGeom>
          <a:solidFill>
            <a:schemeClr val="bg1"/>
          </a:solidFill>
          <a:ln>
            <a:solidFill>
              <a:schemeClr val="bg1"/>
            </a:solidFill>
          </a:ln>
        </p:spPr>
        <p:txBody>
          <a:bodyPr wrap="square" rtlCol="0">
            <a:spAutoFit/>
          </a:bodyPr>
          <a:lstStyle/>
          <a:p>
            <a:endParaRPr lang="en-GB" sz="2000" dirty="0"/>
          </a:p>
        </p:txBody>
      </p:sp>
      <p:sp>
        <p:nvSpPr>
          <p:cNvPr id="11" name="Rectangle 38"/>
          <p:cNvSpPr>
            <a:spLocks noChangeArrowheads="1"/>
          </p:cNvSpPr>
          <p:nvPr/>
        </p:nvSpPr>
        <p:spPr bwMode="auto">
          <a:xfrm>
            <a:off x="2682751" y="512800"/>
            <a:ext cx="5940623" cy="503808"/>
          </a:xfrm>
          <a:prstGeom prst="rect">
            <a:avLst/>
          </a:prstGeom>
          <a:noFill/>
          <a:ln w="9525">
            <a:noFill/>
            <a:miter lim="800000"/>
            <a:headEnd/>
            <a:tailEnd/>
          </a:ln>
        </p:spPr>
        <p:txBody>
          <a:bodyPr anchor="ctr"/>
          <a:lstStyle/>
          <a:p>
            <a:pPr>
              <a:spcBef>
                <a:spcPct val="0"/>
              </a:spcBef>
            </a:pPr>
            <a:r>
              <a:rPr lang="en-US" sz="2000" dirty="0">
                <a:solidFill>
                  <a:schemeClr val="bg2"/>
                </a:solidFill>
                <a:latin typeface="Humanst521 BT"/>
              </a:rPr>
              <a:t>The challenges of introducing CAWI in the Portuguese LFS</a:t>
            </a:r>
            <a:endParaRPr lang="en-GB" sz="2000" dirty="0">
              <a:solidFill>
                <a:schemeClr val="bg2"/>
              </a:solidFill>
              <a:latin typeface="Humanst521 BT"/>
            </a:endParaRPr>
          </a:p>
        </p:txBody>
      </p:sp>
    </p:spTree>
    <p:extLst>
      <p:ext uri="{BB962C8B-B14F-4D97-AF65-F5344CB8AC3E}">
        <p14:creationId xmlns:p14="http://schemas.microsoft.com/office/powerpoint/2010/main" val="1491595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0"/>
          <p:cNvSpPr>
            <a:spLocks noChangeArrowheads="1"/>
          </p:cNvSpPr>
          <p:nvPr/>
        </p:nvSpPr>
        <p:spPr bwMode="auto">
          <a:xfrm>
            <a:off x="3599892" y="3150681"/>
            <a:ext cx="1944216" cy="556638"/>
          </a:xfrm>
          <a:prstGeom prst="rect">
            <a:avLst/>
          </a:prstGeom>
          <a:noFill/>
          <a:ln w="9525">
            <a:noFill/>
            <a:miter lim="800000"/>
            <a:headEnd/>
            <a:tailEnd/>
          </a:ln>
        </p:spPr>
        <p:txBody>
          <a:bodyPr/>
          <a:lstStyle/>
          <a:p>
            <a:pPr>
              <a:spcBef>
                <a:spcPts val="0"/>
              </a:spcBef>
              <a:spcAft>
                <a:spcPts val="1200"/>
              </a:spcAft>
            </a:pPr>
            <a:r>
              <a:rPr lang="en-GB" sz="2600" b="1" dirty="0" smtClean="0">
                <a:solidFill>
                  <a:schemeClr val="tx1"/>
                </a:solidFill>
                <a:latin typeface="Humanst521 BT"/>
              </a:rPr>
              <a:t>Thank you</a:t>
            </a:r>
          </a:p>
        </p:txBody>
      </p:sp>
    </p:spTree>
    <p:extLst>
      <p:ext uri="{BB962C8B-B14F-4D97-AF65-F5344CB8AC3E}">
        <p14:creationId xmlns:p14="http://schemas.microsoft.com/office/powerpoint/2010/main" val="2702934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pt-PT" sz="6000" b="0" i="0" u="none" strike="noStrike" cap="none" normalizeH="0" baseline="0" smtClean="0">
            <a:ln>
              <a:noFill/>
            </a:ln>
            <a:solidFill>
              <a:srgbClr val="CC0000"/>
            </a:solidFill>
            <a:effectLst/>
            <a:latin typeface="Humanst521 BT"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pt-PT" sz="6000" b="0" i="0" u="none" strike="noStrike" cap="none" normalizeH="0" baseline="0" smtClean="0">
            <a:ln>
              <a:noFill/>
            </a:ln>
            <a:solidFill>
              <a:srgbClr val="CC0000"/>
            </a:solidFill>
            <a:effectLst/>
            <a:latin typeface="Humanst521 BT"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Pixel</Template>
  <TotalTime>5596</TotalTime>
  <Words>1215</Words>
  <Application>Microsoft Office PowerPoint</Application>
  <PresentationFormat>On-screen Show (4:3)</PresentationFormat>
  <Paragraphs>136</Paragraphs>
  <Slides>14</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Humanst521 BT</vt:lpstr>
      <vt:lpstr>Wingdings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INE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título</dc:title>
  <dc:creator>DPHCN</dc:creator>
  <cp:lastModifiedBy>bemutato</cp:lastModifiedBy>
  <cp:revision>1315</cp:revision>
  <dcterms:created xsi:type="dcterms:W3CDTF">2004-01-14T16:14:16Z</dcterms:created>
  <dcterms:modified xsi:type="dcterms:W3CDTF">2019-05-17T08:55:04Z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