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5"/>
  </p:notesMasterIdLst>
  <p:handoutMasterIdLst>
    <p:handoutMasterId r:id="rId26"/>
  </p:handoutMasterIdLst>
  <p:sldIdLst>
    <p:sldId id="256" r:id="rId6"/>
    <p:sldId id="257" r:id="rId7"/>
    <p:sldId id="258" r:id="rId8"/>
    <p:sldId id="259" r:id="rId9"/>
    <p:sldId id="284" r:id="rId10"/>
    <p:sldId id="264" r:id="rId11"/>
    <p:sldId id="261" r:id="rId12"/>
    <p:sldId id="263" r:id="rId13"/>
    <p:sldId id="268" r:id="rId14"/>
    <p:sldId id="265" r:id="rId15"/>
    <p:sldId id="269" r:id="rId16"/>
    <p:sldId id="270" r:id="rId17"/>
    <p:sldId id="272" r:id="rId18"/>
    <p:sldId id="273" r:id="rId19"/>
    <p:sldId id="274" r:id="rId20"/>
    <p:sldId id="275" r:id="rId21"/>
    <p:sldId id="279" r:id="rId22"/>
    <p:sldId id="280" r:id="rId23"/>
    <p:sldId id="286" r:id="rId24"/>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Christin" initials="CTH" lastIdx="8" clrIdx="0">
    <p:extLst>
      <p:ext uri="{19B8F6BF-5375-455C-9EA6-DF929625EA0E}">
        <p15:presenceInfo xmlns:p15="http://schemas.microsoft.com/office/powerpoint/2012/main" userId="Thomas Christin" providerId="None"/>
      </p:ext>
    </p:extLst>
  </p:cmAuthor>
  <p:cmAuthor id="2" name="Regli Greub Sylvie BFS" initials="RGSB" lastIdx="1" clrIdx="1">
    <p:extLst>
      <p:ext uri="{19B8F6BF-5375-455C-9EA6-DF929625EA0E}">
        <p15:presenceInfo xmlns:p15="http://schemas.microsoft.com/office/powerpoint/2012/main" userId="Regli Greub Sylvie BF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4767" autoAdjust="0"/>
  </p:normalViewPr>
  <p:slideViewPr>
    <p:cSldViewPr snapToGrid="0">
      <p:cViewPr varScale="1">
        <p:scale>
          <a:sx n="86" d="100"/>
          <a:sy n="86" d="100"/>
        </p:scale>
        <p:origin x="1554" y="84"/>
      </p:cViewPr>
      <p:guideLst/>
    </p:cSldViewPr>
  </p:slideViewPr>
  <p:notesTextViewPr>
    <p:cViewPr>
      <p:scale>
        <a:sx n="3" d="2"/>
        <a:sy n="3" d="2"/>
      </p:scale>
      <p:origin x="0" y="0"/>
    </p:cViewPr>
  </p:notesTextViewPr>
  <p:notesViewPr>
    <p:cSldViewPr snapToGrid="0">
      <p:cViewPr varScale="1">
        <p:scale>
          <a:sx n="58" d="100"/>
          <a:sy n="58" d="100"/>
        </p:scale>
        <p:origin x="2678"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adb.intra.admin.ch\userhome$\BFS-01\U80715151\data\Documents\Sylvie%20H\00_AES\ESPA\Sylvie%20H%20MM%20docu%20en%20travaux\Note%20pilote%201\r&#233;sum&#233;%20tx%20r&#233;p%20pilote%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db.intra.admin.ch\userhome$\BFS-01\U80715151\data\Documents\Sylvie%20H\00_AES\ESPA\Sylvie%20H%20MM%20docu%20en%20travaux\Note%20pilote%201\r&#233;sum&#233;%20tx%20r&#233;p%20pilote%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adb.intra.admin.ch\userhome$\BFS-01\U80715151\data\Documents\Sylvie%20H\00_AES\ESPA\Sylvie%20H%20MM%20docu%20en%20travaux\Note%20pilote%201\r&#233;sum&#233;%20tx%20r&#233;p%20pilote%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adb.intra.admin.ch\userhome$\BFS-01\U80715151\data\Documents\Sylvie%20H\00_AES\ESPA\Sylvie%20H%20MM%20docu%20en%20travaux\Note%20pilote%201\r&#233;sum&#233;%20tx%20r&#233;p%20pilote%20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adb.intra.admin.ch\userhome$\BFS-01\U80715151\data\Documents\Sylvie%20H\00_AES\ESPA\Sylvie%20H%20MM%20docu%20en%20travaux\Note%20pilote%201\r&#233;sum&#233;%20tx%20r&#233;p%20pilote%201.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4"/>
          <c:order val="4"/>
          <c:tx>
            <c:strRef>
              <c:f>EN!$B$11</c:f>
              <c:strCache>
                <c:ptCount val="1"/>
                <c:pt idx="0">
                  <c:v>Reminder 1</c:v>
                </c:pt>
              </c:strCache>
            </c:strRef>
          </c:tx>
          <c:spPr>
            <a:solidFill>
              <a:srgbClr val="FF0000"/>
            </a:solidFill>
            <a:ln w="6350">
              <a:noFill/>
              <a:prstDash val="sysDot"/>
            </a:ln>
            <a:effectLst/>
          </c:spPr>
          <c:invertIfNegative val="0"/>
          <c:dLbls>
            <c:dLbl>
              <c:idx val="10"/>
              <c:layout/>
              <c:tx>
                <c:rich>
                  <a:bodyPr/>
                  <a:lstStyle/>
                  <a:p>
                    <a:r>
                      <a:rPr lang="en-US">
                        <a:solidFill>
                          <a:srgbClr val="FF0000"/>
                        </a:solidFill>
                      </a:rPr>
                      <a:t>Reminder</a:t>
                    </a:r>
                    <a:r>
                      <a:rPr lang="en-US" baseline="0">
                        <a:solidFill>
                          <a:srgbClr val="FF0000"/>
                        </a:solidFill>
                      </a:rPr>
                      <a:t> 1</a:t>
                    </a:r>
                    <a:endParaRPr lang="en-US">
                      <a:solidFill>
                        <a:srgbClr val="FF0000"/>
                      </a:solidFill>
                    </a:endParaRPr>
                  </a:p>
                </c:rich>
              </c:tx>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BFA8-4A7E-B8F2-3262B1B4009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'CAWI-CATI'!$M$10</c:f>
              <c:numCache>
                <c:formatCode>m/d/yyyy</c:formatCode>
                <c:ptCount val="1"/>
                <c:pt idx="0">
                  <c:v>43413</c:v>
                </c:pt>
              </c:numCache>
            </c:numRef>
          </c:cat>
          <c:val>
            <c:numRef>
              <c:f>'CAWI-CATI'!$B$15:$M$15</c:f>
              <c:numCache>
                <c:formatCode>0%</c:formatCode>
                <c:ptCount val="12"/>
                <c:pt idx="0">
                  <c:v>0</c:v>
                </c:pt>
                <c:pt idx="1">
                  <c:v>0</c:v>
                </c:pt>
                <c:pt idx="2">
                  <c:v>0</c:v>
                </c:pt>
                <c:pt idx="3">
                  <c:v>0</c:v>
                </c:pt>
                <c:pt idx="4">
                  <c:v>0</c:v>
                </c:pt>
                <c:pt idx="5">
                  <c:v>0</c:v>
                </c:pt>
                <c:pt idx="6">
                  <c:v>0</c:v>
                </c:pt>
                <c:pt idx="7">
                  <c:v>0</c:v>
                </c:pt>
                <c:pt idx="8">
                  <c:v>0</c:v>
                </c:pt>
                <c:pt idx="9">
                  <c:v>0</c:v>
                </c:pt>
                <c:pt idx="10">
                  <c:v>0.7</c:v>
                </c:pt>
              </c:numCache>
            </c:numRef>
          </c:val>
          <c:extLst>
            <c:ext xmlns:c16="http://schemas.microsoft.com/office/drawing/2014/chart" uri="{C3380CC4-5D6E-409C-BE32-E72D297353CC}">
              <c16:uniqueId val="{00000001-BFA8-4A7E-B8F2-3262B1B4009F}"/>
            </c:ext>
          </c:extLst>
        </c:ser>
        <c:ser>
          <c:idx val="5"/>
          <c:order val="5"/>
          <c:tx>
            <c:strRef>
              <c:f>EN!$B$12</c:f>
              <c:strCache>
                <c:ptCount val="1"/>
                <c:pt idx="0">
                  <c:v>Reminder 2</c:v>
                </c:pt>
              </c:strCache>
            </c:strRef>
          </c:tx>
          <c:spPr>
            <a:solidFill>
              <a:schemeClr val="accent6"/>
            </a:solidFill>
            <a:ln>
              <a:noFill/>
            </a:ln>
            <a:effectLst/>
          </c:spPr>
          <c:invertIfNegative val="0"/>
          <c:dPt>
            <c:idx val="22"/>
            <c:invertIfNegative val="0"/>
            <c:bubble3D val="0"/>
            <c:spPr>
              <a:solidFill>
                <a:schemeClr val="accent6"/>
              </a:solidFill>
              <a:ln>
                <a:noFill/>
              </a:ln>
              <a:effectLst/>
            </c:spPr>
            <c:extLst>
              <c:ext xmlns:c16="http://schemas.microsoft.com/office/drawing/2014/chart" uri="{C3380CC4-5D6E-409C-BE32-E72D297353CC}">
                <c16:uniqueId val="{00000003-BFA8-4A7E-B8F2-3262B1B4009F}"/>
              </c:ext>
            </c:extLst>
          </c:dPt>
          <c:dLbls>
            <c:dLbl>
              <c:idx val="21"/>
              <c:layout/>
              <c:tx>
                <c:rich>
                  <a:bodyPr/>
                  <a:lstStyle/>
                  <a:p>
                    <a:r>
                      <a:rPr lang="en-US">
                        <a:solidFill>
                          <a:srgbClr val="92D050"/>
                        </a:solidFill>
                      </a:rPr>
                      <a:t>Reminder</a:t>
                    </a:r>
                    <a:r>
                      <a:rPr lang="en-US" baseline="0">
                        <a:solidFill>
                          <a:srgbClr val="92D050"/>
                        </a:solidFill>
                      </a:rPr>
                      <a:t> 2</a:t>
                    </a:r>
                    <a:endParaRPr lang="en-US">
                      <a:solidFill>
                        <a:srgbClr val="92D050"/>
                      </a:solidFill>
                    </a:endParaRPr>
                  </a:p>
                </c:rich>
              </c:tx>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BFA8-4A7E-B8F2-3262B1B4009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'CAWI-CATI'!$AE$10</c:f>
              <c:numCache>
                <c:formatCode>m/d/yyyy</c:formatCode>
                <c:ptCount val="1"/>
                <c:pt idx="0">
                  <c:v>43431</c:v>
                </c:pt>
              </c:numCache>
            </c:numRef>
          </c:cat>
          <c:val>
            <c:numRef>
              <c:f>'CAWI-CATI'!$B$16:$X$16</c:f>
              <c:numCache>
                <c:formatCode>0%</c:formatCode>
                <c:ptCount val="2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0.7</c:v>
                </c:pt>
              </c:numCache>
            </c:numRef>
          </c:val>
          <c:extLst>
            <c:ext xmlns:c16="http://schemas.microsoft.com/office/drawing/2014/chart" uri="{C3380CC4-5D6E-409C-BE32-E72D297353CC}">
              <c16:uniqueId val="{00000005-BFA8-4A7E-B8F2-3262B1B4009F}"/>
            </c:ext>
          </c:extLst>
        </c:ser>
        <c:ser>
          <c:idx val="6"/>
          <c:order val="6"/>
          <c:tx>
            <c:strRef>
              <c:f>EN!$B$13</c:f>
              <c:strCache>
                <c:ptCount val="1"/>
                <c:pt idx="0">
                  <c:v>Phone reminder</c:v>
                </c:pt>
              </c:strCache>
            </c:strRef>
          </c:tx>
          <c:spPr>
            <a:solidFill>
              <a:schemeClr val="accent1">
                <a:lumMod val="60000"/>
              </a:schemeClr>
            </a:solidFill>
            <a:ln>
              <a:noFill/>
            </a:ln>
            <a:effectLst/>
          </c:spPr>
          <c:invertIfNegative val="0"/>
          <c:dLbls>
            <c:dLbl>
              <c:idx val="28"/>
              <c:layout/>
              <c:tx>
                <c:rich>
                  <a:bodyPr/>
                  <a:lstStyle/>
                  <a:p>
                    <a:r>
                      <a:rPr lang="en-US">
                        <a:solidFill>
                          <a:srgbClr val="0070C0"/>
                        </a:solidFill>
                      </a:rPr>
                      <a:t>Phone reminder</a:t>
                    </a:r>
                  </a:p>
                </c:rich>
              </c:tx>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BFA8-4A7E-B8F2-3262B1B4009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'CAWI-CATI'!$AE$10</c:f>
              <c:numCache>
                <c:formatCode>m/d/yyyy</c:formatCode>
                <c:ptCount val="1"/>
                <c:pt idx="0">
                  <c:v>43431</c:v>
                </c:pt>
              </c:numCache>
            </c:numRef>
          </c:cat>
          <c:val>
            <c:numRef>
              <c:f>'CAWI-CATI'!$B$17:$AE$17</c:f>
              <c:numCache>
                <c:formatCode>0%</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0.7</c:v>
                </c:pt>
              </c:numCache>
            </c:numRef>
          </c:val>
          <c:extLst>
            <c:ext xmlns:c16="http://schemas.microsoft.com/office/drawing/2014/chart" uri="{C3380CC4-5D6E-409C-BE32-E72D297353CC}">
              <c16:uniqueId val="{00000007-BFA8-4A7E-B8F2-3262B1B4009F}"/>
            </c:ext>
          </c:extLst>
        </c:ser>
        <c:dLbls>
          <c:showLegendKey val="0"/>
          <c:showVal val="0"/>
          <c:showCatName val="0"/>
          <c:showSerName val="0"/>
          <c:showPercent val="0"/>
          <c:showBubbleSize val="0"/>
        </c:dLbls>
        <c:gapWidth val="150"/>
        <c:axId val="639672384"/>
        <c:axId val="639669432"/>
      </c:barChart>
      <c:lineChart>
        <c:grouping val="standard"/>
        <c:varyColors val="0"/>
        <c:ser>
          <c:idx val="0"/>
          <c:order val="0"/>
          <c:tx>
            <c:strRef>
              <c:f>EN!$B$8</c:f>
              <c:strCache>
                <c:ptCount val="1"/>
                <c:pt idx="0">
                  <c:v>CAWI</c:v>
                </c:pt>
              </c:strCache>
            </c:strRef>
          </c:tx>
          <c:spPr>
            <a:ln w="28575" cap="rnd">
              <a:solidFill>
                <a:sysClr val="windowText" lastClr="000000"/>
              </a:solidFill>
              <a:round/>
            </a:ln>
            <a:effectLst/>
          </c:spPr>
          <c:marker>
            <c:symbol val="none"/>
          </c:marker>
          <c:cat>
            <c:numRef>
              <c:f>'CAWI-CATI'!$B$10:$AX$10</c:f>
              <c:numCache>
                <c:formatCode>m/d/yyyy</c:formatCode>
                <c:ptCount val="47"/>
                <c:pt idx="0">
                  <c:v>43402</c:v>
                </c:pt>
                <c:pt idx="1">
                  <c:v>43403</c:v>
                </c:pt>
                <c:pt idx="2">
                  <c:v>43404</c:v>
                </c:pt>
                <c:pt idx="3">
                  <c:v>43405</c:v>
                </c:pt>
                <c:pt idx="4">
                  <c:v>43406</c:v>
                </c:pt>
                <c:pt idx="5">
                  <c:v>43407</c:v>
                </c:pt>
                <c:pt idx="6">
                  <c:v>43408</c:v>
                </c:pt>
                <c:pt idx="7">
                  <c:v>43409</c:v>
                </c:pt>
                <c:pt idx="8">
                  <c:v>43410</c:v>
                </c:pt>
                <c:pt idx="9">
                  <c:v>43411</c:v>
                </c:pt>
                <c:pt idx="10">
                  <c:v>43412</c:v>
                </c:pt>
                <c:pt idx="11">
                  <c:v>43413</c:v>
                </c:pt>
                <c:pt idx="12">
                  <c:v>43414</c:v>
                </c:pt>
                <c:pt idx="13">
                  <c:v>43415</c:v>
                </c:pt>
                <c:pt idx="14">
                  <c:v>43416</c:v>
                </c:pt>
                <c:pt idx="15">
                  <c:v>43417</c:v>
                </c:pt>
                <c:pt idx="16">
                  <c:v>43418</c:v>
                </c:pt>
                <c:pt idx="17">
                  <c:v>43419</c:v>
                </c:pt>
                <c:pt idx="18">
                  <c:v>43420</c:v>
                </c:pt>
                <c:pt idx="19">
                  <c:v>43421</c:v>
                </c:pt>
                <c:pt idx="20">
                  <c:v>43422</c:v>
                </c:pt>
                <c:pt idx="21">
                  <c:v>43423</c:v>
                </c:pt>
                <c:pt idx="22">
                  <c:v>43424</c:v>
                </c:pt>
                <c:pt idx="23">
                  <c:v>43425</c:v>
                </c:pt>
                <c:pt idx="24">
                  <c:v>43426</c:v>
                </c:pt>
                <c:pt idx="25">
                  <c:v>43427</c:v>
                </c:pt>
                <c:pt idx="26">
                  <c:v>43428</c:v>
                </c:pt>
                <c:pt idx="27">
                  <c:v>43429</c:v>
                </c:pt>
                <c:pt idx="28">
                  <c:v>43430</c:v>
                </c:pt>
                <c:pt idx="29">
                  <c:v>43431</c:v>
                </c:pt>
                <c:pt idx="30">
                  <c:v>43434</c:v>
                </c:pt>
                <c:pt idx="31">
                  <c:v>43435</c:v>
                </c:pt>
                <c:pt idx="32">
                  <c:v>43436</c:v>
                </c:pt>
                <c:pt idx="33">
                  <c:v>43437</c:v>
                </c:pt>
                <c:pt idx="34">
                  <c:v>43438</c:v>
                </c:pt>
                <c:pt idx="35">
                  <c:v>43439</c:v>
                </c:pt>
                <c:pt idx="36">
                  <c:v>43440</c:v>
                </c:pt>
                <c:pt idx="37">
                  <c:v>43441</c:v>
                </c:pt>
                <c:pt idx="38">
                  <c:v>43442</c:v>
                </c:pt>
                <c:pt idx="39">
                  <c:v>43443</c:v>
                </c:pt>
                <c:pt idx="40">
                  <c:v>43444</c:v>
                </c:pt>
                <c:pt idx="41">
                  <c:v>43445</c:v>
                </c:pt>
                <c:pt idx="42">
                  <c:v>43446</c:v>
                </c:pt>
                <c:pt idx="43">
                  <c:v>43447</c:v>
                </c:pt>
                <c:pt idx="44">
                  <c:v>43448</c:v>
                </c:pt>
                <c:pt idx="45">
                  <c:v>43449</c:v>
                </c:pt>
                <c:pt idx="46">
                  <c:v>43450</c:v>
                </c:pt>
              </c:numCache>
            </c:numRef>
          </c:cat>
          <c:val>
            <c:numRef>
              <c:f>'CAWI-CATI'!$B$11:$AX$11</c:f>
              <c:numCache>
                <c:formatCode>0.0%</c:formatCode>
                <c:ptCount val="47"/>
                <c:pt idx="0">
                  <c:v>6.8434032059186189E-2</c:v>
                </c:pt>
                <c:pt idx="1">
                  <c:v>0.11282367447595561</c:v>
                </c:pt>
                <c:pt idx="2">
                  <c:v>0.13316892725030827</c:v>
                </c:pt>
                <c:pt idx="3">
                  <c:v>0.15104808877928483</c:v>
                </c:pt>
                <c:pt idx="4">
                  <c:v>0.15906288532675708</c:v>
                </c:pt>
                <c:pt idx="5">
                  <c:v>0.16522811344019728</c:v>
                </c:pt>
                <c:pt idx="6">
                  <c:v>0.1781750924784217</c:v>
                </c:pt>
                <c:pt idx="7">
                  <c:v>0.18927250308261406</c:v>
                </c:pt>
                <c:pt idx="8">
                  <c:v>0.20345252774352651</c:v>
                </c:pt>
                <c:pt idx="9">
                  <c:v>0.21393341553637485</c:v>
                </c:pt>
                <c:pt idx="10">
                  <c:v>0.21824907521578299</c:v>
                </c:pt>
                <c:pt idx="11">
                  <c:v>0.26572133168927248</c:v>
                </c:pt>
                <c:pt idx="12">
                  <c:v>0.30271270036991371</c:v>
                </c:pt>
                <c:pt idx="13">
                  <c:v>0.33538840937114672</c:v>
                </c:pt>
                <c:pt idx="14">
                  <c:v>0.36004932182490751</c:v>
                </c:pt>
                <c:pt idx="15">
                  <c:v>0.37299630086313196</c:v>
                </c:pt>
                <c:pt idx="16">
                  <c:v>0.37916152897657213</c:v>
                </c:pt>
                <c:pt idx="17">
                  <c:v>0.38655980271270035</c:v>
                </c:pt>
                <c:pt idx="18">
                  <c:v>0.39580764488286069</c:v>
                </c:pt>
                <c:pt idx="19">
                  <c:v>0.40258939580764486</c:v>
                </c:pt>
                <c:pt idx="20">
                  <c:v>0.41430332922318125</c:v>
                </c:pt>
                <c:pt idx="21">
                  <c:v>0.42108508014796547</c:v>
                </c:pt>
                <c:pt idx="22">
                  <c:v>0.45314426633785448</c:v>
                </c:pt>
                <c:pt idx="23">
                  <c:v>0.46732429099876693</c:v>
                </c:pt>
                <c:pt idx="24">
                  <c:v>0.48027127003699138</c:v>
                </c:pt>
                <c:pt idx="25">
                  <c:v>0.48458692971639949</c:v>
                </c:pt>
                <c:pt idx="26">
                  <c:v>0.48828606658446361</c:v>
                </c:pt>
                <c:pt idx="27">
                  <c:v>0.49753390875462394</c:v>
                </c:pt>
                <c:pt idx="28">
                  <c:v>0.50739827373612822</c:v>
                </c:pt>
                <c:pt idx="29">
                  <c:v>0.51109741060419234</c:v>
                </c:pt>
                <c:pt idx="30">
                  <c:v>0.51911220715166462</c:v>
                </c:pt>
                <c:pt idx="31">
                  <c:v>0.52157829839704073</c:v>
                </c:pt>
                <c:pt idx="32">
                  <c:v>0.52219482120838467</c:v>
                </c:pt>
                <c:pt idx="33">
                  <c:v>0.52404438964241673</c:v>
                </c:pt>
                <c:pt idx="34">
                  <c:v>0.52589395807644879</c:v>
                </c:pt>
                <c:pt idx="35">
                  <c:v>0.52651048088779284</c:v>
                </c:pt>
                <c:pt idx="36">
                  <c:v>0.52774352651048084</c:v>
                </c:pt>
                <c:pt idx="37">
                  <c:v>0.53082614056720101</c:v>
                </c:pt>
                <c:pt idx="38">
                  <c:v>0.53144266337854495</c:v>
                </c:pt>
                <c:pt idx="39">
                  <c:v>0.53144266337854495</c:v>
                </c:pt>
                <c:pt idx="40">
                  <c:v>0.53267570900123307</c:v>
                </c:pt>
                <c:pt idx="41">
                  <c:v>0.53267570900123307</c:v>
                </c:pt>
                <c:pt idx="42">
                  <c:v>0.53329223181257701</c:v>
                </c:pt>
                <c:pt idx="43">
                  <c:v>0.53390875462392107</c:v>
                </c:pt>
                <c:pt idx="44">
                  <c:v>0.53390875462392107</c:v>
                </c:pt>
                <c:pt idx="45">
                  <c:v>0.53452527743526512</c:v>
                </c:pt>
                <c:pt idx="46">
                  <c:v>0.53514180024660918</c:v>
                </c:pt>
              </c:numCache>
            </c:numRef>
          </c:val>
          <c:smooth val="0"/>
          <c:extLst>
            <c:ext xmlns:c16="http://schemas.microsoft.com/office/drawing/2014/chart" uri="{C3380CC4-5D6E-409C-BE32-E72D297353CC}">
              <c16:uniqueId val="{00000008-BFA8-4A7E-B8F2-3262B1B4009F}"/>
            </c:ext>
          </c:extLst>
        </c:ser>
        <c:ser>
          <c:idx val="1"/>
          <c:order val="1"/>
          <c:tx>
            <c:strRef>
              <c:f>EN!$B$9</c:f>
              <c:strCache>
                <c:ptCount val="1"/>
                <c:pt idx="0">
                  <c:v>CATI inbound</c:v>
                </c:pt>
              </c:strCache>
            </c:strRef>
          </c:tx>
          <c:spPr>
            <a:ln w="28575" cap="rnd">
              <a:solidFill>
                <a:schemeClr val="accent2"/>
              </a:solidFill>
              <a:round/>
            </a:ln>
            <a:effectLst/>
          </c:spPr>
          <c:marker>
            <c:symbol val="none"/>
          </c:marker>
          <c:cat>
            <c:numRef>
              <c:f>'CAWI-CATI'!$B$10:$AX$10</c:f>
              <c:numCache>
                <c:formatCode>m/d/yyyy</c:formatCode>
                <c:ptCount val="47"/>
                <c:pt idx="0">
                  <c:v>43402</c:v>
                </c:pt>
                <c:pt idx="1">
                  <c:v>43403</c:v>
                </c:pt>
                <c:pt idx="2">
                  <c:v>43404</c:v>
                </c:pt>
                <c:pt idx="3">
                  <c:v>43405</c:v>
                </c:pt>
                <c:pt idx="4">
                  <c:v>43406</c:v>
                </c:pt>
                <c:pt idx="5">
                  <c:v>43407</c:v>
                </c:pt>
                <c:pt idx="6">
                  <c:v>43408</c:v>
                </c:pt>
                <c:pt idx="7">
                  <c:v>43409</c:v>
                </c:pt>
                <c:pt idx="8">
                  <c:v>43410</c:v>
                </c:pt>
                <c:pt idx="9">
                  <c:v>43411</c:v>
                </c:pt>
                <c:pt idx="10">
                  <c:v>43412</c:v>
                </c:pt>
                <c:pt idx="11">
                  <c:v>43413</c:v>
                </c:pt>
                <c:pt idx="12">
                  <c:v>43414</c:v>
                </c:pt>
                <c:pt idx="13">
                  <c:v>43415</c:v>
                </c:pt>
                <c:pt idx="14">
                  <c:v>43416</c:v>
                </c:pt>
                <c:pt idx="15">
                  <c:v>43417</c:v>
                </c:pt>
                <c:pt idx="16">
                  <c:v>43418</c:v>
                </c:pt>
                <c:pt idx="17">
                  <c:v>43419</c:v>
                </c:pt>
                <c:pt idx="18">
                  <c:v>43420</c:v>
                </c:pt>
                <c:pt idx="19">
                  <c:v>43421</c:v>
                </c:pt>
                <c:pt idx="20">
                  <c:v>43422</c:v>
                </c:pt>
                <c:pt idx="21">
                  <c:v>43423</c:v>
                </c:pt>
                <c:pt idx="22">
                  <c:v>43424</c:v>
                </c:pt>
                <c:pt idx="23">
                  <c:v>43425</c:v>
                </c:pt>
                <c:pt idx="24">
                  <c:v>43426</c:v>
                </c:pt>
                <c:pt idx="25">
                  <c:v>43427</c:v>
                </c:pt>
                <c:pt idx="26">
                  <c:v>43428</c:v>
                </c:pt>
                <c:pt idx="27">
                  <c:v>43429</c:v>
                </c:pt>
                <c:pt idx="28">
                  <c:v>43430</c:v>
                </c:pt>
                <c:pt idx="29">
                  <c:v>43431</c:v>
                </c:pt>
                <c:pt idx="30">
                  <c:v>43434</c:v>
                </c:pt>
                <c:pt idx="31">
                  <c:v>43435</c:v>
                </c:pt>
                <c:pt idx="32">
                  <c:v>43436</c:v>
                </c:pt>
                <c:pt idx="33">
                  <c:v>43437</c:v>
                </c:pt>
                <c:pt idx="34">
                  <c:v>43438</c:v>
                </c:pt>
                <c:pt idx="35">
                  <c:v>43439</c:v>
                </c:pt>
                <c:pt idx="36">
                  <c:v>43440</c:v>
                </c:pt>
                <c:pt idx="37">
                  <c:v>43441</c:v>
                </c:pt>
                <c:pt idx="38">
                  <c:v>43442</c:v>
                </c:pt>
                <c:pt idx="39">
                  <c:v>43443</c:v>
                </c:pt>
                <c:pt idx="40">
                  <c:v>43444</c:v>
                </c:pt>
                <c:pt idx="41">
                  <c:v>43445</c:v>
                </c:pt>
                <c:pt idx="42">
                  <c:v>43446</c:v>
                </c:pt>
                <c:pt idx="43">
                  <c:v>43447</c:v>
                </c:pt>
                <c:pt idx="44">
                  <c:v>43448</c:v>
                </c:pt>
                <c:pt idx="45">
                  <c:v>43449</c:v>
                </c:pt>
                <c:pt idx="46">
                  <c:v>43450</c:v>
                </c:pt>
              </c:numCache>
            </c:numRef>
          </c:cat>
          <c:val>
            <c:numRef>
              <c:f>'CAWI-CATI'!$B$12:$AX$12</c:f>
              <c:numCache>
                <c:formatCode>0.0%</c:formatCode>
                <c:ptCount val="47"/>
                <c:pt idx="0">
                  <c:v>5.5487053020961772E-3</c:v>
                </c:pt>
                <c:pt idx="1">
                  <c:v>1.0480887792848335E-2</c:v>
                </c:pt>
                <c:pt idx="2">
                  <c:v>1.4180024660912454E-2</c:v>
                </c:pt>
                <c:pt idx="3">
                  <c:v>1.5413070283600493E-2</c:v>
                </c:pt>
                <c:pt idx="4">
                  <c:v>1.7262638717632551E-2</c:v>
                </c:pt>
                <c:pt idx="5">
                  <c:v>1.7262638717632551E-2</c:v>
                </c:pt>
                <c:pt idx="6">
                  <c:v>1.7262638717632551E-2</c:v>
                </c:pt>
                <c:pt idx="7">
                  <c:v>1.9112207151664611E-2</c:v>
                </c:pt>
                <c:pt idx="8">
                  <c:v>2.096177558569667E-2</c:v>
                </c:pt>
                <c:pt idx="9">
                  <c:v>2.2194821208384709E-2</c:v>
                </c:pt>
                <c:pt idx="10">
                  <c:v>2.2194821208384709E-2</c:v>
                </c:pt>
                <c:pt idx="11">
                  <c:v>3.0209617755856968E-2</c:v>
                </c:pt>
                <c:pt idx="12">
                  <c:v>3.2675709001233046E-2</c:v>
                </c:pt>
                <c:pt idx="13">
                  <c:v>3.2675709001233046E-2</c:v>
                </c:pt>
                <c:pt idx="14">
                  <c:v>4.3773119605425403E-2</c:v>
                </c:pt>
                <c:pt idx="15">
                  <c:v>5.2404438964241677E-2</c:v>
                </c:pt>
                <c:pt idx="16">
                  <c:v>5.6103575832305796E-2</c:v>
                </c:pt>
                <c:pt idx="17">
                  <c:v>5.6720098643649818E-2</c:v>
                </c:pt>
                <c:pt idx="18">
                  <c:v>5.7336621454993832E-2</c:v>
                </c:pt>
                <c:pt idx="19">
                  <c:v>5.7336621454993832E-2</c:v>
                </c:pt>
                <c:pt idx="20">
                  <c:v>5.7953144266337853E-2</c:v>
                </c:pt>
                <c:pt idx="21">
                  <c:v>6.1035758323057951E-2</c:v>
                </c:pt>
                <c:pt idx="22">
                  <c:v>6.7200986436498147E-2</c:v>
                </c:pt>
                <c:pt idx="23">
                  <c:v>6.9667077681874232E-2</c:v>
                </c:pt>
                <c:pt idx="24">
                  <c:v>7.3366214549938344E-2</c:v>
                </c:pt>
                <c:pt idx="25">
                  <c:v>7.3366214549938344E-2</c:v>
                </c:pt>
                <c:pt idx="26">
                  <c:v>7.3366214549938344E-2</c:v>
                </c:pt>
                <c:pt idx="27">
                  <c:v>7.3366214549938344E-2</c:v>
                </c:pt>
                <c:pt idx="28">
                  <c:v>7.4599260172626386E-2</c:v>
                </c:pt>
                <c:pt idx="29">
                  <c:v>7.52157829839704E-2</c:v>
                </c:pt>
                <c:pt idx="30">
                  <c:v>7.7681874229346484E-2</c:v>
                </c:pt>
                <c:pt idx="31">
                  <c:v>7.8298397040690512E-2</c:v>
                </c:pt>
                <c:pt idx="32">
                  <c:v>7.8298397040690512E-2</c:v>
                </c:pt>
                <c:pt idx="33">
                  <c:v>7.8298397040690512E-2</c:v>
                </c:pt>
                <c:pt idx="34">
                  <c:v>7.8298397040690512E-2</c:v>
                </c:pt>
                <c:pt idx="35">
                  <c:v>7.8298397040690512E-2</c:v>
                </c:pt>
                <c:pt idx="36">
                  <c:v>7.8298397040690512E-2</c:v>
                </c:pt>
                <c:pt idx="37">
                  <c:v>7.8298397040690512E-2</c:v>
                </c:pt>
                <c:pt idx="38">
                  <c:v>7.8298397040690512E-2</c:v>
                </c:pt>
                <c:pt idx="39">
                  <c:v>7.8298397040690512E-2</c:v>
                </c:pt>
                <c:pt idx="40">
                  <c:v>7.8298397040690512E-2</c:v>
                </c:pt>
                <c:pt idx="41">
                  <c:v>7.8298397040690512E-2</c:v>
                </c:pt>
                <c:pt idx="42">
                  <c:v>7.8298397040690512E-2</c:v>
                </c:pt>
                <c:pt idx="43">
                  <c:v>7.8298397040690512E-2</c:v>
                </c:pt>
                <c:pt idx="44">
                  <c:v>7.8298397040690512E-2</c:v>
                </c:pt>
                <c:pt idx="45">
                  <c:v>7.8298397040690512E-2</c:v>
                </c:pt>
                <c:pt idx="46">
                  <c:v>7.8298397040690512E-2</c:v>
                </c:pt>
              </c:numCache>
            </c:numRef>
          </c:val>
          <c:smooth val="0"/>
          <c:extLst>
            <c:ext xmlns:c16="http://schemas.microsoft.com/office/drawing/2014/chart" uri="{C3380CC4-5D6E-409C-BE32-E72D297353CC}">
              <c16:uniqueId val="{00000009-BFA8-4A7E-B8F2-3262B1B4009F}"/>
            </c:ext>
          </c:extLst>
        </c:ser>
        <c:ser>
          <c:idx val="2"/>
          <c:order val="2"/>
          <c:tx>
            <c:strRef>
              <c:f>EN!$B$10</c:f>
              <c:strCache>
                <c:ptCount val="1"/>
                <c:pt idx="0">
                  <c:v>CATI outbound</c:v>
                </c:pt>
              </c:strCache>
            </c:strRef>
          </c:tx>
          <c:spPr>
            <a:ln w="28575" cap="rnd">
              <a:solidFill>
                <a:schemeClr val="accent3"/>
              </a:solidFill>
              <a:round/>
            </a:ln>
            <a:effectLst/>
          </c:spPr>
          <c:marker>
            <c:symbol val="none"/>
          </c:marker>
          <c:cat>
            <c:numRef>
              <c:f>'CAWI-CATI'!$B$10:$AX$10</c:f>
              <c:numCache>
                <c:formatCode>m/d/yyyy</c:formatCode>
                <c:ptCount val="47"/>
                <c:pt idx="0">
                  <c:v>43402</c:v>
                </c:pt>
                <c:pt idx="1">
                  <c:v>43403</c:v>
                </c:pt>
                <c:pt idx="2">
                  <c:v>43404</c:v>
                </c:pt>
                <c:pt idx="3">
                  <c:v>43405</c:v>
                </c:pt>
                <c:pt idx="4">
                  <c:v>43406</c:v>
                </c:pt>
                <c:pt idx="5">
                  <c:v>43407</c:v>
                </c:pt>
                <c:pt idx="6">
                  <c:v>43408</c:v>
                </c:pt>
                <c:pt idx="7">
                  <c:v>43409</c:v>
                </c:pt>
                <c:pt idx="8">
                  <c:v>43410</c:v>
                </c:pt>
                <c:pt idx="9">
                  <c:v>43411</c:v>
                </c:pt>
                <c:pt idx="10">
                  <c:v>43412</c:v>
                </c:pt>
                <c:pt idx="11">
                  <c:v>43413</c:v>
                </c:pt>
                <c:pt idx="12">
                  <c:v>43414</c:v>
                </c:pt>
                <c:pt idx="13">
                  <c:v>43415</c:v>
                </c:pt>
                <c:pt idx="14">
                  <c:v>43416</c:v>
                </c:pt>
                <c:pt idx="15">
                  <c:v>43417</c:v>
                </c:pt>
                <c:pt idx="16">
                  <c:v>43418</c:v>
                </c:pt>
                <c:pt idx="17">
                  <c:v>43419</c:v>
                </c:pt>
                <c:pt idx="18">
                  <c:v>43420</c:v>
                </c:pt>
                <c:pt idx="19">
                  <c:v>43421</c:v>
                </c:pt>
                <c:pt idx="20">
                  <c:v>43422</c:v>
                </c:pt>
                <c:pt idx="21">
                  <c:v>43423</c:v>
                </c:pt>
                <c:pt idx="22">
                  <c:v>43424</c:v>
                </c:pt>
                <c:pt idx="23">
                  <c:v>43425</c:v>
                </c:pt>
                <c:pt idx="24">
                  <c:v>43426</c:v>
                </c:pt>
                <c:pt idx="25">
                  <c:v>43427</c:v>
                </c:pt>
                <c:pt idx="26">
                  <c:v>43428</c:v>
                </c:pt>
                <c:pt idx="27">
                  <c:v>43429</c:v>
                </c:pt>
                <c:pt idx="28">
                  <c:v>43430</c:v>
                </c:pt>
                <c:pt idx="29">
                  <c:v>43431</c:v>
                </c:pt>
                <c:pt idx="30">
                  <c:v>43434</c:v>
                </c:pt>
                <c:pt idx="31">
                  <c:v>43435</c:v>
                </c:pt>
                <c:pt idx="32">
                  <c:v>43436</c:v>
                </c:pt>
                <c:pt idx="33">
                  <c:v>43437</c:v>
                </c:pt>
                <c:pt idx="34">
                  <c:v>43438</c:v>
                </c:pt>
                <c:pt idx="35">
                  <c:v>43439</c:v>
                </c:pt>
                <c:pt idx="36">
                  <c:v>43440</c:v>
                </c:pt>
                <c:pt idx="37">
                  <c:v>43441</c:v>
                </c:pt>
                <c:pt idx="38">
                  <c:v>43442</c:v>
                </c:pt>
                <c:pt idx="39">
                  <c:v>43443</c:v>
                </c:pt>
                <c:pt idx="40">
                  <c:v>43444</c:v>
                </c:pt>
                <c:pt idx="41">
                  <c:v>43445</c:v>
                </c:pt>
                <c:pt idx="42">
                  <c:v>43446</c:v>
                </c:pt>
                <c:pt idx="43">
                  <c:v>43447</c:v>
                </c:pt>
                <c:pt idx="44">
                  <c:v>43448</c:v>
                </c:pt>
                <c:pt idx="45">
                  <c:v>43449</c:v>
                </c:pt>
                <c:pt idx="46">
                  <c:v>43450</c:v>
                </c:pt>
              </c:numCache>
            </c:numRef>
          </c:cat>
          <c:val>
            <c:numRef>
              <c:f>'CAWI-CATI'!$B$13:$AX$13</c:f>
              <c:numCache>
                <c:formatCode>General</c:formatCode>
                <c:ptCount val="47"/>
                <c:pt idx="29" formatCode="0.0%">
                  <c:v>0</c:v>
                </c:pt>
                <c:pt idx="30" formatCode="0.0%">
                  <c:v>2.3427866831072751E-2</c:v>
                </c:pt>
                <c:pt idx="31" formatCode="0.0%">
                  <c:v>2.5277435265104811E-2</c:v>
                </c:pt>
                <c:pt idx="32" formatCode="0.0%">
                  <c:v>2.5277435265104811E-2</c:v>
                </c:pt>
                <c:pt idx="33" formatCode="0.0%">
                  <c:v>2.9593094944512947E-2</c:v>
                </c:pt>
                <c:pt idx="34" formatCode="0.0%">
                  <c:v>3.0826140567200986E-2</c:v>
                </c:pt>
                <c:pt idx="35" formatCode="0.0%">
                  <c:v>3.1442663378545004E-2</c:v>
                </c:pt>
                <c:pt idx="36" formatCode="0.0%">
                  <c:v>3.5758323057953144E-2</c:v>
                </c:pt>
                <c:pt idx="37" formatCode="0.0%">
                  <c:v>3.6374845869297165E-2</c:v>
                </c:pt>
                <c:pt idx="38" formatCode="0.0%">
                  <c:v>3.6991368680641186E-2</c:v>
                </c:pt>
                <c:pt idx="39" formatCode="0.0%">
                  <c:v>3.6991368680641186E-2</c:v>
                </c:pt>
                <c:pt idx="40" formatCode="0.0%">
                  <c:v>4.1307028360049319E-2</c:v>
                </c:pt>
                <c:pt idx="41" formatCode="0.0%">
                  <c:v>4.562268803945746E-2</c:v>
                </c:pt>
                <c:pt idx="42" formatCode="0.0%">
                  <c:v>4.7472256473489516E-2</c:v>
                </c:pt>
                <c:pt idx="43" formatCode="0.0%">
                  <c:v>4.8705302096177558E-2</c:v>
                </c:pt>
                <c:pt idx="44" formatCode="0.0%">
                  <c:v>4.9321824907521579E-2</c:v>
                </c:pt>
                <c:pt idx="45" formatCode="0.0%">
                  <c:v>4.9321824907521579E-2</c:v>
                </c:pt>
                <c:pt idx="46" formatCode="0.0%">
                  <c:v>4.9321824907521579E-2</c:v>
                </c:pt>
              </c:numCache>
            </c:numRef>
          </c:val>
          <c:smooth val="0"/>
          <c:extLst>
            <c:ext xmlns:c16="http://schemas.microsoft.com/office/drawing/2014/chart" uri="{C3380CC4-5D6E-409C-BE32-E72D297353CC}">
              <c16:uniqueId val="{0000000A-BFA8-4A7E-B8F2-3262B1B4009F}"/>
            </c:ext>
          </c:extLst>
        </c:ser>
        <c:ser>
          <c:idx val="3"/>
          <c:order val="3"/>
          <c:tx>
            <c:strRef>
              <c:f>EN!$B$14</c:f>
              <c:strCache>
                <c:ptCount val="1"/>
                <c:pt idx="0">
                  <c:v>total gross response rate</c:v>
                </c:pt>
              </c:strCache>
            </c:strRef>
          </c:tx>
          <c:spPr>
            <a:ln w="28575" cap="rnd">
              <a:solidFill>
                <a:schemeClr val="accent4"/>
              </a:solidFill>
              <a:round/>
            </a:ln>
            <a:effectLst/>
          </c:spPr>
          <c:marker>
            <c:symbol val="none"/>
          </c:marker>
          <c:cat>
            <c:numRef>
              <c:f>'CAWI-CATI'!$B$10:$AX$10</c:f>
              <c:numCache>
                <c:formatCode>m/d/yyyy</c:formatCode>
                <c:ptCount val="47"/>
                <c:pt idx="0">
                  <c:v>43402</c:v>
                </c:pt>
                <c:pt idx="1">
                  <c:v>43403</c:v>
                </c:pt>
                <c:pt idx="2">
                  <c:v>43404</c:v>
                </c:pt>
                <c:pt idx="3">
                  <c:v>43405</c:v>
                </c:pt>
                <c:pt idx="4">
                  <c:v>43406</c:v>
                </c:pt>
                <c:pt idx="5">
                  <c:v>43407</c:v>
                </c:pt>
                <c:pt idx="6">
                  <c:v>43408</c:v>
                </c:pt>
                <c:pt idx="7">
                  <c:v>43409</c:v>
                </c:pt>
                <c:pt idx="8">
                  <c:v>43410</c:v>
                </c:pt>
                <c:pt idx="9">
                  <c:v>43411</c:v>
                </c:pt>
                <c:pt idx="10">
                  <c:v>43412</c:v>
                </c:pt>
                <c:pt idx="11">
                  <c:v>43413</c:v>
                </c:pt>
                <c:pt idx="12">
                  <c:v>43414</c:v>
                </c:pt>
                <c:pt idx="13">
                  <c:v>43415</c:v>
                </c:pt>
                <c:pt idx="14">
                  <c:v>43416</c:v>
                </c:pt>
                <c:pt idx="15">
                  <c:v>43417</c:v>
                </c:pt>
                <c:pt idx="16">
                  <c:v>43418</c:v>
                </c:pt>
                <c:pt idx="17">
                  <c:v>43419</c:v>
                </c:pt>
                <c:pt idx="18">
                  <c:v>43420</c:v>
                </c:pt>
                <c:pt idx="19">
                  <c:v>43421</c:v>
                </c:pt>
                <c:pt idx="20">
                  <c:v>43422</c:v>
                </c:pt>
                <c:pt idx="21">
                  <c:v>43423</c:v>
                </c:pt>
                <c:pt idx="22">
                  <c:v>43424</c:v>
                </c:pt>
                <c:pt idx="23">
                  <c:v>43425</c:v>
                </c:pt>
                <c:pt idx="24">
                  <c:v>43426</c:v>
                </c:pt>
                <c:pt idx="25">
                  <c:v>43427</c:v>
                </c:pt>
                <c:pt idx="26">
                  <c:v>43428</c:v>
                </c:pt>
                <c:pt idx="27">
                  <c:v>43429</c:v>
                </c:pt>
                <c:pt idx="28">
                  <c:v>43430</c:v>
                </c:pt>
                <c:pt idx="29">
                  <c:v>43431</c:v>
                </c:pt>
                <c:pt idx="30">
                  <c:v>43434</c:v>
                </c:pt>
                <c:pt idx="31">
                  <c:v>43435</c:v>
                </c:pt>
                <c:pt idx="32">
                  <c:v>43436</c:v>
                </c:pt>
                <c:pt idx="33">
                  <c:v>43437</c:v>
                </c:pt>
                <c:pt idx="34">
                  <c:v>43438</c:v>
                </c:pt>
                <c:pt idx="35">
                  <c:v>43439</c:v>
                </c:pt>
                <c:pt idx="36">
                  <c:v>43440</c:v>
                </c:pt>
                <c:pt idx="37">
                  <c:v>43441</c:v>
                </c:pt>
                <c:pt idx="38">
                  <c:v>43442</c:v>
                </c:pt>
                <c:pt idx="39">
                  <c:v>43443</c:v>
                </c:pt>
                <c:pt idx="40">
                  <c:v>43444</c:v>
                </c:pt>
                <c:pt idx="41">
                  <c:v>43445</c:v>
                </c:pt>
                <c:pt idx="42">
                  <c:v>43446</c:v>
                </c:pt>
                <c:pt idx="43">
                  <c:v>43447</c:v>
                </c:pt>
                <c:pt idx="44">
                  <c:v>43448</c:v>
                </c:pt>
                <c:pt idx="45">
                  <c:v>43449</c:v>
                </c:pt>
                <c:pt idx="46">
                  <c:v>43450</c:v>
                </c:pt>
              </c:numCache>
            </c:numRef>
          </c:cat>
          <c:val>
            <c:numRef>
              <c:f>'CAWI-CATI'!$B$14:$AX$14</c:f>
              <c:numCache>
                <c:formatCode>0.0%</c:formatCode>
                <c:ptCount val="47"/>
                <c:pt idx="0">
                  <c:v>7.3982737361282372E-2</c:v>
                </c:pt>
                <c:pt idx="1">
                  <c:v>0.12330456226880394</c:v>
                </c:pt>
                <c:pt idx="2">
                  <c:v>0.14734895191122072</c:v>
                </c:pt>
                <c:pt idx="3">
                  <c:v>0.16646115906288533</c:v>
                </c:pt>
                <c:pt idx="4">
                  <c:v>0.17632552404438964</c:v>
                </c:pt>
                <c:pt idx="5">
                  <c:v>0.18249075215782984</c:v>
                </c:pt>
                <c:pt idx="6">
                  <c:v>0.19543773119605426</c:v>
                </c:pt>
                <c:pt idx="7">
                  <c:v>0.20838471023427868</c:v>
                </c:pt>
                <c:pt idx="8">
                  <c:v>0.22441430332922319</c:v>
                </c:pt>
                <c:pt idx="9">
                  <c:v>0.23612823674475955</c:v>
                </c:pt>
                <c:pt idx="10">
                  <c:v>0.24044389642416769</c:v>
                </c:pt>
                <c:pt idx="11">
                  <c:v>0.29593094944512949</c:v>
                </c:pt>
                <c:pt idx="12">
                  <c:v>0.33538840937114672</c:v>
                </c:pt>
                <c:pt idx="13">
                  <c:v>0.36806411837237979</c:v>
                </c:pt>
                <c:pt idx="14">
                  <c:v>0.40382244143033291</c:v>
                </c:pt>
                <c:pt idx="15">
                  <c:v>0.42540073982737359</c:v>
                </c:pt>
                <c:pt idx="16">
                  <c:v>0.43526510480887792</c:v>
                </c:pt>
                <c:pt idx="17">
                  <c:v>0.4432799013563502</c:v>
                </c:pt>
                <c:pt idx="18">
                  <c:v>0.45314426633785448</c:v>
                </c:pt>
                <c:pt idx="19">
                  <c:v>0.45992601726263871</c:v>
                </c:pt>
                <c:pt idx="20">
                  <c:v>0.4722564734895191</c:v>
                </c:pt>
                <c:pt idx="21">
                  <c:v>0.48212083847102344</c:v>
                </c:pt>
                <c:pt idx="22">
                  <c:v>0.52034525277435262</c:v>
                </c:pt>
                <c:pt idx="23">
                  <c:v>0.53699136868064123</c:v>
                </c:pt>
                <c:pt idx="24">
                  <c:v>0.55363748458692974</c:v>
                </c:pt>
                <c:pt idx="25">
                  <c:v>0.55795314426633791</c:v>
                </c:pt>
                <c:pt idx="26">
                  <c:v>0.56165228113440202</c:v>
                </c:pt>
                <c:pt idx="27">
                  <c:v>0.5709001233045623</c:v>
                </c:pt>
                <c:pt idx="28">
                  <c:v>0.58199753390875464</c:v>
                </c:pt>
                <c:pt idx="29">
                  <c:v>0.59062885326757086</c:v>
                </c:pt>
                <c:pt idx="30">
                  <c:v>0.62022194821208387</c:v>
                </c:pt>
                <c:pt idx="31">
                  <c:v>0.62515413070283599</c:v>
                </c:pt>
                <c:pt idx="32">
                  <c:v>0.62577065351418004</c:v>
                </c:pt>
                <c:pt idx="33">
                  <c:v>0.63193588162762027</c:v>
                </c:pt>
                <c:pt idx="34">
                  <c:v>0.63501849568434032</c:v>
                </c:pt>
                <c:pt idx="35">
                  <c:v>0.63625154130702832</c:v>
                </c:pt>
                <c:pt idx="36">
                  <c:v>0.64180024660912449</c:v>
                </c:pt>
                <c:pt idx="37">
                  <c:v>0.6454993834771886</c:v>
                </c:pt>
                <c:pt idx="38">
                  <c:v>0.64673242909987672</c:v>
                </c:pt>
                <c:pt idx="39">
                  <c:v>0.64673242909987672</c:v>
                </c:pt>
                <c:pt idx="40">
                  <c:v>0.65228113440197288</c:v>
                </c:pt>
                <c:pt idx="41">
                  <c:v>0.65659679408138105</c:v>
                </c:pt>
                <c:pt idx="42">
                  <c:v>0.65906288532675705</c:v>
                </c:pt>
                <c:pt idx="43">
                  <c:v>0.66091245376078911</c:v>
                </c:pt>
                <c:pt idx="44">
                  <c:v>0.66152897657213316</c:v>
                </c:pt>
                <c:pt idx="45">
                  <c:v>0.66214549938347722</c:v>
                </c:pt>
                <c:pt idx="46">
                  <c:v>0.66276202219482117</c:v>
                </c:pt>
              </c:numCache>
            </c:numRef>
          </c:val>
          <c:smooth val="0"/>
          <c:extLst>
            <c:ext xmlns:c16="http://schemas.microsoft.com/office/drawing/2014/chart" uri="{C3380CC4-5D6E-409C-BE32-E72D297353CC}">
              <c16:uniqueId val="{0000000B-BFA8-4A7E-B8F2-3262B1B4009F}"/>
            </c:ext>
          </c:extLst>
        </c:ser>
        <c:dLbls>
          <c:showLegendKey val="0"/>
          <c:showVal val="0"/>
          <c:showCatName val="0"/>
          <c:showSerName val="0"/>
          <c:showPercent val="0"/>
          <c:showBubbleSize val="0"/>
        </c:dLbls>
        <c:marker val="1"/>
        <c:smooth val="0"/>
        <c:axId val="639672384"/>
        <c:axId val="639669432"/>
      </c:lineChart>
      <c:dateAx>
        <c:axId val="63967238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9669432"/>
        <c:crosses val="autoZero"/>
        <c:auto val="1"/>
        <c:lblOffset val="100"/>
        <c:baseTimeUnit val="days"/>
      </c:dateAx>
      <c:valAx>
        <c:axId val="639669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96723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'analyses données'!$B$183:$C$183</c:f>
              <c:strCache>
                <c:ptCount val="2"/>
                <c:pt idx="0">
                  <c:v>CATI</c:v>
                </c:pt>
              </c:strCache>
            </c:strRef>
          </c:tx>
          <c:spPr>
            <a:solidFill>
              <a:schemeClr val="accent2"/>
            </a:solidFill>
            <a:ln>
              <a:noFill/>
            </a:ln>
            <a:effectLst/>
          </c:spPr>
          <c:invertIfNegative val="0"/>
          <c:dLbls>
            <c:dLbl>
              <c:idx val="6"/>
              <c:layout>
                <c:manualLayout>
                  <c:x val="-1.3888888888888788E-2"/>
                  <c:y val="-1.851851851851860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687F-4463-9A15-17E123728C5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'analyses données'!$D$181:$K$181</c:f>
              <c:strCache>
                <c:ptCount val="8"/>
                <c:pt idx="0">
                  <c:v>15-19 </c:v>
                </c:pt>
                <c:pt idx="1">
                  <c:v>20-29</c:v>
                </c:pt>
                <c:pt idx="2">
                  <c:v>30-39</c:v>
                </c:pt>
                <c:pt idx="3">
                  <c:v>40-49</c:v>
                </c:pt>
                <c:pt idx="4">
                  <c:v>50-59</c:v>
                </c:pt>
                <c:pt idx="5">
                  <c:v>60-64</c:v>
                </c:pt>
                <c:pt idx="6">
                  <c:v>65 +</c:v>
                </c:pt>
                <c:pt idx="7">
                  <c:v>Total</c:v>
                </c:pt>
              </c:strCache>
            </c:strRef>
          </c:cat>
          <c:val>
            <c:numRef>
              <c:f>'analyses données'!$D$183:$K$183</c:f>
              <c:numCache>
                <c:formatCode>0.0</c:formatCode>
                <c:ptCount val="8"/>
                <c:pt idx="0">
                  <c:v>6.94</c:v>
                </c:pt>
                <c:pt idx="1">
                  <c:v>6.37</c:v>
                </c:pt>
                <c:pt idx="2">
                  <c:v>7.22</c:v>
                </c:pt>
                <c:pt idx="3">
                  <c:v>10.67</c:v>
                </c:pt>
                <c:pt idx="4">
                  <c:v>16.829999999999998</c:v>
                </c:pt>
                <c:pt idx="5">
                  <c:v>28.77</c:v>
                </c:pt>
                <c:pt idx="6">
                  <c:v>49.3</c:v>
                </c:pt>
                <c:pt idx="7">
                  <c:v>19.255813953488371</c:v>
                </c:pt>
              </c:numCache>
            </c:numRef>
          </c:val>
          <c:extLst>
            <c:ext xmlns:c16="http://schemas.microsoft.com/office/drawing/2014/chart" uri="{C3380CC4-5D6E-409C-BE32-E72D297353CC}">
              <c16:uniqueId val="{00000001-687F-4463-9A15-17E123728C52}"/>
            </c:ext>
          </c:extLst>
        </c:ser>
        <c:ser>
          <c:idx val="3"/>
          <c:order val="1"/>
          <c:tx>
            <c:strRef>
              <c:f>'analyses données'!$B$185:$C$185</c:f>
              <c:strCache>
                <c:ptCount val="2"/>
                <c:pt idx="0">
                  <c:v>CAWI</c:v>
                </c:pt>
              </c:strCache>
            </c:strRef>
          </c:tx>
          <c:spPr>
            <a:solidFill>
              <a:schemeClr val="accent4"/>
            </a:solidFill>
            <a:ln>
              <a:noFill/>
            </a:ln>
            <a:effectLst/>
          </c:spPr>
          <c:invertIfNegative val="0"/>
          <c:dLbls>
            <c:dLbl>
              <c:idx val="6"/>
              <c:layout>
                <c:manualLayout>
                  <c:x val="3.8888888888888785E-2"/>
                  <c:y val="9.2592592592592171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687F-4463-9A15-17E123728C5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'analyses données'!$D$181:$K$181</c:f>
              <c:strCache>
                <c:ptCount val="8"/>
                <c:pt idx="0">
                  <c:v>15-19 </c:v>
                </c:pt>
                <c:pt idx="1">
                  <c:v>20-29</c:v>
                </c:pt>
                <c:pt idx="2">
                  <c:v>30-39</c:v>
                </c:pt>
                <c:pt idx="3">
                  <c:v>40-49</c:v>
                </c:pt>
                <c:pt idx="4">
                  <c:v>50-59</c:v>
                </c:pt>
                <c:pt idx="5">
                  <c:v>60-64</c:v>
                </c:pt>
                <c:pt idx="6">
                  <c:v>65 +</c:v>
                </c:pt>
                <c:pt idx="7">
                  <c:v>Total</c:v>
                </c:pt>
              </c:strCache>
            </c:strRef>
          </c:cat>
          <c:val>
            <c:numRef>
              <c:f>'analyses données'!$D$185:$K$185</c:f>
              <c:numCache>
                <c:formatCode>0.0</c:formatCode>
                <c:ptCount val="8"/>
                <c:pt idx="0">
                  <c:v>93.06</c:v>
                </c:pt>
                <c:pt idx="1">
                  <c:v>93.63</c:v>
                </c:pt>
                <c:pt idx="2">
                  <c:v>92.78</c:v>
                </c:pt>
                <c:pt idx="3">
                  <c:v>89.33</c:v>
                </c:pt>
                <c:pt idx="4">
                  <c:v>83.17</c:v>
                </c:pt>
                <c:pt idx="5">
                  <c:v>71.23</c:v>
                </c:pt>
                <c:pt idx="6">
                  <c:v>50.7</c:v>
                </c:pt>
                <c:pt idx="7">
                  <c:v>80.744186046511629</c:v>
                </c:pt>
              </c:numCache>
            </c:numRef>
          </c:val>
          <c:extLst>
            <c:ext xmlns:c16="http://schemas.microsoft.com/office/drawing/2014/chart" uri="{C3380CC4-5D6E-409C-BE32-E72D297353CC}">
              <c16:uniqueId val="{00000003-687F-4463-9A15-17E123728C52}"/>
            </c:ext>
          </c:extLst>
        </c:ser>
        <c:dLbls>
          <c:showLegendKey val="0"/>
          <c:showVal val="0"/>
          <c:showCatName val="0"/>
          <c:showSerName val="0"/>
          <c:showPercent val="0"/>
          <c:showBubbleSize val="0"/>
        </c:dLbls>
        <c:gapWidth val="219"/>
        <c:overlap val="-27"/>
        <c:axId val="596750408"/>
        <c:axId val="596749752"/>
      </c:barChart>
      <c:catAx>
        <c:axId val="59675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96749752"/>
        <c:crosses val="autoZero"/>
        <c:auto val="1"/>
        <c:lblAlgn val="ctr"/>
        <c:lblOffset val="100"/>
        <c:noMultiLvlLbl val="0"/>
      </c:catAx>
      <c:valAx>
        <c:axId val="5967497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67504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a:effectLst/>
              </a:rPr>
              <a:t>Pilot activity statuses, by mode and in comparison with 4Q18</a:t>
            </a:r>
            <a:endParaRPr lang="en-US" sz="1800">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7308251926524412"/>
          <c:y val="0.22131807164888329"/>
          <c:w val="0.75475376621101076"/>
          <c:h val="0.62698235998501362"/>
        </c:manualLayout>
      </c:layout>
      <c:barChart>
        <c:barDir val="bar"/>
        <c:grouping val="clustered"/>
        <c:varyColors val="0"/>
        <c:ser>
          <c:idx val="0"/>
          <c:order val="0"/>
          <c:tx>
            <c:strRef>
              <c:f>'analyses données'!$B$154</c:f>
              <c:strCache>
                <c:ptCount val="1"/>
                <c:pt idx="0">
                  <c:v>CATI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EN!$B$35:$B$37</c:f>
              <c:strCache>
                <c:ptCount val="3"/>
                <c:pt idx="0">
                  <c:v>unemployed</c:v>
                </c:pt>
                <c:pt idx="1">
                  <c:v>employed</c:v>
                </c:pt>
                <c:pt idx="2">
                  <c:v>inactive </c:v>
                </c:pt>
              </c:strCache>
            </c:strRef>
          </c:cat>
          <c:val>
            <c:numRef>
              <c:f>'analyses données'!$C$154:$E$154</c:f>
              <c:numCache>
                <c:formatCode>0%</c:formatCode>
                <c:ptCount val="3"/>
                <c:pt idx="0">
                  <c:v>1.4492753623188406E-2</c:v>
                </c:pt>
                <c:pt idx="1">
                  <c:v>0.41062801932367149</c:v>
                </c:pt>
                <c:pt idx="2">
                  <c:v>0.5748792270531401</c:v>
                </c:pt>
              </c:numCache>
            </c:numRef>
          </c:val>
          <c:extLst>
            <c:ext xmlns:c16="http://schemas.microsoft.com/office/drawing/2014/chart" uri="{C3380CC4-5D6E-409C-BE32-E72D297353CC}">
              <c16:uniqueId val="{00000000-171A-45BE-BA4A-0C97685006A7}"/>
            </c:ext>
          </c:extLst>
        </c:ser>
        <c:ser>
          <c:idx val="1"/>
          <c:order val="1"/>
          <c:tx>
            <c:strRef>
              <c:f>'analyses données'!$B$155</c:f>
              <c:strCache>
                <c:ptCount val="1"/>
                <c:pt idx="0">
                  <c:v>CAWI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EN!$B$35:$B$37</c:f>
              <c:strCache>
                <c:ptCount val="3"/>
                <c:pt idx="0">
                  <c:v>unemployed</c:v>
                </c:pt>
                <c:pt idx="1">
                  <c:v>employed</c:v>
                </c:pt>
                <c:pt idx="2">
                  <c:v>inactive </c:v>
                </c:pt>
              </c:strCache>
            </c:strRef>
          </c:cat>
          <c:val>
            <c:numRef>
              <c:f>'analyses données'!$C$155:$E$155</c:f>
              <c:numCache>
                <c:formatCode>0%</c:formatCode>
                <c:ptCount val="3"/>
                <c:pt idx="0">
                  <c:v>2.9953917050691243E-2</c:v>
                </c:pt>
                <c:pt idx="1">
                  <c:v>0.72695852534562211</c:v>
                </c:pt>
                <c:pt idx="2">
                  <c:v>0.24308755760368664</c:v>
                </c:pt>
              </c:numCache>
            </c:numRef>
          </c:val>
          <c:extLst>
            <c:ext xmlns:c16="http://schemas.microsoft.com/office/drawing/2014/chart" uri="{C3380CC4-5D6E-409C-BE32-E72D297353CC}">
              <c16:uniqueId val="{00000001-171A-45BE-BA4A-0C97685006A7}"/>
            </c:ext>
          </c:extLst>
        </c:ser>
        <c:ser>
          <c:idx val="2"/>
          <c:order val="2"/>
          <c:tx>
            <c:strRef>
              <c:f>'analyses données'!$B$156</c:f>
              <c:strCache>
                <c:ptCount val="1"/>
                <c:pt idx="0">
                  <c:v>Total Pilote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EN!$B$35:$B$37</c:f>
              <c:strCache>
                <c:ptCount val="3"/>
                <c:pt idx="0">
                  <c:v>unemployed</c:v>
                </c:pt>
                <c:pt idx="1">
                  <c:v>employed</c:v>
                </c:pt>
                <c:pt idx="2">
                  <c:v>inactive </c:v>
                </c:pt>
              </c:strCache>
            </c:strRef>
          </c:cat>
          <c:val>
            <c:numRef>
              <c:f>'analyses données'!$C$156:$E$156</c:f>
              <c:numCache>
                <c:formatCode>0%</c:formatCode>
                <c:ptCount val="3"/>
                <c:pt idx="0">
                  <c:v>2.6976744186046512E-2</c:v>
                </c:pt>
                <c:pt idx="1">
                  <c:v>0.66604651162790696</c:v>
                </c:pt>
                <c:pt idx="2">
                  <c:v>0.30697674418604654</c:v>
                </c:pt>
              </c:numCache>
            </c:numRef>
          </c:val>
          <c:extLst>
            <c:ext xmlns:c16="http://schemas.microsoft.com/office/drawing/2014/chart" uri="{C3380CC4-5D6E-409C-BE32-E72D297353CC}">
              <c16:uniqueId val="{00000002-171A-45BE-BA4A-0C97685006A7}"/>
            </c:ext>
          </c:extLst>
        </c:ser>
        <c:ser>
          <c:idx val="3"/>
          <c:order val="3"/>
          <c:tx>
            <c:strRef>
              <c:f>'analyses données'!$B$157</c:f>
              <c:strCache>
                <c:ptCount val="1"/>
                <c:pt idx="0">
                  <c:v>4Q18</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EN!$B$35:$B$37</c:f>
              <c:strCache>
                <c:ptCount val="3"/>
                <c:pt idx="0">
                  <c:v>unemployed</c:v>
                </c:pt>
                <c:pt idx="1">
                  <c:v>employed</c:v>
                </c:pt>
                <c:pt idx="2">
                  <c:v>inactive </c:v>
                </c:pt>
              </c:strCache>
            </c:strRef>
          </c:cat>
          <c:val>
            <c:numRef>
              <c:f>'analyses données'!$C$157:$E$157</c:f>
              <c:numCache>
                <c:formatCode>0%</c:formatCode>
                <c:ptCount val="3"/>
                <c:pt idx="0">
                  <c:v>3.1551259922399946E-2</c:v>
                </c:pt>
                <c:pt idx="1">
                  <c:v>0.654972976050335</c:v>
                </c:pt>
                <c:pt idx="2">
                  <c:v>0.31347576402726507</c:v>
                </c:pt>
              </c:numCache>
            </c:numRef>
          </c:val>
          <c:extLst>
            <c:ext xmlns:c16="http://schemas.microsoft.com/office/drawing/2014/chart" uri="{C3380CC4-5D6E-409C-BE32-E72D297353CC}">
              <c16:uniqueId val="{00000003-171A-45BE-BA4A-0C97685006A7}"/>
            </c:ext>
          </c:extLst>
        </c:ser>
        <c:dLbls>
          <c:showLegendKey val="0"/>
          <c:showVal val="0"/>
          <c:showCatName val="0"/>
          <c:showSerName val="0"/>
          <c:showPercent val="0"/>
          <c:showBubbleSize val="0"/>
        </c:dLbls>
        <c:gapWidth val="182"/>
        <c:axId val="728458984"/>
        <c:axId val="728459312"/>
      </c:barChart>
      <c:catAx>
        <c:axId val="728458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28459312"/>
        <c:crosses val="autoZero"/>
        <c:auto val="1"/>
        <c:lblAlgn val="ctr"/>
        <c:lblOffset val="100"/>
        <c:noMultiLvlLbl val="0"/>
      </c:catAx>
      <c:valAx>
        <c:axId val="72845931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28458984"/>
        <c:crosses val="autoZero"/>
        <c:crossBetween val="between"/>
      </c:valAx>
      <c:spPr>
        <a:noFill/>
        <a:ln>
          <a:noFill/>
        </a:ln>
        <a:effectLst/>
      </c:spPr>
    </c:plotArea>
    <c:legend>
      <c:legendPos val="b"/>
      <c:layout>
        <c:manualLayout>
          <c:xMode val="edge"/>
          <c:yMode val="edge"/>
          <c:x val="0.38157087164025955"/>
          <c:y val="0.89207010635259454"/>
          <c:w val="0.31998019599211647"/>
          <c:h val="9.130377768482864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dirty="0">
                <a:effectLst/>
              </a:rPr>
              <a:t>SLFS MM pilot 1 - Share of desktops, smartphones and tablets</a:t>
            </a:r>
            <a:endParaRPr lang="en-US" sz="1800" dirty="0">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2911832895888016"/>
          <c:y val="0.15782407407407409"/>
          <c:w val="0.40287467191601051"/>
          <c:h val="0.6714577865266842"/>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D03-4EBB-ADC1-C18248C2B00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D03-4EBB-ADC1-C18248C2B00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D03-4EBB-ADC1-C18248C2B00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EN!$B$115:$B$117</c:f>
              <c:strCache>
                <c:ptCount val="3"/>
                <c:pt idx="0">
                  <c:v>Desktops</c:v>
                </c:pt>
                <c:pt idx="1">
                  <c:v>Smartphones</c:v>
                </c:pt>
                <c:pt idx="2">
                  <c:v>Tablets</c:v>
                </c:pt>
              </c:strCache>
            </c:strRef>
          </c:cat>
          <c:val>
            <c:numRef>
              <c:f>('analyses données'!$J$45,'analyses données'!$J$49,'analyses données'!$J$53)</c:f>
              <c:numCache>
                <c:formatCode>General</c:formatCode>
                <c:ptCount val="3"/>
                <c:pt idx="0">
                  <c:v>58.31</c:v>
                </c:pt>
                <c:pt idx="1">
                  <c:v>34.19</c:v>
                </c:pt>
                <c:pt idx="2">
                  <c:v>7.49</c:v>
                </c:pt>
              </c:numCache>
            </c:numRef>
          </c:val>
          <c:extLst>
            <c:ext xmlns:c16="http://schemas.microsoft.com/office/drawing/2014/chart" uri="{C3380CC4-5D6E-409C-BE32-E72D297353CC}">
              <c16:uniqueId val="{00000006-5D03-4EBB-ADC1-C18248C2B004}"/>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rtl="0">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GB" sz="1600" b="0" i="0" u="none" strike="noStrike" baseline="0">
                <a:effectLst/>
              </a:rPr>
              <a:t>SLFS MM pilot 1 - Types of device used for the CAWI by age group</a:t>
            </a:r>
            <a:endParaRPr lang="en-US" sz="1600" baseline="0"/>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'analyses données'!$C$212:$C$213</c:f>
              <c:strCache>
                <c:ptCount val="2"/>
                <c:pt idx="0">
                  <c:v>Desktop</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'analyses données'!$B$214:$B$220</c:f>
              <c:strCache>
                <c:ptCount val="7"/>
                <c:pt idx="0">
                  <c:v>15-19</c:v>
                </c:pt>
                <c:pt idx="1">
                  <c:v>20-29</c:v>
                </c:pt>
                <c:pt idx="2">
                  <c:v>30-39</c:v>
                </c:pt>
                <c:pt idx="3">
                  <c:v>40-49</c:v>
                </c:pt>
                <c:pt idx="4">
                  <c:v>50-59</c:v>
                </c:pt>
                <c:pt idx="5">
                  <c:v>60-64</c:v>
                </c:pt>
                <c:pt idx="6">
                  <c:v>65+ </c:v>
                </c:pt>
              </c:strCache>
            </c:strRef>
          </c:cat>
          <c:val>
            <c:numRef>
              <c:f>'analyses données'!$C$214:$C$220</c:f>
              <c:numCache>
                <c:formatCode>0.0%</c:formatCode>
                <c:ptCount val="7"/>
                <c:pt idx="0">
                  <c:v>0.34380000000000005</c:v>
                </c:pt>
                <c:pt idx="1">
                  <c:v>0.51049999999999995</c:v>
                </c:pt>
                <c:pt idx="2">
                  <c:v>0.53990000000000005</c:v>
                </c:pt>
                <c:pt idx="3">
                  <c:v>0.59750000000000003</c:v>
                </c:pt>
                <c:pt idx="4">
                  <c:v>0.62280000000000002</c:v>
                </c:pt>
                <c:pt idx="5">
                  <c:v>0.76469999999999994</c:v>
                </c:pt>
                <c:pt idx="6">
                  <c:v>0.71959999999999991</c:v>
                </c:pt>
              </c:numCache>
            </c:numRef>
          </c:val>
          <c:extLst>
            <c:ext xmlns:c16="http://schemas.microsoft.com/office/drawing/2014/chart" uri="{C3380CC4-5D6E-409C-BE32-E72D297353CC}">
              <c16:uniqueId val="{00000000-0665-4DF9-90E1-75A5BAB09202}"/>
            </c:ext>
          </c:extLst>
        </c:ser>
        <c:ser>
          <c:idx val="1"/>
          <c:order val="1"/>
          <c:tx>
            <c:strRef>
              <c:f>'analyses données'!$D$212:$D$213</c:f>
              <c:strCache>
                <c:ptCount val="2"/>
                <c:pt idx="0">
                  <c:v>SmartPhone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'analyses données'!$B$214:$B$220</c:f>
              <c:strCache>
                <c:ptCount val="7"/>
                <c:pt idx="0">
                  <c:v>15-19</c:v>
                </c:pt>
                <c:pt idx="1">
                  <c:v>20-29</c:v>
                </c:pt>
                <c:pt idx="2">
                  <c:v>30-39</c:v>
                </c:pt>
                <c:pt idx="3">
                  <c:v>40-49</c:v>
                </c:pt>
                <c:pt idx="4">
                  <c:v>50-59</c:v>
                </c:pt>
                <c:pt idx="5">
                  <c:v>60-64</c:v>
                </c:pt>
                <c:pt idx="6">
                  <c:v>65+ </c:v>
                </c:pt>
              </c:strCache>
            </c:strRef>
          </c:cat>
          <c:val>
            <c:numRef>
              <c:f>'analyses données'!$D$214:$D$220</c:f>
              <c:numCache>
                <c:formatCode>0.0%</c:formatCode>
                <c:ptCount val="7"/>
                <c:pt idx="0">
                  <c:v>0.59379999999999999</c:v>
                </c:pt>
                <c:pt idx="1">
                  <c:v>0.46850000000000003</c:v>
                </c:pt>
                <c:pt idx="2">
                  <c:v>0.41100000000000003</c:v>
                </c:pt>
                <c:pt idx="3">
                  <c:v>0.32079999999999997</c:v>
                </c:pt>
                <c:pt idx="4">
                  <c:v>0.26950000000000002</c:v>
                </c:pt>
                <c:pt idx="5">
                  <c:v>0.13730000000000001</c:v>
                </c:pt>
                <c:pt idx="6">
                  <c:v>0.15890000000000001</c:v>
                </c:pt>
              </c:numCache>
            </c:numRef>
          </c:val>
          <c:extLst>
            <c:ext xmlns:c16="http://schemas.microsoft.com/office/drawing/2014/chart" uri="{C3380CC4-5D6E-409C-BE32-E72D297353CC}">
              <c16:uniqueId val="{00000001-0665-4DF9-90E1-75A5BAB09202}"/>
            </c:ext>
          </c:extLst>
        </c:ser>
        <c:ser>
          <c:idx val="2"/>
          <c:order val="2"/>
          <c:tx>
            <c:strRef>
              <c:f>EN!$A$133</c:f>
              <c:strCache>
                <c:ptCount val="1"/>
                <c:pt idx="0">
                  <c:v>Tablets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'analyses données'!$B$214:$B$220</c:f>
              <c:strCache>
                <c:ptCount val="7"/>
                <c:pt idx="0">
                  <c:v>15-19</c:v>
                </c:pt>
                <c:pt idx="1">
                  <c:v>20-29</c:v>
                </c:pt>
                <c:pt idx="2">
                  <c:v>30-39</c:v>
                </c:pt>
                <c:pt idx="3">
                  <c:v>40-49</c:v>
                </c:pt>
                <c:pt idx="4">
                  <c:v>50-59</c:v>
                </c:pt>
                <c:pt idx="5">
                  <c:v>60-64</c:v>
                </c:pt>
                <c:pt idx="6">
                  <c:v>65+ </c:v>
                </c:pt>
              </c:strCache>
            </c:strRef>
          </c:cat>
          <c:val>
            <c:numRef>
              <c:f>'analyses données'!$E$214:$E$220</c:f>
              <c:numCache>
                <c:formatCode>0.0%</c:formatCode>
                <c:ptCount val="7"/>
                <c:pt idx="0">
                  <c:v>6.25E-2</c:v>
                </c:pt>
                <c:pt idx="1">
                  <c:v>2.1000000000000001E-2</c:v>
                </c:pt>
                <c:pt idx="2">
                  <c:v>4.9100000000000005E-2</c:v>
                </c:pt>
                <c:pt idx="3">
                  <c:v>8.1799999999999998E-2</c:v>
                </c:pt>
                <c:pt idx="4">
                  <c:v>0.10779999999999999</c:v>
                </c:pt>
                <c:pt idx="5">
                  <c:v>9.8000000000000004E-2</c:v>
                </c:pt>
                <c:pt idx="6">
                  <c:v>0.1215</c:v>
                </c:pt>
              </c:numCache>
            </c:numRef>
          </c:val>
          <c:extLst>
            <c:ext xmlns:c16="http://schemas.microsoft.com/office/drawing/2014/chart" uri="{C3380CC4-5D6E-409C-BE32-E72D297353CC}">
              <c16:uniqueId val="{00000002-0665-4DF9-90E1-75A5BAB09202}"/>
            </c:ext>
          </c:extLst>
        </c:ser>
        <c:dLbls>
          <c:showLegendKey val="0"/>
          <c:showVal val="0"/>
          <c:showCatName val="0"/>
          <c:showSerName val="0"/>
          <c:showPercent val="0"/>
          <c:showBubbleSize val="0"/>
        </c:dLbls>
        <c:gapWidth val="150"/>
        <c:overlap val="100"/>
        <c:axId val="723602104"/>
        <c:axId val="723600464"/>
      </c:barChart>
      <c:catAx>
        <c:axId val="7236021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23600464"/>
        <c:crosses val="autoZero"/>
        <c:auto val="1"/>
        <c:lblAlgn val="ctr"/>
        <c:lblOffset val="100"/>
        <c:noMultiLvlLbl val="0"/>
      </c:catAx>
      <c:valAx>
        <c:axId val="723600464"/>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36021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3076917" cy="513372"/>
          </a:xfrm>
          <a:prstGeom prst="rect">
            <a:avLst/>
          </a:prstGeom>
        </p:spPr>
        <p:txBody>
          <a:bodyPr vert="horz" lIns="94901" tIns="47451" rIns="94901" bIns="47451" rtlCol="0"/>
          <a:lstStyle>
            <a:lvl1pPr algn="l">
              <a:defRPr sz="1200"/>
            </a:lvl1pPr>
          </a:lstStyle>
          <a:p>
            <a:endParaRPr lang="fr-CH"/>
          </a:p>
        </p:txBody>
      </p:sp>
      <p:sp>
        <p:nvSpPr>
          <p:cNvPr id="3" name="Espace réservé de la date 2"/>
          <p:cNvSpPr>
            <a:spLocks noGrp="1"/>
          </p:cNvSpPr>
          <p:nvPr>
            <p:ph type="dt" sz="quarter" idx="1"/>
          </p:nvPr>
        </p:nvSpPr>
        <p:spPr>
          <a:xfrm>
            <a:off x="4020726" y="0"/>
            <a:ext cx="3076917" cy="513372"/>
          </a:xfrm>
          <a:prstGeom prst="rect">
            <a:avLst/>
          </a:prstGeom>
        </p:spPr>
        <p:txBody>
          <a:bodyPr vert="horz" lIns="94901" tIns="47451" rIns="94901" bIns="47451" rtlCol="0"/>
          <a:lstStyle>
            <a:lvl1pPr algn="r">
              <a:defRPr sz="1200"/>
            </a:lvl1pPr>
          </a:lstStyle>
          <a:p>
            <a:fld id="{95B47C83-61C3-498E-BCC1-98BC26066AB5}" type="datetimeFigureOut">
              <a:rPr lang="fr-CH" smtClean="0"/>
              <a:t>06.05.2019</a:t>
            </a:fld>
            <a:endParaRPr lang="fr-CH"/>
          </a:p>
        </p:txBody>
      </p:sp>
      <p:sp>
        <p:nvSpPr>
          <p:cNvPr id="4" name="Espace réservé du pied de page 3"/>
          <p:cNvSpPr>
            <a:spLocks noGrp="1"/>
          </p:cNvSpPr>
          <p:nvPr>
            <p:ph type="ftr" sz="quarter" idx="2"/>
          </p:nvPr>
        </p:nvSpPr>
        <p:spPr>
          <a:xfrm>
            <a:off x="1" y="9721244"/>
            <a:ext cx="3076917" cy="513370"/>
          </a:xfrm>
          <a:prstGeom prst="rect">
            <a:avLst/>
          </a:prstGeom>
        </p:spPr>
        <p:txBody>
          <a:bodyPr vert="horz" lIns="94901" tIns="47451" rIns="94901" bIns="47451" rtlCol="0" anchor="b"/>
          <a:lstStyle>
            <a:lvl1pPr algn="l">
              <a:defRPr sz="1200"/>
            </a:lvl1pPr>
          </a:lstStyle>
          <a:p>
            <a:endParaRPr lang="fr-CH"/>
          </a:p>
        </p:txBody>
      </p:sp>
      <p:sp>
        <p:nvSpPr>
          <p:cNvPr id="5" name="Espace réservé du numéro de diapositive 4"/>
          <p:cNvSpPr>
            <a:spLocks noGrp="1"/>
          </p:cNvSpPr>
          <p:nvPr>
            <p:ph type="sldNum" sz="quarter" idx="3"/>
          </p:nvPr>
        </p:nvSpPr>
        <p:spPr>
          <a:xfrm>
            <a:off x="4020726" y="9721244"/>
            <a:ext cx="3076917" cy="513370"/>
          </a:xfrm>
          <a:prstGeom prst="rect">
            <a:avLst/>
          </a:prstGeom>
        </p:spPr>
        <p:txBody>
          <a:bodyPr vert="horz" lIns="94901" tIns="47451" rIns="94901" bIns="47451" rtlCol="0" anchor="b"/>
          <a:lstStyle>
            <a:lvl1pPr algn="r">
              <a:defRPr sz="1200"/>
            </a:lvl1pPr>
          </a:lstStyle>
          <a:p>
            <a:fld id="{8A7B53E6-A4CE-4BE3-97A2-3EC0672D5625}" type="slidenum">
              <a:rPr lang="fr-CH" smtClean="0"/>
              <a:t>‹N°›</a:t>
            </a:fld>
            <a:endParaRPr lang="fr-CH"/>
          </a:p>
        </p:txBody>
      </p:sp>
    </p:spTree>
    <p:extLst>
      <p:ext uri="{BB962C8B-B14F-4D97-AF65-F5344CB8AC3E}">
        <p14:creationId xmlns:p14="http://schemas.microsoft.com/office/powerpoint/2010/main" val="37336116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0"/>
            <a:ext cx="3076363" cy="513508"/>
          </a:xfrm>
          <a:prstGeom prst="rect">
            <a:avLst/>
          </a:prstGeom>
        </p:spPr>
        <p:txBody>
          <a:bodyPr vert="horz" lIns="94901" tIns="47451" rIns="94901" bIns="47451" rtlCol="0"/>
          <a:lstStyle>
            <a:lvl1pPr algn="l">
              <a:defRPr sz="1200"/>
            </a:lvl1pPr>
          </a:lstStyle>
          <a:p>
            <a:endParaRPr lang="de-CH"/>
          </a:p>
        </p:txBody>
      </p:sp>
      <p:sp>
        <p:nvSpPr>
          <p:cNvPr id="3" name="Datumsplatzhalter 2"/>
          <p:cNvSpPr>
            <a:spLocks noGrp="1"/>
          </p:cNvSpPr>
          <p:nvPr>
            <p:ph type="dt" idx="1"/>
          </p:nvPr>
        </p:nvSpPr>
        <p:spPr>
          <a:xfrm>
            <a:off x="4021298" y="0"/>
            <a:ext cx="3076363" cy="513508"/>
          </a:xfrm>
          <a:prstGeom prst="rect">
            <a:avLst/>
          </a:prstGeom>
        </p:spPr>
        <p:txBody>
          <a:bodyPr vert="horz" lIns="94901" tIns="47451" rIns="94901" bIns="47451" rtlCol="0"/>
          <a:lstStyle>
            <a:lvl1pPr algn="r">
              <a:defRPr sz="1200"/>
            </a:lvl1pPr>
          </a:lstStyle>
          <a:p>
            <a:fld id="{EF9438F2-30E6-491A-99A3-B3482BC527F1}" type="datetimeFigureOut">
              <a:rPr lang="de-CH" smtClean="0"/>
              <a:t>06.05.2019</a:t>
            </a:fld>
            <a:endParaRPr lang="de-CH"/>
          </a:p>
        </p:txBody>
      </p:sp>
      <p:sp>
        <p:nvSpPr>
          <p:cNvPr id="4" name="Folienbildplatzhalter 3"/>
          <p:cNvSpPr>
            <a:spLocks noGrp="1" noRot="1" noChangeAspect="1"/>
          </p:cNvSpPr>
          <p:nvPr>
            <p:ph type="sldImg" idx="2"/>
          </p:nvPr>
        </p:nvSpPr>
        <p:spPr>
          <a:xfrm>
            <a:off x="481013" y="1279525"/>
            <a:ext cx="6137275" cy="3452813"/>
          </a:xfrm>
          <a:prstGeom prst="rect">
            <a:avLst/>
          </a:prstGeom>
          <a:noFill/>
          <a:ln w="12700">
            <a:solidFill>
              <a:prstClr val="black"/>
            </a:solidFill>
          </a:ln>
        </p:spPr>
        <p:txBody>
          <a:bodyPr vert="horz" lIns="94901" tIns="47451" rIns="94901" bIns="47451" rtlCol="0" anchor="ctr"/>
          <a:lstStyle/>
          <a:p>
            <a:endParaRPr lang="de-CH"/>
          </a:p>
        </p:txBody>
      </p:sp>
      <p:sp>
        <p:nvSpPr>
          <p:cNvPr id="5" name="Notizenplatzhalter 4"/>
          <p:cNvSpPr>
            <a:spLocks noGrp="1"/>
          </p:cNvSpPr>
          <p:nvPr>
            <p:ph type="body" sz="quarter" idx="3"/>
          </p:nvPr>
        </p:nvSpPr>
        <p:spPr>
          <a:xfrm>
            <a:off x="709931" y="4925409"/>
            <a:ext cx="5679440" cy="4029879"/>
          </a:xfrm>
          <a:prstGeom prst="rect">
            <a:avLst/>
          </a:prstGeom>
        </p:spPr>
        <p:txBody>
          <a:bodyPr vert="horz" lIns="94901" tIns="47451" rIns="94901" bIns="47451"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4"/>
          </p:nvPr>
        </p:nvSpPr>
        <p:spPr>
          <a:xfrm>
            <a:off x="3" y="9721107"/>
            <a:ext cx="3076363" cy="513507"/>
          </a:xfrm>
          <a:prstGeom prst="rect">
            <a:avLst/>
          </a:prstGeom>
        </p:spPr>
        <p:txBody>
          <a:bodyPr vert="horz" lIns="94901" tIns="47451" rIns="94901" bIns="47451" rtlCol="0" anchor="b"/>
          <a:lstStyle>
            <a:lvl1pPr algn="l">
              <a:defRPr sz="1200"/>
            </a:lvl1pPr>
          </a:lstStyle>
          <a:p>
            <a:endParaRPr lang="de-CH"/>
          </a:p>
        </p:txBody>
      </p:sp>
      <p:sp>
        <p:nvSpPr>
          <p:cNvPr id="7" name="Foliennummernplatzhalter 6"/>
          <p:cNvSpPr>
            <a:spLocks noGrp="1"/>
          </p:cNvSpPr>
          <p:nvPr>
            <p:ph type="sldNum" sz="quarter" idx="5"/>
          </p:nvPr>
        </p:nvSpPr>
        <p:spPr>
          <a:xfrm>
            <a:off x="4021298" y="9721107"/>
            <a:ext cx="3076363" cy="513507"/>
          </a:xfrm>
          <a:prstGeom prst="rect">
            <a:avLst/>
          </a:prstGeom>
        </p:spPr>
        <p:txBody>
          <a:bodyPr vert="horz" lIns="94901" tIns="47451" rIns="94901" bIns="47451" rtlCol="0" anchor="b"/>
          <a:lstStyle>
            <a:lvl1pPr algn="r">
              <a:defRPr sz="1200"/>
            </a:lvl1pPr>
          </a:lstStyle>
          <a:p>
            <a:fld id="{ED1FD653-2284-4F75-BB76-5289AE94618D}" type="slidenum">
              <a:rPr lang="de-CH" smtClean="0"/>
              <a:t>‹N°›</a:t>
            </a:fld>
            <a:endParaRPr lang="de-CH"/>
          </a:p>
        </p:txBody>
      </p:sp>
    </p:spTree>
    <p:extLst>
      <p:ext uri="{BB962C8B-B14F-4D97-AF65-F5344CB8AC3E}">
        <p14:creationId xmlns:p14="http://schemas.microsoft.com/office/powerpoint/2010/main" val="1587713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smtClean="0"/>
              <a:t>I </a:t>
            </a:r>
            <a:r>
              <a:rPr lang="fr-CH" dirty="0" err="1" smtClean="0"/>
              <a:t>will</a:t>
            </a:r>
            <a:r>
              <a:rPr lang="fr-CH" dirty="0" smtClean="0"/>
              <a:t> </a:t>
            </a:r>
            <a:r>
              <a:rPr lang="fr-CH" dirty="0" err="1" smtClean="0"/>
              <a:t>present</a:t>
            </a:r>
            <a:r>
              <a:rPr lang="fr-CH" dirty="0" smtClean="0"/>
              <a:t> </a:t>
            </a:r>
            <a:r>
              <a:rPr lang="fr-CH" dirty="0" err="1" smtClean="0"/>
              <a:t>you</a:t>
            </a:r>
            <a:r>
              <a:rPr lang="fr-CH" baseline="0" dirty="0" smtClean="0"/>
              <a:t> </a:t>
            </a:r>
            <a:r>
              <a:rPr lang="fr-CH" baseline="0" dirty="0" err="1" smtClean="0"/>
              <a:t>some</a:t>
            </a:r>
            <a:r>
              <a:rPr lang="fr-CH" baseline="0" dirty="0" smtClean="0"/>
              <a:t> </a:t>
            </a:r>
            <a:r>
              <a:rPr lang="fr-CH" baseline="0" dirty="0" err="1" smtClean="0"/>
              <a:t>results</a:t>
            </a:r>
            <a:r>
              <a:rPr lang="fr-CH" baseline="0" dirty="0" smtClean="0"/>
              <a:t> of </a:t>
            </a:r>
            <a:r>
              <a:rPr lang="fr-CH" baseline="0" dirty="0" err="1" smtClean="0"/>
              <a:t>our</a:t>
            </a:r>
            <a:r>
              <a:rPr lang="fr-CH" baseline="0" dirty="0" smtClean="0"/>
              <a:t> 1st pilot on LFS multimode. Multimode in the </a:t>
            </a:r>
            <a:r>
              <a:rPr lang="fr-CH" baseline="0" dirty="0" err="1" smtClean="0"/>
              <a:t>sense</a:t>
            </a:r>
            <a:r>
              <a:rPr lang="fr-CH" baseline="0" dirty="0" smtClean="0"/>
              <a:t> </a:t>
            </a:r>
            <a:r>
              <a:rPr lang="fr-CH" baseline="0" dirty="0" err="1" smtClean="0"/>
              <a:t>that</a:t>
            </a:r>
            <a:r>
              <a:rPr lang="fr-CH" baseline="0" dirty="0" smtClean="0"/>
              <a:t> people </a:t>
            </a:r>
            <a:r>
              <a:rPr lang="fr-CH" baseline="0" dirty="0" err="1" smtClean="0"/>
              <a:t>can</a:t>
            </a:r>
            <a:r>
              <a:rPr lang="fr-CH" baseline="0" dirty="0" smtClean="0"/>
              <a:t> </a:t>
            </a:r>
            <a:r>
              <a:rPr lang="fr-CH" baseline="0" dirty="0" err="1" smtClean="0"/>
              <a:t>choose</a:t>
            </a:r>
            <a:r>
              <a:rPr lang="fr-CH" baseline="0" dirty="0" smtClean="0"/>
              <a:t> </a:t>
            </a:r>
            <a:r>
              <a:rPr lang="fr-CH" baseline="0" dirty="0" err="1" smtClean="0"/>
              <a:t>between</a:t>
            </a:r>
            <a:r>
              <a:rPr lang="fr-CH" baseline="0" dirty="0" smtClean="0"/>
              <a:t> CAWI and CATI mode. CAWI </a:t>
            </a:r>
            <a:r>
              <a:rPr lang="fr-CH" baseline="0" dirty="0" err="1" smtClean="0"/>
              <a:t>being</a:t>
            </a:r>
            <a:r>
              <a:rPr lang="fr-CH" baseline="0" dirty="0" smtClean="0"/>
              <a:t> </a:t>
            </a:r>
            <a:r>
              <a:rPr lang="fr-CH" baseline="0" dirty="0" err="1" smtClean="0"/>
              <a:t>pushing</a:t>
            </a:r>
            <a:r>
              <a:rPr lang="fr-CH" baseline="0" dirty="0" smtClean="0"/>
              <a:t> first.</a:t>
            </a:r>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1</a:t>
            </a:fld>
            <a:endParaRPr lang="de-CH"/>
          </a:p>
        </p:txBody>
      </p:sp>
    </p:spTree>
    <p:extLst>
      <p:ext uri="{BB962C8B-B14F-4D97-AF65-F5344CB8AC3E}">
        <p14:creationId xmlns:p14="http://schemas.microsoft.com/office/powerpoint/2010/main" val="3080925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smtClean="0"/>
              <a:t>First</a:t>
            </a:r>
            <a:r>
              <a:rPr lang="fr-CH" baseline="0" dirty="0" smtClean="0"/>
              <a:t> of all, I </a:t>
            </a:r>
            <a:r>
              <a:rPr lang="fr-CH" baseline="0" dirty="0" err="1" smtClean="0"/>
              <a:t>will</a:t>
            </a:r>
            <a:r>
              <a:rPr lang="fr-CH" baseline="0" dirty="0" smtClean="0"/>
              <a:t> talk about the </a:t>
            </a:r>
            <a:r>
              <a:rPr lang="fr-CH" baseline="0" dirty="0" err="1" smtClean="0"/>
              <a:t>backgroud</a:t>
            </a:r>
            <a:r>
              <a:rPr lang="fr-CH" baseline="0" dirty="0" smtClean="0"/>
              <a:t> of the pilot, </a:t>
            </a:r>
            <a:r>
              <a:rPr lang="fr-CH" baseline="0" dirty="0" err="1" smtClean="0"/>
              <a:t>then</a:t>
            </a:r>
            <a:r>
              <a:rPr lang="fr-CH" baseline="0" dirty="0" smtClean="0"/>
              <a:t> I </a:t>
            </a:r>
            <a:r>
              <a:rPr lang="fr-CH" baseline="0" dirty="0" err="1" smtClean="0"/>
              <a:t>will</a:t>
            </a:r>
            <a:r>
              <a:rPr lang="fr-CH" baseline="0" dirty="0" smtClean="0"/>
              <a:t> </a:t>
            </a:r>
            <a:r>
              <a:rPr lang="fr-CH" baseline="0" dirty="0" err="1" smtClean="0"/>
              <a:t>say</a:t>
            </a:r>
            <a:r>
              <a:rPr lang="fr-CH" baseline="0" dirty="0" smtClean="0"/>
              <a:t> a few </a:t>
            </a:r>
            <a:r>
              <a:rPr lang="fr-CH" baseline="0" dirty="0" err="1" smtClean="0"/>
              <a:t>words</a:t>
            </a:r>
            <a:r>
              <a:rPr lang="fr-CH" baseline="0" dirty="0" smtClean="0"/>
              <a:t> on the </a:t>
            </a:r>
            <a:r>
              <a:rPr lang="fr-CH" baseline="0" dirty="0" err="1" smtClean="0"/>
              <a:t>sample</a:t>
            </a:r>
            <a:r>
              <a:rPr lang="fr-CH" baseline="0" dirty="0" smtClean="0"/>
              <a:t> and I </a:t>
            </a:r>
            <a:r>
              <a:rPr lang="fr-CH" baseline="0" dirty="0" err="1" smtClean="0"/>
              <a:t>will</a:t>
            </a:r>
            <a:r>
              <a:rPr lang="fr-CH" baseline="0" dirty="0" smtClean="0"/>
              <a:t> </a:t>
            </a:r>
            <a:r>
              <a:rPr lang="fr-CH" baseline="0" dirty="0" err="1" smtClean="0"/>
              <a:t>explain</a:t>
            </a:r>
            <a:r>
              <a:rPr lang="fr-CH" baseline="0" dirty="0" smtClean="0"/>
              <a:t> the contact </a:t>
            </a:r>
            <a:r>
              <a:rPr lang="fr-CH" baseline="0" dirty="0" err="1" smtClean="0"/>
              <a:t>strategy</a:t>
            </a:r>
            <a:r>
              <a:rPr lang="fr-CH" baseline="0" dirty="0" smtClean="0"/>
              <a:t> </a:t>
            </a:r>
            <a:r>
              <a:rPr lang="fr-CH" baseline="0" dirty="0" err="1" smtClean="0"/>
              <a:t>that</a:t>
            </a:r>
            <a:r>
              <a:rPr lang="fr-CH" baseline="0" dirty="0" smtClean="0"/>
              <a:t> </a:t>
            </a:r>
            <a:r>
              <a:rPr lang="fr-CH" baseline="0" dirty="0" err="1" smtClean="0"/>
              <a:t>we</a:t>
            </a:r>
            <a:r>
              <a:rPr lang="fr-CH" baseline="0" dirty="0" smtClean="0"/>
              <a:t> chose. </a:t>
            </a:r>
            <a:r>
              <a:rPr lang="fr-CH" baseline="0" dirty="0" err="1" smtClean="0"/>
              <a:t>Then</a:t>
            </a:r>
            <a:r>
              <a:rPr lang="fr-CH" baseline="0" dirty="0" smtClean="0"/>
              <a:t> I </a:t>
            </a:r>
            <a:r>
              <a:rPr lang="fr-CH" baseline="0" dirty="0" err="1" smtClean="0"/>
              <a:t>will</a:t>
            </a:r>
            <a:r>
              <a:rPr lang="fr-CH" baseline="0" dirty="0" smtClean="0"/>
              <a:t> </a:t>
            </a:r>
            <a:r>
              <a:rPr lang="fr-CH" baseline="0" dirty="0" err="1" smtClean="0"/>
              <a:t>give</a:t>
            </a:r>
            <a:r>
              <a:rPr lang="fr-CH" baseline="0" dirty="0" smtClean="0"/>
              <a:t> </a:t>
            </a:r>
            <a:r>
              <a:rPr lang="fr-CH" baseline="0" dirty="0" err="1" smtClean="0"/>
              <a:t>general</a:t>
            </a:r>
            <a:r>
              <a:rPr lang="fr-CH" baseline="0" dirty="0" smtClean="0"/>
              <a:t> </a:t>
            </a:r>
            <a:r>
              <a:rPr lang="fr-CH" baseline="0" dirty="0" err="1" smtClean="0"/>
              <a:t>results</a:t>
            </a:r>
            <a:r>
              <a:rPr lang="fr-CH" baseline="0" dirty="0" smtClean="0"/>
              <a:t> about </a:t>
            </a:r>
            <a:r>
              <a:rPr lang="fr-CH" baseline="0" dirty="0" err="1" smtClean="0"/>
              <a:t>response</a:t>
            </a:r>
            <a:r>
              <a:rPr lang="fr-CH" baseline="0" dirty="0" smtClean="0"/>
              <a:t> rate </a:t>
            </a:r>
            <a:r>
              <a:rPr lang="fr-CH" baseline="0" dirty="0" err="1" smtClean="0"/>
              <a:t>according</a:t>
            </a:r>
            <a:r>
              <a:rPr lang="fr-CH" baseline="0" dirty="0" smtClean="0"/>
              <a:t> to </a:t>
            </a:r>
            <a:r>
              <a:rPr lang="fr-CH" baseline="0" dirty="0" err="1" smtClean="0"/>
              <a:t>different</a:t>
            </a:r>
            <a:r>
              <a:rPr lang="fr-CH" baseline="0" dirty="0" smtClean="0"/>
              <a:t> </a:t>
            </a:r>
            <a:r>
              <a:rPr lang="fr-CH" baseline="0" dirty="0" err="1" smtClean="0"/>
              <a:t>respondent’s</a:t>
            </a:r>
            <a:r>
              <a:rPr lang="fr-CH" baseline="0" dirty="0" smtClean="0"/>
              <a:t> </a:t>
            </a:r>
            <a:r>
              <a:rPr lang="fr-CH" baseline="0" dirty="0" err="1" smtClean="0"/>
              <a:t>characeristics</a:t>
            </a:r>
            <a:r>
              <a:rPr lang="fr-CH" baseline="0" dirty="0" smtClean="0"/>
              <a:t>. I </a:t>
            </a:r>
            <a:r>
              <a:rPr lang="fr-CH" baseline="0" dirty="0" err="1" smtClean="0"/>
              <a:t>will</a:t>
            </a:r>
            <a:r>
              <a:rPr lang="fr-CH" baseline="0" dirty="0" smtClean="0"/>
              <a:t> talk about </a:t>
            </a:r>
            <a:r>
              <a:rPr lang="fr-CH" baseline="0" dirty="0" err="1" smtClean="0"/>
              <a:t>some</a:t>
            </a:r>
            <a:r>
              <a:rPr lang="fr-CH" baseline="0" dirty="0" smtClean="0"/>
              <a:t> </a:t>
            </a:r>
            <a:r>
              <a:rPr lang="fr-CH" baseline="0" dirty="0" err="1" smtClean="0"/>
              <a:t>specificities</a:t>
            </a:r>
            <a:r>
              <a:rPr lang="fr-CH" baseline="0" dirty="0" smtClean="0"/>
              <a:t> of CAWI and CATI. </a:t>
            </a:r>
            <a:r>
              <a:rPr lang="fr-CH" baseline="0" dirty="0" err="1" smtClean="0"/>
              <a:t>We</a:t>
            </a:r>
            <a:r>
              <a:rPr lang="fr-CH" baseline="0" dirty="0" smtClean="0"/>
              <a:t> </a:t>
            </a:r>
            <a:r>
              <a:rPr lang="fr-CH" baseline="0" dirty="0" err="1" smtClean="0"/>
              <a:t>sill</a:t>
            </a:r>
            <a:r>
              <a:rPr lang="fr-CH" baseline="0" dirty="0" smtClean="0"/>
              <a:t> </a:t>
            </a:r>
            <a:r>
              <a:rPr lang="fr-CH" baseline="0" dirty="0" err="1" smtClean="0"/>
              <a:t>psend</a:t>
            </a:r>
            <a:r>
              <a:rPr lang="fr-CH" baseline="0" dirty="0" smtClean="0"/>
              <a:t> </a:t>
            </a:r>
            <a:r>
              <a:rPr lang="fr-CH" baseline="0" dirty="0" err="1" smtClean="0"/>
              <a:t>some</a:t>
            </a:r>
            <a:r>
              <a:rPr lang="fr-CH" baseline="0" dirty="0" smtClean="0"/>
              <a:t> time </a:t>
            </a:r>
            <a:r>
              <a:rPr lang="fr-CH" baseline="0" dirty="0" err="1" smtClean="0"/>
              <a:t>assessing</a:t>
            </a:r>
            <a:r>
              <a:rPr lang="fr-CH" baseline="0" dirty="0" smtClean="0"/>
              <a:t> 2 </a:t>
            </a:r>
            <a:r>
              <a:rPr lang="fr-CH" baseline="0" dirty="0" err="1" smtClean="0"/>
              <a:t>specific</a:t>
            </a:r>
            <a:r>
              <a:rPr lang="fr-CH" baseline="0" dirty="0" smtClean="0"/>
              <a:t> questions </a:t>
            </a:r>
            <a:r>
              <a:rPr lang="fr-CH" baseline="0" dirty="0" err="1" smtClean="0"/>
              <a:t>using</a:t>
            </a:r>
            <a:r>
              <a:rPr lang="fr-CH" baseline="0" dirty="0" smtClean="0"/>
              <a:t> </a:t>
            </a:r>
            <a:r>
              <a:rPr lang="fr-CH" baseline="0" dirty="0" err="1" smtClean="0"/>
              <a:t>external</a:t>
            </a:r>
            <a:r>
              <a:rPr lang="fr-CH" baseline="0" dirty="0" smtClean="0"/>
              <a:t> </a:t>
            </a:r>
            <a:r>
              <a:rPr lang="fr-CH" baseline="0" dirty="0" err="1" smtClean="0"/>
              <a:t>database</a:t>
            </a:r>
            <a:r>
              <a:rPr lang="fr-CH" baseline="0" dirty="0" smtClean="0"/>
              <a:t> and </a:t>
            </a:r>
            <a:r>
              <a:rPr lang="fr-CH" baseline="0" dirty="0" err="1" smtClean="0"/>
              <a:t>finally</a:t>
            </a:r>
            <a:r>
              <a:rPr lang="fr-CH" baseline="0" dirty="0" smtClean="0"/>
              <a:t> I </a:t>
            </a:r>
            <a:r>
              <a:rPr lang="fr-CH" baseline="0" dirty="0" err="1" smtClean="0"/>
              <a:t>will</a:t>
            </a:r>
            <a:r>
              <a:rPr lang="fr-CH" baseline="0" dirty="0" smtClean="0"/>
              <a:t> </a:t>
            </a:r>
            <a:r>
              <a:rPr lang="fr-CH" baseline="0" dirty="0" err="1" smtClean="0"/>
              <a:t>make</a:t>
            </a:r>
            <a:r>
              <a:rPr lang="fr-CH" baseline="0" dirty="0" smtClean="0"/>
              <a:t> a conclusion and </a:t>
            </a:r>
            <a:r>
              <a:rPr lang="fr-CH" baseline="0" dirty="0" err="1" smtClean="0"/>
              <a:t>give</a:t>
            </a:r>
            <a:r>
              <a:rPr lang="fr-CH" baseline="0" dirty="0" smtClean="0"/>
              <a:t> a few </a:t>
            </a:r>
            <a:r>
              <a:rPr lang="fr-CH" baseline="0" dirty="0" err="1" smtClean="0"/>
              <a:t>response</a:t>
            </a:r>
            <a:r>
              <a:rPr lang="fr-CH" baseline="0" dirty="0" smtClean="0"/>
              <a:t> rate for the pilot 2, </a:t>
            </a:r>
            <a:r>
              <a:rPr lang="fr-CH" baseline="0" dirty="0" err="1" smtClean="0"/>
              <a:t>that</a:t>
            </a:r>
            <a:r>
              <a:rPr lang="fr-CH" baseline="0" dirty="0" smtClean="0"/>
              <a:t> has </a:t>
            </a:r>
            <a:r>
              <a:rPr lang="fr-CH" baseline="0" dirty="0" err="1" smtClean="0"/>
              <a:t>just</a:t>
            </a:r>
            <a:r>
              <a:rPr lang="fr-CH" baseline="0" dirty="0" smtClean="0"/>
              <a:t> been </a:t>
            </a:r>
            <a:r>
              <a:rPr lang="fr-CH" baseline="0" dirty="0" err="1" smtClean="0"/>
              <a:t>finished</a:t>
            </a:r>
            <a:r>
              <a:rPr lang="fr-CH" baseline="0" dirty="0" smtClean="0"/>
              <a:t>.</a:t>
            </a:r>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2</a:t>
            </a:fld>
            <a:endParaRPr lang="de-CH"/>
          </a:p>
        </p:txBody>
      </p:sp>
    </p:spTree>
    <p:extLst>
      <p:ext uri="{BB962C8B-B14F-4D97-AF65-F5344CB8AC3E}">
        <p14:creationId xmlns:p14="http://schemas.microsoft.com/office/powerpoint/2010/main" val="2801859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r>
              <a:rPr lang="fr-CH" dirty="0" smtClean="0"/>
              <a:t>The</a:t>
            </a:r>
            <a:r>
              <a:rPr lang="fr-CH" baseline="0" dirty="0" smtClean="0"/>
              <a:t> </a:t>
            </a:r>
            <a:r>
              <a:rPr lang="fr-CH" baseline="0" dirty="0" err="1" smtClean="0"/>
              <a:t>results</a:t>
            </a:r>
            <a:r>
              <a:rPr lang="fr-CH" baseline="0" dirty="0" smtClean="0"/>
              <a:t> of the pilot I </a:t>
            </a:r>
            <a:r>
              <a:rPr lang="fr-CH" baseline="0" dirty="0" err="1" smtClean="0"/>
              <a:t>that</a:t>
            </a:r>
            <a:r>
              <a:rPr lang="fr-CH" baseline="0" dirty="0" smtClean="0"/>
              <a:t> I </a:t>
            </a:r>
            <a:r>
              <a:rPr lang="fr-CH" baseline="0" dirty="0" err="1" smtClean="0"/>
              <a:t>will</a:t>
            </a:r>
            <a:r>
              <a:rPr lang="fr-CH" baseline="0" dirty="0" smtClean="0"/>
              <a:t> </a:t>
            </a:r>
            <a:r>
              <a:rPr lang="fr-CH" baseline="0" dirty="0" err="1" smtClean="0"/>
              <a:t>present</a:t>
            </a:r>
            <a:r>
              <a:rPr lang="fr-CH" baseline="0" dirty="0" smtClean="0"/>
              <a:t> </a:t>
            </a:r>
            <a:r>
              <a:rPr lang="fr-CH" baseline="0" dirty="0" err="1" smtClean="0"/>
              <a:t>you</a:t>
            </a:r>
            <a:r>
              <a:rPr lang="fr-CH" baseline="0" dirty="0" smtClean="0"/>
              <a:t> </a:t>
            </a:r>
            <a:r>
              <a:rPr lang="fr-CH" baseline="0" dirty="0" err="1" smtClean="0"/>
              <a:t>now</a:t>
            </a:r>
            <a:r>
              <a:rPr lang="fr-CH" baseline="0" dirty="0" smtClean="0"/>
              <a:t> </a:t>
            </a:r>
            <a:r>
              <a:rPr lang="fr-CH" baseline="0" dirty="0" err="1" smtClean="0"/>
              <a:t>forms</a:t>
            </a:r>
            <a:r>
              <a:rPr lang="fr-CH" baseline="0" dirty="0" smtClean="0"/>
              <a:t> part of the </a:t>
            </a:r>
            <a:r>
              <a:rPr lang="fr-CH" baseline="0" dirty="0" err="1" smtClean="0"/>
              <a:t>project</a:t>
            </a:r>
            <a:r>
              <a:rPr lang="fr-CH" baseline="0" dirty="0" smtClean="0"/>
              <a:t> to </a:t>
            </a:r>
            <a:r>
              <a:rPr lang="fr-CH" baseline="0" dirty="0" err="1" smtClean="0"/>
              <a:t>revise</a:t>
            </a:r>
            <a:r>
              <a:rPr lang="fr-CH" baseline="0" dirty="0" smtClean="0"/>
              <a:t> de </a:t>
            </a:r>
            <a:r>
              <a:rPr lang="fr-CH" baseline="0" dirty="0" err="1" smtClean="0"/>
              <a:t>Swiss</a:t>
            </a:r>
            <a:r>
              <a:rPr lang="fr-CH" baseline="0" dirty="0" smtClean="0"/>
              <a:t> LFS. </a:t>
            </a:r>
            <a:r>
              <a:rPr lang="fr-CH" dirty="0" err="1" smtClean="0"/>
              <a:t>Today</a:t>
            </a:r>
            <a:r>
              <a:rPr lang="fr-CH" dirty="0" smtClean="0"/>
              <a:t>, </a:t>
            </a:r>
            <a:r>
              <a:rPr lang="fr-CH" dirty="0" err="1" smtClean="0"/>
              <a:t>our</a:t>
            </a:r>
            <a:r>
              <a:rPr lang="fr-CH" dirty="0" smtClean="0"/>
              <a:t> </a:t>
            </a:r>
            <a:r>
              <a:rPr lang="fr-CH" dirty="0" err="1" smtClean="0"/>
              <a:t>survey</a:t>
            </a:r>
            <a:r>
              <a:rPr lang="fr-CH" dirty="0" smtClean="0"/>
              <a:t> </a:t>
            </a:r>
            <a:r>
              <a:rPr lang="fr-CH" dirty="0" err="1" smtClean="0"/>
              <a:t>is</a:t>
            </a:r>
            <a:r>
              <a:rPr lang="fr-CH" dirty="0" smtClean="0"/>
              <a:t> a CATI base </a:t>
            </a:r>
            <a:r>
              <a:rPr lang="fr-CH" dirty="0" err="1" smtClean="0"/>
              <a:t>survey</a:t>
            </a:r>
            <a:r>
              <a:rPr lang="fr-CH" dirty="0" smtClean="0"/>
              <a:t> </a:t>
            </a:r>
            <a:r>
              <a:rPr lang="fr-CH" dirty="0" err="1" smtClean="0"/>
              <a:t>only</a:t>
            </a:r>
            <a:r>
              <a:rPr lang="fr-CH" baseline="0" dirty="0" smtClean="0"/>
              <a:t> and as </a:t>
            </a:r>
            <a:r>
              <a:rPr lang="fr-CH" baseline="0" dirty="0" err="1" smtClean="0"/>
              <a:t>we</a:t>
            </a:r>
            <a:r>
              <a:rPr lang="fr-CH" baseline="0" dirty="0" smtClean="0"/>
              <a:t> face </a:t>
            </a:r>
            <a:r>
              <a:rPr lang="fr-CH" baseline="0" dirty="0" err="1" smtClean="0"/>
              <a:t>difficulties</a:t>
            </a:r>
            <a:r>
              <a:rPr lang="fr-CH" baseline="0" dirty="0" smtClean="0"/>
              <a:t> to </a:t>
            </a:r>
            <a:r>
              <a:rPr lang="fr-CH" baseline="0" dirty="0" err="1" smtClean="0"/>
              <a:t>get</a:t>
            </a:r>
            <a:r>
              <a:rPr lang="fr-CH" baseline="0" dirty="0" smtClean="0"/>
              <a:t> in </a:t>
            </a:r>
            <a:r>
              <a:rPr lang="fr-CH" baseline="0" dirty="0" err="1" smtClean="0"/>
              <a:t>touch</a:t>
            </a:r>
            <a:r>
              <a:rPr lang="fr-CH" baseline="0" dirty="0" smtClean="0"/>
              <a:t> </a:t>
            </a:r>
            <a:r>
              <a:rPr lang="fr-CH" baseline="0" dirty="0" err="1" smtClean="0"/>
              <a:t>with</a:t>
            </a:r>
            <a:r>
              <a:rPr lang="fr-CH" baseline="0" dirty="0" smtClean="0"/>
              <a:t> people by phone, </a:t>
            </a:r>
            <a:r>
              <a:rPr lang="fr-CH" baseline="0" dirty="0" err="1" smtClean="0"/>
              <a:t>we</a:t>
            </a:r>
            <a:r>
              <a:rPr lang="fr-CH" baseline="0" dirty="0" smtClean="0"/>
              <a:t> </a:t>
            </a:r>
            <a:r>
              <a:rPr lang="fr-CH" baseline="0" dirty="0" err="1" smtClean="0"/>
              <a:t>decided</a:t>
            </a:r>
            <a:r>
              <a:rPr lang="fr-CH" baseline="0" dirty="0" smtClean="0"/>
              <a:t> to go for a multimode </a:t>
            </a:r>
            <a:r>
              <a:rPr lang="fr-CH" baseline="0" dirty="0" err="1" smtClean="0"/>
              <a:t>survey</a:t>
            </a:r>
            <a:r>
              <a:rPr lang="fr-CH" baseline="0" dirty="0" smtClean="0"/>
              <a:t>, </a:t>
            </a:r>
            <a:r>
              <a:rPr lang="fr-CH" baseline="0" dirty="0" err="1" smtClean="0"/>
              <a:t>pushing</a:t>
            </a:r>
            <a:r>
              <a:rPr lang="fr-CH" baseline="0" dirty="0" smtClean="0"/>
              <a:t> CAWI first</a:t>
            </a:r>
            <a:r>
              <a:rPr lang="fr-CH" baseline="0" dirty="0" smtClean="0"/>
              <a:t>. </a:t>
            </a:r>
            <a:endParaRPr lang="fr-CH" dirty="0" smtClean="0"/>
          </a:p>
          <a:p>
            <a:r>
              <a:rPr lang="fr-CH" dirty="0" err="1" smtClean="0"/>
              <a:t>We</a:t>
            </a:r>
            <a:r>
              <a:rPr lang="fr-CH" dirty="0" smtClean="0"/>
              <a:t> </a:t>
            </a:r>
            <a:r>
              <a:rPr lang="fr-CH" dirty="0" err="1" smtClean="0"/>
              <a:t>can</a:t>
            </a:r>
            <a:r>
              <a:rPr lang="fr-CH" dirty="0" smtClean="0"/>
              <a:t> </a:t>
            </a:r>
            <a:r>
              <a:rPr lang="fr-CH" dirty="0" err="1" smtClean="0"/>
              <a:t>divide</a:t>
            </a:r>
            <a:r>
              <a:rPr lang="fr-CH" baseline="0" dirty="0" smtClean="0"/>
              <a:t> the </a:t>
            </a:r>
            <a:r>
              <a:rPr lang="fr-CH" baseline="0" dirty="0" err="1" smtClean="0"/>
              <a:t>project</a:t>
            </a:r>
            <a:r>
              <a:rPr lang="fr-CH" baseline="0" dirty="0" smtClean="0"/>
              <a:t> in 3 stages. </a:t>
            </a:r>
            <a:endParaRPr lang="en-US" sz="1200" b="0" i="0" u="none" strike="noStrike" kern="1200" baseline="0" dirty="0" smtClean="0">
              <a:solidFill>
                <a:schemeClr val="tx1"/>
              </a:solidFill>
              <a:latin typeface="+mn-lt"/>
              <a:ea typeface="+mn-ea"/>
              <a:cs typeface="+mn-cs"/>
            </a:endParaRPr>
          </a:p>
          <a:p>
            <a:r>
              <a:rPr lang="en-US" sz="1050" b="0" i="1" u="none" strike="noStrike" kern="1200" baseline="0" dirty="0" smtClean="0">
                <a:solidFill>
                  <a:schemeClr val="tx1"/>
                </a:solidFill>
                <a:latin typeface="+mn-lt"/>
                <a:ea typeface="+mn-ea"/>
                <a:cs typeface="+mn-cs"/>
              </a:rPr>
              <a:t> The first stage was to develop a good online version of the questionnaire. The wording of questions was adapted to smart phones and the layout of the online questionnaire was also discussed. This phase was completed by usability tests in French and German. We then proceeded to conduct internal tests on smart phones only. During the second stage, we used the new CAWI questionnaire as a basis for formulating the CATI questions. This stage was more time-consuming for the German questionnaire, as all the CATI questions had to be rephrased in Swiss-German. We also established principles to determine which parts of the CATI questionnaire were to be read (or not) by the interviewers. Following this, tests were carried out on the CATI questionnaire in French and German. These tests enabled us to check various aspects related to technical issues, as well as to the presentation and content3. After these initial tests we were at last able to launch the pilot with the aim of measuring the following elements:</a:t>
            </a:r>
          </a:p>
          <a:p>
            <a:r>
              <a:rPr lang="fr-CH"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1. Contact procedures </a:t>
            </a:r>
          </a:p>
          <a:p>
            <a:r>
              <a:rPr lang="en-US" sz="1200" b="0" i="0" u="none" strike="noStrike" kern="1200" baseline="0" dirty="0" smtClean="0">
                <a:solidFill>
                  <a:schemeClr val="tx1"/>
                </a:solidFill>
                <a:latin typeface="+mn-lt"/>
                <a:ea typeface="+mn-ea"/>
                <a:cs typeface="+mn-cs"/>
              </a:rPr>
              <a:t>2. Response rate, partial non-response rate and impact of reminder letters </a:t>
            </a:r>
          </a:p>
          <a:p>
            <a:r>
              <a:rPr lang="en-US" sz="1200" b="0" i="0" u="none" strike="noStrike" kern="1200" baseline="0" dirty="0" smtClean="0">
                <a:solidFill>
                  <a:schemeClr val="tx1"/>
                </a:solidFill>
                <a:latin typeface="+mn-lt"/>
                <a:ea typeface="+mn-ea"/>
                <a:cs typeface="+mn-cs"/>
              </a:rPr>
              <a:t>3. Proportion of CAWI and CATI by various characteristics </a:t>
            </a:r>
          </a:p>
          <a:p>
            <a:r>
              <a:rPr lang="en-US" sz="1200" b="0" i="0" u="none" strike="noStrike" kern="1200" baseline="0" dirty="0" smtClean="0">
                <a:solidFill>
                  <a:schemeClr val="tx1"/>
                </a:solidFill>
                <a:latin typeface="+mn-lt"/>
                <a:ea typeface="+mn-ea"/>
                <a:cs typeface="+mn-cs"/>
              </a:rPr>
              <a:t>4. Sending introductory and reminder letters </a:t>
            </a:r>
          </a:p>
          <a:p>
            <a:r>
              <a:rPr lang="en-US" sz="1200" b="0" i="0" u="none" strike="noStrike" kern="1200" baseline="0" dirty="0" smtClean="0">
                <a:solidFill>
                  <a:schemeClr val="tx1"/>
                </a:solidFill>
                <a:latin typeface="+mn-lt"/>
                <a:ea typeface="+mn-ea"/>
                <a:cs typeface="+mn-cs"/>
              </a:rPr>
              <a:t>5. General survey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(training and address management) </a:t>
            </a:r>
          </a:p>
          <a:p>
            <a:r>
              <a:rPr lang="en-US" sz="1200" b="0" i="0" u="none" strike="noStrike" kern="1200" baseline="0" dirty="0" smtClean="0">
                <a:solidFill>
                  <a:schemeClr val="tx1"/>
                </a:solidFill>
                <a:latin typeface="+mn-lt"/>
                <a:ea typeface="+mn-ea"/>
                <a:cs typeface="+mn-cs"/>
              </a:rPr>
              <a:t>6. Running the hotline and reasons for calls </a:t>
            </a:r>
          </a:p>
          <a:p>
            <a:r>
              <a:rPr lang="en-US" sz="1200" b="0" i="0" u="none" strike="noStrike" kern="1200" baseline="0" dirty="0" smtClean="0">
                <a:solidFill>
                  <a:schemeClr val="tx1"/>
                </a:solidFill>
                <a:latin typeface="+mn-lt"/>
                <a:ea typeface="+mn-ea"/>
                <a:cs typeface="+mn-cs"/>
              </a:rPr>
              <a:t>7. Reporting </a:t>
            </a:r>
          </a:p>
          <a:p>
            <a:r>
              <a:rPr lang="en-US" sz="1200" b="0" i="0" u="none" strike="noStrike" kern="1200" baseline="0" dirty="0" smtClean="0">
                <a:solidFill>
                  <a:schemeClr val="tx1"/>
                </a:solidFill>
                <a:latin typeface="+mn-lt"/>
                <a:ea typeface="+mn-ea"/>
                <a:cs typeface="+mn-cs"/>
              </a:rPr>
              <a:t>8. Performance of LINK IT system </a:t>
            </a:r>
          </a:p>
          <a:p>
            <a:r>
              <a:rPr lang="en-US" sz="1200" b="0" i="0" u="none" strike="noStrike" kern="1200" baseline="0" dirty="0" smtClean="0">
                <a:solidFill>
                  <a:schemeClr val="tx1"/>
                </a:solidFill>
                <a:latin typeface="+mn-lt"/>
                <a:ea typeface="+mn-ea"/>
                <a:cs typeface="+mn-cs"/>
              </a:rPr>
              <a:t>9. Efficiency of external databases (businesses and occupations)</a:t>
            </a:r>
          </a:p>
          <a:p>
            <a:r>
              <a:rPr lang="en-US" sz="1200" b="0" i="0" u="none" strike="noStrike" kern="1200" baseline="0" dirty="0" smtClean="0">
                <a:solidFill>
                  <a:schemeClr val="tx1"/>
                </a:solidFill>
                <a:latin typeface="+mn-lt"/>
                <a:ea typeface="+mn-ea"/>
                <a:cs typeface="+mn-cs"/>
              </a:rPr>
              <a:t>10 modes effects (still on-going) </a:t>
            </a:r>
          </a:p>
          <a:p>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3</a:t>
            </a:fld>
            <a:endParaRPr lang="de-CH"/>
          </a:p>
        </p:txBody>
      </p:sp>
    </p:spTree>
    <p:extLst>
      <p:ext uri="{BB962C8B-B14F-4D97-AF65-F5344CB8AC3E}">
        <p14:creationId xmlns:p14="http://schemas.microsoft.com/office/powerpoint/2010/main" val="2476822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r>
              <a:rPr lang="fr-FR" dirty="0" err="1" smtClean="0"/>
              <a:t>Very</a:t>
            </a:r>
            <a:r>
              <a:rPr lang="fr-FR" dirty="0" smtClean="0"/>
              <a:t> important to </a:t>
            </a:r>
            <a:r>
              <a:rPr lang="fr-FR" dirty="0" err="1" smtClean="0"/>
              <a:t>include</a:t>
            </a:r>
            <a:r>
              <a:rPr lang="fr-FR" dirty="0" smtClean="0"/>
              <a:t> staff </a:t>
            </a:r>
            <a:r>
              <a:rPr lang="fr-FR" dirty="0" err="1" smtClean="0"/>
              <a:t>members</a:t>
            </a:r>
            <a:r>
              <a:rPr lang="fr-FR" baseline="0" dirty="0" smtClean="0"/>
              <a:t> in the </a:t>
            </a:r>
            <a:r>
              <a:rPr lang="fr-FR" baseline="0" dirty="0" err="1" smtClean="0"/>
              <a:t>sample</a:t>
            </a:r>
            <a:r>
              <a:rPr lang="fr-FR" baseline="0" dirty="0" smtClean="0"/>
              <a:t> in </a:t>
            </a:r>
            <a:r>
              <a:rPr lang="fr-FR" baseline="0" dirty="0" err="1" smtClean="0"/>
              <a:t>order</a:t>
            </a:r>
            <a:r>
              <a:rPr lang="fr-FR" baseline="0" dirty="0" smtClean="0"/>
              <a:t> to test the </a:t>
            </a:r>
            <a:r>
              <a:rPr lang="fr-FR" baseline="0" dirty="0" err="1" smtClean="0"/>
              <a:t>survey</a:t>
            </a:r>
            <a:r>
              <a:rPr lang="fr-FR" baseline="0" dirty="0" smtClean="0"/>
              <a:t> </a:t>
            </a:r>
            <a:r>
              <a:rPr lang="fr-FR" baseline="0" dirty="0" err="1" smtClean="0"/>
              <a:t>properly</a:t>
            </a:r>
            <a:r>
              <a:rPr lang="fr-FR" baseline="0" dirty="0" smtClean="0"/>
              <a:t>.</a:t>
            </a:r>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4</a:t>
            </a:fld>
            <a:endParaRPr lang="de-CH"/>
          </a:p>
        </p:txBody>
      </p:sp>
    </p:spTree>
    <p:extLst>
      <p:ext uri="{BB962C8B-B14F-4D97-AF65-F5344CB8AC3E}">
        <p14:creationId xmlns:p14="http://schemas.microsoft.com/office/powerpoint/2010/main" val="2421293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 The first day of the survey, the selected persons received an </a:t>
            </a:r>
            <a:r>
              <a:rPr lang="en-US" sz="1200" b="1" i="0" u="none" strike="noStrike" kern="1200" baseline="0" dirty="0" smtClean="0">
                <a:solidFill>
                  <a:schemeClr val="tx1"/>
                </a:solidFill>
                <a:latin typeface="+mn-lt"/>
                <a:ea typeface="+mn-ea"/>
                <a:cs typeface="+mn-cs"/>
              </a:rPr>
              <a:t>introductory letter</a:t>
            </a:r>
            <a:r>
              <a:rPr lang="en-US" sz="1200" b="0" i="0" u="none" strike="noStrike" kern="1200" baseline="0" dirty="0" smtClean="0">
                <a:solidFill>
                  <a:schemeClr val="tx1"/>
                </a:solidFill>
                <a:latin typeface="+mn-lt"/>
                <a:ea typeface="+mn-ea"/>
                <a:cs typeface="+mn-cs"/>
              </a:rPr>
              <a:t>, inviting them to take part in the online survey. However, the letter indicated that it was possible to call the hotline if they preferred to do the survey by phone. People were given a period of nine days to complete the questionnaire. </a:t>
            </a:r>
          </a:p>
          <a:p>
            <a:r>
              <a:rPr lang="en-US" sz="1200" b="0" i="0" u="none" strike="noStrike" kern="1200" baseline="0" dirty="0" smtClean="0">
                <a:solidFill>
                  <a:schemeClr val="tx1"/>
                </a:solidFill>
                <a:latin typeface="+mn-lt"/>
                <a:ea typeface="+mn-ea"/>
                <a:cs typeface="+mn-cs"/>
              </a:rPr>
              <a:t>- If people had not answered by this time, a first reminder letter was sent, with the same instructions as the introductory letter as well as a 9 day period to complete the questionnaire. </a:t>
            </a:r>
          </a:p>
          <a:p>
            <a:r>
              <a:rPr lang="en-US" sz="1200" b="0" i="0" u="none" strike="noStrike" kern="1200" baseline="0" dirty="0" smtClean="0">
                <a:solidFill>
                  <a:schemeClr val="tx1"/>
                </a:solidFill>
                <a:latin typeface="+mn-lt"/>
                <a:ea typeface="+mn-ea"/>
                <a:cs typeface="+mn-cs"/>
              </a:rPr>
              <a:t>- After this second period, a </a:t>
            </a:r>
            <a:r>
              <a:rPr lang="en-US" sz="1200" b="1" i="0" u="none" strike="noStrike" kern="1200" baseline="0" dirty="0" smtClean="0">
                <a:solidFill>
                  <a:schemeClr val="tx1"/>
                </a:solidFill>
                <a:latin typeface="+mn-lt"/>
                <a:ea typeface="+mn-ea"/>
                <a:cs typeface="+mn-cs"/>
              </a:rPr>
              <a:t>second reminder letter </a:t>
            </a:r>
            <a:r>
              <a:rPr lang="en-US" sz="1200" b="0" i="0" u="none" strike="noStrike" kern="1200" baseline="0" dirty="0" smtClean="0">
                <a:solidFill>
                  <a:schemeClr val="tx1"/>
                </a:solidFill>
                <a:latin typeface="+mn-lt"/>
                <a:ea typeface="+mn-ea"/>
                <a:cs typeface="+mn-cs"/>
              </a:rPr>
              <a:t>was sent, with a 6-day period to complete the questionnaire. With a mention that if a response was still lacking after this, our institute would call the persons concerned to conduct the interview. </a:t>
            </a:r>
          </a:p>
          <a:p>
            <a:r>
              <a:rPr lang="en-US" sz="1200" b="0" i="0" u="none" strike="noStrike" kern="1200" baseline="0" dirty="0" smtClean="0">
                <a:solidFill>
                  <a:schemeClr val="tx1"/>
                </a:solidFill>
                <a:latin typeface="+mn-lt"/>
                <a:ea typeface="+mn-ea"/>
                <a:cs typeface="+mn-cs"/>
              </a:rPr>
              <a:t>- After this third period, </a:t>
            </a:r>
            <a:r>
              <a:rPr lang="en-US" sz="1200" b="1" i="0" u="none" strike="noStrike" kern="1200" baseline="0" dirty="0" smtClean="0">
                <a:solidFill>
                  <a:schemeClr val="tx1"/>
                </a:solidFill>
                <a:latin typeface="+mn-lt"/>
                <a:ea typeface="+mn-ea"/>
                <a:cs typeface="+mn-cs"/>
              </a:rPr>
              <a:t>reminders by telephone </a:t>
            </a:r>
            <a:r>
              <a:rPr lang="en-US" sz="1200" b="0" i="0" u="none" strike="noStrike" kern="1200" baseline="0" dirty="0" smtClean="0">
                <a:solidFill>
                  <a:schemeClr val="tx1"/>
                </a:solidFill>
                <a:latin typeface="+mn-lt"/>
                <a:ea typeface="+mn-ea"/>
                <a:cs typeface="+mn-cs"/>
              </a:rPr>
              <a:t>were started for people with a telephone number </a:t>
            </a:r>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5</a:t>
            </a:fld>
            <a:endParaRPr lang="de-CH"/>
          </a:p>
        </p:txBody>
      </p:sp>
    </p:spTree>
    <p:extLst>
      <p:ext uri="{BB962C8B-B14F-4D97-AF65-F5344CB8AC3E}">
        <p14:creationId xmlns:p14="http://schemas.microsoft.com/office/powerpoint/2010/main" val="1304261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kern="1200" dirty="0" smtClean="0">
                <a:solidFill>
                  <a:schemeClr val="tx1"/>
                </a:solidFill>
                <a:effectLst/>
                <a:latin typeface="+mn-lt"/>
                <a:ea typeface="+mn-ea"/>
                <a:cs typeface="+mn-cs"/>
              </a:rPr>
              <a:t>Gross </a:t>
            </a:r>
            <a:r>
              <a:rPr lang="fr-CH" sz="1200" kern="1200" dirty="0" err="1" smtClean="0">
                <a:solidFill>
                  <a:schemeClr val="tx1"/>
                </a:solidFill>
                <a:effectLst/>
                <a:latin typeface="+mn-lt"/>
                <a:ea typeface="+mn-ea"/>
                <a:cs typeface="+mn-cs"/>
              </a:rPr>
              <a:t>response</a:t>
            </a:r>
            <a:r>
              <a:rPr lang="fr-CH" sz="1200" kern="1200" dirty="0" smtClean="0">
                <a:solidFill>
                  <a:schemeClr val="tx1"/>
                </a:solidFill>
                <a:effectLst/>
                <a:latin typeface="+mn-lt"/>
                <a:ea typeface="+mn-ea"/>
                <a:cs typeface="+mn-cs"/>
              </a:rPr>
              <a:t> rate=</a:t>
            </a:r>
            <a:r>
              <a:rPr lang="fr-CH" sz="1200" kern="1200" baseline="0" dirty="0" smtClean="0">
                <a:solidFill>
                  <a:schemeClr val="tx1"/>
                </a:solidFill>
                <a:effectLst/>
                <a:latin typeface="+mn-lt"/>
                <a:ea typeface="+mn-ea"/>
                <a:cs typeface="+mn-cs"/>
              </a:rPr>
              <a:t> no of interviews </a:t>
            </a:r>
            <a:r>
              <a:rPr lang="fr-CH" sz="1200" kern="1200" baseline="0" dirty="0" err="1" smtClean="0">
                <a:solidFill>
                  <a:schemeClr val="tx1"/>
                </a:solidFill>
                <a:effectLst/>
                <a:latin typeface="+mn-lt"/>
                <a:ea typeface="+mn-ea"/>
                <a:cs typeface="+mn-cs"/>
              </a:rPr>
              <a:t>conducted</a:t>
            </a:r>
            <a:r>
              <a:rPr lang="fr-CH" sz="1200" kern="1200" baseline="0" dirty="0" smtClean="0">
                <a:solidFill>
                  <a:schemeClr val="tx1"/>
                </a:solidFill>
                <a:effectLst/>
                <a:latin typeface="+mn-lt"/>
                <a:ea typeface="+mn-ea"/>
                <a:cs typeface="+mn-cs"/>
              </a:rPr>
              <a:t> </a:t>
            </a:r>
            <a:r>
              <a:rPr lang="fr-CH" sz="1200" kern="1200" baseline="0" dirty="0" err="1" smtClean="0">
                <a:solidFill>
                  <a:schemeClr val="tx1"/>
                </a:solidFill>
                <a:effectLst/>
                <a:latin typeface="+mn-lt"/>
                <a:ea typeface="+mn-ea"/>
                <a:cs typeface="+mn-cs"/>
              </a:rPr>
              <a:t>divided</a:t>
            </a:r>
            <a:r>
              <a:rPr lang="fr-CH" sz="1200" kern="1200" baseline="0" dirty="0" smtClean="0">
                <a:solidFill>
                  <a:schemeClr val="tx1"/>
                </a:solidFill>
                <a:effectLst/>
                <a:latin typeface="+mn-lt"/>
                <a:ea typeface="+mn-ea"/>
                <a:cs typeface="+mn-cs"/>
              </a:rPr>
              <a:t> by </a:t>
            </a:r>
            <a:r>
              <a:rPr lang="fr-CH" sz="1200" kern="1200" baseline="0" dirty="0" err="1" smtClean="0">
                <a:solidFill>
                  <a:schemeClr val="tx1"/>
                </a:solidFill>
                <a:effectLst/>
                <a:latin typeface="+mn-lt"/>
                <a:ea typeface="+mn-ea"/>
                <a:cs typeface="+mn-cs"/>
              </a:rPr>
              <a:t>addresses</a:t>
            </a:r>
            <a:r>
              <a:rPr lang="fr-CH" sz="1200" kern="1200" baseline="0" dirty="0" smtClean="0">
                <a:solidFill>
                  <a:schemeClr val="tx1"/>
                </a:solidFill>
                <a:effectLst/>
                <a:latin typeface="+mn-lt"/>
                <a:ea typeface="+mn-ea"/>
                <a:cs typeface="+mn-cs"/>
              </a:rPr>
              <a:t> </a:t>
            </a:r>
            <a:r>
              <a:rPr lang="fr-CH" sz="1200" kern="1200" baseline="0" dirty="0" err="1" smtClean="0">
                <a:solidFill>
                  <a:schemeClr val="tx1"/>
                </a:solidFill>
                <a:effectLst/>
                <a:latin typeface="+mn-lt"/>
                <a:ea typeface="+mn-ea"/>
                <a:cs typeface="+mn-cs"/>
              </a:rPr>
              <a:t>activated</a:t>
            </a:r>
            <a:r>
              <a:rPr lang="fr-CH" sz="1200" kern="1200" baseline="0" dirty="0" smtClean="0">
                <a:solidFill>
                  <a:schemeClr val="tx1"/>
                </a:solidFill>
                <a:effectLst/>
                <a:latin typeface="+mn-lt"/>
                <a:ea typeface="+mn-ea"/>
                <a:cs typeface="+mn-cs"/>
              </a:rPr>
              <a:t>).</a:t>
            </a:r>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6</a:t>
            </a:fld>
            <a:endParaRPr lang="de-CH"/>
          </a:p>
        </p:txBody>
      </p:sp>
    </p:spTree>
    <p:extLst>
      <p:ext uri="{BB962C8B-B14F-4D97-AF65-F5344CB8AC3E}">
        <p14:creationId xmlns:p14="http://schemas.microsoft.com/office/powerpoint/2010/main" val="2707266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 graph  highlights the positive effect of the reminder letters. The reminder by telephone also seems to have been effective. Being active for seven weeks, the sample may seem well saturated. </a:t>
            </a:r>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7</a:t>
            </a:fld>
            <a:endParaRPr lang="de-CH"/>
          </a:p>
        </p:txBody>
      </p:sp>
    </p:spTree>
    <p:extLst>
      <p:ext uri="{BB962C8B-B14F-4D97-AF65-F5344CB8AC3E}">
        <p14:creationId xmlns:p14="http://schemas.microsoft.com/office/powerpoint/2010/main" val="2578504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err="1" smtClean="0"/>
              <a:t>Respondents</a:t>
            </a:r>
            <a:r>
              <a:rPr lang="fr-CH" baseline="0" dirty="0" smtClean="0"/>
              <a:t>’ </a:t>
            </a:r>
            <a:r>
              <a:rPr lang="fr-CH" baseline="0" dirty="0" err="1" smtClean="0"/>
              <a:t>characteristics</a:t>
            </a:r>
            <a:r>
              <a:rPr lang="fr-CH" baseline="0" dirty="0" smtClean="0"/>
              <a:t>: no </a:t>
            </a:r>
            <a:r>
              <a:rPr lang="fr-CH" baseline="0" dirty="0" err="1" smtClean="0"/>
              <a:t>difference</a:t>
            </a:r>
            <a:r>
              <a:rPr lang="fr-CH" baseline="0" dirty="0" smtClean="0"/>
              <a:t> </a:t>
            </a:r>
            <a:r>
              <a:rPr lang="fr-CH" baseline="0" dirty="0" err="1" smtClean="0"/>
              <a:t>between</a:t>
            </a:r>
            <a:r>
              <a:rPr lang="fr-CH" baseline="0" dirty="0" smtClean="0"/>
              <a:t> F/ G. </a:t>
            </a:r>
          </a:p>
          <a:p>
            <a:endParaRPr lang="fr-CH"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With regard to the different age groups, we observed that people aged 65 and over preferred the CAWI survey mode. </a:t>
            </a:r>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8</a:t>
            </a:fld>
            <a:endParaRPr lang="de-CH"/>
          </a:p>
        </p:txBody>
      </p:sp>
    </p:spTree>
    <p:extLst>
      <p:ext uri="{BB962C8B-B14F-4D97-AF65-F5344CB8AC3E}">
        <p14:creationId xmlns:p14="http://schemas.microsoft.com/office/powerpoint/2010/main" val="1736598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In comparison with the current SLFL survey, we can see that the proportion of persons aged 15-19, 50-59 and 60-64 is the same in both surveys, whereas the proportion of persons aged 20-29 and 30-39 is higher respectively for the pilot and that the reverse holds true for persons aged 65 and over. </a:t>
            </a:r>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9</a:t>
            </a:fld>
            <a:endParaRPr lang="de-CH"/>
          </a:p>
        </p:txBody>
      </p:sp>
    </p:spTree>
    <p:extLst>
      <p:ext uri="{BB962C8B-B14F-4D97-AF65-F5344CB8AC3E}">
        <p14:creationId xmlns:p14="http://schemas.microsoft.com/office/powerpoint/2010/main" val="2547904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kern="1200" dirty="0" smtClean="0">
                <a:solidFill>
                  <a:schemeClr val="tx1"/>
                </a:solidFill>
                <a:effectLst/>
                <a:latin typeface="+mn-lt"/>
                <a:ea typeface="+mn-ea"/>
                <a:cs typeface="+mn-cs"/>
              </a:rPr>
              <a:t>This graph</a:t>
            </a:r>
            <a:r>
              <a:rPr lang="fr-CH" sz="1200" kern="1200" baseline="0" dirty="0" smtClean="0">
                <a:solidFill>
                  <a:schemeClr val="tx1"/>
                </a:solidFill>
                <a:effectLst/>
                <a:latin typeface="+mn-lt"/>
                <a:ea typeface="+mn-ea"/>
                <a:cs typeface="+mn-cs"/>
              </a:rPr>
              <a:t> </a:t>
            </a:r>
            <a:r>
              <a:rPr lang="en-US" sz="1200" b="0" i="0" u="none" strike="noStrike" kern="1200" baseline="0" dirty="0" smtClean="0">
                <a:solidFill>
                  <a:schemeClr val="tx1"/>
                </a:solidFill>
                <a:latin typeface="+mn-lt"/>
                <a:ea typeface="+mn-ea"/>
                <a:cs typeface="+mn-cs"/>
              </a:rPr>
              <a:t>compares the activity statuses from the pilot with the weighted results of the survey from the 4th quarter 2018. Considered as a whole, the pilot data show an almost identical distribution of activity statuses. (compare yellow and gray bars). It is highly likely that the differences observed would be even fewer had the pilot been weighted. This is not, however, conceivable, as it is impossible to reproduce the current methods on a very small scale. </a:t>
            </a:r>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10</a:t>
            </a:fld>
            <a:endParaRPr lang="de-CH"/>
          </a:p>
        </p:txBody>
      </p:sp>
    </p:spTree>
    <p:extLst>
      <p:ext uri="{BB962C8B-B14F-4D97-AF65-F5344CB8AC3E}">
        <p14:creationId xmlns:p14="http://schemas.microsoft.com/office/powerpoint/2010/main" val="2214791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For the CAWI interviews, we noticed that more than a third of participants used their smart phone. This significant percentage demonstrates that the questionnaire was well adapted to this mode. </a:t>
            </a:r>
          </a:p>
          <a:p>
            <a:r>
              <a:rPr lang="en-US" sz="1200" b="0" i="0" u="none" strike="noStrike" kern="1200" baseline="0" dirty="0" smtClean="0">
                <a:solidFill>
                  <a:schemeClr val="tx1"/>
                </a:solidFill>
                <a:latin typeface="+mn-lt"/>
                <a:ea typeface="+mn-ea"/>
                <a:cs typeface="+mn-cs"/>
              </a:rPr>
              <a:t>It comes as no surprise that the majority of the 15-19 age group used their smart phone. </a:t>
            </a:r>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11</a:t>
            </a:fld>
            <a:endParaRPr lang="de-CH"/>
          </a:p>
        </p:txBody>
      </p:sp>
    </p:spTree>
    <p:extLst>
      <p:ext uri="{BB962C8B-B14F-4D97-AF65-F5344CB8AC3E}">
        <p14:creationId xmlns:p14="http://schemas.microsoft.com/office/powerpoint/2010/main" val="3389222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200" dirty="0" smtClean="0">
                <a:solidFill>
                  <a:schemeClr val="tx1"/>
                </a:solidFill>
                <a:effectLst/>
                <a:latin typeface="+mn-lt"/>
                <a:ea typeface="+mn-ea"/>
                <a:cs typeface="+mn-cs"/>
              </a:rPr>
              <a:t>83% of CAWI interviews were carried out in one go, 12% of participants took two goes to complete the survey and 5% 3 or more goes.</a:t>
            </a:r>
          </a:p>
          <a:p>
            <a:r>
              <a:rPr lang="en-US" sz="1200" kern="1200" dirty="0" smtClean="0">
                <a:solidFill>
                  <a:schemeClr val="tx1"/>
                </a:solidFill>
                <a:effectLst/>
                <a:latin typeface="+mn-lt"/>
                <a:ea typeface="+mn-ea"/>
                <a:cs typeface="+mn-cs"/>
              </a:rPr>
              <a:t>Sixty-nine persons started the CAWI but never finished it. However, 16 of them did reply in a CATI. </a:t>
            </a:r>
          </a:p>
          <a:p>
            <a:r>
              <a:rPr lang="en-US" sz="1200" kern="1200" dirty="0" smtClean="0">
                <a:solidFill>
                  <a:schemeClr val="tx1"/>
                </a:solidFill>
                <a:effectLst/>
                <a:latin typeface="+mn-lt"/>
                <a:ea typeface="+mn-ea"/>
                <a:cs typeface="+mn-cs"/>
              </a:rPr>
              <a:t>Fourteen of the 53 people who never finished the survey stopped before the first question. The remaining people stopped at different stages of the questionnaire, which leads us to think that there is not one particular question posing a problem.</a:t>
            </a:r>
          </a:p>
          <a:p>
            <a:r>
              <a:rPr lang="en-US" sz="1200" kern="1200" dirty="0" smtClean="0">
                <a:solidFill>
                  <a:schemeClr val="tx1"/>
                </a:solidFill>
                <a:effectLst/>
                <a:latin typeface="+mn-lt"/>
                <a:ea typeface="+mn-ea"/>
                <a:cs typeface="+mn-cs"/>
              </a:rPr>
              <a:t>After the CAWI pre-tests, we simplified the internet address:   www.eLabour.ch. We were, however, able to ascertain that it was not necessarily the name of the website that was causing people difficulty but how they were looking for it. People who used a search engine (Google for example) were unable to come up with a result. We had asked LINK to index the site very early on but despite their efforts, this was unsuccessful. According to research conducted by LINK, the lack of indexing is because the page has insufficient content. We therefore prepared a version with more content for the second pilot to overcome this problem.</a:t>
            </a:r>
          </a:p>
          <a:p>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12</a:t>
            </a:fld>
            <a:endParaRPr lang="de-CH"/>
          </a:p>
        </p:txBody>
      </p:sp>
    </p:spTree>
    <p:extLst>
      <p:ext uri="{BB962C8B-B14F-4D97-AF65-F5344CB8AC3E}">
        <p14:creationId xmlns:p14="http://schemas.microsoft.com/office/powerpoint/2010/main" val="4055655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200" dirty="0" smtClean="0">
                <a:solidFill>
                  <a:schemeClr val="tx1"/>
                </a:solidFill>
                <a:effectLst/>
                <a:latin typeface="+mn-lt"/>
                <a:ea typeface="+mn-ea"/>
                <a:cs typeface="+mn-cs"/>
              </a:rPr>
              <a:t>Persons answering a CAWI were able to write their occupation in a field and then start an automatic search in the occupation database. In total, 83% of people responding by CAWI found their current occupation in the database. When they were unable to find their occupation, all but one of the CAWI participants entered text manually. At the end of the survey, after complementary coding conducted at the FSO based on manually entered texts, 90% of current occupations were coded, which is an excellent result. The remaining 2% were people who did not wish to answer the question. It appears to be difficult to get them to change their mind.</a:t>
            </a:r>
          </a:p>
          <a:p>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15</a:t>
            </a:fld>
            <a:endParaRPr lang="de-CH"/>
          </a:p>
        </p:txBody>
      </p:sp>
    </p:spTree>
    <p:extLst>
      <p:ext uri="{BB962C8B-B14F-4D97-AF65-F5344CB8AC3E}">
        <p14:creationId xmlns:p14="http://schemas.microsoft.com/office/powerpoint/2010/main" val="2404354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200" dirty="0" smtClean="0">
                <a:solidFill>
                  <a:schemeClr val="tx1"/>
                </a:solidFill>
                <a:effectLst/>
                <a:latin typeface="+mn-lt"/>
                <a:ea typeface="+mn-ea"/>
                <a:cs typeface="+mn-cs"/>
              </a:rPr>
              <a:t>With regard to the establishment, the search system is comparable to the occupation system, only more complicated: participants enter the name of the establishment, followed (or not) by the town and even the address of the establishment in which they work. For their main job, 65% of persons interviewed by CAWI found their establishment in the database. Among the 103 persons who did not find their establishment, 85 entered a text manually and we were able to find the establishment for every case. At the end, 80% of establishments were coded. The main problem here is people not wishing to answer. To reduce the risk of non-response, we have decided in future to add a comment explaining that this information “will be used to ascertain the economic activity and the size of the establishment. Your anonymity is guaranteed”.</a:t>
            </a:r>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16</a:t>
            </a:fld>
            <a:endParaRPr lang="de-CH"/>
          </a:p>
        </p:txBody>
      </p:sp>
    </p:spTree>
    <p:extLst>
      <p:ext uri="{BB962C8B-B14F-4D97-AF65-F5344CB8AC3E}">
        <p14:creationId xmlns:p14="http://schemas.microsoft.com/office/powerpoint/2010/main" val="3149931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ED1FD653-2284-4F75-BB76-5289AE94618D}" type="slidenum">
              <a:rPr lang="de-CH" smtClean="0"/>
              <a:t>19</a:t>
            </a:fld>
            <a:endParaRPr lang="de-CH"/>
          </a:p>
        </p:txBody>
      </p:sp>
    </p:spTree>
    <p:extLst>
      <p:ext uri="{BB962C8B-B14F-4D97-AF65-F5344CB8AC3E}">
        <p14:creationId xmlns:p14="http://schemas.microsoft.com/office/powerpoint/2010/main" val="3905822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065600" y="1900799"/>
            <a:ext cx="10425600" cy="1281601"/>
          </a:xfrm>
        </p:spPr>
        <p:txBody>
          <a:bodyPr anchor="t"/>
          <a:lstStyle>
            <a:lvl1pPr algn="l">
              <a:lnSpc>
                <a:spcPts val="4400"/>
              </a:lnSpc>
              <a:defRPr sz="4000"/>
            </a:lvl1pPr>
          </a:lstStyle>
          <a:p>
            <a:r>
              <a:rPr lang="fr-FR" smtClean="0"/>
              <a:t>Modifiez le style du titre</a:t>
            </a:r>
            <a:endParaRPr lang="de-CH" dirty="0"/>
          </a:p>
        </p:txBody>
      </p:sp>
      <p:sp>
        <p:nvSpPr>
          <p:cNvPr id="3" name="Subtitle 2"/>
          <p:cNvSpPr>
            <a:spLocks noGrp="1"/>
          </p:cNvSpPr>
          <p:nvPr>
            <p:ph type="subTitle" idx="1"/>
          </p:nvPr>
        </p:nvSpPr>
        <p:spPr>
          <a:xfrm>
            <a:off x="1065600" y="3434400"/>
            <a:ext cx="10425600" cy="1845000"/>
          </a:xfrm>
        </p:spPr>
        <p:txBody>
          <a:bodyPr>
            <a:normAutofit/>
          </a:bodyPr>
          <a:lstStyle>
            <a:lvl1pPr marL="0" marR="0" indent="0" algn="l" defTabSz="914400" rtl="0" eaLnBrk="1" fontAlgn="auto" latinLnBrk="0" hangingPunct="1">
              <a:lnSpc>
                <a:spcPts val="3600"/>
              </a:lnSpc>
              <a:spcBef>
                <a:spcPts val="0"/>
              </a:spcBef>
              <a:spcAft>
                <a:spcPts val="1200"/>
              </a:spcAft>
              <a:buClrTx/>
              <a:buSzTx/>
              <a:buFont typeface="Wingdings" panose="05000000000000000000" pitchFamily="2" charset="2"/>
              <a:buNone/>
              <a:tabLst/>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3600"/>
              </a:lnSpc>
              <a:spcBef>
                <a:spcPts val="0"/>
              </a:spcBef>
              <a:spcAft>
                <a:spcPts val="1200"/>
              </a:spcAft>
              <a:buClrTx/>
              <a:buSzTx/>
              <a:buFont typeface="Wingdings" panose="05000000000000000000" pitchFamily="2" charset="2"/>
              <a:buNone/>
              <a:tabLst/>
              <a:defRPr/>
            </a:pPr>
            <a:r>
              <a:rPr lang="fr-FR" smtClean="0"/>
              <a:t>Modifiez le style des sous-titres du masque</a:t>
            </a:r>
            <a:endParaRPr lang="de-CH" dirty="0"/>
          </a:p>
        </p:txBody>
      </p:sp>
    </p:spTree>
    <p:extLst>
      <p:ext uri="{BB962C8B-B14F-4D97-AF65-F5344CB8AC3E}">
        <p14:creationId xmlns:p14="http://schemas.microsoft.com/office/powerpoint/2010/main" val="61584301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Text 1-spalti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9275" y="1426032"/>
            <a:ext cx="10431925" cy="885600"/>
          </a:xfrm>
        </p:spPr>
        <p:txBody>
          <a:bodyPr/>
          <a:lstStyle>
            <a:lvl1pPr>
              <a:defRPr sz="3000"/>
            </a:lvl1pPr>
          </a:lstStyle>
          <a:p>
            <a:r>
              <a:rPr lang="de-DE" dirty="0" smtClean="0"/>
              <a:t>Titel durch Klicken einfügen</a:t>
            </a:r>
            <a:endParaRPr lang="de-CH" dirty="0"/>
          </a:p>
        </p:txBody>
      </p:sp>
      <p:sp>
        <p:nvSpPr>
          <p:cNvPr id="3" name="Content Placeholder 2"/>
          <p:cNvSpPr>
            <a:spLocks noGrp="1"/>
          </p:cNvSpPr>
          <p:nvPr>
            <p:ph idx="1"/>
          </p:nvPr>
        </p:nvSpPr>
        <p:spPr>
          <a:xfrm>
            <a:off x="1063636" y="2492375"/>
            <a:ext cx="10427564" cy="3556507"/>
          </a:xfrm>
        </p:spPr>
        <p:txBody>
          <a:bodyPr/>
          <a:lstStyle>
            <a:lvl1pPr>
              <a:lnSpc>
                <a:spcPts val="3100"/>
              </a:lnSpc>
              <a:defRPr sz="2700"/>
            </a:lvl1pPr>
            <a:lvl2pPr>
              <a:lnSpc>
                <a:spcPts val="2800"/>
              </a:lnSpc>
              <a:defRPr/>
            </a:lvl2pPr>
            <a:lvl3pPr marL="536575" indent="-176213">
              <a:lnSpc>
                <a:spcPts val="2400"/>
              </a:lnSpc>
              <a:defRPr/>
            </a:lvl3pPr>
            <a:lvl4pPr marL="895350" indent="-176213">
              <a:lnSpc>
                <a:spcPts val="2200"/>
              </a:lnSpc>
              <a:defRPr/>
            </a:lvl4pPr>
            <a:lvl5pPr marL="1255713" indent="-176213">
              <a:lnSpc>
                <a:spcPts val="2200"/>
              </a:lnSpc>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de-CH" dirty="0"/>
          </a:p>
        </p:txBody>
      </p:sp>
    </p:spTree>
    <p:extLst>
      <p:ext uri="{BB962C8B-B14F-4D97-AF65-F5344CB8AC3E}">
        <p14:creationId xmlns:p14="http://schemas.microsoft.com/office/powerpoint/2010/main" val="16627927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Text 2-spalti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e-DE" dirty="0" smtClean="0"/>
              <a:t>Titel durch Klicken einfügen</a:t>
            </a:r>
            <a:endParaRPr lang="de-CH" dirty="0"/>
          </a:p>
        </p:txBody>
      </p:sp>
      <p:sp>
        <p:nvSpPr>
          <p:cNvPr id="7" name="Content Placeholder 2"/>
          <p:cNvSpPr>
            <a:spLocks noGrp="1"/>
          </p:cNvSpPr>
          <p:nvPr>
            <p:ph idx="1"/>
          </p:nvPr>
        </p:nvSpPr>
        <p:spPr>
          <a:xfrm>
            <a:off x="1063636" y="2492375"/>
            <a:ext cx="4852977" cy="3556507"/>
          </a:xfrm>
        </p:spPr>
        <p:txBody>
          <a:bodyPr/>
          <a:lstStyle>
            <a:lvl1pPr>
              <a:lnSpc>
                <a:spcPts val="3100"/>
              </a:lnSpc>
              <a:defRPr sz="2700"/>
            </a:lvl1pPr>
            <a:lvl2pPr>
              <a:lnSpc>
                <a:spcPts val="2800"/>
              </a:lnSpc>
              <a:defRPr/>
            </a:lvl2pPr>
            <a:lvl3pPr marL="536575" indent="-176213">
              <a:lnSpc>
                <a:spcPts val="2400"/>
              </a:lnSpc>
              <a:defRPr/>
            </a:lvl3pPr>
            <a:lvl4pPr marL="895350" indent="-176213">
              <a:lnSpc>
                <a:spcPts val="2200"/>
              </a:lnSpc>
              <a:defRPr/>
            </a:lvl4pPr>
            <a:lvl5pPr marL="1255713" indent="-176213">
              <a:lnSpc>
                <a:spcPts val="2200"/>
              </a:lnSpc>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de-CH" dirty="0"/>
          </a:p>
        </p:txBody>
      </p:sp>
      <p:sp>
        <p:nvSpPr>
          <p:cNvPr id="9" name="Content Placeholder 2"/>
          <p:cNvSpPr>
            <a:spLocks noGrp="1"/>
          </p:cNvSpPr>
          <p:nvPr>
            <p:ph idx="10"/>
          </p:nvPr>
        </p:nvSpPr>
        <p:spPr>
          <a:xfrm>
            <a:off x="6638223" y="2492375"/>
            <a:ext cx="4852977" cy="3556507"/>
          </a:xfrm>
        </p:spPr>
        <p:txBody>
          <a:bodyPr/>
          <a:lstStyle>
            <a:lvl1pPr>
              <a:lnSpc>
                <a:spcPts val="3100"/>
              </a:lnSpc>
              <a:defRPr sz="2700"/>
            </a:lvl1pPr>
            <a:lvl2pPr>
              <a:lnSpc>
                <a:spcPts val="2800"/>
              </a:lnSpc>
              <a:defRPr/>
            </a:lvl2pPr>
            <a:lvl3pPr marL="536575" indent="-176213">
              <a:lnSpc>
                <a:spcPts val="2400"/>
              </a:lnSpc>
              <a:defRPr/>
            </a:lvl3pPr>
            <a:lvl4pPr marL="895350" indent="-176213">
              <a:lnSpc>
                <a:spcPts val="2200"/>
              </a:lnSpc>
              <a:defRPr/>
            </a:lvl4pPr>
            <a:lvl5pPr marL="1255713" indent="-176213">
              <a:lnSpc>
                <a:spcPts val="2200"/>
              </a:lnSpc>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de-CH" dirty="0"/>
          </a:p>
        </p:txBody>
      </p:sp>
    </p:spTree>
    <p:extLst>
      <p:ext uri="{BB962C8B-B14F-4D97-AF65-F5344CB8AC3E}">
        <p14:creationId xmlns:p14="http://schemas.microsoft.com/office/powerpoint/2010/main" val="331597180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links Text, rechts Grafik">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e-DE" dirty="0" smtClean="0"/>
              <a:t>Titel durch Klicken einfügen</a:t>
            </a:r>
            <a:endParaRPr lang="de-CH" dirty="0"/>
          </a:p>
        </p:txBody>
      </p:sp>
      <p:sp>
        <p:nvSpPr>
          <p:cNvPr id="6" name="Content Placeholder 2"/>
          <p:cNvSpPr>
            <a:spLocks noGrp="1"/>
          </p:cNvSpPr>
          <p:nvPr>
            <p:ph idx="12" hasCustomPrompt="1"/>
          </p:nvPr>
        </p:nvSpPr>
        <p:spPr>
          <a:xfrm>
            <a:off x="6455664" y="2498471"/>
            <a:ext cx="5035536" cy="3138026"/>
          </a:xfrm>
        </p:spPr>
        <p:txBody>
          <a:bodyPr>
            <a:normAutofit/>
          </a:bodyPr>
          <a:lstStyle>
            <a:lvl1pPr>
              <a:lnSpc>
                <a:spcPts val="2200"/>
              </a:lnSpc>
              <a:spcAft>
                <a:spcPts val="0"/>
              </a:spcAft>
              <a:defRPr sz="1800"/>
            </a:lvl1pPr>
          </a:lstStyle>
          <a:p>
            <a:pPr lvl="0"/>
            <a:r>
              <a:rPr lang="de-DE" dirty="0" smtClean="0"/>
              <a:t>Bild / Grafik</a:t>
            </a:r>
            <a:endParaRPr lang="de-CH" dirty="0"/>
          </a:p>
        </p:txBody>
      </p:sp>
      <p:sp>
        <p:nvSpPr>
          <p:cNvPr id="7" name="Content Placeholder 2"/>
          <p:cNvSpPr>
            <a:spLocks noGrp="1"/>
          </p:cNvSpPr>
          <p:nvPr>
            <p:ph idx="13" hasCustomPrompt="1"/>
          </p:nvPr>
        </p:nvSpPr>
        <p:spPr>
          <a:xfrm>
            <a:off x="6456864" y="5767199"/>
            <a:ext cx="5035536" cy="292223"/>
          </a:xfrm>
        </p:spPr>
        <p:txBody>
          <a:bodyPr>
            <a:normAutofit/>
          </a:bodyPr>
          <a:lstStyle>
            <a:lvl1pPr>
              <a:lnSpc>
                <a:spcPts val="2200"/>
              </a:lnSpc>
              <a:spcAft>
                <a:spcPts val="0"/>
              </a:spcAft>
              <a:defRPr sz="1800"/>
            </a:lvl1pPr>
          </a:lstStyle>
          <a:p>
            <a:pPr lvl="0"/>
            <a:r>
              <a:rPr lang="de-DE" dirty="0" smtClean="0"/>
              <a:t>Legende</a:t>
            </a:r>
            <a:endParaRPr lang="de-CH" dirty="0"/>
          </a:p>
        </p:txBody>
      </p:sp>
      <p:sp>
        <p:nvSpPr>
          <p:cNvPr id="9" name="Content Placeholder 2"/>
          <p:cNvSpPr>
            <a:spLocks noGrp="1"/>
          </p:cNvSpPr>
          <p:nvPr>
            <p:ph idx="1"/>
          </p:nvPr>
        </p:nvSpPr>
        <p:spPr>
          <a:xfrm>
            <a:off x="1063636" y="2498471"/>
            <a:ext cx="4852977" cy="3556507"/>
          </a:xfrm>
        </p:spPr>
        <p:txBody>
          <a:bodyPr/>
          <a:lstStyle>
            <a:lvl1pPr>
              <a:lnSpc>
                <a:spcPts val="3100"/>
              </a:lnSpc>
              <a:defRPr sz="2700"/>
            </a:lvl1pPr>
            <a:lvl2pPr>
              <a:lnSpc>
                <a:spcPts val="2800"/>
              </a:lnSpc>
              <a:defRPr/>
            </a:lvl2pPr>
            <a:lvl3pPr marL="536575" indent="-176213">
              <a:lnSpc>
                <a:spcPts val="2400"/>
              </a:lnSpc>
              <a:defRPr/>
            </a:lvl3pPr>
            <a:lvl4pPr marL="895350" indent="-176213">
              <a:lnSpc>
                <a:spcPts val="2200"/>
              </a:lnSpc>
              <a:defRPr/>
            </a:lvl4pPr>
            <a:lvl5pPr marL="1255713" indent="-176213">
              <a:lnSpc>
                <a:spcPts val="2200"/>
              </a:lnSpc>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de-CH" dirty="0"/>
          </a:p>
        </p:txBody>
      </p:sp>
    </p:spTree>
    <p:extLst>
      <p:ext uri="{BB962C8B-B14F-4D97-AF65-F5344CB8AC3E}">
        <p14:creationId xmlns:p14="http://schemas.microsoft.com/office/powerpoint/2010/main" val="11724493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Grafiken links und rech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e-DE" dirty="0" smtClean="0"/>
              <a:t>Titel durch Klicken einfügen</a:t>
            </a:r>
            <a:endParaRPr lang="de-CH" dirty="0"/>
          </a:p>
        </p:txBody>
      </p:sp>
      <p:sp>
        <p:nvSpPr>
          <p:cNvPr id="6" name="Content Placeholder 2"/>
          <p:cNvSpPr>
            <a:spLocks noGrp="1"/>
          </p:cNvSpPr>
          <p:nvPr>
            <p:ph idx="12" hasCustomPrompt="1"/>
          </p:nvPr>
        </p:nvSpPr>
        <p:spPr>
          <a:xfrm>
            <a:off x="6455664" y="2492375"/>
            <a:ext cx="5035536" cy="3138026"/>
          </a:xfrm>
        </p:spPr>
        <p:txBody>
          <a:bodyPr>
            <a:normAutofit/>
          </a:bodyPr>
          <a:lstStyle>
            <a:lvl1pPr>
              <a:lnSpc>
                <a:spcPts val="2200"/>
              </a:lnSpc>
              <a:spcAft>
                <a:spcPts val="0"/>
              </a:spcAft>
              <a:defRPr sz="1800"/>
            </a:lvl1pPr>
          </a:lstStyle>
          <a:p>
            <a:pPr lvl="0"/>
            <a:r>
              <a:rPr lang="de-DE" dirty="0" smtClean="0"/>
              <a:t>Bild / Grafik</a:t>
            </a:r>
            <a:endParaRPr lang="de-CH" dirty="0"/>
          </a:p>
        </p:txBody>
      </p:sp>
      <p:sp>
        <p:nvSpPr>
          <p:cNvPr id="7" name="Content Placeholder 2"/>
          <p:cNvSpPr>
            <a:spLocks noGrp="1"/>
          </p:cNvSpPr>
          <p:nvPr>
            <p:ph idx="13" hasCustomPrompt="1"/>
          </p:nvPr>
        </p:nvSpPr>
        <p:spPr>
          <a:xfrm>
            <a:off x="6456864" y="5767199"/>
            <a:ext cx="5035536" cy="292223"/>
          </a:xfrm>
        </p:spPr>
        <p:txBody>
          <a:bodyPr>
            <a:normAutofit/>
          </a:bodyPr>
          <a:lstStyle>
            <a:lvl1pPr>
              <a:lnSpc>
                <a:spcPts val="2200"/>
              </a:lnSpc>
              <a:spcAft>
                <a:spcPts val="0"/>
              </a:spcAft>
              <a:defRPr sz="1800"/>
            </a:lvl1pPr>
          </a:lstStyle>
          <a:p>
            <a:pPr lvl="0"/>
            <a:r>
              <a:rPr lang="de-DE" dirty="0" smtClean="0"/>
              <a:t>Legende</a:t>
            </a:r>
            <a:endParaRPr lang="de-CH" dirty="0"/>
          </a:p>
        </p:txBody>
      </p:sp>
      <p:sp>
        <p:nvSpPr>
          <p:cNvPr id="8" name="Content Placeholder 2"/>
          <p:cNvSpPr>
            <a:spLocks noGrp="1"/>
          </p:cNvSpPr>
          <p:nvPr>
            <p:ph idx="14" hasCustomPrompt="1"/>
          </p:nvPr>
        </p:nvSpPr>
        <p:spPr>
          <a:xfrm>
            <a:off x="1059264" y="2492375"/>
            <a:ext cx="4859952" cy="3138026"/>
          </a:xfrm>
        </p:spPr>
        <p:txBody>
          <a:bodyPr>
            <a:normAutofit/>
          </a:bodyPr>
          <a:lstStyle>
            <a:lvl1pPr>
              <a:lnSpc>
                <a:spcPts val="2200"/>
              </a:lnSpc>
              <a:spcAft>
                <a:spcPts val="0"/>
              </a:spcAft>
              <a:defRPr sz="1800"/>
            </a:lvl1pPr>
          </a:lstStyle>
          <a:p>
            <a:pPr lvl="0"/>
            <a:r>
              <a:rPr lang="de-DE" dirty="0" smtClean="0"/>
              <a:t>Bild / Grafik</a:t>
            </a:r>
            <a:endParaRPr lang="de-CH" dirty="0"/>
          </a:p>
        </p:txBody>
      </p:sp>
      <p:sp>
        <p:nvSpPr>
          <p:cNvPr id="9" name="Content Placeholder 2"/>
          <p:cNvSpPr>
            <a:spLocks noGrp="1"/>
          </p:cNvSpPr>
          <p:nvPr>
            <p:ph idx="15" hasCustomPrompt="1"/>
          </p:nvPr>
        </p:nvSpPr>
        <p:spPr>
          <a:xfrm>
            <a:off x="1060464" y="5767199"/>
            <a:ext cx="4858752" cy="292223"/>
          </a:xfrm>
        </p:spPr>
        <p:txBody>
          <a:bodyPr>
            <a:normAutofit/>
          </a:bodyPr>
          <a:lstStyle>
            <a:lvl1pPr>
              <a:lnSpc>
                <a:spcPts val="2200"/>
              </a:lnSpc>
              <a:spcAft>
                <a:spcPts val="0"/>
              </a:spcAft>
              <a:defRPr sz="1800"/>
            </a:lvl1pPr>
          </a:lstStyle>
          <a:p>
            <a:pPr lvl="0"/>
            <a:r>
              <a:rPr lang="de-DE" dirty="0" smtClean="0"/>
              <a:t>Legende</a:t>
            </a:r>
            <a:endParaRPr lang="de-CH" dirty="0"/>
          </a:p>
        </p:txBody>
      </p:sp>
    </p:spTree>
    <p:extLst>
      <p:ext uri="{BB962C8B-B14F-4D97-AF65-F5344CB8AC3E}">
        <p14:creationId xmlns:p14="http://schemas.microsoft.com/office/powerpoint/2010/main" val="14775876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Grafik ganze Brei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e-DE" dirty="0" smtClean="0"/>
              <a:t>Titel durch Klicken einfügen</a:t>
            </a:r>
            <a:endParaRPr lang="de-CH" dirty="0"/>
          </a:p>
        </p:txBody>
      </p:sp>
      <p:sp>
        <p:nvSpPr>
          <p:cNvPr id="8" name="Content Placeholder 2"/>
          <p:cNvSpPr>
            <a:spLocks noGrp="1"/>
          </p:cNvSpPr>
          <p:nvPr>
            <p:ph idx="14" hasCustomPrompt="1"/>
          </p:nvPr>
        </p:nvSpPr>
        <p:spPr>
          <a:xfrm>
            <a:off x="1059264" y="2492375"/>
            <a:ext cx="10431936" cy="3138026"/>
          </a:xfrm>
        </p:spPr>
        <p:txBody>
          <a:bodyPr>
            <a:normAutofit/>
          </a:bodyPr>
          <a:lstStyle>
            <a:lvl1pPr>
              <a:lnSpc>
                <a:spcPts val="2200"/>
              </a:lnSpc>
              <a:spcAft>
                <a:spcPts val="0"/>
              </a:spcAft>
              <a:defRPr sz="1800"/>
            </a:lvl1pPr>
          </a:lstStyle>
          <a:p>
            <a:pPr lvl="0"/>
            <a:r>
              <a:rPr lang="de-DE" dirty="0" smtClean="0"/>
              <a:t>Bild / Grafik</a:t>
            </a:r>
            <a:endParaRPr lang="de-CH" dirty="0"/>
          </a:p>
        </p:txBody>
      </p:sp>
      <p:sp>
        <p:nvSpPr>
          <p:cNvPr id="9" name="Content Placeholder 2"/>
          <p:cNvSpPr>
            <a:spLocks noGrp="1"/>
          </p:cNvSpPr>
          <p:nvPr>
            <p:ph idx="15" hasCustomPrompt="1"/>
          </p:nvPr>
        </p:nvSpPr>
        <p:spPr>
          <a:xfrm>
            <a:off x="1060464" y="5767199"/>
            <a:ext cx="10491456" cy="292223"/>
          </a:xfrm>
        </p:spPr>
        <p:txBody>
          <a:bodyPr>
            <a:normAutofit/>
          </a:bodyPr>
          <a:lstStyle>
            <a:lvl1pPr>
              <a:lnSpc>
                <a:spcPts val="2200"/>
              </a:lnSpc>
              <a:spcAft>
                <a:spcPts val="0"/>
              </a:spcAft>
              <a:defRPr sz="1800"/>
            </a:lvl1pPr>
          </a:lstStyle>
          <a:p>
            <a:pPr lvl="0"/>
            <a:r>
              <a:rPr lang="de-DE" dirty="0" smtClean="0"/>
              <a:t>Legende</a:t>
            </a:r>
            <a:endParaRPr lang="de-CH" dirty="0"/>
          </a:p>
        </p:txBody>
      </p:sp>
    </p:spTree>
    <p:extLst>
      <p:ext uri="{BB962C8B-B14F-4D97-AF65-F5344CB8AC3E}">
        <p14:creationId xmlns:p14="http://schemas.microsoft.com/office/powerpoint/2010/main" val="284572308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59275" y="1419936"/>
            <a:ext cx="10431925" cy="461665"/>
          </a:xfrm>
          <a:prstGeom prst="rect">
            <a:avLst/>
          </a:prstGeom>
        </p:spPr>
        <p:txBody>
          <a:bodyPr vert="horz" lIns="0" tIns="0" rIns="0" bIns="0" rtlCol="0" anchor="t" anchorCtr="0">
            <a:spAutoFit/>
          </a:bodyPr>
          <a:lstStyle/>
          <a:p>
            <a:r>
              <a:rPr lang="de-DE" dirty="0" smtClean="0"/>
              <a:t>Formatvorlage des Titels durch Klicken bearbeiten</a:t>
            </a:r>
            <a:endParaRPr lang="de-CH" dirty="0"/>
          </a:p>
        </p:txBody>
      </p:sp>
      <p:sp>
        <p:nvSpPr>
          <p:cNvPr id="3" name="Text Placeholder 2"/>
          <p:cNvSpPr>
            <a:spLocks noGrp="1"/>
          </p:cNvSpPr>
          <p:nvPr>
            <p:ph type="body" idx="1"/>
          </p:nvPr>
        </p:nvSpPr>
        <p:spPr>
          <a:xfrm>
            <a:off x="1059275" y="2492375"/>
            <a:ext cx="10427564" cy="1015150"/>
          </a:xfrm>
          <a:prstGeom prst="rect">
            <a:avLst/>
          </a:prstGeom>
        </p:spPr>
        <p:txBody>
          <a:bodyPr vert="horz" lIns="0" tIns="0" rIns="0" bIns="0" rtlCol="0">
            <a:spAutoFit/>
          </a:bodyPr>
          <a:lstStyle/>
          <a:p>
            <a:pPr marL="0" marR="0" lvl="0" indent="0" algn="l" defTabSz="914400" rtl="0" eaLnBrk="1" fontAlgn="auto" latinLnBrk="0" hangingPunct="1">
              <a:lnSpc>
                <a:spcPct val="90000"/>
              </a:lnSpc>
              <a:spcBef>
                <a:spcPts val="0"/>
              </a:spcBef>
              <a:spcAft>
                <a:spcPts val="1800"/>
              </a:spcAft>
              <a:buClrTx/>
              <a:buSzTx/>
              <a:buFont typeface="Wingdings" panose="05000000000000000000" pitchFamily="2" charset="2"/>
              <a:buNone/>
              <a:tabLst/>
              <a:defRPr/>
            </a:pPr>
            <a:r>
              <a:rPr lang="de-DE" dirty="0" smtClean="0"/>
              <a:t>Formatvorlage des Untertitels durch Klicken bearbeiten</a:t>
            </a:r>
            <a:endParaRPr lang="de-CH" dirty="0" smtClean="0"/>
          </a:p>
          <a:p>
            <a:pPr marL="0" indent="0">
              <a:buNone/>
            </a:pPr>
            <a:endParaRPr lang="de-DE" sz="3200" dirty="0" smtClean="0"/>
          </a:p>
        </p:txBody>
      </p:sp>
      <p:pic>
        <p:nvPicPr>
          <p:cNvPr id="9" name="Grafik 8"/>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820161" y="3263935"/>
            <a:ext cx="1929388" cy="853442"/>
          </a:xfrm>
          <a:prstGeom prst="rect">
            <a:avLst/>
          </a:prstGeom>
        </p:spPr>
      </p:pic>
      <p:cxnSp>
        <p:nvCxnSpPr>
          <p:cNvPr id="14" name="Gerader Verbinder 13"/>
          <p:cNvCxnSpPr/>
          <p:nvPr userDrawn="1"/>
        </p:nvCxnSpPr>
        <p:spPr>
          <a:xfrm>
            <a:off x="0" y="6319229"/>
            <a:ext cx="12192000" cy="1381"/>
          </a:xfrm>
          <a:prstGeom prst="line">
            <a:avLst/>
          </a:prstGeom>
          <a:ln w="12700" cap="rnd">
            <a:solidFill>
              <a:schemeClr val="accent5">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4" name="Textfeld 3"/>
          <p:cNvSpPr txBox="1"/>
          <p:nvPr userDrawn="1"/>
        </p:nvSpPr>
        <p:spPr>
          <a:xfrm>
            <a:off x="11039856" y="6312990"/>
            <a:ext cx="451344" cy="265730"/>
          </a:xfrm>
          <a:prstGeom prst="rect">
            <a:avLst/>
          </a:prstGeom>
          <a:noFill/>
        </p:spPr>
        <p:txBody>
          <a:bodyPr wrap="square" lIns="180000" tIns="54000" rIns="0" bIns="72000" rtlCol="0">
            <a:spAutoFit/>
          </a:bodyPr>
          <a:lstStyle/>
          <a:p>
            <a:pPr algn="r"/>
            <a:fld id="{30E58333-A1F8-4666-9740-645AE11C00D2}" type="slidenum">
              <a:rPr lang="de-CH" sz="900" smtClean="0">
                <a:solidFill>
                  <a:schemeClr val="accent5">
                    <a:lumMod val="60000"/>
                    <a:lumOff val="40000"/>
                  </a:schemeClr>
                </a:solidFill>
              </a:rPr>
              <a:pPr algn="r"/>
              <a:t>‹N°›</a:t>
            </a:fld>
            <a:endParaRPr lang="de-CH" sz="900" dirty="0">
              <a:solidFill>
                <a:schemeClr val="accent5">
                  <a:lumMod val="60000"/>
                  <a:lumOff val="40000"/>
                </a:schemeClr>
              </a:solidFill>
            </a:endParaRPr>
          </a:p>
        </p:txBody>
      </p:sp>
      <p:sp>
        <p:nvSpPr>
          <p:cNvPr id="6" name="Textfeld 5"/>
          <p:cNvSpPr txBox="1"/>
          <p:nvPr userDrawn="1"/>
        </p:nvSpPr>
        <p:spPr>
          <a:xfrm>
            <a:off x="1062048" y="6320190"/>
            <a:ext cx="9593760" cy="265730"/>
          </a:xfrm>
          <a:prstGeom prst="rect">
            <a:avLst/>
          </a:prstGeom>
          <a:noFill/>
        </p:spPr>
        <p:txBody>
          <a:bodyPr wrap="square" lIns="0" tIns="54000" rIns="0" bIns="72000" rtlCol="0">
            <a:spAutoFit/>
          </a:bodyPr>
          <a:lstStyle/>
          <a:p>
            <a:r>
              <a:rPr lang="de-CH" sz="900" dirty="0" smtClean="0">
                <a:solidFill>
                  <a:schemeClr val="accent5">
                    <a:lumMod val="60000"/>
                    <a:lumOff val="40000"/>
                  </a:schemeClr>
                </a:solidFill>
                <a:latin typeface="+mn-lt"/>
              </a:rPr>
              <a:t>Sylvie</a:t>
            </a:r>
            <a:r>
              <a:rPr lang="de-CH" sz="900" baseline="0" dirty="0" smtClean="0">
                <a:solidFill>
                  <a:schemeClr val="accent5">
                    <a:lumMod val="60000"/>
                    <a:lumOff val="40000"/>
                  </a:schemeClr>
                </a:solidFill>
                <a:latin typeface="+mn-lt"/>
              </a:rPr>
              <a:t> Regli </a:t>
            </a:r>
            <a:r>
              <a:rPr lang="de-CH" sz="900" kern="1200" baseline="0" dirty="0" smtClean="0">
                <a:solidFill>
                  <a:schemeClr val="accent5">
                    <a:lumMod val="60000"/>
                    <a:lumOff val="40000"/>
                  </a:schemeClr>
                </a:solidFill>
                <a:latin typeface="+mn-lt"/>
                <a:ea typeface="+mn-ea"/>
                <a:cs typeface="+mn-cs"/>
              </a:rPr>
              <a:t>Greub | </a:t>
            </a:r>
            <a:r>
              <a:rPr lang="de-CH" sz="900" dirty="0" smtClean="0">
                <a:solidFill>
                  <a:schemeClr val="accent5">
                    <a:lumMod val="60000"/>
                    <a:lumOff val="40000"/>
                  </a:schemeClr>
                </a:solidFill>
                <a:latin typeface="+mn-lt"/>
              </a:rPr>
              <a:t>Mixed</a:t>
            </a:r>
            <a:r>
              <a:rPr lang="de-CH" sz="900" baseline="0" dirty="0" smtClean="0">
                <a:solidFill>
                  <a:schemeClr val="accent5">
                    <a:lumMod val="60000"/>
                    <a:lumOff val="40000"/>
                  </a:schemeClr>
                </a:solidFill>
                <a:latin typeface="+mn-lt"/>
              </a:rPr>
              <a:t> Mode CAWI / CATI – </a:t>
            </a:r>
            <a:r>
              <a:rPr lang="de-CH" sz="900" baseline="0" dirty="0" err="1" smtClean="0">
                <a:solidFill>
                  <a:schemeClr val="accent5">
                    <a:lumMod val="60000"/>
                    <a:lumOff val="40000"/>
                  </a:schemeClr>
                </a:solidFill>
                <a:latin typeface="+mn-lt"/>
              </a:rPr>
              <a:t>Results</a:t>
            </a:r>
            <a:r>
              <a:rPr lang="de-CH" sz="900" baseline="0" dirty="0" smtClean="0">
                <a:solidFill>
                  <a:schemeClr val="accent5">
                    <a:lumMod val="60000"/>
                    <a:lumOff val="40000"/>
                  </a:schemeClr>
                </a:solidFill>
                <a:latin typeface="+mn-lt"/>
              </a:rPr>
              <a:t> </a:t>
            </a:r>
            <a:r>
              <a:rPr lang="de-CH" sz="900" baseline="0" dirty="0" err="1" smtClean="0">
                <a:solidFill>
                  <a:schemeClr val="accent5">
                    <a:lumMod val="60000"/>
                    <a:lumOff val="40000"/>
                  </a:schemeClr>
                </a:solidFill>
                <a:latin typeface="+mn-lt"/>
              </a:rPr>
              <a:t>from</a:t>
            </a:r>
            <a:r>
              <a:rPr lang="de-CH" sz="900" baseline="0" dirty="0" smtClean="0">
                <a:solidFill>
                  <a:schemeClr val="accent5">
                    <a:lumMod val="60000"/>
                    <a:lumOff val="40000"/>
                  </a:schemeClr>
                </a:solidFill>
                <a:latin typeface="+mn-lt"/>
              </a:rPr>
              <a:t> </a:t>
            </a:r>
            <a:r>
              <a:rPr lang="de-CH" sz="900" baseline="0" dirty="0" err="1" smtClean="0">
                <a:solidFill>
                  <a:schemeClr val="accent5">
                    <a:lumMod val="60000"/>
                    <a:lumOff val="40000"/>
                  </a:schemeClr>
                </a:solidFill>
                <a:latin typeface="+mn-lt"/>
              </a:rPr>
              <a:t>pilot</a:t>
            </a:r>
            <a:r>
              <a:rPr lang="de-CH" sz="900" baseline="0" dirty="0" smtClean="0">
                <a:solidFill>
                  <a:schemeClr val="accent5">
                    <a:lumMod val="60000"/>
                    <a:lumOff val="40000"/>
                  </a:schemeClr>
                </a:solidFill>
                <a:latin typeface="+mn-lt"/>
              </a:rPr>
              <a:t> 1 </a:t>
            </a:r>
            <a:r>
              <a:rPr lang="de-CH" sz="900" kern="1200" baseline="0" dirty="0" smtClean="0">
                <a:solidFill>
                  <a:schemeClr val="accent5">
                    <a:lumMod val="60000"/>
                    <a:lumOff val="40000"/>
                  </a:schemeClr>
                </a:solidFill>
                <a:latin typeface="+mn-lt"/>
                <a:ea typeface="+mn-ea"/>
                <a:cs typeface="+mn-cs"/>
              </a:rPr>
              <a:t>| May 2019</a:t>
            </a:r>
            <a:endParaRPr lang="de-CH" sz="900" dirty="0">
              <a:solidFill>
                <a:schemeClr val="accent5">
                  <a:lumMod val="60000"/>
                  <a:lumOff val="40000"/>
                </a:schemeClr>
              </a:solidFill>
              <a:latin typeface="+mn-lt"/>
            </a:endParaRPr>
          </a:p>
        </p:txBody>
      </p:sp>
      <p:pic>
        <p:nvPicPr>
          <p:cNvPr id="10" name="Grafik 9"/>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12225456" cy="1018032"/>
          </a:xfrm>
          <a:prstGeom prst="rect">
            <a:avLst/>
          </a:prstGeom>
        </p:spPr>
      </p:pic>
    </p:spTree>
    <p:extLst>
      <p:ext uri="{BB962C8B-B14F-4D97-AF65-F5344CB8AC3E}">
        <p14:creationId xmlns:p14="http://schemas.microsoft.com/office/powerpoint/2010/main" val="3022490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9" r:id="rId4"/>
    <p:sldLayoutId id="2147483660" r:id="rId5"/>
    <p:sldLayoutId id="2147483661" r:id="rId6"/>
  </p:sldLayoutIdLst>
  <p:timing>
    <p:tnLst>
      <p:par>
        <p:cTn id="1" dur="indefinite" restart="never" nodeType="tmRoot"/>
      </p:par>
    </p:tnLst>
  </p:timing>
  <p:hf hdr="0" dt="0"/>
  <p:txStyles>
    <p:titleStyle>
      <a:lvl1pPr algn="l" defTabSz="914400" rtl="0" eaLnBrk="1" latinLnBrk="0" hangingPunct="1">
        <a:lnSpc>
          <a:spcPts val="3600"/>
        </a:lnSpc>
        <a:spcBef>
          <a:spcPct val="0"/>
        </a:spcBef>
        <a:buNone/>
        <a:defRPr sz="3000" b="1" kern="1200" baseline="0">
          <a:solidFill>
            <a:schemeClr val="accent5">
              <a:lumMod val="60000"/>
              <a:lumOff val="40000"/>
            </a:schemeClr>
          </a:solidFill>
          <a:latin typeface="+mn-lt"/>
          <a:ea typeface="+mj-ea"/>
          <a:cs typeface="+mj-cs"/>
        </a:defRPr>
      </a:lvl1pPr>
    </p:titleStyle>
    <p:bodyStyle>
      <a:lvl1pPr marL="0" marR="0" indent="0" algn="l" defTabSz="914400" rtl="0" eaLnBrk="1" fontAlgn="auto" latinLnBrk="0" hangingPunct="1">
        <a:lnSpc>
          <a:spcPts val="3200"/>
        </a:lnSpc>
        <a:spcBef>
          <a:spcPts val="0"/>
        </a:spcBef>
        <a:spcAft>
          <a:spcPts val="1200"/>
        </a:spcAft>
        <a:buClrTx/>
        <a:buSzTx/>
        <a:buFont typeface="Wingdings" panose="05000000000000000000" pitchFamily="2" charset="2"/>
        <a:buNone/>
        <a:tabLst/>
        <a:defRPr sz="27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570" userDrawn="1">
          <p15:clr>
            <a:srgbClr val="F26B43"/>
          </p15:clr>
        </p15:guide>
        <p15:guide id="2" pos="3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tableau.link.ch/#/views/StatusSAKEMixedModePilotII/Status_final?:iid=5"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5600" y="1900799"/>
            <a:ext cx="10425600" cy="564257"/>
          </a:xfrm>
        </p:spPr>
        <p:txBody>
          <a:bodyPr/>
          <a:lstStyle/>
          <a:p>
            <a:r>
              <a:rPr lang="de-CH" dirty="0"/>
              <a:t>LFS Workshop </a:t>
            </a:r>
            <a:r>
              <a:rPr lang="de-CH" dirty="0" smtClean="0"/>
              <a:t>Budapest, </a:t>
            </a:r>
            <a:r>
              <a:rPr lang="de-CH" dirty="0"/>
              <a:t>May </a:t>
            </a:r>
            <a:r>
              <a:rPr lang="de-CH" dirty="0" smtClean="0"/>
              <a:t>2019</a:t>
            </a:r>
            <a:endParaRPr lang="de-CH" dirty="0"/>
          </a:p>
        </p:txBody>
      </p:sp>
      <p:sp>
        <p:nvSpPr>
          <p:cNvPr id="3" name="Subtitle 2"/>
          <p:cNvSpPr>
            <a:spLocks noGrp="1"/>
          </p:cNvSpPr>
          <p:nvPr>
            <p:ph type="subTitle" idx="1"/>
          </p:nvPr>
        </p:nvSpPr>
        <p:spPr>
          <a:xfrm>
            <a:off x="1065600" y="2940188"/>
            <a:ext cx="10425600" cy="1642963"/>
          </a:xfrm>
        </p:spPr>
        <p:txBody>
          <a:bodyPr>
            <a:normAutofit/>
          </a:bodyPr>
          <a:lstStyle/>
          <a:p>
            <a:r>
              <a:rPr lang="de-CH" b="1" dirty="0" err="1" smtClean="0"/>
              <a:t>Results</a:t>
            </a:r>
            <a:r>
              <a:rPr lang="de-CH" b="1" dirty="0" smtClean="0"/>
              <a:t> </a:t>
            </a:r>
            <a:r>
              <a:rPr lang="de-CH" b="1" dirty="0" err="1" smtClean="0"/>
              <a:t>from</a:t>
            </a:r>
            <a:r>
              <a:rPr lang="de-CH" b="1" dirty="0" smtClean="0"/>
              <a:t> </a:t>
            </a:r>
            <a:r>
              <a:rPr lang="de-CH" b="1" dirty="0" err="1" smtClean="0"/>
              <a:t>the</a:t>
            </a:r>
            <a:r>
              <a:rPr lang="de-CH" b="1" dirty="0" smtClean="0"/>
              <a:t> 1st </a:t>
            </a:r>
            <a:r>
              <a:rPr lang="de-CH" b="1" dirty="0" err="1" smtClean="0"/>
              <a:t>pilot</a:t>
            </a:r>
            <a:r>
              <a:rPr lang="de-CH" b="1" dirty="0" smtClean="0"/>
              <a:t> </a:t>
            </a:r>
          </a:p>
          <a:p>
            <a:r>
              <a:rPr lang="en-US" b="1" dirty="0" smtClean="0"/>
              <a:t>Swiss </a:t>
            </a:r>
            <a:r>
              <a:rPr lang="en-US" b="1" dirty="0"/>
              <a:t>LFS multimode </a:t>
            </a:r>
            <a:r>
              <a:rPr lang="en-US" b="1" dirty="0" smtClean="0"/>
              <a:t>CAWI </a:t>
            </a:r>
            <a:r>
              <a:rPr lang="en-US" b="1" dirty="0"/>
              <a:t>(optimized for smartphone) / </a:t>
            </a:r>
            <a:r>
              <a:rPr lang="en-US" b="1" dirty="0" smtClean="0"/>
              <a:t>CATI</a:t>
            </a:r>
            <a:endParaRPr lang="en-US" b="1" dirty="0"/>
          </a:p>
        </p:txBody>
      </p:sp>
      <p:sp>
        <p:nvSpPr>
          <p:cNvPr id="4" name="Title 1"/>
          <p:cNvSpPr txBox="1">
            <a:spLocks/>
          </p:cNvSpPr>
          <p:nvPr/>
        </p:nvSpPr>
        <p:spPr>
          <a:xfrm>
            <a:off x="1065600" y="4919063"/>
            <a:ext cx="10425600" cy="481607"/>
          </a:xfrm>
          <a:prstGeom prst="rect">
            <a:avLst/>
          </a:prstGeom>
        </p:spPr>
        <p:txBody>
          <a:bodyPr vert="horz" lIns="0" tIns="0" rIns="0" bIns="0" rtlCol="0" anchor="t" anchorCtr="0">
            <a:spAutoFit/>
          </a:bodyPr>
          <a:lstStyle>
            <a:lvl1pPr algn="l" defTabSz="914400" rtl="0" eaLnBrk="1" latinLnBrk="0" hangingPunct="1">
              <a:lnSpc>
                <a:spcPts val="4400"/>
              </a:lnSpc>
              <a:spcBef>
                <a:spcPct val="0"/>
              </a:spcBef>
              <a:buNone/>
              <a:defRPr sz="4000" b="1" kern="1200" baseline="0">
                <a:solidFill>
                  <a:schemeClr val="accent5">
                    <a:lumMod val="60000"/>
                    <a:lumOff val="40000"/>
                  </a:schemeClr>
                </a:solidFill>
                <a:latin typeface="+mn-lt"/>
                <a:ea typeface="+mj-ea"/>
                <a:cs typeface="+mj-cs"/>
              </a:defRPr>
            </a:lvl1pPr>
          </a:lstStyle>
          <a:p>
            <a:r>
              <a:rPr lang="de-CH" sz="2000" dirty="0" smtClean="0"/>
              <a:t>Sylvie Regli Greub (sylvie.regli@bfs.admin.ch) </a:t>
            </a:r>
            <a:endParaRPr lang="de-CH" sz="2000" dirty="0"/>
          </a:p>
        </p:txBody>
      </p:sp>
    </p:spTree>
    <p:extLst>
      <p:ext uri="{BB962C8B-B14F-4D97-AF65-F5344CB8AC3E}">
        <p14:creationId xmlns:p14="http://schemas.microsoft.com/office/powerpoint/2010/main" val="4161525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fr-CH" dirty="0"/>
              <a:t>Content of the </a:t>
            </a:r>
            <a:r>
              <a:rPr lang="fr-CH" dirty="0" err="1"/>
              <a:t>presentation</a:t>
            </a:r>
            <a:endParaRPr lang="en-US" dirty="0"/>
          </a:p>
        </p:txBody>
      </p:sp>
      <p:sp>
        <p:nvSpPr>
          <p:cNvPr id="3" name="Espace réservé du contenu 2"/>
          <p:cNvSpPr>
            <a:spLocks noGrp="1"/>
          </p:cNvSpPr>
          <p:nvPr>
            <p:ph idx="1"/>
          </p:nvPr>
        </p:nvSpPr>
        <p:spPr>
          <a:xfrm>
            <a:off x="1063636" y="1976582"/>
            <a:ext cx="8298078" cy="3552254"/>
          </a:xfrm>
        </p:spPr>
        <p:txBody>
          <a:bodyPr/>
          <a:lstStyle/>
          <a:p>
            <a:pPr marL="457200" indent="-457200">
              <a:buFontTx/>
              <a:buChar char="-"/>
            </a:pPr>
            <a:r>
              <a:rPr lang="fr-CH" sz="2400" dirty="0" err="1" smtClean="0"/>
              <a:t>Context</a:t>
            </a:r>
            <a:endParaRPr lang="fr-CH" sz="2400" dirty="0" smtClean="0"/>
          </a:p>
          <a:p>
            <a:pPr marL="457200" indent="-457200">
              <a:buFontTx/>
              <a:buChar char="-"/>
            </a:pPr>
            <a:r>
              <a:rPr lang="fr-CH" sz="2400" dirty="0" err="1" smtClean="0"/>
              <a:t>Sample</a:t>
            </a:r>
            <a:r>
              <a:rPr lang="fr-CH" sz="2400" dirty="0" smtClean="0"/>
              <a:t> and contact </a:t>
            </a:r>
            <a:r>
              <a:rPr lang="fr-CH" sz="2400" dirty="0" err="1" smtClean="0"/>
              <a:t>strategy</a:t>
            </a:r>
            <a:endParaRPr lang="fr-CH" sz="2400" dirty="0" smtClean="0"/>
          </a:p>
          <a:p>
            <a:pPr marL="457200" indent="-457200">
              <a:buFontTx/>
              <a:buChar char="-"/>
            </a:pPr>
            <a:r>
              <a:rPr lang="fr-CH" sz="2400" dirty="0" err="1" smtClean="0"/>
              <a:t>Overall</a:t>
            </a:r>
            <a:r>
              <a:rPr lang="fr-CH" sz="2400" dirty="0" smtClean="0"/>
              <a:t> </a:t>
            </a:r>
            <a:r>
              <a:rPr lang="fr-CH" sz="2400" dirty="0" err="1" smtClean="0"/>
              <a:t>response</a:t>
            </a:r>
            <a:r>
              <a:rPr lang="fr-CH" sz="2400" dirty="0" smtClean="0"/>
              <a:t> rate, </a:t>
            </a:r>
            <a:r>
              <a:rPr lang="fr-CH" sz="2400" dirty="0" err="1" smtClean="0"/>
              <a:t>respondent’s</a:t>
            </a:r>
            <a:r>
              <a:rPr lang="fr-CH" sz="2400" dirty="0" smtClean="0"/>
              <a:t> </a:t>
            </a:r>
            <a:r>
              <a:rPr lang="fr-CH" sz="2400" dirty="0" err="1" smtClean="0"/>
              <a:t>characteristics</a:t>
            </a:r>
            <a:endParaRPr lang="fr-CH" sz="2400" dirty="0" smtClean="0"/>
          </a:p>
          <a:p>
            <a:pPr marL="457200" indent="-457200">
              <a:buFontTx/>
              <a:buChar char="-"/>
            </a:pPr>
            <a:r>
              <a:rPr lang="fr-CH" sz="2400" dirty="0" smtClean="0"/>
              <a:t>CAWI and CATI </a:t>
            </a:r>
            <a:r>
              <a:rPr lang="fr-CH" sz="2400" dirty="0" err="1" smtClean="0"/>
              <a:t>specificities</a:t>
            </a:r>
            <a:endParaRPr lang="fr-CH" sz="2400" dirty="0" smtClean="0"/>
          </a:p>
          <a:p>
            <a:pPr marL="457200" indent="-457200">
              <a:buFontTx/>
              <a:buChar char="-"/>
            </a:pPr>
            <a:r>
              <a:rPr lang="en-US" sz="2400" dirty="0"/>
              <a:t>Assessing specific questions: </a:t>
            </a:r>
            <a:r>
              <a:rPr lang="en-US" sz="2400" dirty="0" smtClean="0"/>
              <a:t>occupations and establishments</a:t>
            </a:r>
            <a:endParaRPr lang="en-US" sz="2400" dirty="0"/>
          </a:p>
          <a:p>
            <a:pPr marL="457200" indent="-457200">
              <a:buFontTx/>
              <a:buChar char="-"/>
            </a:pPr>
            <a:r>
              <a:rPr lang="fr-CH" sz="2400" dirty="0" smtClean="0"/>
              <a:t>Conclusion </a:t>
            </a:r>
            <a:r>
              <a:rPr lang="fr-CH" sz="2400" dirty="0"/>
              <a:t>a</a:t>
            </a:r>
            <a:r>
              <a:rPr lang="fr-CH" sz="2400" dirty="0" smtClean="0"/>
              <a:t>nd </a:t>
            </a:r>
            <a:r>
              <a:rPr lang="fr-CH" sz="2400" dirty="0" err="1" smtClean="0"/>
              <a:t>response</a:t>
            </a:r>
            <a:r>
              <a:rPr lang="fr-CH" sz="2400" dirty="0" smtClean="0"/>
              <a:t> rate of pilot 2</a:t>
            </a:r>
          </a:p>
        </p:txBody>
      </p:sp>
    </p:spTree>
    <p:extLst>
      <p:ext uri="{BB962C8B-B14F-4D97-AF65-F5344CB8AC3E}">
        <p14:creationId xmlns:p14="http://schemas.microsoft.com/office/powerpoint/2010/main" val="27304914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fr-CH" dirty="0" err="1" smtClean="0"/>
              <a:t>Context</a:t>
            </a:r>
            <a:endParaRPr lang="en-US" dirty="0">
              <a:solidFill>
                <a:srgbClr val="FF0000"/>
              </a:solidFill>
            </a:endParaRPr>
          </a:p>
        </p:txBody>
      </p:sp>
      <p:sp>
        <p:nvSpPr>
          <p:cNvPr id="7" name="ZoneTexte 6"/>
          <p:cNvSpPr txBox="1"/>
          <p:nvPr/>
        </p:nvSpPr>
        <p:spPr>
          <a:xfrm>
            <a:off x="8421819" y="2387600"/>
            <a:ext cx="2764580" cy="3724096"/>
          </a:xfrm>
          <a:prstGeom prst="rect">
            <a:avLst/>
          </a:prstGeom>
          <a:noFill/>
          <a:ln>
            <a:solidFill>
              <a:srgbClr val="0070C0"/>
            </a:solidFill>
          </a:ln>
        </p:spPr>
        <p:txBody>
          <a:bodyPr wrap="square" rtlCol="0">
            <a:spAutoFit/>
          </a:bodyPr>
          <a:lstStyle/>
          <a:p>
            <a:pPr algn="ctr"/>
            <a:r>
              <a:rPr lang="fr-CH" sz="2000" dirty="0" smtClean="0">
                <a:solidFill>
                  <a:schemeClr val="accent1">
                    <a:lumMod val="75000"/>
                  </a:schemeClr>
                </a:solidFill>
              </a:rPr>
              <a:t>Stage 3</a:t>
            </a:r>
          </a:p>
          <a:p>
            <a:pPr algn="ctr"/>
            <a:endParaRPr lang="fr-CH" dirty="0" smtClean="0"/>
          </a:p>
          <a:p>
            <a:pPr algn="ctr"/>
            <a:endParaRPr lang="fr-CH" dirty="0" smtClean="0"/>
          </a:p>
          <a:p>
            <a:pPr algn="ctr"/>
            <a:r>
              <a:rPr lang="fr-CH" sz="2000" b="1" dirty="0" smtClean="0">
                <a:solidFill>
                  <a:srgbClr val="0070C0"/>
                </a:solidFill>
              </a:rPr>
              <a:t>Pilot 1</a:t>
            </a:r>
          </a:p>
          <a:p>
            <a:pPr algn="ctr"/>
            <a:endParaRPr lang="fr-CH" dirty="0"/>
          </a:p>
          <a:p>
            <a:pPr algn="ctr"/>
            <a:endParaRPr lang="fr-CH" dirty="0" smtClean="0"/>
          </a:p>
          <a:p>
            <a:pPr algn="ctr"/>
            <a:r>
              <a:rPr lang="fr-CH" dirty="0" smtClean="0"/>
              <a:t>Pilot 2</a:t>
            </a:r>
          </a:p>
          <a:p>
            <a:pPr algn="ctr"/>
            <a:endParaRPr lang="fr-CH" dirty="0"/>
          </a:p>
          <a:p>
            <a:pPr algn="ctr"/>
            <a:endParaRPr lang="fr-CH" dirty="0"/>
          </a:p>
          <a:p>
            <a:pPr algn="ctr"/>
            <a:r>
              <a:rPr lang="fr-CH" dirty="0" err="1" smtClean="0"/>
              <a:t>Decision</a:t>
            </a:r>
            <a:r>
              <a:rPr lang="fr-CH" dirty="0" smtClean="0"/>
              <a:t>: Multimode LFS in 2021</a:t>
            </a:r>
            <a:endParaRPr lang="fr-CH" dirty="0"/>
          </a:p>
          <a:p>
            <a:pPr algn="ctr"/>
            <a:endParaRPr lang="fr-CH" dirty="0" smtClean="0"/>
          </a:p>
          <a:p>
            <a:pPr algn="ctr"/>
            <a:endParaRPr lang="fr-CH" dirty="0"/>
          </a:p>
        </p:txBody>
      </p:sp>
      <p:sp>
        <p:nvSpPr>
          <p:cNvPr id="8" name="ZoneTexte 7"/>
          <p:cNvSpPr txBox="1"/>
          <p:nvPr/>
        </p:nvSpPr>
        <p:spPr>
          <a:xfrm>
            <a:off x="4740547" y="2387600"/>
            <a:ext cx="2764580" cy="3724096"/>
          </a:xfrm>
          <a:prstGeom prst="rect">
            <a:avLst/>
          </a:prstGeom>
          <a:noFill/>
          <a:ln>
            <a:solidFill>
              <a:srgbClr val="0070C0"/>
            </a:solidFill>
          </a:ln>
        </p:spPr>
        <p:txBody>
          <a:bodyPr wrap="square" rtlCol="0">
            <a:spAutoFit/>
          </a:bodyPr>
          <a:lstStyle/>
          <a:p>
            <a:pPr algn="ctr"/>
            <a:r>
              <a:rPr lang="fr-CH" sz="2000" dirty="0" smtClean="0">
                <a:solidFill>
                  <a:schemeClr val="accent1">
                    <a:lumMod val="75000"/>
                  </a:schemeClr>
                </a:solidFill>
              </a:rPr>
              <a:t>Stage 2</a:t>
            </a:r>
          </a:p>
          <a:p>
            <a:pPr algn="ctr"/>
            <a:endParaRPr lang="fr-CH" dirty="0"/>
          </a:p>
          <a:p>
            <a:pPr algn="ctr"/>
            <a:r>
              <a:rPr lang="fr-CH" dirty="0" smtClean="0"/>
              <a:t>CATI questionnaire</a:t>
            </a:r>
          </a:p>
          <a:p>
            <a:pPr algn="ctr"/>
            <a:endParaRPr lang="fr-CH" dirty="0" smtClean="0"/>
          </a:p>
          <a:p>
            <a:pPr algn="ctr"/>
            <a:r>
              <a:rPr lang="fr-CH" dirty="0" smtClean="0"/>
              <a:t>Interviewers’  training</a:t>
            </a:r>
            <a:endParaRPr lang="fr-CH" dirty="0"/>
          </a:p>
          <a:p>
            <a:pPr algn="ctr"/>
            <a:endParaRPr lang="fr-CH" dirty="0" smtClean="0"/>
          </a:p>
          <a:p>
            <a:pPr algn="ctr"/>
            <a:r>
              <a:rPr lang="fr-CH" dirty="0" smtClean="0"/>
              <a:t>Set up of hotlines</a:t>
            </a:r>
          </a:p>
          <a:p>
            <a:pPr algn="ctr"/>
            <a:endParaRPr lang="fr-CH" dirty="0"/>
          </a:p>
          <a:p>
            <a:pPr algn="ctr"/>
            <a:r>
              <a:rPr lang="fr-CH" dirty="0" smtClean="0"/>
              <a:t>CATI tests</a:t>
            </a:r>
          </a:p>
          <a:p>
            <a:pPr algn="ctr"/>
            <a:endParaRPr lang="fr-CH" dirty="0"/>
          </a:p>
          <a:p>
            <a:pPr algn="ctr"/>
            <a:endParaRPr lang="fr-CH" dirty="0" smtClean="0"/>
          </a:p>
          <a:p>
            <a:pPr algn="ctr"/>
            <a:endParaRPr lang="fr-CH" dirty="0" smtClean="0"/>
          </a:p>
          <a:p>
            <a:pPr algn="ctr"/>
            <a:endParaRPr lang="fr-CH" dirty="0"/>
          </a:p>
        </p:txBody>
      </p:sp>
      <p:sp>
        <p:nvSpPr>
          <p:cNvPr id="9" name="ZoneTexte 8"/>
          <p:cNvSpPr txBox="1"/>
          <p:nvPr/>
        </p:nvSpPr>
        <p:spPr>
          <a:xfrm>
            <a:off x="1059275" y="2387600"/>
            <a:ext cx="2764580" cy="3724096"/>
          </a:xfrm>
          <a:prstGeom prst="rect">
            <a:avLst/>
          </a:prstGeom>
          <a:noFill/>
          <a:ln>
            <a:solidFill>
              <a:srgbClr val="0070C0"/>
            </a:solidFill>
          </a:ln>
        </p:spPr>
        <p:txBody>
          <a:bodyPr wrap="square" rtlCol="0">
            <a:spAutoFit/>
          </a:bodyPr>
          <a:lstStyle/>
          <a:p>
            <a:pPr algn="ctr"/>
            <a:r>
              <a:rPr lang="fr-CH" sz="2000" dirty="0" smtClean="0">
                <a:solidFill>
                  <a:schemeClr val="accent1">
                    <a:lumMod val="75000"/>
                  </a:schemeClr>
                </a:solidFill>
              </a:rPr>
              <a:t>Stage 1</a:t>
            </a:r>
          </a:p>
          <a:p>
            <a:pPr algn="ctr"/>
            <a:endParaRPr lang="fr-CH" dirty="0" smtClean="0"/>
          </a:p>
          <a:p>
            <a:pPr algn="ctr"/>
            <a:r>
              <a:rPr lang="fr-CH" dirty="0" smtClean="0"/>
              <a:t>Lay-out</a:t>
            </a:r>
          </a:p>
          <a:p>
            <a:pPr algn="ctr"/>
            <a:endParaRPr lang="fr-CH" dirty="0"/>
          </a:p>
          <a:p>
            <a:pPr algn="ctr"/>
            <a:r>
              <a:rPr lang="fr-CH" dirty="0" smtClean="0"/>
              <a:t>CAWI</a:t>
            </a:r>
            <a:r>
              <a:rPr lang="fr-CH" dirty="0"/>
              <a:t> </a:t>
            </a:r>
            <a:r>
              <a:rPr lang="fr-CH" dirty="0" smtClean="0"/>
              <a:t>questionnaire (</a:t>
            </a:r>
            <a:r>
              <a:rPr lang="fr-CH" dirty="0" err="1" smtClean="0"/>
              <a:t>from</a:t>
            </a:r>
            <a:r>
              <a:rPr lang="fr-CH" dirty="0" smtClean="0"/>
              <a:t> scratch)</a:t>
            </a:r>
          </a:p>
          <a:p>
            <a:pPr algn="ctr"/>
            <a:endParaRPr lang="fr-CH" dirty="0" smtClean="0"/>
          </a:p>
          <a:p>
            <a:pPr algn="ctr"/>
            <a:r>
              <a:rPr lang="fr-CH" dirty="0" smtClean="0"/>
              <a:t>Smartphone optimisation</a:t>
            </a:r>
          </a:p>
          <a:p>
            <a:pPr algn="ctr"/>
            <a:endParaRPr lang="fr-CH" dirty="0"/>
          </a:p>
          <a:p>
            <a:pPr algn="ctr"/>
            <a:r>
              <a:rPr lang="fr-CH" dirty="0" err="1" smtClean="0"/>
              <a:t>Usabiliy</a:t>
            </a:r>
            <a:r>
              <a:rPr lang="fr-CH" dirty="0" smtClean="0"/>
              <a:t> tests</a:t>
            </a:r>
          </a:p>
          <a:p>
            <a:pPr algn="ctr"/>
            <a:endParaRPr lang="fr-CH" dirty="0"/>
          </a:p>
          <a:p>
            <a:pPr algn="ctr"/>
            <a:r>
              <a:rPr lang="fr-CH" dirty="0" smtClean="0"/>
              <a:t> </a:t>
            </a:r>
            <a:r>
              <a:rPr lang="fr-CH" dirty="0" err="1" smtClean="0"/>
              <a:t>Internal</a:t>
            </a:r>
            <a:r>
              <a:rPr lang="fr-CH" dirty="0" smtClean="0"/>
              <a:t> tests  (smartphones)</a:t>
            </a:r>
          </a:p>
        </p:txBody>
      </p:sp>
      <p:sp>
        <p:nvSpPr>
          <p:cNvPr id="3" name="Rectangle 2"/>
          <p:cNvSpPr/>
          <p:nvPr/>
        </p:nvSpPr>
        <p:spPr>
          <a:xfrm>
            <a:off x="8934314" y="3111190"/>
            <a:ext cx="1739590" cy="769435"/>
          </a:xfrm>
          <a:prstGeom prst="rect">
            <a:avLst/>
          </a:prstGeom>
          <a:noFill/>
          <a:ln cap="rnd">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1271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fr-CH" dirty="0" err="1" smtClean="0"/>
              <a:t>Sample</a:t>
            </a:r>
            <a:r>
              <a:rPr lang="fr-CH" dirty="0" smtClean="0"/>
              <a:t> and contact </a:t>
            </a:r>
            <a:r>
              <a:rPr lang="fr-CH" dirty="0" err="1" smtClean="0"/>
              <a:t>strategy</a:t>
            </a:r>
            <a:endParaRPr lang="en-US" dirty="0"/>
          </a:p>
        </p:txBody>
      </p:sp>
      <p:sp>
        <p:nvSpPr>
          <p:cNvPr id="3" name="Espace réservé du contenu 2"/>
          <p:cNvSpPr>
            <a:spLocks noGrp="1"/>
          </p:cNvSpPr>
          <p:nvPr>
            <p:ph idx="1"/>
          </p:nvPr>
        </p:nvSpPr>
        <p:spPr>
          <a:xfrm>
            <a:off x="1063636" y="2202880"/>
            <a:ext cx="10427564" cy="4501232"/>
          </a:xfrm>
        </p:spPr>
        <p:txBody>
          <a:bodyPr/>
          <a:lstStyle/>
          <a:p>
            <a:pPr marL="514350" indent="-514350">
              <a:buFont typeface="Arial" panose="020B0604020202020204" pitchFamily="34" charset="0"/>
              <a:buChar char="•"/>
            </a:pPr>
            <a:r>
              <a:rPr lang="fr-CH" dirty="0" smtClean="0"/>
              <a:t>Activation of </a:t>
            </a:r>
            <a:r>
              <a:rPr lang="fr-FR" b="1" dirty="0"/>
              <a:t>1622 </a:t>
            </a:r>
            <a:r>
              <a:rPr lang="fr-FR" b="1" dirty="0" err="1" smtClean="0"/>
              <a:t>persons</a:t>
            </a:r>
            <a:r>
              <a:rPr lang="fr-FR" b="1" dirty="0" smtClean="0"/>
              <a:t> </a:t>
            </a:r>
            <a:r>
              <a:rPr lang="fr-FR" b="1" dirty="0" err="1" smtClean="0"/>
              <a:t>aged</a:t>
            </a:r>
            <a:r>
              <a:rPr lang="fr-FR" b="1" dirty="0" smtClean="0"/>
              <a:t> 15 to </a:t>
            </a:r>
            <a:r>
              <a:rPr lang="fr-FR" b="1" dirty="0"/>
              <a:t>89 </a:t>
            </a:r>
            <a:r>
              <a:rPr lang="fr-FR" b="1" dirty="0" smtClean="0"/>
              <a:t>ans</a:t>
            </a:r>
            <a:r>
              <a:rPr lang="fr-FR" dirty="0" smtClean="0"/>
              <a:t>, </a:t>
            </a:r>
            <a:r>
              <a:rPr lang="fr-FR" dirty="0" err="1" smtClean="0"/>
              <a:t>including</a:t>
            </a:r>
            <a:r>
              <a:rPr lang="fr-FR" dirty="0" smtClean="0"/>
              <a:t> 4 </a:t>
            </a:r>
            <a:r>
              <a:rPr lang="fr-FR" dirty="0" err="1" smtClean="0"/>
              <a:t>belonging</a:t>
            </a:r>
            <a:r>
              <a:rPr lang="fr-FR" dirty="0" smtClean="0"/>
              <a:t> to </a:t>
            </a:r>
            <a:r>
              <a:rPr lang="fr-FR" dirty="0" smtClean="0">
                <a:solidFill>
                  <a:srgbClr val="0070C0"/>
                </a:solidFill>
              </a:rPr>
              <a:t>staff </a:t>
            </a:r>
            <a:r>
              <a:rPr lang="fr-FR" dirty="0" err="1" smtClean="0">
                <a:solidFill>
                  <a:srgbClr val="0070C0"/>
                </a:solidFill>
              </a:rPr>
              <a:t>members</a:t>
            </a:r>
            <a:r>
              <a:rPr lang="fr-FR" dirty="0" smtClean="0">
                <a:solidFill>
                  <a:srgbClr val="0070C0"/>
                </a:solidFill>
              </a:rPr>
              <a:t> </a:t>
            </a:r>
          </a:p>
          <a:p>
            <a:pPr marL="514350" indent="-514350">
              <a:buFont typeface="Arial" panose="020B0604020202020204" pitchFamily="34" charset="0"/>
              <a:buChar char="•"/>
            </a:pPr>
            <a:r>
              <a:rPr lang="fr-FR" dirty="0" err="1" smtClean="0"/>
              <a:t>Addresses</a:t>
            </a:r>
            <a:r>
              <a:rPr lang="fr-FR" dirty="0" smtClean="0"/>
              <a:t> </a:t>
            </a:r>
            <a:r>
              <a:rPr lang="fr-FR" dirty="0" err="1" smtClean="0"/>
              <a:t>drown</a:t>
            </a:r>
            <a:r>
              <a:rPr lang="fr-FR" dirty="0" smtClean="0"/>
              <a:t> </a:t>
            </a:r>
            <a:r>
              <a:rPr lang="fr-FR" dirty="0" err="1" smtClean="0"/>
              <a:t>from</a:t>
            </a:r>
            <a:r>
              <a:rPr lang="fr-FR" dirty="0" smtClean="0"/>
              <a:t> </a:t>
            </a:r>
            <a:r>
              <a:rPr lang="fr-FR" dirty="0" err="1" smtClean="0"/>
              <a:t>our</a:t>
            </a:r>
            <a:r>
              <a:rPr lang="fr-FR" dirty="0" smtClean="0"/>
              <a:t> official </a:t>
            </a:r>
            <a:r>
              <a:rPr lang="fr-FR" dirty="0" err="1" smtClean="0"/>
              <a:t>sampling</a:t>
            </a:r>
            <a:r>
              <a:rPr lang="fr-FR" dirty="0" smtClean="0"/>
              <a:t> frame, </a:t>
            </a:r>
            <a:r>
              <a:rPr lang="fr-FR" dirty="0" err="1" smtClean="0"/>
              <a:t>usual</a:t>
            </a:r>
            <a:r>
              <a:rPr lang="fr-FR" dirty="0" smtClean="0"/>
              <a:t> </a:t>
            </a:r>
            <a:r>
              <a:rPr lang="fr-FR" dirty="0" err="1" smtClean="0"/>
              <a:t>sampling</a:t>
            </a:r>
            <a:r>
              <a:rPr lang="fr-FR" dirty="0" smtClean="0"/>
              <a:t> </a:t>
            </a:r>
            <a:r>
              <a:rPr lang="fr-FR" dirty="0" err="1" smtClean="0"/>
              <a:t>method</a:t>
            </a:r>
            <a:r>
              <a:rPr lang="fr-FR" dirty="0" smtClean="0"/>
              <a:t> (</a:t>
            </a:r>
            <a:r>
              <a:rPr lang="fr-FR" dirty="0" err="1" smtClean="0"/>
              <a:t>stratified</a:t>
            </a:r>
            <a:r>
              <a:rPr lang="fr-FR" dirty="0" smtClean="0"/>
              <a:t> by NUTS3 </a:t>
            </a:r>
            <a:r>
              <a:rPr lang="fr-FR" dirty="0" err="1" smtClean="0"/>
              <a:t>level</a:t>
            </a:r>
            <a:r>
              <a:rPr lang="fr-FR" dirty="0" smtClean="0"/>
              <a:t>)</a:t>
            </a:r>
          </a:p>
          <a:p>
            <a:pPr marL="514350" indent="-514350">
              <a:buFont typeface="Arial" panose="020B0604020202020204" pitchFamily="34" charset="0"/>
              <a:buChar char="•"/>
            </a:pPr>
            <a:r>
              <a:rPr lang="fr-FR" dirty="0" smtClean="0"/>
              <a:t>French and </a:t>
            </a:r>
            <a:r>
              <a:rPr lang="fr-FR" dirty="0" err="1" smtClean="0"/>
              <a:t>German</a:t>
            </a:r>
            <a:r>
              <a:rPr lang="fr-FR" dirty="0" smtClean="0"/>
              <a:t> </a:t>
            </a:r>
          </a:p>
          <a:p>
            <a:pPr marL="514350" indent="-514350">
              <a:buFont typeface="Arial" panose="020B0604020202020204" pitchFamily="34" charset="0"/>
              <a:buChar char="•"/>
            </a:pPr>
            <a:r>
              <a:rPr lang="fr-FR" dirty="0" smtClean="0"/>
              <a:t>414 </a:t>
            </a:r>
            <a:r>
              <a:rPr lang="fr-FR" dirty="0" err="1" smtClean="0"/>
              <a:t>addresses</a:t>
            </a:r>
            <a:r>
              <a:rPr lang="fr-FR" dirty="0" smtClean="0"/>
              <a:t> </a:t>
            </a:r>
            <a:r>
              <a:rPr lang="fr-FR" dirty="0" err="1" smtClean="0"/>
              <a:t>without</a:t>
            </a:r>
            <a:r>
              <a:rPr lang="fr-FR" dirty="0" smtClean="0"/>
              <a:t> phone </a:t>
            </a:r>
            <a:r>
              <a:rPr lang="fr-FR" dirty="0" err="1" smtClean="0"/>
              <a:t>number</a:t>
            </a:r>
            <a:endParaRPr lang="fr-FR" dirty="0" smtClean="0"/>
          </a:p>
          <a:p>
            <a:pPr marL="514350" indent="-514350">
              <a:buFont typeface="Arial" panose="020B0604020202020204" pitchFamily="34" charset="0"/>
              <a:buChar char="•"/>
            </a:pPr>
            <a:r>
              <a:rPr lang="fr-FR" dirty="0" smtClean="0"/>
              <a:t>Activation </a:t>
            </a:r>
            <a:r>
              <a:rPr lang="fr-FR" dirty="0" err="1" smtClean="0"/>
              <a:t>from</a:t>
            </a:r>
            <a:r>
              <a:rPr lang="fr-FR" dirty="0" smtClean="0"/>
              <a:t> </a:t>
            </a:r>
            <a:r>
              <a:rPr lang="fr-FR" dirty="0" err="1" smtClean="0"/>
              <a:t>Monday</a:t>
            </a:r>
            <a:r>
              <a:rPr lang="fr-FR" dirty="0" smtClean="0"/>
              <a:t> </a:t>
            </a:r>
            <a:r>
              <a:rPr lang="en-US" dirty="0" smtClean="0"/>
              <a:t>29.10.19 to Sunday  16.12. </a:t>
            </a:r>
            <a:r>
              <a:rPr lang="en-US" dirty="0" smtClean="0">
                <a:sym typeface="Wingdings" panose="05000000000000000000" pitchFamily="2" charset="2"/>
              </a:rPr>
              <a:t> </a:t>
            </a:r>
            <a:r>
              <a:rPr lang="en-US" dirty="0" smtClean="0">
                <a:solidFill>
                  <a:srgbClr val="00B0F0"/>
                </a:solidFill>
                <a:sym typeface="Wingdings" panose="05000000000000000000" pitchFamily="2" charset="2"/>
              </a:rPr>
              <a:t>7 </a:t>
            </a:r>
            <a:r>
              <a:rPr lang="fr-CH" dirty="0" err="1" smtClean="0">
                <a:solidFill>
                  <a:srgbClr val="00B0F0"/>
                </a:solidFill>
                <a:sym typeface="Wingdings" panose="05000000000000000000" pitchFamily="2" charset="2"/>
              </a:rPr>
              <a:t>weeks</a:t>
            </a:r>
            <a:endParaRPr lang="fr-FR" dirty="0" smtClean="0">
              <a:solidFill>
                <a:srgbClr val="00B0F0"/>
              </a:solidFill>
            </a:endParaRPr>
          </a:p>
          <a:p>
            <a:endParaRPr lang="fr-FR" dirty="0" smtClean="0"/>
          </a:p>
          <a:p>
            <a:endParaRPr lang="en-US" dirty="0"/>
          </a:p>
        </p:txBody>
      </p:sp>
    </p:spTree>
    <p:extLst>
      <p:ext uri="{BB962C8B-B14F-4D97-AF65-F5344CB8AC3E}">
        <p14:creationId xmlns:p14="http://schemas.microsoft.com/office/powerpoint/2010/main" val="3856255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Espace réservé du contenu 41"/>
          <p:cNvPicPr>
            <a:picLocks noGrp="1" noChangeAspect="1"/>
          </p:cNvPicPr>
          <p:nvPr>
            <p:ph idx="1"/>
          </p:nvPr>
        </p:nvPicPr>
        <p:blipFill>
          <a:blip r:embed="rId3"/>
          <a:stretch>
            <a:fillRect/>
          </a:stretch>
        </p:blipFill>
        <p:spPr>
          <a:xfrm>
            <a:off x="329609" y="1040015"/>
            <a:ext cx="11445988" cy="5105604"/>
          </a:xfrm>
          <a:prstGeom prst="rect">
            <a:avLst/>
          </a:prstGeom>
        </p:spPr>
      </p:pic>
    </p:spTree>
    <p:extLst>
      <p:ext uri="{BB962C8B-B14F-4D97-AF65-F5344CB8AC3E}">
        <p14:creationId xmlns:p14="http://schemas.microsoft.com/office/powerpoint/2010/main" val="319129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fr-CH" dirty="0" err="1" smtClean="0"/>
              <a:t>Overall</a:t>
            </a:r>
            <a:r>
              <a:rPr lang="fr-CH" dirty="0" smtClean="0"/>
              <a:t> </a:t>
            </a:r>
            <a:r>
              <a:rPr lang="fr-CH" dirty="0" err="1" smtClean="0"/>
              <a:t>response</a:t>
            </a:r>
            <a:r>
              <a:rPr lang="fr-CH" dirty="0" smtClean="0"/>
              <a:t> </a:t>
            </a:r>
            <a:r>
              <a:rPr lang="fr-CH" dirty="0" smtClean="0"/>
              <a:t>rate (</a:t>
            </a:r>
            <a:r>
              <a:rPr lang="fr-CH" dirty="0" err="1" smtClean="0"/>
              <a:t>voluntary</a:t>
            </a:r>
            <a:r>
              <a:rPr lang="fr-CH" dirty="0" smtClean="0"/>
              <a:t> </a:t>
            </a:r>
            <a:r>
              <a:rPr lang="fr-CH" dirty="0" err="1" smtClean="0"/>
              <a:t>survey</a:t>
            </a:r>
            <a:r>
              <a:rPr lang="fr-CH" dirty="0" smtClean="0"/>
              <a:t>)</a:t>
            </a:r>
            <a:endParaRPr lang="en-US" dirty="0"/>
          </a:p>
        </p:txBody>
      </p:sp>
      <p:sp>
        <p:nvSpPr>
          <p:cNvPr id="3" name="Espace réservé du contenu 2"/>
          <p:cNvSpPr>
            <a:spLocks noGrp="1"/>
          </p:cNvSpPr>
          <p:nvPr>
            <p:ph idx="1"/>
          </p:nvPr>
        </p:nvSpPr>
        <p:spPr>
          <a:xfrm>
            <a:off x="1063636" y="1992429"/>
            <a:ext cx="10427564" cy="4103688"/>
          </a:xfrm>
        </p:spPr>
        <p:txBody>
          <a:bodyPr/>
          <a:lstStyle/>
          <a:p>
            <a:pPr marL="457200" indent="-457200">
              <a:buFont typeface="Arial" panose="020B0604020202020204" pitchFamily="34" charset="0"/>
              <a:buChar char="•"/>
            </a:pPr>
            <a:r>
              <a:rPr lang="fr-CH" dirty="0" smtClean="0"/>
              <a:t>Gross </a:t>
            </a:r>
            <a:r>
              <a:rPr lang="fr-CH" dirty="0" err="1" smtClean="0"/>
              <a:t>response</a:t>
            </a:r>
            <a:r>
              <a:rPr lang="fr-CH" dirty="0" smtClean="0"/>
              <a:t> rate: 66.3 % (4Q18, </a:t>
            </a:r>
            <a:r>
              <a:rPr lang="fr-CH" dirty="0" err="1" smtClean="0"/>
              <a:t>wave</a:t>
            </a:r>
            <a:r>
              <a:rPr lang="fr-CH" dirty="0" smtClean="0"/>
              <a:t> 1: </a:t>
            </a:r>
            <a:r>
              <a:rPr lang="fr-CH" dirty="0"/>
              <a:t>57.9</a:t>
            </a:r>
            <a:r>
              <a:rPr lang="fr-CH" dirty="0" smtClean="0"/>
              <a:t>%)</a:t>
            </a:r>
          </a:p>
          <a:p>
            <a:pPr marL="457200" indent="-457200">
              <a:buFont typeface="Arial" panose="020B0604020202020204" pitchFamily="34" charset="0"/>
              <a:buChar char="•"/>
            </a:pPr>
            <a:r>
              <a:rPr lang="fr-CH" dirty="0" smtClean="0"/>
              <a:t>Proportion: 80.7% CAWI and 19.3% CATI</a:t>
            </a:r>
          </a:p>
          <a:p>
            <a:pPr marL="457200" indent="-457200">
              <a:buFont typeface="Arial" panose="020B0604020202020204" pitchFamily="34" charset="0"/>
              <a:buChar char="•"/>
            </a:pPr>
            <a:r>
              <a:rPr lang="fr-CH" dirty="0" smtClean="0"/>
              <a:t>63% </a:t>
            </a:r>
            <a:r>
              <a:rPr lang="fr-CH" dirty="0" err="1" smtClean="0"/>
              <a:t>persons</a:t>
            </a:r>
            <a:r>
              <a:rPr lang="fr-CH" dirty="0" smtClean="0"/>
              <a:t> </a:t>
            </a:r>
            <a:r>
              <a:rPr lang="fr-CH" dirty="0" err="1" smtClean="0"/>
              <a:t>with</a:t>
            </a:r>
            <a:r>
              <a:rPr lang="fr-CH" dirty="0" smtClean="0"/>
              <a:t> no phone </a:t>
            </a:r>
            <a:r>
              <a:rPr lang="fr-CH" dirty="0" err="1" smtClean="0"/>
              <a:t>number</a:t>
            </a:r>
            <a:r>
              <a:rPr lang="fr-CH" dirty="0" smtClean="0"/>
              <a:t> </a:t>
            </a:r>
            <a:r>
              <a:rPr lang="fr-CH" dirty="0" err="1" smtClean="0"/>
              <a:t>participated</a:t>
            </a:r>
            <a:endParaRPr lang="fr-CH" dirty="0" smtClean="0"/>
          </a:p>
          <a:p>
            <a:pPr marL="457200" indent="-457200">
              <a:buFont typeface="Arial" panose="020B0604020202020204" pitchFamily="34" charset="0"/>
              <a:buChar char="•"/>
            </a:pPr>
            <a:r>
              <a:rPr lang="fr-CH" dirty="0" smtClean="0"/>
              <a:t>36% of the interviews </a:t>
            </a:r>
            <a:r>
              <a:rPr lang="fr-CH" dirty="0" err="1" smtClean="0"/>
              <a:t>conducted</a:t>
            </a:r>
            <a:r>
              <a:rPr lang="fr-CH" dirty="0" smtClean="0"/>
              <a:t> </a:t>
            </a:r>
            <a:r>
              <a:rPr lang="fr-CH" dirty="0" err="1" smtClean="0"/>
              <a:t>prior</a:t>
            </a:r>
            <a:r>
              <a:rPr lang="fr-CH" dirty="0" smtClean="0"/>
              <a:t> to 1st </a:t>
            </a:r>
            <a:r>
              <a:rPr lang="fr-CH" dirty="0" err="1" smtClean="0"/>
              <a:t>reminder</a:t>
            </a:r>
            <a:r>
              <a:rPr lang="fr-CH" dirty="0" smtClean="0"/>
              <a:t> </a:t>
            </a:r>
            <a:r>
              <a:rPr lang="fr-CH" dirty="0" err="1" smtClean="0"/>
              <a:t>letter</a:t>
            </a:r>
            <a:endParaRPr lang="fr-CH" dirty="0" smtClean="0"/>
          </a:p>
          <a:p>
            <a:pPr marL="457200" indent="-457200">
              <a:buFont typeface="Arial" panose="020B0604020202020204" pitchFamily="34" charset="0"/>
              <a:buChar char="•"/>
            </a:pPr>
            <a:r>
              <a:rPr lang="fr-CH" dirty="0" smtClean="0"/>
              <a:t>77</a:t>
            </a:r>
            <a:r>
              <a:rPr lang="fr-CH" dirty="0"/>
              <a:t>% of the interviews </a:t>
            </a:r>
            <a:r>
              <a:rPr lang="fr-CH" dirty="0" err="1"/>
              <a:t>conducted</a:t>
            </a:r>
            <a:r>
              <a:rPr lang="fr-CH" dirty="0"/>
              <a:t> </a:t>
            </a:r>
            <a:r>
              <a:rPr lang="fr-CH" dirty="0" err="1" smtClean="0"/>
              <a:t>after</a:t>
            </a:r>
            <a:r>
              <a:rPr lang="fr-CH" dirty="0" smtClean="0"/>
              <a:t> the 1st </a:t>
            </a:r>
            <a:r>
              <a:rPr lang="fr-CH" dirty="0" err="1" smtClean="0"/>
              <a:t>reminder</a:t>
            </a:r>
            <a:r>
              <a:rPr lang="fr-CH" dirty="0" smtClean="0"/>
              <a:t> </a:t>
            </a:r>
            <a:r>
              <a:rPr lang="fr-CH" dirty="0" err="1" smtClean="0"/>
              <a:t>letter</a:t>
            </a:r>
            <a:endParaRPr lang="fr-CH" dirty="0" smtClean="0"/>
          </a:p>
          <a:p>
            <a:pPr marL="457200" indent="-457200">
              <a:buFont typeface="Arial" panose="020B0604020202020204" pitchFamily="34" charset="0"/>
              <a:buChar char="•"/>
            </a:pPr>
            <a:r>
              <a:rPr lang="fr-CH" dirty="0" smtClean="0"/>
              <a:t>87</a:t>
            </a:r>
            <a:r>
              <a:rPr lang="fr-CH" dirty="0"/>
              <a:t>% </a:t>
            </a:r>
            <a:r>
              <a:rPr lang="fr-CH" dirty="0" err="1" smtClean="0"/>
              <a:t>after</a:t>
            </a:r>
            <a:r>
              <a:rPr lang="fr-CH" dirty="0" smtClean="0"/>
              <a:t> the 2</a:t>
            </a:r>
            <a:r>
              <a:rPr lang="fr-CH" baseline="30000" dirty="0" smtClean="0"/>
              <a:t>nd</a:t>
            </a:r>
            <a:r>
              <a:rPr lang="fr-CH" dirty="0" smtClean="0"/>
              <a:t> </a:t>
            </a:r>
            <a:r>
              <a:rPr lang="fr-CH" dirty="0" err="1" smtClean="0"/>
              <a:t>reminder</a:t>
            </a:r>
            <a:r>
              <a:rPr lang="fr-CH" dirty="0" smtClean="0"/>
              <a:t> </a:t>
            </a:r>
            <a:r>
              <a:rPr lang="fr-CH" dirty="0" err="1" smtClean="0"/>
              <a:t>letter</a:t>
            </a:r>
            <a:r>
              <a:rPr lang="fr-CH" dirty="0" smtClean="0"/>
              <a:t> and the </a:t>
            </a:r>
            <a:r>
              <a:rPr lang="fr-CH" dirty="0" err="1" smtClean="0"/>
              <a:t>remainder</a:t>
            </a:r>
            <a:r>
              <a:rPr lang="fr-CH" dirty="0" smtClean="0"/>
              <a:t> </a:t>
            </a:r>
            <a:r>
              <a:rPr lang="fr-CH" dirty="0" err="1" smtClean="0"/>
              <a:t>after</a:t>
            </a:r>
            <a:r>
              <a:rPr lang="fr-CH" dirty="0" smtClean="0"/>
              <a:t> the </a:t>
            </a:r>
            <a:r>
              <a:rPr lang="fr-CH" dirty="0" err="1" smtClean="0"/>
              <a:t>reminder</a:t>
            </a:r>
            <a:r>
              <a:rPr lang="fr-CH" dirty="0" smtClean="0"/>
              <a:t> by phone</a:t>
            </a:r>
          </a:p>
          <a:p>
            <a:endParaRPr lang="fr-CH" dirty="0" smtClean="0"/>
          </a:p>
        </p:txBody>
      </p:sp>
    </p:spTree>
    <p:extLst>
      <p:ext uri="{BB962C8B-B14F-4D97-AF65-F5344CB8AC3E}">
        <p14:creationId xmlns:p14="http://schemas.microsoft.com/office/powerpoint/2010/main" val="28487929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3" y="1180705"/>
            <a:ext cx="10431925" cy="461665"/>
          </a:xfrm>
        </p:spPr>
        <p:txBody>
          <a:bodyPr/>
          <a:lstStyle/>
          <a:p>
            <a:r>
              <a:rPr lang="fr-CH" dirty="0"/>
              <a:t>Gross rate by </a:t>
            </a:r>
            <a:r>
              <a:rPr lang="fr-CH" dirty="0" err="1"/>
              <a:t>response</a:t>
            </a:r>
            <a:r>
              <a:rPr lang="fr-CH" dirty="0"/>
              <a:t> mode</a:t>
            </a:r>
            <a:endParaRPr lang="en-US" dirty="0"/>
          </a:p>
        </p:txBody>
      </p:sp>
      <p:graphicFrame>
        <p:nvGraphicFramePr>
          <p:cNvPr id="5" name="Graphique 4"/>
          <p:cNvGraphicFramePr/>
          <p:nvPr>
            <p:extLst>
              <p:ext uri="{D42A27DB-BD31-4B8C-83A1-F6EECF244321}">
                <p14:modId xmlns:p14="http://schemas.microsoft.com/office/powerpoint/2010/main" val="1361530847"/>
              </p:ext>
            </p:extLst>
          </p:nvPr>
        </p:nvGraphicFramePr>
        <p:xfrm>
          <a:off x="2137615" y="1887697"/>
          <a:ext cx="8275243" cy="45841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13394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02817" y="1328061"/>
            <a:ext cx="10431925" cy="923330"/>
          </a:xfrm>
        </p:spPr>
        <p:txBody>
          <a:bodyPr/>
          <a:lstStyle/>
          <a:p>
            <a:r>
              <a:rPr lang="fr-CH" sz="2800" dirty="0" err="1" smtClean="0"/>
              <a:t>Respondents</a:t>
            </a:r>
            <a:r>
              <a:rPr lang="fr-CH" sz="2800" dirty="0" smtClean="0"/>
              <a:t> ‘ </a:t>
            </a:r>
            <a:r>
              <a:rPr lang="fr-CH" sz="2800" dirty="0" err="1" smtClean="0"/>
              <a:t>characteristics</a:t>
            </a:r>
            <a:r>
              <a:rPr lang="fr-CH" sz="2800" dirty="0" smtClean="0"/>
              <a:t>: CAWI / CATI distribution by </a:t>
            </a:r>
            <a:r>
              <a:rPr lang="fr-CH" sz="2800" dirty="0" err="1" smtClean="0"/>
              <a:t>age</a:t>
            </a:r>
            <a:r>
              <a:rPr lang="fr-CH" sz="2800" dirty="0" smtClean="0"/>
              <a:t> group</a:t>
            </a:r>
            <a:endParaRPr lang="en-US" sz="2800" dirty="0"/>
          </a:p>
        </p:txBody>
      </p:sp>
      <p:graphicFrame>
        <p:nvGraphicFramePr>
          <p:cNvPr id="6" name="Graphique 5"/>
          <p:cNvGraphicFramePr/>
          <p:nvPr>
            <p:extLst>
              <p:ext uri="{D42A27DB-BD31-4B8C-83A1-F6EECF244321}">
                <p14:modId xmlns:p14="http://schemas.microsoft.com/office/powerpoint/2010/main" val="2323148118"/>
              </p:ext>
            </p:extLst>
          </p:nvPr>
        </p:nvGraphicFramePr>
        <p:xfrm>
          <a:off x="3385457" y="2168977"/>
          <a:ext cx="6248399" cy="415562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351917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2424229" y="1722945"/>
            <a:ext cx="6452142" cy="4635922"/>
          </a:xfrm>
          <a:prstGeom prst="rect">
            <a:avLst/>
          </a:prstGeom>
        </p:spPr>
      </p:pic>
      <p:sp>
        <p:nvSpPr>
          <p:cNvPr id="2" name="Titre 1"/>
          <p:cNvSpPr>
            <a:spLocks noGrp="1"/>
          </p:cNvSpPr>
          <p:nvPr>
            <p:ph type="title"/>
          </p:nvPr>
        </p:nvSpPr>
        <p:spPr>
          <a:xfrm>
            <a:off x="1059275" y="1035739"/>
            <a:ext cx="10431925" cy="889667"/>
          </a:xfrm>
        </p:spPr>
        <p:txBody>
          <a:bodyPr/>
          <a:lstStyle/>
          <a:p>
            <a:r>
              <a:rPr lang="fr-CH" sz="2800" dirty="0" err="1"/>
              <a:t>Respondents</a:t>
            </a:r>
            <a:r>
              <a:rPr lang="fr-CH" sz="2800" dirty="0"/>
              <a:t> ‘ </a:t>
            </a:r>
            <a:r>
              <a:rPr lang="fr-CH" sz="2800" dirty="0" err="1"/>
              <a:t>characteristics</a:t>
            </a:r>
            <a:r>
              <a:rPr lang="fr-CH" sz="2800" dirty="0"/>
              <a:t>: </a:t>
            </a:r>
            <a:r>
              <a:rPr lang="fr-CH" sz="2800" dirty="0" smtClean="0"/>
              <a:t> Comparaison by </a:t>
            </a:r>
            <a:r>
              <a:rPr lang="fr-CH" sz="2800" dirty="0" err="1" smtClean="0"/>
              <a:t>age</a:t>
            </a:r>
            <a:r>
              <a:rPr lang="fr-CH" sz="2800" dirty="0" smtClean="0"/>
              <a:t> group, 4Q18 and pilot 1</a:t>
            </a:r>
            <a:endParaRPr lang="en-US" sz="2800" dirty="0"/>
          </a:p>
        </p:txBody>
      </p:sp>
    </p:spTree>
    <p:extLst>
      <p:ext uri="{BB962C8B-B14F-4D97-AF65-F5344CB8AC3E}">
        <p14:creationId xmlns:p14="http://schemas.microsoft.com/office/powerpoint/2010/main" val="1891330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2728" y="1083686"/>
            <a:ext cx="10431925" cy="428002"/>
          </a:xfrm>
        </p:spPr>
        <p:txBody>
          <a:bodyPr/>
          <a:lstStyle/>
          <a:p>
            <a:r>
              <a:rPr lang="fr-CH" sz="2800" dirty="0" err="1" smtClean="0"/>
              <a:t>Respondents</a:t>
            </a:r>
            <a:r>
              <a:rPr lang="fr-CH" sz="2800" dirty="0" smtClean="0"/>
              <a:t> ‘</a:t>
            </a:r>
            <a:r>
              <a:rPr lang="fr-CH" sz="2800" dirty="0" err="1" smtClean="0"/>
              <a:t>characteristics</a:t>
            </a:r>
            <a:r>
              <a:rPr lang="fr-CH" sz="2800" dirty="0" smtClean="0"/>
              <a:t>: </a:t>
            </a:r>
            <a:r>
              <a:rPr lang="fr-CH" sz="2800" dirty="0" err="1" smtClean="0"/>
              <a:t>activity</a:t>
            </a:r>
            <a:r>
              <a:rPr lang="fr-CH" sz="2800" dirty="0" smtClean="0"/>
              <a:t> </a:t>
            </a:r>
            <a:r>
              <a:rPr lang="fr-CH" sz="2800" dirty="0" err="1" smtClean="0"/>
              <a:t>status</a:t>
            </a:r>
            <a:r>
              <a:rPr lang="fr-CH" sz="2800" dirty="0" smtClean="0"/>
              <a:t>  </a:t>
            </a:r>
            <a:endParaRPr lang="en-US" sz="2800" dirty="0"/>
          </a:p>
        </p:txBody>
      </p:sp>
      <p:graphicFrame>
        <p:nvGraphicFramePr>
          <p:cNvPr id="5" name="Graphique 4"/>
          <p:cNvGraphicFramePr/>
          <p:nvPr>
            <p:extLst>
              <p:ext uri="{D42A27DB-BD31-4B8C-83A1-F6EECF244321}">
                <p14:modId xmlns:p14="http://schemas.microsoft.com/office/powerpoint/2010/main" val="375614101"/>
              </p:ext>
            </p:extLst>
          </p:nvPr>
        </p:nvGraphicFramePr>
        <p:xfrm>
          <a:off x="1572276" y="1773044"/>
          <a:ext cx="9472830" cy="45831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54248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8646" y="1426032"/>
            <a:ext cx="10431925" cy="461665"/>
          </a:xfrm>
        </p:spPr>
        <p:txBody>
          <a:bodyPr/>
          <a:lstStyle/>
          <a:p>
            <a:r>
              <a:rPr lang="fr-CH" dirty="0"/>
              <a:t>CAWI </a:t>
            </a:r>
            <a:r>
              <a:rPr lang="fr-CH" dirty="0" smtClean="0"/>
              <a:t>interviews </a:t>
            </a:r>
            <a:r>
              <a:rPr lang="fr-CH" dirty="0"/>
              <a:t>: </a:t>
            </a:r>
            <a:r>
              <a:rPr lang="fr-CH" dirty="0" smtClean="0"/>
              <a:t>Type of </a:t>
            </a:r>
            <a:r>
              <a:rPr lang="fr-CH" dirty="0" err="1" smtClean="0"/>
              <a:t>device</a:t>
            </a:r>
            <a:endParaRPr lang="en-US" dirty="0"/>
          </a:p>
        </p:txBody>
      </p:sp>
      <p:graphicFrame>
        <p:nvGraphicFramePr>
          <p:cNvPr id="6" name="Graphique 5"/>
          <p:cNvGraphicFramePr/>
          <p:nvPr>
            <p:extLst>
              <p:ext uri="{D42A27DB-BD31-4B8C-83A1-F6EECF244321}">
                <p14:modId xmlns:p14="http://schemas.microsoft.com/office/powerpoint/2010/main" val="3464427151"/>
              </p:ext>
            </p:extLst>
          </p:nvPr>
        </p:nvGraphicFramePr>
        <p:xfrm>
          <a:off x="308516" y="1887698"/>
          <a:ext cx="5166733" cy="44238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aphique 6"/>
          <p:cNvGraphicFramePr/>
          <p:nvPr>
            <p:extLst>
              <p:ext uri="{D42A27DB-BD31-4B8C-83A1-F6EECF244321}">
                <p14:modId xmlns:p14="http://schemas.microsoft.com/office/powerpoint/2010/main" val="1403505078"/>
              </p:ext>
            </p:extLst>
          </p:nvPr>
        </p:nvGraphicFramePr>
        <p:xfrm>
          <a:off x="5475248" y="1887697"/>
          <a:ext cx="5664819" cy="406171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660688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fr-CH" dirty="0"/>
              <a:t>CAWI </a:t>
            </a:r>
            <a:r>
              <a:rPr lang="fr-CH" dirty="0" smtClean="0"/>
              <a:t>interviews </a:t>
            </a:r>
            <a:r>
              <a:rPr lang="fr-CH" dirty="0"/>
              <a:t>: </a:t>
            </a:r>
            <a:r>
              <a:rPr lang="fr-CH" dirty="0" err="1" smtClean="0"/>
              <a:t>behaviour</a:t>
            </a:r>
            <a:r>
              <a:rPr lang="fr-CH" dirty="0" smtClean="0"/>
              <a:t> and </a:t>
            </a:r>
            <a:r>
              <a:rPr lang="fr-CH" dirty="0" err="1" smtClean="0"/>
              <a:t>problems</a:t>
            </a:r>
            <a:endParaRPr lang="en-US" dirty="0"/>
          </a:p>
        </p:txBody>
      </p:sp>
      <p:sp>
        <p:nvSpPr>
          <p:cNvPr id="3" name="Espace réservé du contenu 2"/>
          <p:cNvSpPr>
            <a:spLocks noGrp="1"/>
          </p:cNvSpPr>
          <p:nvPr>
            <p:ph idx="1"/>
          </p:nvPr>
        </p:nvSpPr>
        <p:spPr>
          <a:xfrm>
            <a:off x="974426" y="1887697"/>
            <a:ext cx="10427564" cy="4988545"/>
          </a:xfrm>
        </p:spPr>
        <p:txBody>
          <a:bodyPr/>
          <a:lstStyle/>
          <a:p>
            <a:pPr marL="457200" indent="-457200">
              <a:buFontTx/>
              <a:buChar char="-"/>
            </a:pPr>
            <a:r>
              <a:rPr lang="en-US" sz="2800" dirty="0"/>
              <a:t>83% of CAWI interviews were carried out in one go, 12% of participants took two goes to complete the survey and 5% 3 or more goes. </a:t>
            </a:r>
            <a:endParaRPr lang="en-US" sz="2800" dirty="0" smtClean="0"/>
          </a:p>
          <a:p>
            <a:pPr marL="457200" indent="-457200">
              <a:buFontTx/>
              <a:buChar char="-"/>
            </a:pPr>
            <a:r>
              <a:rPr lang="fr-CH" dirty="0" smtClean="0"/>
              <a:t>69 </a:t>
            </a:r>
            <a:r>
              <a:rPr lang="en-US" sz="2800" dirty="0"/>
              <a:t>persons started the CAWI but never finished it. However, 16 of them did reply in a CATI. </a:t>
            </a:r>
            <a:endParaRPr lang="en-US" sz="2800" dirty="0" smtClean="0"/>
          </a:p>
          <a:p>
            <a:pPr marL="457200" indent="-457200">
              <a:buFontTx/>
              <a:buChar char="-"/>
            </a:pPr>
            <a:r>
              <a:rPr lang="en-US" sz="2800" dirty="0" smtClean="0"/>
              <a:t>14 of </a:t>
            </a:r>
            <a:r>
              <a:rPr lang="en-US" sz="2800" dirty="0"/>
              <a:t>the 53 people who never finished the survey stopped before the first question. The remaining people stopped at different stages of the </a:t>
            </a:r>
            <a:r>
              <a:rPr lang="en-US" sz="2800" dirty="0" smtClean="0"/>
              <a:t>questionnaire </a:t>
            </a:r>
            <a:r>
              <a:rPr lang="en-US" sz="2800" dirty="0" smtClean="0">
                <a:sym typeface="Wingdings" panose="05000000000000000000" pitchFamily="2" charset="2"/>
              </a:rPr>
              <a:t> </a:t>
            </a:r>
            <a:r>
              <a:rPr lang="en-US" sz="2800" dirty="0" smtClean="0"/>
              <a:t>not </a:t>
            </a:r>
            <a:r>
              <a:rPr lang="en-US" sz="2800" dirty="0"/>
              <a:t>one particular question posing a problem.</a:t>
            </a:r>
          </a:p>
          <a:p>
            <a:r>
              <a:rPr lang="fr-CH" dirty="0" smtClean="0">
                <a:solidFill>
                  <a:srgbClr val="0070C0"/>
                </a:solidFill>
                <a:sym typeface="Wingdings" panose="05000000000000000000" pitchFamily="2" charset="2"/>
              </a:rPr>
              <a:t> How to </a:t>
            </a:r>
            <a:r>
              <a:rPr lang="fr-CH" dirty="0" err="1" smtClean="0">
                <a:solidFill>
                  <a:srgbClr val="0070C0"/>
                </a:solidFill>
                <a:sym typeface="Wingdings" panose="05000000000000000000" pitchFamily="2" charset="2"/>
              </a:rPr>
              <a:t>convince</a:t>
            </a:r>
            <a:r>
              <a:rPr lang="fr-CH" dirty="0" smtClean="0">
                <a:solidFill>
                  <a:srgbClr val="0070C0"/>
                </a:solidFill>
                <a:sym typeface="Wingdings" panose="05000000000000000000" pitchFamily="2" charset="2"/>
              </a:rPr>
              <a:t> </a:t>
            </a:r>
            <a:r>
              <a:rPr lang="fr-CH" dirty="0" err="1" smtClean="0">
                <a:solidFill>
                  <a:srgbClr val="0070C0"/>
                </a:solidFill>
                <a:sym typeface="Wingdings" panose="05000000000000000000" pitchFamily="2" charset="2"/>
              </a:rPr>
              <a:t>them</a:t>
            </a:r>
            <a:r>
              <a:rPr lang="fr-CH" dirty="0" smtClean="0">
                <a:solidFill>
                  <a:srgbClr val="0070C0"/>
                </a:solidFill>
                <a:sym typeface="Wingdings" panose="05000000000000000000" pitchFamily="2" charset="2"/>
              </a:rPr>
              <a:t> to continue the interview? </a:t>
            </a:r>
            <a:endParaRPr lang="fr-CH" dirty="0" smtClean="0">
              <a:solidFill>
                <a:srgbClr val="0070C0"/>
              </a:solidFill>
            </a:endParaRPr>
          </a:p>
          <a:p>
            <a:endParaRPr lang="en-US" dirty="0"/>
          </a:p>
        </p:txBody>
      </p:sp>
    </p:spTree>
    <p:extLst>
      <p:ext uri="{BB962C8B-B14F-4D97-AF65-F5344CB8AC3E}">
        <p14:creationId xmlns:p14="http://schemas.microsoft.com/office/powerpoint/2010/main" val="39677982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fr-CH" dirty="0" smtClean="0"/>
              <a:t>Interviews CATI</a:t>
            </a:r>
            <a:endParaRPr lang="en-US" dirty="0"/>
          </a:p>
        </p:txBody>
      </p:sp>
      <p:graphicFrame>
        <p:nvGraphicFramePr>
          <p:cNvPr id="3" name="Tableau 2"/>
          <p:cNvGraphicFramePr>
            <a:graphicFrameLocks noGrp="1"/>
          </p:cNvGraphicFramePr>
          <p:nvPr>
            <p:extLst>
              <p:ext uri="{D42A27DB-BD31-4B8C-83A1-F6EECF244321}">
                <p14:modId xmlns:p14="http://schemas.microsoft.com/office/powerpoint/2010/main" val="343439663"/>
              </p:ext>
            </p:extLst>
          </p:nvPr>
        </p:nvGraphicFramePr>
        <p:xfrm>
          <a:off x="1059276" y="1887697"/>
          <a:ext cx="9679348" cy="4345835"/>
        </p:xfrm>
        <a:graphic>
          <a:graphicData uri="http://schemas.openxmlformats.org/drawingml/2006/table">
            <a:tbl>
              <a:tblPr firstRow="1" firstCol="1" bandRow="1">
                <a:tableStyleId>{5C22544A-7EE6-4342-B048-85BDC9FD1C3A}</a:tableStyleId>
              </a:tblPr>
              <a:tblGrid>
                <a:gridCol w="2799046">
                  <a:extLst>
                    <a:ext uri="{9D8B030D-6E8A-4147-A177-3AD203B41FA5}">
                      <a16:colId xmlns:a16="http://schemas.microsoft.com/office/drawing/2014/main" val="899857315"/>
                    </a:ext>
                  </a:extLst>
                </a:gridCol>
                <a:gridCol w="1449658">
                  <a:extLst>
                    <a:ext uri="{9D8B030D-6E8A-4147-A177-3AD203B41FA5}">
                      <a16:colId xmlns:a16="http://schemas.microsoft.com/office/drawing/2014/main" val="1879001793"/>
                    </a:ext>
                  </a:extLst>
                </a:gridCol>
                <a:gridCol w="1433549">
                  <a:extLst>
                    <a:ext uri="{9D8B030D-6E8A-4147-A177-3AD203B41FA5}">
                      <a16:colId xmlns:a16="http://schemas.microsoft.com/office/drawing/2014/main" val="3518060084"/>
                    </a:ext>
                  </a:extLst>
                </a:gridCol>
                <a:gridCol w="1537677">
                  <a:extLst>
                    <a:ext uri="{9D8B030D-6E8A-4147-A177-3AD203B41FA5}">
                      <a16:colId xmlns:a16="http://schemas.microsoft.com/office/drawing/2014/main" val="1933389398"/>
                    </a:ext>
                  </a:extLst>
                </a:gridCol>
                <a:gridCol w="1690579">
                  <a:extLst>
                    <a:ext uri="{9D8B030D-6E8A-4147-A177-3AD203B41FA5}">
                      <a16:colId xmlns:a16="http://schemas.microsoft.com/office/drawing/2014/main" val="300845957"/>
                    </a:ext>
                  </a:extLst>
                </a:gridCol>
                <a:gridCol w="768839">
                  <a:extLst>
                    <a:ext uri="{9D8B030D-6E8A-4147-A177-3AD203B41FA5}">
                      <a16:colId xmlns:a16="http://schemas.microsoft.com/office/drawing/2014/main" val="2605022333"/>
                    </a:ext>
                  </a:extLst>
                </a:gridCol>
              </a:tblGrid>
              <a:tr h="1914705">
                <a:tc>
                  <a:txBody>
                    <a:bodyPr/>
                    <a:lstStyle/>
                    <a:p>
                      <a:pPr>
                        <a:lnSpc>
                          <a:spcPts val="1300"/>
                        </a:lnSpc>
                        <a:spcAft>
                          <a:spcPts val="0"/>
                        </a:spcAft>
                      </a:pPr>
                      <a:r>
                        <a:rPr lang="en-US" sz="1800" baseline="0" dirty="0">
                          <a:effectLst/>
                        </a:rPr>
                        <a:t> </a:t>
                      </a:r>
                      <a:endParaRPr lang="en-US" sz="1800" baseline="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nSpc>
                          <a:spcPts val="1300"/>
                        </a:lnSpc>
                        <a:spcAft>
                          <a:spcPts val="0"/>
                        </a:spcAft>
                      </a:pPr>
                      <a:endParaRPr lang="en-US" sz="1800" baseline="0" dirty="0" smtClean="0">
                        <a:effectLst/>
                      </a:endParaRPr>
                    </a:p>
                    <a:p>
                      <a:pPr>
                        <a:lnSpc>
                          <a:spcPts val="1300"/>
                        </a:lnSpc>
                        <a:spcAft>
                          <a:spcPts val="0"/>
                        </a:spcAft>
                      </a:pPr>
                      <a:r>
                        <a:rPr lang="en-US" sz="1800" baseline="0" dirty="0" smtClean="0">
                          <a:effectLst/>
                        </a:rPr>
                        <a:t>Before </a:t>
                      </a:r>
                      <a:r>
                        <a:rPr lang="en-US" sz="1800" baseline="0" dirty="0">
                          <a:effectLst/>
                        </a:rPr>
                        <a:t>reminder 1</a:t>
                      </a:r>
                      <a:endParaRPr lang="en-US" sz="1800" baseline="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nSpc>
                          <a:spcPts val="1300"/>
                        </a:lnSpc>
                        <a:spcAft>
                          <a:spcPts val="0"/>
                        </a:spcAft>
                      </a:pPr>
                      <a:endParaRPr lang="en-US" sz="1800" baseline="0" dirty="0" smtClean="0">
                        <a:effectLst/>
                      </a:endParaRPr>
                    </a:p>
                    <a:p>
                      <a:pPr>
                        <a:lnSpc>
                          <a:spcPts val="1300"/>
                        </a:lnSpc>
                        <a:spcAft>
                          <a:spcPts val="0"/>
                        </a:spcAft>
                      </a:pPr>
                      <a:r>
                        <a:rPr lang="en-US" sz="1800" baseline="0" dirty="0" smtClean="0">
                          <a:effectLst/>
                        </a:rPr>
                        <a:t>After </a:t>
                      </a:r>
                      <a:r>
                        <a:rPr lang="en-US" sz="1800" baseline="0" dirty="0">
                          <a:effectLst/>
                        </a:rPr>
                        <a:t>reminder 1</a:t>
                      </a:r>
                      <a:endParaRPr lang="en-US" sz="1800" baseline="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nSpc>
                          <a:spcPts val="1300"/>
                        </a:lnSpc>
                        <a:spcAft>
                          <a:spcPts val="0"/>
                        </a:spcAft>
                      </a:pPr>
                      <a:endParaRPr lang="en-US" sz="1800" baseline="0" dirty="0" smtClean="0">
                        <a:effectLst/>
                      </a:endParaRPr>
                    </a:p>
                    <a:p>
                      <a:pPr>
                        <a:lnSpc>
                          <a:spcPts val="1300"/>
                        </a:lnSpc>
                        <a:spcAft>
                          <a:spcPts val="0"/>
                        </a:spcAft>
                      </a:pPr>
                      <a:r>
                        <a:rPr lang="en-US" sz="1800" baseline="0" dirty="0" smtClean="0">
                          <a:effectLst/>
                        </a:rPr>
                        <a:t>After </a:t>
                      </a:r>
                      <a:r>
                        <a:rPr lang="en-US" sz="1800" baseline="0" dirty="0">
                          <a:effectLst/>
                        </a:rPr>
                        <a:t>reminder 2</a:t>
                      </a:r>
                      <a:endParaRPr lang="en-US" sz="1800" baseline="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nSpc>
                          <a:spcPts val="1300"/>
                        </a:lnSpc>
                        <a:spcAft>
                          <a:spcPts val="0"/>
                        </a:spcAft>
                      </a:pPr>
                      <a:endParaRPr lang="en-US" sz="1800" baseline="0" dirty="0" smtClean="0">
                        <a:effectLst/>
                      </a:endParaRPr>
                    </a:p>
                    <a:p>
                      <a:pPr>
                        <a:lnSpc>
                          <a:spcPts val="1300"/>
                        </a:lnSpc>
                        <a:spcAft>
                          <a:spcPts val="0"/>
                        </a:spcAft>
                      </a:pPr>
                      <a:r>
                        <a:rPr lang="en-US" sz="1800" baseline="0" dirty="0" smtClean="0">
                          <a:effectLst/>
                        </a:rPr>
                        <a:t>After </a:t>
                      </a:r>
                      <a:r>
                        <a:rPr lang="en-US" sz="1800" baseline="0" dirty="0">
                          <a:effectLst/>
                        </a:rPr>
                        <a:t>telephone reminder</a:t>
                      </a:r>
                      <a:endParaRPr lang="en-US" sz="1800" baseline="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nSpc>
                          <a:spcPts val="1300"/>
                        </a:lnSpc>
                        <a:spcAft>
                          <a:spcPts val="0"/>
                        </a:spcAft>
                      </a:pPr>
                      <a:r>
                        <a:rPr lang="en-US" sz="1800" baseline="0" dirty="0">
                          <a:effectLst/>
                        </a:rPr>
                        <a:t> </a:t>
                      </a:r>
                      <a:endParaRPr lang="en-US" sz="1800" baseline="0" dirty="0" smtClean="0">
                        <a:effectLst/>
                      </a:endParaRPr>
                    </a:p>
                    <a:p>
                      <a:pPr>
                        <a:lnSpc>
                          <a:spcPts val="1300"/>
                        </a:lnSpc>
                        <a:spcAft>
                          <a:spcPts val="0"/>
                        </a:spcAft>
                      </a:pPr>
                      <a:r>
                        <a:rPr lang="en-US" sz="1800" baseline="0" dirty="0" smtClean="0">
                          <a:effectLst/>
                        </a:rPr>
                        <a:t>Total</a:t>
                      </a:r>
                      <a:endParaRPr lang="en-US" sz="1800" baseline="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extLst>
                  <a:ext uri="{0D108BD9-81ED-4DB2-BD59-A6C34878D82A}">
                    <a16:rowId xmlns:a16="http://schemas.microsoft.com/office/drawing/2014/main" val="3251029460"/>
                  </a:ext>
                </a:extLst>
              </a:tr>
              <a:tr h="1178953">
                <a:tc>
                  <a:txBody>
                    <a:bodyPr/>
                    <a:lstStyle/>
                    <a:p>
                      <a:pPr>
                        <a:lnSpc>
                          <a:spcPts val="1300"/>
                        </a:lnSpc>
                        <a:spcAft>
                          <a:spcPts val="0"/>
                        </a:spcAft>
                      </a:pPr>
                      <a:endParaRPr lang="en-US" sz="1800" baseline="0" dirty="0" smtClean="0">
                        <a:effectLst/>
                      </a:endParaRPr>
                    </a:p>
                    <a:p>
                      <a:pPr>
                        <a:lnSpc>
                          <a:spcPts val="1300"/>
                        </a:lnSpc>
                        <a:spcAft>
                          <a:spcPts val="0"/>
                        </a:spcAft>
                      </a:pPr>
                      <a:r>
                        <a:rPr lang="en-US" sz="1800" baseline="0" dirty="0" smtClean="0">
                          <a:effectLst/>
                        </a:rPr>
                        <a:t>Outbound </a:t>
                      </a:r>
                      <a:r>
                        <a:rPr lang="en-US" sz="1800" baseline="0" dirty="0">
                          <a:effectLst/>
                        </a:rPr>
                        <a:t>CATI</a:t>
                      </a:r>
                      <a:endParaRPr lang="en-US" sz="1800" baseline="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gn="ctr">
                        <a:lnSpc>
                          <a:spcPts val="1300"/>
                        </a:lnSpc>
                        <a:spcAft>
                          <a:spcPts val="0"/>
                        </a:spcAft>
                      </a:pPr>
                      <a:endParaRPr lang="en-US" sz="1800" dirty="0" smtClean="0">
                        <a:effectLst/>
                      </a:endParaRPr>
                    </a:p>
                    <a:p>
                      <a:pPr algn="ctr">
                        <a:lnSpc>
                          <a:spcPts val="1300"/>
                        </a:lnSpc>
                        <a:spcAft>
                          <a:spcPts val="0"/>
                        </a:spcAft>
                      </a:pPr>
                      <a:r>
                        <a:rPr lang="en-US" sz="1800" dirty="0" smtClean="0">
                          <a:effectLst/>
                        </a:rPr>
                        <a:t>0</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gn="ctr">
                        <a:lnSpc>
                          <a:spcPts val="1300"/>
                        </a:lnSpc>
                        <a:spcAft>
                          <a:spcPts val="0"/>
                        </a:spcAft>
                      </a:pPr>
                      <a:endParaRPr lang="en-US" sz="1800" dirty="0" smtClean="0">
                        <a:effectLst/>
                      </a:endParaRPr>
                    </a:p>
                    <a:p>
                      <a:pPr algn="ctr">
                        <a:lnSpc>
                          <a:spcPts val="1300"/>
                        </a:lnSpc>
                        <a:spcAft>
                          <a:spcPts val="0"/>
                        </a:spcAft>
                      </a:pPr>
                      <a:r>
                        <a:rPr lang="en-US" sz="1800" dirty="0" smtClean="0">
                          <a:effectLst/>
                        </a:rPr>
                        <a:t>0</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gn="ctr">
                        <a:lnSpc>
                          <a:spcPts val="1300"/>
                        </a:lnSpc>
                        <a:spcAft>
                          <a:spcPts val="0"/>
                        </a:spcAft>
                      </a:pPr>
                      <a:endParaRPr lang="en-US" sz="1800" dirty="0" smtClean="0">
                        <a:effectLst/>
                      </a:endParaRPr>
                    </a:p>
                    <a:p>
                      <a:pPr algn="ctr">
                        <a:lnSpc>
                          <a:spcPts val="1300"/>
                        </a:lnSpc>
                        <a:spcAft>
                          <a:spcPts val="0"/>
                        </a:spcAft>
                      </a:pPr>
                      <a:r>
                        <a:rPr lang="en-US" sz="1800" dirty="0" smtClean="0">
                          <a:effectLst/>
                        </a:rPr>
                        <a:t>0</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gn="ctr">
                        <a:lnSpc>
                          <a:spcPts val="1300"/>
                        </a:lnSpc>
                        <a:spcAft>
                          <a:spcPts val="0"/>
                        </a:spcAft>
                      </a:pPr>
                      <a:endParaRPr lang="en-US" sz="1800" dirty="0" smtClean="0">
                        <a:effectLst/>
                      </a:endParaRPr>
                    </a:p>
                    <a:p>
                      <a:pPr algn="ctr">
                        <a:lnSpc>
                          <a:spcPts val="1300"/>
                        </a:lnSpc>
                        <a:spcAft>
                          <a:spcPts val="0"/>
                        </a:spcAft>
                      </a:pPr>
                      <a:r>
                        <a:rPr lang="en-US" sz="1800" dirty="0" smtClean="0">
                          <a:effectLst/>
                        </a:rPr>
                        <a:t>80</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gn="ctr">
                        <a:lnSpc>
                          <a:spcPts val="1300"/>
                        </a:lnSpc>
                        <a:spcAft>
                          <a:spcPts val="0"/>
                        </a:spcAft>
                      </a:pPr>
                      <a:endParaRPr lang="en-US" sz="1800" dirty="0" smtClean="0">
                        <a:effectLst/>
                      </a:endParaRPr>
                    </a:p>
                    <a:p>
                      <a:pPr algn="ctr">
                        <a:lnSpc>
                          <a:spcPts val="1300"/>
                        </a:lnSpc>
                        <a:spcAft>
                          <a:spcPts val="0"/>
                        </a:spcAft>
                      </a:pPr>
                      <a:r>
                        <a:rPr lang="en-US" sz="1800" dirty="0" smtClean="0">
                          <a:effectLst/>
                        </a:rPr>
                        <a:t>80</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extLst>
                  <a:ext uri="{0D108BD9-81ED-4DB2-BD59-A6C34878D82A}">
                    <a16:rowId xmlns:a16="http://schemas.microsoft.com/office/drawing/2014/main" val="743036148"/>
                  </a:ext>
                </a:extLst>
              </a:tr>
              <a:tr h="1252177">
                <a:tc>
                  <a:txBody>
                    <a:bodyPr/>
                    <a:lstStyle/>
                    <a:p>
                      <a:pPr>
                        <a:lnSpc>
                          <a:spcPts val="1300"/>
                        </a:lnSpc>
                        <a:spcAft>
                          <a:spcPts val="0"/>
                        </a:spcAft>
                      </a:pPr>
                      <a:endParaRPr lang="en-US" sz="1800" baseline="0" dirty="0" smtClean="0">
                        <a:effectLst/>
                      </a:endParaRPr>
                    </a:p>
                    <a:p>
                      <a:pPr>
                        <a:lnSpc>
                          <a:spcPts val="1300"/>
                        </a:lnSpc>
                        <a:spcAft>
                          <a:spcPts val="0"/>
                        </a:spcAft>
                      </a:pPr>
                      <a:r>
                        <a:rPr lang="en-US" sz="1800" baseline="0" dirty="0" smtClean="0">
                          <a:effectLst/>
                        </a:rPr>
                        <a:t>Inbound </a:t>
                      </a:r>
                      <a:r>
                        <a:rPr lang="en-US" sz="1800" baseline="0" dirty="0">
                          <a:effectLst/>
                        </a:rPr>
                        <a:t>CATI (= the participants call)</a:t>
                      </a:r>
                      <a:endParaRPr lang="en-US" sz="1800" baseline="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gn="ctr">
                        <a:lnSpc>
                          <a:spcPts val="1300"/>
                        </a:lnSpc>
                        <a:spcAft>
                          <a:spcPts val="0"/>
                        </a:spcAft>
                      </a:pPr>
                      <a:endParaRPr lang="en-US" sz="1800" dirty="0" smtClean="0">
                        <a:effectLst/>
                      </a:endParaRPr>
                    </a:p>
                    <a:p>
                      <a:pPr algn="ctr">
                        <a:lnSpc>
                          <a:spcPts val="1300"/>
                        </a:lnSpc>
                        <a:spcAft>
                          <a:spcPts val="0"/>
                        </a:spcAft>
                      </a:pPr>
                      <a:r>
                        <a:rPr lang="en-US" sz="1800" dirty="0" smtClean="0">
                          <a:effectLst/>
                        </a:rPr>
                        <a:t>36</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gn="ctr">
                        <a:lnSpc>
                          <a:spcPts val="1300"/>
                        </a:lnSpc>
                        <a:spcAft>
                          <a:spcPts val="0"/>
                        </a:spcAft>
                      </a:pPr>
                      <a:endParaRPr lang="en-US" sz="1800" dirty="0" smtClean="0">
                        <a:effectLst/>
                      </a:endParaRPr>
                    </a:p>
                    <a:p>
                      <a:pPr algn="ctr">
                        <a:lnSpc>
                          <a:spcPts val="1300"/>
                        </a:lnSpc>
                        <a:spcAft>
                          <a:spcPts val="0"/>
                        </a:spcAft>
                      </a:pPr>
                      <a:r>
                        <a:rPr lang="en-US" sz="1800" dirty="0" smtClean="0">
                          <a:effectLst/>
                        </a:rPr>
                        <a:t>62</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gn="ctr">
                        <a:lnSpc>
                          <a:spcPts val="1300"/>
                        </a:lnSpc>
                        <a:spcAft>
                          <a:spcPts val="0"/>
                        </a:spcAft>
                      </a:pPr>
                      <a:endParaRPr lang="en-US" sz="1800" dirty="0" smtClean="0">
                        <a:effectLst/>
                      </a:endParaRPr>
                    </a:p>
                    <a:p>
                      <a:pPr algn="ctr">
                        <a:lnSpc>
                          <a:spcPts val="1300"/>
                        </a:lnSpc>
                        <a:spcAft>
                          <a:spcPts val="0"/>
                        </a:spcAft>
                      </a:pPr>
                      <a:r>
                        <a:rPr lang="en-US" sz="1800" dirty="0" smtClean="0">
                          <a:effectLst/>
                        </a:rPr>
                        <a:t>29</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gn="ctr">
                        <a:lnSpc>
                          <a:spcPts val="1300"/>
                        </a:lnSpc>
                        <a:spcAft>
                          <a:spcPts val="0"/>
                        </a:spcAft>
                      </a:pPr>
                      <a:endParaRPr lang="en-US" sz="1800" dirty="0" smtClean="0">
                        <a:effectLst/>
                      </a:endParaRPr>
                    </a:p>
                    <a:p>
                      <a:pPr algn="ctr">
                        <a:lnSpc>
                          <a:spcPts val="1300"/>
                        </a:lnSpc>
                        <a:spcAft>
                          <a:spcPts val="0"/>
                        </a:spcAft>
                      </a:pPr>
                      <a:r>
                        <a:rPr lang="en-US" sz="1800" dirty="0" smtClean="0">
                          <a:effectLst/>
                        </a:rPr>
                        <a:t>0</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tc>
                  <a:txBody>
                    <a:bodyPr/>
                    <a:lstStyle/>
                    <a:p>
                      <a:pPr algn="ctr">
                        <a:lnSpc>
                          <a:spcPts val="1300"/>
                        </a:lnSpc>
                        <a:spcAft>
                          <a:spcPts val="0"/>
                        </a:spcAft>
                      </a:pPr>
                      <a:endParaRPr lang="en-US" sz="1800" dirty="0" smtClean="0">
                        <a:effectLst/>
                      </a:endParaRPr>
                    </a:p>
                    <a:p>
                      <a:pPr algn="ctr">
                        <a:lnSpc>
                          <a:spcPts val="1300"/>
                        </a:lnSpc>
                        <a:spcAft>
                          <a:spcPts val="0"/>
                        </a:spcAft>
                      </a:pPr>
                      <a:r>
                        <a:rPr lang="en-US" sz="1800" dirty="0" smtClean="0">
                          <a:effectLst/>
                        </a:rPr>
                        <a:t>127</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txBody>
                  <a:tcPr marL="59867" marR="59867" marT="0" marB="0"/>
                </a:tc>
                <a:extLst>
                  <a:ext uri="{0D108BD9-81ED-4DB2-BD59-A6C34878D82A}">
                    <a16:rowId xmlns:a16="http://schemas.microsoft.com/office/drawing/2014/main" val="324524988"/>
                  </a:ext>
                </a:extLst>
              </a:tr>
            </a:tbl>
          </a:graphicData>
        </a:graphic>
      </p:graphicFrame>
    </p:spTree>
    <p:extLst>
      <p:ext uri="{BB962C8B-B14F-4D97-AF65-F5344CB8AC3E}">
        <p14:creationId xmlns:p14="http://schemas.microsoft.com/office/powerpoint/2010/main" val="35719930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fr-CH" dirty="0" smtClean="0"/>
              <a:t>Questions on occupation and business establishment</a:t>
            </a:r>
            <a:endParaRPr lang="en-US" dirty="0"/>
          </a:p>
        </p:txBody>
      </p:sp>
      <p:sp>
        <p:nvSpPr>
          <p:cNvPr id="3" name="Espace réservé du contenu 2"/>
          <p:cNvSpPr>
            <a:spLocks noGrp="1"/>
          </p:cNvSpPr>
          <p:nvPr>
            <p:ph idx="1"/>
          </p:nvPr>
        </p:nvSpPr>
        <p:spPr>
          <a:xfrm>
            <a:off x="1063636" y="2492375"/>
            <a:ext cx="10427564" cy="2449388"/>
          </a:xfrm>
        </p:spPr>
        <p:txBody>
          <a:bodyPr/>
          <a:lstStyle/>
          <a:p>
            <a:pPr marL="457200" indent="-457200">
              <a:buFontTx/>
              <a:buChar char="-"/>
            </a:pPr>
            <a:r>
              <a:rPr lang="fr-CH" dirty="0" smtClean="0"/>
              <a:t>Use of </a:t>
            </a:r>
            <a:r>
              <a:rPr lang="fr-CH" dirty="0" err="1" smtClean="0"/>
              <a:t>external</a:t>
            </a:r>
            <a:r>
              <a:rPr lang="fr-CH" dirty="0" smtClean="0"/>
              <a:t> </a:t>
            </a:r>
            <a:r>
              <a:rPr lang="fr-CH" dirty="0" err="1" smtClean="0"/>
              <a:t>databank</a:t>
            </a:r>
            <a:r>
              <a:rPr lang="fr-CH" dirty="0" smtClean="0"/>
              <a:t> to </a:t>
            </a:r>
            <a:r>
              <a:rPr lang="fr-CH" dirty="0" err="1" smtClean="0"/>
              <a:t>find</a:t>
            </a:r>
            <a:r>
              <a:rPr lang="fr-CH" dirty="0" smtClean="0"/>
              <a:t> occupation and establishment</a:t>
            </a:r>
            <a:endParaRPr lang="en-US" dirty="0" smtClean="0"/>
          </a:p>
          <a:p>
            <a:pPr marL="457200" indent="-457200">
              <a:buFontTx/>
              <a:buChar char="-"/>
            </a:pPr>
            <a:r>
              <a:rPr lang="fr-CH" dirty="0" smtClean="0"/>
              <a:t>Goal: </a:t>
            </a:r>
            <a:r>
              <a:rPr lang="fr-CH" dirty="0" err="1" smtClean="0"/>
              <a:t>make</a:t>
            </a:r>
            <a:r>
              <a:rPr lang="fr-CH" dirty="0" smtClean="0"/>
              <a:t> the </a:t>
            </a:r>
            <a:r>
              <a:rPr lang="fr-CH" dirty="0" err="1" smtClean="0"/>
              <a:t>search</a:t>
            </a:r>
            <a:r>
              <a:rPr lang="fr-CH" dirty="0" smtClean="0"/>
              <a:t> </a:t>
            </a:r>
            <a:r>
              <a:rPr lang="fr-CH" dirty="0" err="1" smtClean="0"/>
              <a:t>easy</a:t>
            </a:r>
            <a:r>
              <a:rPr lang="fr-CH" dirty="0" smtClean="0"/>
              <a:t> and intuitive for the </a:t>
            </a:r>
            <a:r>
              <a:rPr lang="fr-CH" dirty="0" err="1" smtClean="0"/>
              <a:t>respondents</a:t>
            </a:r>
            <a:r>
              <a:rPr lang="fr-CH" dirty="0" smtClean="0"/>
              <a:t>, </a:t>
            </a:r>
            <a:r>
              <a:rPr lang="fr-CH" dirty="0" err="1" smtClean="0"/>
              <a:t>who</a:t>
            </a:r>
            <a:r>
              <a:rPr lang="fr-CH" dirty="0"/>
              <a:t> </a:t>
            </a:r>
            <a:r>
              <a:rPr lang="fr-CH" dirty="0" smtClean="0"/>
              <a:t>are not as </a:t>
            </a:r>
            <a:r>
              <a:rPr lang="fr-CH" dirty="0" err="1" smtClean="0"/>
              <a:t>experienced</a:t>
            </a:r>
            <a:r>
              <a:rPr lang="fr-CH" dirty="0" smtClean="0"/>
              <a:t> as the interviewers</a:t>
            </a:r>
          </a:p>
          <a:p>
            <a:pPr marL="457200" indent="-457200">
              <a:buFontTx/>
              <a:buChar char="-"/>
            </a:pPr>
            <a:endParaRPr lang="fr-CH" dirty="0"/>
          </a:p>
          <a:p>
            <a:r>
              <a:rPr lang="fr-CH" dirty="0" smtClean="0">
                <a:sym typeface="Wingdings" panose="05000000000000000000" pitchFamily="2" charset="2"/>
              </a:rPr>
              <a:t>   use of a «</a:t>
            </a:r>
            <a:r>
              <a:rPr lang="fr-CH" dirty="0" err="1" smtClean="0">
                <a:sym typeface="Wingdings" panose="05000000000000000000" pitchFamily="2" charset="2"/>
              </a:rPr>
              <a:t>google</a:t>
            </a:r>
            <a:r>
              <a:rPr lang="fr-CH" dirty="0">
                <a:sym typeface="Wingdings" panose="05000000000000000000" pitchFamily="2" charset="2"/>
              </a:rPr>
              <a:t> </a:t>
            </a:r>
            <a:r>
              <a:rPr lang="fr-CH" dirty="0" err="1" smtClean="0">
                <a:sym typeface="Wingdings" panose="05000000000000000000" pitchFamily="2" charset="2"/>
              </a:rPr>
              <a:t>search</a:t>
            </a:r>
            <a:r>
              <a:rPr lang="fr-CH" dirty="0" smtClean="0">
                <a:sym typeface="Wingdings" panose="05000000000000000000" pitchFamily="2" charset="2"/>
              </a:rPr>
              <a:t> bar»</a:t>
            </a:r>
            <a:endParaRPr lang="fr-CH" dirty="0" smtClean="0"/>
          </a:p>
        </p:txBody>
      </p:sp>
    </p:spTree>
    <p:extLst>
      <p:ext uri="{BB962C8B-B14F-4D97-AF65-F5344CB8AC3E}">
        <p14:creationId xmlns:p14="http://schemas.microsoft.com/office/powerpoint/2010/main" val="15065185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fr-CH" dirty="0" smtClean="0"/>
              <a:t>Questions </a:t>
            </a:r>
            <a:r>
              <a:rPr lang="fr-CH" dirty="0"/>
              <a:t>on occupations</a:t>
            </a:r>
            <a:endParaRPr lang="en-US" dirty="0"/>
          </a:p>
        </p:txBody>
      </p:sp>
      <p:pic>
        <p:nvPicPr>
          <p:cNvPr id="5" name="Image 4"/>
          <p:cNvPicPr>
            <a:picLocks noChangeAspect="1"/>
          </p:cNvPicPr>
          <p:nvPr/>
        </p:nvPicPr>
        <p:blipFill>
          <a:blip r:embed="rId3"/>
          <a:stretch>
            <a:fillRect/>
          </a:stretch>
        </p:blipFill>
        <p:spPr>
          <a:xfrm>
            <a:off x="1059274" y="1887696"/>
            <a:ext cx="9906463" cy="4234323"/>
          </a:xfrm>
          <a:prstGeom prst="rect">
            <a:avLst/>
          </a:prstGeom>
        </p:spPr>
      </p:pic>
    </p:spTree>
    <p:extLst>
      <p:ext uri="{BB962C8B-B14F-4D97-AF65-F5344CB8AC3E}">
        <p14:creationId xmlns:p14="http://schemas.microsoft.com/office/powerpoint/2010/main" val="33019017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en-US" dirty="0" smtClean="0"/>
              <a:t>Questions </a:t>
            </a:r>
            <a:r>
              <a:rPr lang="en-US" dirty="0"/>
              <a:t>on the establishment</a:t>
            </a:r>
          </a:p>
        </p:txBody>
      </p:sp>
      <p:pic>
        <p:nvPicPr>
          <p:cNvPr id="4" name="Image 3"/>
          <p:cNvPicPr>
            <a:picLocks noChangeAspect="1"/>
          </p:cNvPicPr>
          <p:nvPr/>
        </p:nvPicPr>
        <p:blipFill>
          <a:blip r:embed="rId3"/>
          <a:stretch>
            <a:fillRect/>
          </a:stretch>
        </p:blipFill>
        <p:spPr>
          <a:xfrm>
            <a:off x="1059275" y="2110723"/>
            <a:ext cx="11227367" cy="4111658"/>
          </a:xfrm>
          <a:prstGeom prst="rect">
            <a:avLst/>
          </a:prstGeom>
        </p:spPr>
      </p:pic>
    </p:spTree>
    <p:extLst>
      <p:ext uri="{BB962C8B-B14F-4D97-AF65-F5344CB8AC3E}">
        <p14:creationId xmlns:p14="http://schemas.microsoft.com/office/powerpoint/2010/main" val="16338476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fr-CH" dirty="0" smtClean="0"/>
              <a:t>Conclusions</a:t>
            </a:r>
            <a:endParaRPr lang="en-US" dirty="0"/>
          </a:p>
        </p:txBody>
      </p:sp>
      <p:sp>
        <p:nvSpPr>
          <p:cNvPr id="3" name="Espace réservé du contenu 2"/>
          <p:cNvSpPr>
            <a:spLocks noGrp="1"/>
          </p:cNvSpPr>
          <p:nvPr>
            <p:ph idx="1"/>
          </p:nvPr>
        </p:nvSpPr>
        <p:spPr>
          <a:xfrm>
            <a:off x="1063636" y="2057477"/>
            <a:ext cx="10427564" cy="4347344"/>
          </a:xfrm>
        </p:spPr>
        <p:txBody>
          <a:bodyPr/>
          <a:lstStyle/>
          <a:p>
            <a:pPr marL="457200" indent="-457200">
              <a:buFontTx/>
              <a:buChar char="-"/>
            </a:pPr>
            <a:r>
              <a:rPr lang="fr-CH" dirty="0" smtClean="0"/>
              <a:t>The </a:t>
            </a:r>
            <a:r>
              <a:rPr lang="fr-CH" dirty="0" err="1" smtClean="0"/>
              <a:t>entire</a:t>
            </a:r>
            <a:r>
              <a:rPr lang="fr-CH" dirty="0" smtClean="0"/>
              <a:t> </a:t>
            </a:r>
            <a:r>
              <a:rPr lang="fr-CH" dirty="0" err="1" smtClean="0"/>
              <a:t>process</a:t>
            </a:r>
            <a:r>
              <a:rPr lang="fr-CH" dirty="0" smtClean="0"/>
              <a:t> of the </a:t>
            </a:r>
            <a:r>
              <a:rPr lang="fr-CH" dirty="0" err="1" smtClean="0"/>
              <a:t>survey</a:t>
            </a:r>
            <a:r>
              <a:rPr lang="fr-CH" dirty="0" smtClean="0"/>
              <a:t> </a:t>
            </a:r>
            <a:r>
              <a:rPr lang="fr-CH" dirty="0" err="1" smtClean="0"/>
              <a:t>worked</a:t>
            </a:r>
            <a:r>
              <a:rPr lang="fr-CH" dirty="0" smtClean="0"/>
              <a:t> </a:t>
            </a:r>
            <a:r>
              <a:rPr lang="fr-CH" dirty="0" err="1" smtClean="0"/>
              <a:t>perfectly</a:t>
            </a:r>
            <a:endParaRPr lang="fr-CH" dirty="0" smtClean="0"/>
          </a:p>
          <a:p>
            <a:pPr marL="457200" indent="-457200">
              <a:buFontTx/>
              <a:buChar char="-"/>
            </a:pPr>
            <a:r>
              <a:rPr lang="fr-CH" dirty="0" smtClean="0"/>
              <a:t>Online </a:t>
            </a:r>
            <a:r>
              <a:rPr lang="fr-CH" dirty="0" err="1" smtClean="0"/>
              <a:t>surveys</a:t>
            </a:r>
            <a:r>
              <a:rPr lang="fr-CH" dirty="0" smtClean="0"/>
              <a:t> are </a:t>
            </a:r>
            <a:r>
              <a:rPr lang="fr-CH" dirty="0" err="1" smtClean="0"/>
              <a:t>widely</a:t>
            </a:r>
            <a:r>
              <a:rPr lang="fr-CH" dirty="0" smtClean="0"/>
              <a:t> </a:t>
            </a:r>
            <a:r>
              <a:rPr lang="fr-CH" dirty="0" err="1" smtClean="0"/>
              <a:t>accepted</a:t>
            </a:r>
            <a:r>
              <a:rPr lang="fr-CH" dirty="0" smtClean="0"/>
              <a:t>, LFS questionnaire </a:t>
            </a:r>
            <a:r>
              <a:rPr lang="fr-CH" dirty="0" err="1" smtClean="0"/>
              <a:t>works</a:t>
            </a:r>
            <a:r>
              <a:rPr lang="fr-CH" dirty="0" smtClean="0"/>
              <a:t> </a:t>
            </a:r>
            <a:r>
              <a:rPr lang="fr-CH" dirty="0" err="1" smtClean="0"/>
              <a:t>well</a:t>
            </a:r>
            <a:endParaRPr lang="fr-CH" dirty="0" smtClean="0"/>
          </a:p>
          <a:p>
            <a:pPr marL="457200" indent="-457200">
              <a:buFontTx/>
              <a:buChar char="-"/>
            </a:pPr>
            <a:r>
              <a:rPr lang="fr-CH" dirty="0" smtClean="0"/>
              <a:t>The contact </a:t>
            </a:r>
            <a:r>
              <a:rPr lang="fr-CH" dirty="0" err="1" smtClean="0"/>
              <a:t>strategy</a:t>
            </a:r>
            <a:r>
              <a:rPr lang="fr-CH" dirty="0" smtClean="0"/>
              <a:t> </a:t>
            </a:r>
            <a:r>
              <a:rPr lang="fr-CH" dirty="0" err="1" smtClean="0"/>
              <a:t>is</a:t>
            </a:r>
            <a:r>
              <a:rPr lang="fr-CH" dirty="0" smtClean="0"/>
              <a:t> optimal and </a:t>
            </a:r>
            <a:r>
              <a:rPr lang="fr-CH" dirty="0" err="1" smtClean="0"/>
              <a:t>allow</a:t>
            </a:r>
            <a:r>
              <a:rPr lang="fr-CH" dirty="0" smtClean="0"/>
              <a:t> to </a:t>
            </a:r>
            <a:r>
              <a:rPr lang="fr-CH" dirty="0" err="1" smtClean="0"/>
              <a:t>saturate</a:t>
            </a:r>
            <a:r>
              <a:rPr lang="fr-CH" dirty="0" smtClean="0"/>
              <a:t> the </a:t>
            </a:r>
            <a:r>
              <a:rPr lang="fr-CH" dirty="0" err="1" smtClean="0"/>
              <a:t>sample</a:t>
            </a:r>
            <a:endParaRPr lang="fr-CH" dirty="0" smtClean="0"/>
          </a:p>
          <a:p>
            <a:pPr marL="457200" indent="-457200">
              <a:buFontTx/>
              <a:buChar char="-"/>
            </a:pPr>
            <a:r>
              <a:rPr lang="fr-CH" dirty="0" err="1" smtClean="0"/>
              <a:t>Results</a:t>
            </a:r>
            <a:r>
              <a:rPr lang="fr-CH" dirty="0" smtClean="0"/>
              <a:t> (+80% CAWI) </a:t>
            </a:r>
            <a:r>
              <a:rPr lang="fr-CH" dirty="0" err="1" smtClean="0"/>
              <a:t>better</a:t>
            </a:r>
            <a:r>
              <a:rPr lang="fr-CH" dirty="0" smtClean="0"/>
              <a:t> </a:t>
            </a:r>
            <a:r>
              <a:rPr lang="fr-CH" dirty="0" err="1" smtClean="0"/>
              <a:t>than</a:t>
            </a:r>
            <a:r>
              <a:rPr lang="fr-CH" dirty="0" smtClean="0"/>
              <a:t> </a:t>
            </a:r>
            <a:r>
              <a:rPr lang="fr-CH" dirty="0" err="1" smtClean="0"/>
              <a:t>anticipated</a:t>
            </a:r>
            <a:endParaRPr lang="fr-CH" dirty="0" smtClean="0"/>
          </a:p>
          <a:p>
            <a:pPr marL="457200" indent="-457200">
              <a:buFontTx/>
              <a:buChar char="-"/>
            </a:pPr>
            <a:r>
              <a:rPr lang="fr-CH" dirty="0" smtClean="0"/>
              <a:t>Smartphone participation </a:t>
            </a:r>
            <a:r>
              <a:rPr lang="fr-CH" dirty="0" err="1" smtClean="0"/>
              <a:t>is</a:t>
            </a:r>
            <a:r>
              <a:rPr lang="fr-CH" dirty="0" smtClean="0"/>
              <a:t> </a:t>
            </a:r>
            <a:r>
              <a:rPr lang="fr-CH" dirty="0" err="1" smtClean="0"/>
              <a:t>big</a:t>
            </a:r>
            <a:r>
              <a:rPr lang="fr-CH" dirty="0" smtClean="0"/>
              <a:t> </a:t>
            </a:r>
            <a:r>
              <a:rPr lang="fr-CH" dirty="0" smtClean="0">
                <a:sym typeface="Wingdings" panose="05000000000000000000" pitchFamily="2" charset="2"/>
              </a:rPr>
              <a:t> </a:t>
            </a:r>
            <a:r>
              <a:rPr lang="fr-CH" dirty="0" err="1" smtClean="0">
                <a:sym typeface="Wingdings" panose="05000000000000000000" pitchFamily="2" charset="2"/>
              </a:rPr>
              <a:t>useful</a:t>
            </a:r>
            <a:r>
              <a:rPr lang="fr-CH" dirty="0" smtClean="0">
                <a:sym typeface="Wingdings" panose="05000000000000000000" pitchFamily="2" charset="2"/>
              </a:rPr>
              <a:t> to </a:t>
            </a:r>
            <a:r>
              <a:rPr lang="fr-CH" dirty="0" err="1" smtClean="0">
                <a:sym typeface="Wingdings" panose="05000000000000000000" pitchFamily="2" charset="2"/>
              </a:rPr>
              <a:t>adapt</a:t>
            </a:r>
            <a:r>
              <a:rPr lang="fr-CH" dirty="0" smtClean="0">
                <a:sym typeface="Wingdings" panose="05000000000000000000" pitchFamily="2" charset="2"/>
              </a:rPr>
              <a:t> questions for </a:t>
            </a:r>
            <a:r>
              <a:rPr lang="fr-CH" dirty="0" err="1" smtClean="0">
                <a:sym typeface="Wingdings" panose="05000000000000000000" pitchFamily="2" charset="2"/>
              </a:rPr>
              <a:t>small</a:t>
            </a:r>
            <a:r>
              <a:rPr lang="fr-CH" dirty="0" smtClean="0">
                <a:sym typeface="Wingdings" panose="05000000000000000000" pitchFamily="2" charset="2"/>
              </a:rPr>
              <a:t> </a:t>
            </a:r>
            <a:r>
              <a:rPr lang="fr-CH" dirty="0" err="1" smtClean="0">
                <a:sym typeface="Wingdings" panose="05000000000000000000" pitchFamily="2" charset="2"/>
              </a:rPr>
              <a:t>screens</a:t>
            </a:r>
            <a:r>
              <a:rPr lang="fr-CH" dirty="0" smtClean="0">
                <a:sym typeface="Wingdings" panose="05000000000000000000" pitchFamily="2" charset="2"/>
              </a:rPr>
              <a:t> </a:t>
            </a:r>
          </a:p>
          <a:p>
            <a:pPr marL="457200" indent="-457200">
              <a:buFontTx/>
              <a:buChar char="-"/>
            </a:pPr>
            <a:r>
              <a:rPr lang="fr-CH" dirty="0" smtClean="0">
                <a:sym typeface="Wingdings" panose="05000000000000000000" pitchFamily="2" charset="2"/>
              </a:rPr>
              <a:t>CAWI  +  </a:t>
            </a:r>
            <a:r>
              <a:rPr lang="fr-CH" dirty="0" smtClean="0">
                <a:sym typeface="Wingdings" panose="05000000000000000000" pitchFamily="2" charset="2"/>
              </a:rPr>
              <a:t>CATI </a:t>
            </a:r>
            <a:r>
              <a:rPr lang="fr-CH" dirty="0" err="1" smtClean="0">
                <a:sym typeface="Wingdings" panose="05000000000000000000" pitchFamily="2" charset="2"/>
              </a:rPr>
              <a:t>inbounds</a:t>
            </a:r>
            <a:r>
              <a:rPr lang="fr-CH" dirty="0">
                <a:sym typeface="Wingdings" panose="05000000000000000000" pitchFamily="2" charset="2"/>
              </a:rPr>
              <a:t> </a:t>
            </a:r>
            <a:r>
              <a:rPr lang="fr-CH" dirty="0" smtClean="0">
                <a:sym typeface="Wingdings" panose="05000000000000000000" pitchFamily="2" charset="2"/>
              </a:rPr>
              <a:t> </a:t>
            </a:r>
            <a:r>
              <a:rPr lang="fr-CH" dirty="0" err="1" smtClean="0">
                <a:sym typeface="Wingdings" panose="05000000000000000000" pitchFamily="2" charset="2"/>
              </a:rPr>
              <a:t>population’s</a:t>
            </a:r>
            <a:r>
              <a:rPr lang="fr-CH" dirty="0" smtClean="0">
                <a:sym typeface="Wingdings" panose="05000000000000000000" pitchFamily="2" charset="2"/>
              </a:rPr>
              <a:t> </a:t>
            </a:r>
            <a:r>
              <a:rPr lang="fr-CH" dirty="0" err="1" smtClean="0">
                <a:sym typeface="Wingdings" panose="05000000000000000000" pitchFamily="2" charset="2"/>
              </a:rPr>
              <a:t>willingness</a:t>
            </a:r>
            <a:r>
              <a:rPr lang="fr-CH" dirty="0" smtClean="0">
                <a:sym typeface="Wingdings" panose="05000000000000000000" pitchFamily="2" charset="2"/>
              </a:rPr>
              <a:t> to </a:t>
            </a:r>
            <a:r>
              <a:rPr lang="fr-CH" dirty="0" err="1" smtClean="0">
                <a:sym typeface="Wingdings" panose="05000000000000000000" pitchFamily="2" charset="2"/>
              </a:rPr>
              <a:t>participate</a:t>
            </a:r>
            <a:r>
              <a:rPr lang="fr-CH" dirty="0" smtClean="0">
                <a:sym typeface="Wingdings" panose="05000000000000000000" pitchFamily="2" charset="2"/>
              </a:rPr>
              <a:t> in FSO </a:t>
            </a:r>
            <a:r>
              <a:rPr lang="fr-CH" dirty="0" err="1" smtClean="0">
                <a:sym typeface="Wingdings" panose="05000000000000000000" pitchFamily="2" charset="2"/>
              </a:rPr>
              <a:t>surveys</a:t>
            </a:r>
            <a:r>
              <a:rPr lang="fr-CH" dirty="0" smtClean="0">
                <a:sym typeface="Wingdings" panose="05000000000000000000" pitchFamily="2" charset="2"/>
              </a:rPr>
              <a:t>.</a:t>
            </a:r>
            <a:endParaRPr lang="en-US" dirty="0"/>
          </a:p>
        </p:txBody>
      </p:sp>
    </p:spTree>
    <p:extLst>
      <p:ext uri="{BB962C8B-B14F-4D97-AF65-F5344CB8AC3E}">
        <p14:creationId xmlns:p14="http://schemas.microsoft.com/office/powerpoint/2010/main" val="3229807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9275" y="1426032"/>
            <a:ext cx="10431925" cy="461665"/>
          </a:xfrm>
        </p:spPr>
        <p:txBody>
          <a:bodyPr/>
          <a:lstStyle/>
          <a:p>
            <a:r>
              <a:rPr lang="fr-CH" dirty="0" smtClean="0"/>
              <a:t>Main </a:t>
            </a:r>
            <a:r>
              <a:rPr lang="fr-CH" dirty="0" err="1" smtClean="0"/>
              <a:t>results</a:t>
            </a:r>
            <a:r>
              <a:rPr lang="fr-CH" dirty="0" smtClean="0"/>
              <a:t> on pilot 2 (interrogation </a:t>
            </a:r>
            <a:r>
              <a:rPr lang="fr-CH" dirty="0" err="1" smtClean="0"/>
              <a:t>wave</a:t>
            </a:r>
            <a:r>
              <a:rPr lang="fr-CH" dirty="0" smtClean="0"/>
              <a:t> 2)</a:t>
            </a:r>
            <a:endParaRPr lang="en-US" dirty="0"/>
          </a:p>
        </p:txBody>
      </p:sp>
      <p:sp>
        <p:nvSpPr>
          <p:cNvPr id="3" name="Espace réservé du contenu 2"/>
          <p:cNvSpPr>
            <a:spLocks noGrp="1"/>
          </p:cNvSpPr>
          <p:nvPr>
            <p:ph idx="1"/>
          </p:nvPr>
        </p:nvSpPr>
        <p:spPr>
          <a:xfrm>
            <a:off x="1063636" y="2492375"/>
            <a:ext cx="10427564" cy="3154710"/>
          </a:xfrm>
        </p:spPr>
        <p:txBody>
          <a:bodyPr/>
          <a:lstStyle/>
          <a:p>
            <a:pPr algn="ctr"/>
            <a:endParaRPr lang="fr-CH" dirty="0">
              <a:hlinkClick r:id="rId2"/>
            </a:endParaRPr>
          </a:p>
          <a:p>
            <a:pPr algn="ctr"/>
            <a:endParaRPr lang="fr-CH" dirty="0" smtClean="0">
              <a:hlinkClick r:id="rId2"/>
            </a:endParaRPr>
          </a:p>
          <a:p>
            <a:pPr algn="ctr"/>
            <a:endParaRPr lang="fr-CH" dirty="0">
              <a:hlinkClick r:id="rId2"/>
            </a:endParaRPr>
          </a:p>
          <a:p>
            <a:pPr algn="ctr"/>
            <a:endParaRPr lang="fr-CH" dirty="0" smtClean="0">
              <a:hlinkClick r:id="rId2"/>
            </a:endParaRPr>
          </a:p>
          <a:p>
            <a:pPr algn="ctr"/>
            <a:endParaRPr lang="fr-CH" dirty="0">
              <a:hlinkClick r:id="rId2"/>
            </a:endParaRPr>
          </a:p>
          <a:p>
            <a:pPr algn="r"/>
            <a:r>
              <a:rPr lang="fr-CH" sz="900" dirty="0" smtClean="0">
                <a:hlinkClick r:id="rId2"/>
              </a:rPr>
              <a:t>Etat: LIVE Report</a:t>
            </a:r>
            <a:endParaRPr lang="fr-CH" sz="900" dirty="0" smtClean="0"/>
          </a:p>
        </p:txBody>
      </p:sp>
      <p:sp>
        <p:nvSpPr>
          <p:cNvPr id="7" name="Espace réservé du contenu 2"/>
          <p:cNvSpPr txBox="1">
            <a:spLocks/>
          </p:cNvSpPr>
          <p:nvPr/>
        </p:nvSpPr>
        <p:spPr>
          <a:xfrm>
            <a:off x="1059275" y="2369711"/>
            <a:ext cx="10427564" cy="3154710"/>
          </a:xfrm>
          <a:prstGeom prst="rect">
            <a:avLst/>
          </a:prstGeom>
        </p:spPr>
        <p:txBody>
          <a:bodyPr vert="horz" lIns="0" tIns="0" rIns="0" bIns="0" rtlCol="0">
            <a:spAutoFit/>
          </a:bodyPr>
          <a:lstStyle>
            <a:lvl1pPr marL="0" marR="0" indent="0" algn="l" defTabSz="914400" rtl="0" eaLnBrk="1" fontAlgn="auto" latinLnBrk="0" hangingPunct="1">
              <a:lnSpc>
                <a:spcPts val="3100"/>
              </a:lnSpc>
              <a:spcBef>
                <a:spcPts val="0"/>
              </a:spcBef>
              <a:spcAft>
                <a:spcPts val="1200"/>
              </a:spcAft>
              <a:buClrTx/>
              <a:buSzTx/>
              <a:buFont typeface="Wingdings" panose="05000000000000000000" pitchFamily="2" charset="2"/>
              <a:buNone/>
              <a:tabLst/>
              <a:defRPr sz="2700" kern="1200">
                <a:solidFill>
                  <a:schemeClr val="tx1"/>
                </a:solidFill>
                <a:latin typeface="+mn-lt"/>
                <a:ea typeface="+mn-ea"/>
                <a:cs typeface="+mn-cs"/>
              </a:defRPr>
            </a:lvl1pPr>
            <a:lvl2pPr marL="0" indent="0" algn="l" defTabSz="914400" rtl="0" eaLnBrk="1" latinLnBrk="0" hangingPunct="1">
              <a:lnSpc>
                <a:spcPts val="2800"/>
              </a:lnSpc>
              <a:spcBef>
                <a:spcPts val="500"/>
              </a:spcBef>
              <a:buFont typeface="Arial" panose="020B0604020202020204" pitchFamily="34" charset="0"/>
              <a:buNone/>
              <a:defRPr sz="2400" kern="1200">
                <a:solidFill>
                  <a:schemeClr val="tx1"/>
                </a:solidFill>
                <a:latin typeface="+mn-lt"/>
                <a:ea typeface="+mn-ea"/>
                <a:cs typeface="+mn-cs"/>
              </a:defRPr>
            </a:lvl2pPr>
            <a:lvl3pPr marL="536575" indent="-176213" algn="l" defTabSz="914400" rtl="0" eaLnBrk="1" latinLnBrk="0" hangingPunct="1">
              <a:lnSpc>
                <a:spcPts val="2400"/>
              </a:lnSpc>
              <a:spcBef>
                <a:spcPts val="500"/>
              </a:spcBef>
              <a:buFont typeface="Arial" panose="020B0604020202020204" pitchFamily="34" charset="0"/>
              <a:buChar char="•"/>
              <a:defRPr sz="2000" kern="1200">
                <a:solidFill>
                  <a:schemeClr val="tx1"/>
                </a:solidFill>
                <a:latin typeface="+mn-lt"/>
                <a:ea typeface="+mn-ea"/>
                <a:cs typeface="+mn-cs"/>
              </a:defRPr>
            </a:lvl3pPr>
            <a:lvl4pPr marL="895350" indent="-176213" algn="l" defTabSz="914400" rtl="0" eaLnBrk="1" latinLnBrk="0" hangingPunct="1">
              <a:lnSpc>
                <a:spcPts val="2200"/>
              </a:lnSpc>
              <a:spcBef>
                <a:spcPts val="500"/>
              </a:spcBef>
              <a:buFont typeface="Arial" panose="020B0604020202020204" pitchFamily="34" charset="0"/>
              <a:buChar char="•"/>
              <a:defRPr sz="1800" kern="1200">
                <a:solidFill>
                  <a:schemeClr val="tx1"/>
                </a:solidFill>
                <a:latin typeface="+mn-lt"/>
                <a:ea typeface="+mn-ea"/>
                <a:cs typeface="+mn-cs"/>
              </a:defRPr>
            </a:lvl4pPr>
            <a:lvl5pPr marL="1255713" indent="-176213" algn="l" defTabSz="914400" rtl="0" eaLnBrk="1" latinLnBrk="0" hangingPunct="1">
              <a:lnSpc>
                <a:spcPts val="22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Tx/>
              <a:buChar char="-"/>
            </a:pPr>
            <a:r>
              <a:rPr lang="fr-CH" dirty="0" smtClean="0"/>
              <a:t>Gross </a:t>
            </a:r>
            <a:r>
              <a:rPr lang="fr-CH" dirty="0" err="1" smtClean="0"/>
              <a:t>sample</a:t>
            </a:r>
            <a:r>
              <a:rPr lang="fr-CH" dirty="0" smtClean="0"/>
              <a:t>: </a:t>
            </a:r>
            <a:r>
              <a:rPr lang="fr-CH" dirty="0" smtClean="0">
                <a:solidFill>
                  <a:srgbClr val="00B0F0"/>
                </a:solidFill>
              </a:rPr>
              <a:t>844</a:t>
            </a:r>
            <a:r>
              <a:rPr lang="fr-CH" dirty="0" smtClean="0"/>
              <a:t> </a:t>
            </a:r>
            <a:r>
              <a:rPr lang="fr-CH" dirty="0"/>
              <a:t>CAWI </a:t>
            </a:r>
            <a:r>
              <a:rPr lang="fr-CH" dirty="0">
                <a:solidFill>
                  <a:srgbClr val="00B0F0"/>
                </a:solidFill>
              </a:rPr>
              <a:t>160</a:t>
            </a:r>
            <a:r>
              <a:rPr lang="fr-CH" dirty="0"/>
              <a:t> CATI.</a:t>
            </a:r>
          </a:p>
          <a:p>
            <a:pPr marL="457200" indent="-457200">
              <a:buFontTx/>
              <a:buChar char="-"/>
            </a:pPr>
            <a:r>
              <a:rPr lang="fr-CH" dirty="0"/>
              <a:t>2 </a:t>
            </a:r>
            <a:r>
              <a:rPr lang="fr-CH" dirty="0" err="1" smtClean="0"/>
              <a:t>different</a:t>
            </a:r>
            <a:r>
              <a:rPr lang="fr-CH" dirty="0" smtClean="0"/>
              <a:t> </a:t>
            </a:r>
            <a:r>
              <a:rPr lang="fr-CH" dirty="0" smtClean="0"/>
              <a:t>contact </a:t>
            </a:r>
            <a:r>
              <a:rPr lang="fr-CH" dirty="0" err="1" smtClean="0"/>
              <a:t>strategies</a:t>
            </a:r>
            <a:r>
              <a:rPr lang="fr-CH" dirty="0" smtClean="0"/>
              <a:t> </a:t>
            </a:r>
            <a:r>
              <a:rPr lang="fr-CH" dirty="0" err="1" smtClean="0"/>
              <a:t>according</a:t>
            </a:r>
            <a:r>
              <a:rPr lang="fr-CH" dirty="0" smtClean="0"/>
              <a:t> to </a:t>
            </a:r>
            <a:r>
              <a:rPr lang="fr-CH" dirty="0" err="1" smtClean="0"/>
              <a:t>survey</a:t>
            </a:r>
            <a:r>
              <a:rPr lang="fr-CH" dirty="0" smtClean="0"/>
              <a:t> mode</a:t>
            </a:r>
            <a:endParaRPr lang="fr-CH" dirty="0"/>
          </a:p>
          <a:p>
            <a:pPr marL="457200" indent="-457200">
              <a:buFontTx/>
              <a:buChar char="-"/>
            </a:pPr>
            <a:r>
              <a:rPr lang="fr-CH" dirty="0" err="1" smtClean="0"/>
              <a:t>Overall</a:t>
            </a:r>
            <a:r>
              <a:rPr lang="fr-CH" dirty="0" smtClean="0"/>
              <a:t> </a:t>
            </a:r>
            <a:r>
              <a:rPr lang="fr-CH" dirty="0" err="1" smtClean="0"/>
              <a:t>response</a:t>
            </a:r>
            <a:r>
              <a:rPr lang="fr-CH" dirty="0" smtClean="0"/>
              <a:t> rate: </a:t>
            </a:r>
            <a:r>
              <a:rPr lang="fr-CH" dirty="0">
                <a:solidFill>
                  <a:srgbClr val="00B0F0"/>
                </a:solidFill>
              </a:rPr>
              <a:t>87.9%</a:t>
            </a:r>
          </a:p>
          <a:p>
            <a:pPr marL="457200" indent="-457200">
              <a:buFontTx/>
              <a:buChar char="-"/>
            </a:pPr>
            <a:r>
              <a:rPr lang="fr-CH" dirty="0" smtClean="0"/>
              <a:t>CAWI </a:t>
            </a:r>
            <a:r>
              <a:rPr lang="fr-CH" dirty="0" err="1" smtClean="0"/>
              <a:t>response</a:t>
            </a:r>
            <a:r>
              <a:rPr lang="fr-CH" dirty="0" smtClean="0"/>
              <a:t> rate: </a:t>
            </a:r>
            <a:r>
              <a:rPr lang="fr-CH" dirty="0" smtClean="0">
                <a:solidFill>
                  <a:srgbClr val="00B0F0"/>
                </a:solidFill>
              </a:rPr>
              <a:t>88.4</a:t>
            </a:r>
            <a:r>
              <a:rPr lang="fr-CH" dirty="0">
                <a:solidFill>
                  <a:srgbClr val="00B0F0"/>
                </a:solidFill>
              </a:rPr>
              <a:t>%</a:t>
            </a:r>
            <a:r>
              <a:rPr lang="fr-CH" dirty="0"/>
              <a:t> (732 </a:t>
            </a:r>
            <a:r>
              <a:rPr lang="fr-CH" dirty="0" smtClean="0"/>
              <a:t>in </a:t>
            </a:r>
            <a:r>
              <a:rPr lang="fr-CH" dirty="0"/>
              <a:t>CAWI, 14 </a:t>
            </a:r>
            <a:r>
              <a:rPr lang="fr-CH" dirty="0" smtClean="0"/>
              <a:t>in </a:t>
            </a:r>
            <a:r>
              <a:rPr lang="fr-CH" dirty="0"/>
              <a:t>CATI)</a:t>
            </a:r>
          </a:p>
          <a:p>
            <a:pPr marL="457200" indent="-457200">
              <a:buFontTx/>
              <a:buChar char="-"/>
            </a:pPr>
            <a:r>
              <a:rPr lang="fr-CH" dirty="0" smtClean="0"/>
              <a:t>CATI </a:t>
            </a:r>
            <a:r>
              <a:rPr lang="fr-CH" dirty="0" err="1" smtClean="0"/>
              <a:t>response</a:t>
            </a:r>
            <a:r>
              <a:rPr lang="fr-CH" dirty="0" smtClean="0"/>
              <a:t> rate: </a:t>
            </a:r>
            <a:r>
              <a:rPr lang="fr-CH" dirty="0">
                <a:solidFill>
                  <a:srgbClr val="00B0F0"/>
                </a:solidFill>
              </a:rPr>
              <a:t>85.1%</a:t>
            </a:r>
            <a:r>
              <a:rPr lang="fr-CH" dirty="0"/>
              <a:t>. </a:t>
            </a:r>
          </a:p>
          <a:p>
            <a:endParaRPr lang="en-US" dirty="0"/>
          </a:p>
        </p:txBody>
      </p:sp>
    </p:spTree>
    <p:extLst>
      <p:ext uri="{BB962C8B-B14F-4D97-AF65-F5344CB8AC3E}">
        <p14:creationId xmlns:p14="http://schemas.microsoft.com/office/powerpoint/2010/main" val="14441842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jardinierparesseux.files.wordpress.com/2015/04/20150425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922" y="1106648"/>
            <a:ext cx="4995951" cy="4995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02929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AGBA 05.09.17" id="{7BC15299-0BFD-44F5-A737-36DEF7B830D1}" vid="{B760DA9F-5972-448E-99FE-C11EEF74FE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BFSDokumente" ma:contentTypeID="0x01010056DFF2738F049B4EB78B663A5CB74604003E5AF7B2BAD9394BB494189B2FADCD9A" ma:contentTypeVersion="19" ma:contentTypeDescription="" ma:contentTypeScope="" ma:versionID="366a43f91be7455bce11e8b398182d3c">
  <xsd:schema xmlns:xsd="http://www.w3.org/2001/XMLSchema" xmlns:xs="http://www.w3.org/2001/XMLSchema" xmlns:p="http://schemas.microsoft.com/office/2006/metadata/properties" xmlns:ns2="cd2587f9-e49f-4072-b3cc-c6204dab1c6a" xmlns:ns3="e1fb01bd-cecb-4f04-8b55-7713b83896dd" targetNamespace="http://schemas.microsoft.com/office/2006/metadata/properties" ma:root="true" ma:fieldsID="63b0767fd561a73e595f801b471ee7dd" ns2:_="" ns3:_="">
    <xsd:import namespace="cd2587f9-e49f-4072-b3cc-c6204dab1c6a"/>
    <xsd:import namespace="e1fb01bd-cecb-4f04-8b55-7713b83896dd"/>
    <xsd:element name="properties">
      <xsd:complexType>
        <xsd:sequence>
          <xsd:element name="documentManagement">
            <xsd:complexType>
              <xsd:all>
                <xsd:element ref="ns2:Intranet_x0020_Name_x0020_2016" minOccurs="0"/>
                <xsd:element ref="ns3:Periode" minOccurs="0"/>
                <xsd:element ref="ns3:BFSAutor" minOccurs="0"/>
                <xsd:element ref="ns3:BFSSprachen" minOccurs="0"/>
                <xsd:element ref="ns2:_x0068_509" minOccurs="0"/>
                <xsd:element ref="ns2:_x0077_si7" minOccurs="0"/>
                <xsd:element ref="ns3:TaxCatchAll" minOccurs="0"/>
                <xsd:element ref="ns3:TaxCatchAllLabel" minOccurs="0"/>
                <xsd:element ref="ns3:a38a2ca01b2d4b0ca4eb846371e7273b" minOccurs="0"/>
                <xsd:element ref="ns2:ed45969265594c9cb929dbd5f2c317bd" minOccurs="0"/>
                <xsd:element ref="ns3:n0f6142b62a94723a743dbe1927eac96"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2587f9-e49f-4072-b3cc-c6204dab1c6a" elementFormDefault="qualified">
    <xsd:import namespace="http://schemas.microsoft.com/office/2006/documentManagement/types"/>
    <xsd:import namespace="http://schemas.microsoft.com/office/infopath/2007/PartnerControls"/>
    <xsd:element name="Intranet_x0020_Name_x0020_2016" ma:index="1" nillable="true" ma:displayName="Intranet Name 2016" ma:internalName="Intranet_x0020_Name_x0020_2016">
      <xsd:simpleType>
        <xsd:restriction base="dms:Text">
          <xsd:maxLength value="255"/>
        </xsd:restriction>
      </xsd:simpleType>
    </xsd:element>
    <xsd:element name="_x0068_509" ma:index="9" nillable="true" ma:displayName="Date de création" ma:internalName="_x0068_509">
      <xsd:simpleType>
        <xsd:restriction base="dms:Text"/>
      </xsd:simpleType>
    </xsd:element>
    <xsd:element name="_x0077_si7" ma:index="10" nillable="true" ma:displayName="Text" ma:internalName="_x0077_si7">
      <xsd:simpleType>
        <xsd:restriction base="dms:Text"/>
      </xsd:simpleType>
    </xsd:element>
    <xsd:element name="ed45969265594c9cb929dbd5f2c317bd" ma:index="19" nillable="true" ma:taxonomy="true" ma:internalName="ed45969265594c9cb929dbd5f2c317bd" ma:taxonomyFieldName="OFSSubThemen" ma:displayName="SubThemen" ma:default="" ma:fieldId="{ed459692-6559-4c9c-b929-dbd5f2c317bd}" ma:sspId="76985fb0-3186-447a-a9bf-e07643962f51" ma:termSetId="c255211c-c786-4baf-b49d-5df8474a40ac"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1fb01bd-cecb-4f04-8b55-7713b83896dd" elementFormDefault="qualified">
    <xsd:import namespace="http://schemas.microsoft.com/office/2006/documentManagement/types"/>
    <xsd:import namespace="http://schemas.microsoft.com/office/infopath/2007/PartnerControls"/>
    <xsd:element name="Periode" ma:index="5" nillable="true" ma:displayName="Periode" ma:internalName="Periode">
      <xsd:simpleType>
        <xsd:restriction base="dms:Text">
          <xsd:maxLength value="255"/>
        </xsd:restriction>
      </xsd:simpleType>
    </xsd:element>
    <xsd:element name="BFSAutor" ma:index="7" nillable="true" ma:displayName="Autor" ma:internalName="BFSAutor">
      <xsd:simpleType>
        <xsd:restriction base="dms:Text">
          <xsd:maxLength value="255"/>
        </xsd:restriction>
      </xsd:simpleType>
    </xsd:element>
    <xsd:element name="BFSSprachen" ma:index="8" nillable="true" ma:displayName="Sprache" ma:default="DE" ma:format="Dropdown" ma:internalName="BFSSprachen">
      <xsd:simpleType>
        <xsd:restriction base="dms:Choice">
          <xsd:enumeration value="DE"/>
          <xsd:enumeration value="FR"/>
          <xsd:enumeration value="IT"/>
          <xsd:enumeration value="EN"/>
        </xsd:restriction>
      </xsd:simpleType>
    </xsd:element>
    <xsd:element name="TaxCatchAll" ma:index="11" nillable="true" ma:displayName="Colonne Attraper tout de Taxonomie" ma:hidden="true" ma:list="{53816f51-5707-4dfa-bf35-c88f3d469f05}" ma:internalName="TaxCatchAll" ma:showField="CatchAllData" ma:web="e1fb01bd-cecb-4f04-8b55-7713b83896dd">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Colonne Attraper tout de Taxonomie1" ma:hidden="true" ma:list="{53816f51-5707-4dfa-bf35-c88f3d469f05}" ma:internalName="TaxCatchAllLabel" ma:readOnly="true" ma:showField="CatchAllDataLabel" ma:web="e1fb01bd-cecb-4f04-8b55-7713b83896dd">
      <xsd:complexType>
        <xsd:complexContent>
          <xsd:extension base="dms:MultiChoiceLookup">
            <xsd:sequence>
              <xsd:element name="Value" type="dms:Lookup" maxOccurs="unbounded" minOccurs="0" nillable="true"/>
            </xsd:sequence>
          </xsd:extension>
        </xsd:complexContent>
      </xsd:complexType>
    </xsd:element>
    <xsd:element name="a38a2ca01b2d4b0ca4eb846371e7273b" ma:index="17" nillable="true" ma:taxonomy="true" ma:internalName="a38a2ca01b2d4b0ca4eb846371e7273b" ma:taxonomyFieldName="BFSThemen" ma:displayName="Themen" ma:default="" ma:fieldId="{a38a2ca0-1b2d-4b0c-a4eb-846371e7273b}" ma:sspId="76985fb0-3186-447a-a9bf-e07643962f51" ma:termSetId="2021a5d8-3f85-42e7-92da-7e8ae9bc1048" ma:anchorId="00000000-0000-0000-0000-000000000000" ma:open="false" ma:isKeyword="false">
      <xsd:complexType>
        <xsd:sequence>
          <xsd:element ref="pc:Terms" minOccurs="0" maxOccurs="1"/>
        </xsd:sequence>
      </xsd:complexType>
    </xsd:element>
    <xsd:element name="n0f6142b62a94723a743dbe1927eac96" ma:index="21" nillable="true" ma:taxonomy="true" ma:internalName="n0f6142b62a94723a743dbe1927eac96" ma:taxonomyFieldName="BFSZielseite" ma:displayName="Pages de destination" ma:default="" ma:fieldId="{70f6142b-62a9-4723-a743-dbe1927eac96}" ma:taxonomyMulti="true" ma:sspId="76985fb0-3186-447a-a9bf-e07643962f51" ma:termSetId="b6a3be52-4269-4eba-ba0f-0c0383270de5"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Inhaltstyp"/>
        <xsd:element ref="dc:title" minOccurs="0" maxOccurs="1" ma:index="6"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x0077_si7 xmlns="cd2587f9-e49f-4072-b3cc-c6204dab1c6a" xsi:nil="true"/>
    <TaxCatchAll xmlns="e1fb01bd-cecb-4f04-8b55-7713b83896dd">
      <Value>137</Value>
    </TaxCatchAll>
    <ed45969265594c9cb929dbd5f2c317bd xmlns="cd2587f9-e49f-4072-b3cc-c6204dab1c6a">
      <Terms xmlns="http://schemas.microsoft.com/office/infopath/2007/PartnerControls"/>
    </ed45969265594c9cb929dbd5f2c317bd>
    <Periode xmlns="e1fb01bd-cecb-4f04-8b55-7713b83896dd" xsi:nil="true"/>
    <Intranet_x0020_Name_x0020_2016 xmlns="cd2587f9-e49f-4072-b3cc-c6204dab1c6a">Powerpoint Vorlage BFS2017</Intranet_x0020_Name_x0020_2016>
    <_x0068_509 xmlns="cd2587f9-e49f-4072-b3cc-c6204dab1c6a" xsi:nil="true"/>
    <BFSSprachen xmlns="e1fb01bd-cecb-4f04-8b55-7713b83896dd">DE</BFSSprachen>
    <a38a2ca01b2d4b0ca4eb846371e7273b xmlns="e1fb01bd-cecb-4f04-8b55-7713b83896dd">
      <Terms xmlns="http://schemas.microsoft.com/office/infopath/2007/PartnerControls"/>
    </a38a2ca01b2d4b0ca4eb846371e7273b>
    <n0f6142b62a94723a743dbe1927eac96 xmlns="e1fb01bd-cecb-4f04-8b55-7713b83896dd">
      <Terms xmlns="http://schemas.microsoft.com/office/infopath/2007/PartnerControls">
        <TermInfo xmlns="http://schemas.microsoft.com/office/infopath/2007/PartnerControls">
          <TermName xmlns="http://schemas.microsoft.com/office/infopath/2007/PartnerControls">Diffusion</TermName>
          <TermId xmlns="http://schemas.microsoft.com/office/infopath/2007/PartnerControls">17ad6c93-ffb8-4889-a519-7cd89a0abc6a</TermId>
        </TermInfo>
      </Terms>
    </n0f6142b62a94723a743dbe1927eac96>
    <BFSAutor xmlns="e1fb01bd-cecb-4f04-8b55-7713b83896dd">DIAM</BFSAutor>
  </documentManagement>
</p:properties>
</file>

<file path=customXml/item4.xml><?xml version="1.0" encoding="utf-8"?>
<f:fields xmlns:f="http://schemas.fabasoft.com/folio/2007/fields">
  <f:record ref="">
    <f:field ref="objname" par="" edit="true" text="Indicateurs sur la sortie du marché du travail - GE statistique sociale 09.11.17"/>
    <f:field ref="objsubject" par="" edit="true" text=""/>
    <f:field ref="objcreatedby" par="" text="Vuille, Alain, AV, BFS"/>
    <f:field ref="objcreatedat" par="" text="08.11.2017 09:13:55"/>
    <f:field ref="objchangedby" par="" text="Vuille, Alain, AV, BFS"/>
    <f:field ref="objmodifiedat" par="" text="08.11.2017 09:21:27"/>
    <f:field ref="doc_FSCFOLIO_1_1001_FieldDocumentNumber" par="" text=""/>
    <f:field ref="doc_FSCFOLIO_1_1001_FieldSubject" par="" edit="true" text=""/>
    <f:field ref="FSCFOLIO_1_1001_FieldCurrentUser" par="" text="Alain Vuille"/>
    <f:field ref="CCAPRECONFIG_15_1001_Objektname" par="" edit="true" text="Indicateurs sur la sortie du marché du travail - GE statistique sociale 09.11.17"/>
    <f:field ref="CHPRECONFIG_1_1001_Objektname" par="" edit="true" text="Indicateurs sur la sortie du marché du travail - GE statistique sociale 09.11.17"/>
  </f:record>
  <f:record inx="1" ref="">
    <f:field ref="CHPRECONFIG_1_1001_Anrede" par="" edit="true" text=""/>
    <f:field ref="CHPRECONFIG_1_1001_Titel" par="" edit="true" text=""/>
    <f:field ref="CHPRECONFIG_1_1001_Vorname" par="" edit="true" text=""/>
    <f:field ref="CHPRECONFIG_1_1001_Nachname" par="" edit="true" text=""/>
    <f:field ref="CHPRECONFIG_1_1001_Strasse" par="" text=""/>
    <f:field ref="CHPRECONFIG_1_1001_Postleitzahl" par="" text=""/>
    <f:field ref="CHPRECONFIG_1_1001_Ort" par="" text=""/>
    <f:field ref="EDICFG_15_1700_Postfach" par="" text=""/>
    <f:field ref="EDICFG_15_1700_Land" par="" text=""/>
    <f:field ref="EDICFG_15_1700_EMail" par="" text=""/>
    <f:field ref="EDICFG_15_1700_Firma" par="" text=""/>
    <f:field ref="EDICFG_15_1700_ZustellungAm" par="" text=""/>
    <f:field ref="EDICFG_15_1700_AnredePartner" par="" text=""/>
  </f:record>
  <f:display par="" text="...">
    <f:field ref="CHPRECONFIG_1_1001_Objektname" text="Classe d'objets"/>
    <f:field ref="objcreatedat" text="Créé le/à"/>
    <f:field ref="objcreatedby" text="Créé par"/>
    <f:field ref="objchangedby" text="Dernière modification apportée par"/>
    <f:field ref="objmodifiedat" text="Dernière modification le/à"/>
    <f:field ref="objname" text="Nom"/>
    <f:field ref="CCAPRECONFIG_15_1001_Objektname" text="Nom d'objet"/>
    <f:field ref="objsubject" text="Objet (une seule ligne)"/>
    <f:field ref="FSCFOLIO_1_1001_FieldCurrentUser" text="Utilisateur actuel"/>
  </f:display>
  <f:display par="" text="Publipostage">
    <f:field ref="doc_FSCFOLIO_1_1001_FieldDocumentNumber" text="Numéro de document"/>
    <f:field ref="doc_FSCFOLIO_1_1001_FieldSubject" text="Objet"/>
  </f:display>
  <f:display par="" text="Serialcontext &gt; Destinataires">
    <f:field ref="EDICFG_15_1700_ZustellungAm" text="AdrDate"/>
    <f:field ref="EDICFG_15_1700_Postfach" text="Case Postale"/>
    <f:field ref="EDICFG_15_1700_EMail" text="E-Mail"/>
    <f:field ref="EDICFG_15_1700_Firma" text="Firma"/>
    <f:field ref="CHPRECONFIG_1_1001_Anrede" text="Formule d'appel"/>
    <f:field ref="CHPRECONFIG_1_1001_Ort" text="Localité"/>
    <f:field ref="CHPRECONFIG_1_1001_Nachname" text="Nom"/>
    <f:field ref="CHPRECONFIG_1_1001_Postleitzahl" text="NPA"/>
    <f:field ref="EDICFG_15_1700_Land" text="Pays"/>
    <f:field ref="CHPRECONFIG_1_1001_Vorname" text="Prénom"/>
    <f:field ref="CHPRECONFIG_1_1001_Strasse" text="Rue"/>
    <f:field ref="EDICFG_15_1700_AnredePartner" text="Salutations"/>
    <f:field ref="CHPRECONFIG_1_1001_Titel" text="Titre"/>
  </f:display>
</f:fields>
</file>

<file path=customXml/itemProps1.xml><?xml version="1.0" encoding="utf-8"?>
<ds:datastoreItem xmlns:ds="http://schemas.openxmlformats.org/officeDocument/2006/customXml" ds:itemID="{3A8E5EBC-51E6-4B32-87FF-9F5CAB501CBF}">
  <ds:schemaRefs>
    <ds:schemaRef ds:uri="http://schemas.microsoft.com/sharepoint/v3/contenttype/forms"/>
  </ds:schemaRefs>
</ds:datastoreItem>
</file>

<file path=customXml/itemProps2.xml><?xml version="1.0" encoding="utf-8"?>
<ds:datastoreItem xmlns:ds="http://schemas.openxmlformats.org/officeDocument/2006/customXml" ds:itemID="{52D27701-0A2F-49DB-9601-CF14C97346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2587f9-e49f-4072-b3cc-c6204dab1c6a"/>
    <ds:schemaRef ds:uri="e1fb01bd-cecb-4f04-8b55-7713b83896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FE3EE92-C08E-4BF3-83E4-477980498975}">
  <ds:schemaRefs>
    <ds:schemaRef ds:uri="http://purl.org/dc/terms/"/>
    <ds:schemaRef ds:uri="http://schemas.microsoft.com/office/2006/documentManagement/types"/>
    <ds:schemaRef ds:uri="http://purl.org/dc/dcmitype/"/>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e1fb01bd-cecb-4f04-8b55-7713b83896dd"/>
    <ds:schemaRef ds:uri="cd2587f9-e49f-4072-b3cc-c6204dab1c6a"/>
    <ds:schemaRef ds:uri="http://www.w3.org/XML/1998/namespace"/>
  </ds:schemaRefs>
</ds:datastoreItem>
</file>

<file path=customXml/itemProps4.xml><?xml version="1.0" encoding="utf-8"?>
<ds:datastoreItem xmlns:ds="http://schemas.openxmlformats.org/officeDocument/2006/customXml" ds:itemID="{4E8A9591-F074-446B-902F-511FF79C122F}">
  <ds:schemaRefs>
    <ds:schemaRef ds:uri="http://schemas.fabasoft.com/folio/2007/fields"/>
  </ds:schemaRefs>
</ds:datastoreItem>
</file>

<file path=docProps/app.xml><?xml version="1.0" encoding="utf-8"?>
<Properties xmlns="http://schemas.openxmlformats.org/officeDocument/2006/extended-properties" xmlns:vt="http://schemas.openxmlformats.org/officeDocument/2006/docPropsVTypes">
  <Template>Présentation AGBA 05.09.17</Template>
  <TotalTime>0</TotalTime>
  <Words>2068</Words>
  <Application>Microsoft Office PowerPoint</Application>
  <PresentationFormat>Grand écran</PresentationFormat>
  <Paragraphs>188</Paragraphs>
  <Slides>19</Slides>
  <Notes>15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19</vt:i4>
      </vt:variant>
    </vt:vector>
  </HeadingPairs>
  <TitlesOfParts>
    <vt:vector size="24" baseType="lpstr">
      <vt:lpstr>Arial</vt:lpstr>
      <vt:lpstr>Calibri</vt:lpstr>
      <vt:lpstr>Times New Roman</vt:lpstr>
      <vt:lpstr>Wingdings</vt:lpstr>
      <vt:lpstr>Thème Office</vt:lpstr>
      <vt:lpstr>LFS Workshop Budapest, May 2019</vt:lpstr>
      <vt:lpstr>Content of the presentation</vt:lpstr>
      <vt:lpstr>Context</vt:lpstr>
      <vt:lpstr>Sample and contact strategy</vt:lpstr>
      <vt:lpstr>Présentation PowerPoint</vt:lpstr>
      <vt:lpstr>Overall response rate (voluntary survey)</vt:lpstr>
      <vt:lpstr>Gross rate by response mode</vt:lpstr>
      <vt:lpstr>Respondents ‘ characteristics: CAWI / CATI distribution by age group</vt:lpstr>
      <vt:lpstr>Respondents ‘ characteristics:  Comparaison by age group, 4Q18 and pilot 1</vt:lpstr>
      <vt:lpstr>Respondents ‘characteristics: activity status  </vt:lpstr>
      <vt:lpstr>CAWI interviews : Type of device</vt:lpstr>
      <vt:lpstr>CAWI interviews : behaviour and problems</vt:lpstr>
      <vt:lpstr>Interviews CATI</vt:lpstr>
      <vt:lpstr>Questions on occupation and business establishment</vt:lpstr>
      <vt:lpstr>Questions on occupations</vt:lpstr>
      <vt:lpstr>Questions on the establishment</vt:lpstr>
      <vt:lpstr>Conclusions</vt:lpstr>
      <vt:lpstr>Main results on pilot 2 (interrogation wave 2)</vt:lpstr>
      <vt:lpstr>Présentation PowerPoint</vt:lpstr>
    </vt:vector>
  </TitlesOfParts>
  <Company>Bundesverwaltung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Indicateurs OFS sur la retraite</dc:title>
  <dc:creator>Regli Greub Sylvie BFS</dc:creator>
  <cp:lastModifiedBy>Regli Greub Sylvie BFS</cp:lastModifiedBy>
  <cp:revision>251</cp:revision>
  <cp:lastPrinted>2018-08-14T12:54:36Z</cp:lastPrinted>
  <dcterms:created xsi:type="dcterms:W3CDTF">2017-08-31T16:41:13Z</dcterms:created>
  <dcterms:modified xsi:type="dcterms:W3CDTF">2019-05-06T11:02:59Z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0x01010056DFF2738F049B4EB78B663A5CB74604003E5AF7B2BAD9394BB494189B2FADCD9A</vt:lpwstr>
  </property>
  <property fmtid="{D5CDD505-2E9C-101B-9397-08002B2CF9AE}" pid="3" name="BFSZielseite">
    <vt:lpwstr>137;#Diffusion|17ad6c93-ffb8-4889-a519-7cd89a0abc6a</vt:lpwstr>
  </property>
  <property fmtid="{D5CDD505-2E9C-101B-9397-08002B2CF9AE}" pid="4" name="BFSThemen">
    <vt:lpwstr/>
  </property>
  <property fmtid="{D5CDD505-2E9C-101B-9397-08002B2CF9AE}" pid="5" name="OFSSubThemen">
    <vt:lpwstr/>
  </property>
  <property fmtid="{D5CDD505-2E9C-101B-9397-08002B2CF9AE}" pid="6" name="FSC#BSVTEMPL@102.1950:FileRespAmtstitel">
    <vt:lpwstr>Abteilung Gesundheit und Soziales</vt:lpwstr>
  </property>
  <property fmtid="{D5CDD505-2E9C-101B-9397-08002B2CF9AE}" pid="7" name="FSC#BSVTEMPL@102.1950:FileRespAmtstitel_F">
    <vt:lpwstr>Division Santé et affaires sociales</vt:lpwstr>
  </property>
  <property fmtid="{D5CDD505-2E9C-101B-9397-08002B2CF9AE}" pid="8" name="FSC#BSVTEMPL@102.1950:FileRespAmtstitel_I">
    <vt:lpwstr>Divisione Salute e affari sociali</vt:lpwstr>
  </property>
  <property fmtid="{D5CDD505-2E9C-101B-9397-08002B2CF9AE}" pid="9" name="FSC#BSVTEMPL@102.1950:FileRespAmtstitel_E">
    <vt:lpwstr>Division Health and Social Affairs</vt:lpwstr>
  </property>
  <property fmtid="{D5CDD505-2E9C-101B-9397-08002B2CF9AE}" pid="10" name="FSC#BSVTEMPL@102.1950:AssignmentName">
    <vt:lpwstr/>
  </property>
  <property fmtid="{D5CDD505-2E9C-101B-9397-08002B2CF9AE}" pid="11" name="FSC#BSVTEMPL@102.1950:BSVShortsign">
    <vt:lpwstr>SCN</vt:lpwstr>
  </property>
  <property fmtid="{D5CDD505-2E9C-101B-9397-08002B2CF9AE}" pid="12" name="FSC#BSVTEMPL@102.1950:DocumentID">
    <vt:lpwstr>11</vt:lpwstr>
  </property>
  <property fmtid="{D5CDD505-2E9C-101B-9397-08002B2CF9AE}" pid="13" name="FSC#BSVTEMPL@102.1950:Dossierref">
    <vt:lpwstr>041.1-5</vt:lpwstr>
  </property>
  <property fmtid="{D5CDD505-2E9C-101B-9397-08002B2CF9AE}" pid="14" name="FSC#BSVTEMPL@102.1950:Oursign">
    <vt:lpwstr>041.1-5 12.10.2017</vt:lpwstr>
  </property>
  <property fmtid="{D5CDD505-2E9C-101B-9397-08002B2CF9AE}" pid="15" name="FSC#BSVTEMPL@102.1950:EmpfName">
    <vt:lpwstr/>
  </property>
  <property fmtid="{D5CDD505-2E9C-101B-9397-08002B2CF9AE}" pid="16" name="FSC#BSVTEMPL@102.1950:EmpfOrt">
    <vt:lpwstr/>
  </property>
  <property fmtid="{D5CDD505-2E9C-101B-9397-08002B2CF9AE}" pid="17" name="FSC#BSVTEMPL@102.1950:EmpfPLZ">
    <vt:lpwstr/>
  </property>
  <property fmtid="{D5CDD505-2E9C-101B-9397-08002B2CF9AE}" pid="18" name="FSC#BSVTEMPL@102.1950:EmpfStrasse">
    <vt:lpwstr/>
  </property>
  <property fmtid="{D5CDD505-2E9C-101B-9397-08002B2CF9AE}" pid="19" name="FSC#BSVTEMPL@102.1950:FileRespEmail">
    <vt:lpwstr>Nadia.Scherer@bfs.admin.ch</vt:lpwstr>
  </property>
  <property fmtid="{D5CDD505-2E9C-101B-9397-08002B2CF9AE}" pid="20" name="FSC#BSVTEMPL@102.1950:FileRespFax">
    <vt:lpwstr>+41 58 463 65 88</vt:lpwstr>
  </property>
  <property fmtid="{D5CDD505-2E9C-101B-9397-08002B2CF9AE}" pid="21" name="FSC#BSVTEMPL@102.1950:FileRespHome">
    <vt:lpwstr>Neuchâtel</vt:lpwstr>
  </property>
  <property fmtid="{D5CDD505-2E9C-101B-9397-08002B2CF9AE}" pid="22" name="FSC#BSVTEMPL@102.1950:FileRespStreet">
    <vt:lpwstr>Espace de l'Europe 10</vt:lpwstr>
  </property>
  <property fmtid="{D5CDD505-2E9C-101B-9397-08002B2CF9AE}" pid="23" name="FSC#BSVTEMPL@102.1950:FileRespTel">
    <vt:lpwstr>+41 58 463 61 26</vt:lpwstr>
  </property>
  <property fmtid="{D5CDD505-2E9C-101B-9397-08002B2CF9AE}" pid="24" name="FSC#BSVTEMPL@102.1950:FileRespZipCode">
    <vt:lpwstr>2010</vt:lpwstr>
  </property>
  <property fmtid="{D5CDD505-2E9C-101B-9397-08002B2CF9AE}" pid="25" name="FSC#BSVTEMPL@102.1950:NameFileResponsible">
    <vt:lpwstr>Scherer</vt:lpwstr>
  </property>
  <property fmtid="{D5CDD505-2E9C-101B-9397-08002B2CF9AE}" pid="26" name="FSC#BSVTEMPL@102.1950:Shortsign">
    <vt:lpwstr>SCN</vt:lpwstr>
  </property>
  <property fmtid="{D5CDD505-2E9C-101B-9397-08002B2CF9AE}" pid="27" name="FSC#BSVTEMPL@102.1950:UserFunction">
    <vt:lpwstr>Sachbearbeiter,in - GS</vt:lpwstr>
  </property>
  <property fmtid="{D5CDD505-2E9C-101B-9397-08002B2CF9AE}" pid="28" name="FSC#BSVTEMPL@102.1950:VornameNameFileResponsible">
    <vt:lpwstr>Nadia</vt:lpwstr>
  </property>
  <property fmtid="{D5CDD505-2E9C-101B-9397-08002B2CF9AE}" pid="29" name="FSC#BSVTEMPL@102.1950:FileResponsible">
    <vt:lpwstr>Nadia Scherer</vt:lpwstr>
  </property>
  <property fmtid="{D5CDD505-2E9C-101B-9397-08002B2CF9AE}" pid="30" name="FSC#BSVTEMPL@102.1950:FileRespOrg">
    <vt:lpwstr>Strategie und Stab, BFS</vt:lpwstr>
  </property>
  <property fmtid="{D5CDD505-2E9C-101B-9397-08002B2CF9AE}" pid="31" name="FSC#BSVTEMPL@102.1950:FileRespOrgHome">
    <vt:lpwstr>Neuchâtel</vt:lpwstr>
  </property>
  <property fmtid="{D5CDD505-2E9C-101B-9397-08002B2CF9AE}" pid="32" name="FSC#BSVTEMPL@102.1950:FileRespOrgStreet">
    <vt:lpwstr>Espace de l'Europe 10</vt:lpwstr>
  </property>
  <property fmtid="{D5CDD505-2E9C-101B-9397-08002B2CF9AE}" pid="33" name="FSC#BSVTEMPL@102.1950:FileRespOrgZipCode">
    <vt:lpwstr>2010</vt:lpwstr>
  </property>
  <property fmtid="{D5CDD505-2E9C-101B-9397-08002B2CF9AE}" pid="34" name="FSC#BSVTEMPL@102.1950:FileRespOU">
    <vt:lpwstr>Strategy and Staff</vt:lpwstr>
  </property>
  <property fmtid="{D5CDD505-2E9C-101B-9397-08002B2CF9AE}" pid="35" name="FSC#BSVTEMPL@102.1950:Registrierdatum">
    <vt:lpwstr/>
  </property>
  <property fmtid="{D5CDD505-2E9C-101B-9397-08002B2CF9AE}" pid="36" name="FSC#BSVTEMPL@102.1950:RegPlanPos">
    <vt:lpwstr/>
  </property>
  <property fmtid="{D5CDD505-2E9C-101B-9397-08002B2CF9AE}" pid="37" name="FSC#BSVTEMPL@102.1950:ShortsignCreate">
    <vt:lpwstr>SCN</vt:lpwstr>
  </property>
  <property fmtid="{D5CDD505-2E9C-101B-9397-08002B2CF9AE}" pid="38" name="FSC#BSVTEMPL@102.1950:SubjectSubFile">
    <vt:lpwstr/>
  </property>
  <property fmtid="{D5CDD505-2E9C-101B-9397-08002B2CF9AE}" pid="39" name="FSC#BSVTEMPL@102.1950:SubjectDocument">
    <vt:lpwstr/>
  </property>
  <property fmtid="{D5CDD505-2E9C-101B-9397-08002B2CF9AE}" pid="40" name="FSC#BSVTEMPL@102.1950:TitleDossier">
    <vt:lpwstr>Groupes d'experts (GE)</vt:lpwstr>
  </property>
  <property fmtid="{D5CDD505-2E9C-101B-9397-08002B2CF9AE}" pid="41" name="FSC#BSVTEMPL@102.1950:ZusendungAm">
    <vt:lpwstr/>
  </property>
  <property fmtid="{D5CDD505-2E9C-101B-9397-08002B2CF9AE}" pid="42" name="FSC#EDICFG@15.1700:DossierrefSubFile">
    <vt:lpwstr>041.1-5/00002/00008/00002</vt:lpwstr>
  </property>
  <property fmtid="{D5CDD505-2E9C-101B-9397-08002B2CF9AE}" pid="43" name="FSC#EDICFG@15.1700:UniqueSubFileNumber">
    <vt:lpwstr>20174112-0011</vt:lpwstr>
  </property>
  <property fmtid="{D5CDD505-2E9C-101B-9397-08002B2CF9AE}" pid="44" name="FSC#BSVTEMPL@102.1950:DocumentIDEnhanced">
    <vt:lpwstr>041.1-5 12.10.2017 Doknr: 11</vt:lpwstr>
  </property>
  <property fmtid="{D5CDD505-2E9C-101B-9397-08002B2CF9AE}" pid="45" name="FSC#EDICFG@15.1700:FileRespInitials">
    <vt:lpwstr>SCN</vt:lpwstr>
  </property>
  <property fmtid="{D5CDD505-2E9C-101B-9397-08002B2CF9AE}" pid="46" name="FSC#EDICFG@15.1700:FileRespOrgD">
    <vt:lpwstr>Strategie und Stab</vt:lpwstr>
  </property>
  <property fmtid="{D5CDD505-2E9C-101B-9397-08002B2CF9AE}" pid="47" name="FSC#EDICFG@15.1700:FileRespOrgF">
    <vt:lpwstr>Stratégie et état-major</vt:lpwstr>
  </property>
  <property fmtid="{D5CDD505-2E9C-101B-9397-08002B2CF9AE}" pid="48" name="FSC#EDICFG@15.1700:FileRespOrgE">
    <vt:lpwstr>Strategy and Staff</vt:lpwstr>
  </property>
  <property fmtid="{D5CDD505-2E9C-101B-9397-08002B2CF9AE}" pid="49" name="FSC#EDICFG@15.1700:FileRespOrgI">
    <vt:lpwstr>Strategia e stato maggiore</vt:lpwstr>
  </property>
  <property fmtid="{D5CDD505-2E9C-101B-9397-08002B2CF9AE}" pid="50" name="FSC#EDICFG@15.1700:FileResponsibleSalutation">
    <vt:lpwstr/>
  </property>
  <property fmtid="{D5CDD505-2E9C-101B-9397-08002B2CF9AE}" pid="51" name="FSC#EDICFG@15.1700:SignerLeft">
    <vt:lpwstr/>
  </property>
  <property fmtid="{D5CDD505-2E9C-101B-9397-08002B2CF9AE}" pid="52" name="FSC#EDICFG@15.1700:SignerLeftFunction">
    <vt:lpwstr/>
  </property>
  <property fmtid="{D5CDD505-2E9C-101B-9397-08002B2CF9AE}" pid="53" name="FSC#EDICFG@15.1700:SignerRight">
    <vt:lpwstr/>
  </property>
  <property fmtid="{D5CDD505-2E9C-101B-9397-08002B2CF9AE}" pid="54" name="FSC#EDICFG@15.1700:SignerRightFunction">
    <vt:lpwstr/>
  </property>
  <property fmtid="{D5CDD505-2E9C-101B-9397-08002B2CF9AE}" pid="55" name="FSC#COOELAK@1.1001:Subject">
    <vt:lpwstr/>
  </property>
  <property fmtid="{D5CDD505-2E9C-101B-9397-08002B2CF9AE}" pid="56" name="FSC#COOELAK@1.1001:FileReference">
    <vt:lpwstr/>
  </property>
  <property fmtid="{D5CDD505-2E9C-101B-9397-08002B2CF9AE}" pid="57" name="FSC#COOELAK@1.1001:FileRefYear">
    <vt:lpwstr>2012</vt:lpwstr>
  </property>
  <property fmtid="{D5CDD505-2E9C-101B-9397-08002B2CF9AE}" pid="58" name="FSC#COOELAK@1.1001:FileRefOrdinal">
    <vt:lpwstr>69</vt:lpwstr>
  </property>
  <property fmtid="{D5CDD505-2E9C-101B-9397-08002B2CF9AE}" pid="59" name="FSC#COOELAK@1.1001:FileRefOU">
    <vt:lpwstr>INT</vt:lpwstr>
  </property>
  <property fmtid="{D5CDD505-2E9C-101B-9397-08002B2CF9AE}" pid="60" name="FSC#COOELAK@1.1001:Organization">
    <vt:lpwstr/>
  </property>
  <property fmtid="{D5CDD505-2E9C-101B-9397-08002B2CF9AE}" pid="61" name="FSC#COOELAK@1.1001:Owner">
    <vt:lpwstr>Vuille Alain</vt:lpwstr>
  </property>
  <property fmtid="{D5CDD505-2E9C-101B-9397-08002B2CF9AE}" pid="62" name="FSC#COOELAK@1.1001:OwnerExtension">
    <vt:lpwstr>+41 58 463 62 72</vt:lpwstr>
  </property>
  <property fmtid="{D5CDD505-2E9C-101B-9397-08002B2CF9AE}" pid="63" name="FSC#COOELAK@1.1001:OwnerFaxExtension">
    <vt:lpwstr>+41 58 463 65 88</vt:lpwstr>
  </property>
  <property fmtid="{D5CDD505-2E9C-101B-9397-08002B2CF9AE}" pid="64" name="FSC#COOELAK@1.1001:DispatchedBy">
    <vt:lpwstr/>
  </property>
  <property fmtid="{D5CDD505-2E9C-101B-9397-08002B2CF9AE}" pid="65" name="FSC#COOELAK@1.1001:DispatchedAt">
    <vt:lpwstr/>
  </property>
  <property fmtid="{D5CDD505-2E9C-101B-9397-08002B2CF9AE}" pid="66" name="FSC#COOELAK@1.1001:ApprovedBy">
    <vt:lpwstr/>
  </property>
  <property fmtid="{D5CDD505-2E9C-101B-9397-08002B2CF9AE}" pid="67" name="FSC#COOELAK@1.1001:ApprovedAt">
    <vt:lpwstr/>
  </property>
  <property fmtid="{D5CDD505-2E9C-101B-9397-08002B2CF9AE}" pid="68" name="FSC#COOELAK@1.1001:Department">
    <vt:lpwstr>Arbeit und Erwerbsleben, BFS</vt:lpwstr>
  </property>
  <property fmtid="{D5CDD505-2E9C-101B-9397-08002B2CF9AE}" pid="69" name="FSC#COOELAK@1.1001:CreatedAt">
    <vt:lpwstr>08.11.2017</vt:lpwstr>
  </property>
  <property fmtid="{D5CDD505-2E9C-101B-9397-08002B2CF9AE}" pid="70" name="FSC#COOELAK@1.1001:OU">
    <vt:lpwstr>Strategie und Stab, BFS</vt:lpwstr>
  </property>
  <property fmtid="{D5CDD505-2E9C-101B-9397-08002B2CF9AE}" pid="71" name="FSC#COOELAK@1.1001:Priority">
    <vt:lpwstr> ()</vt:lpwstr>
  </property>
  <property fmtid="{D5CDD505-2E9C-101B-9397-08002B2CF9AE}" pid="72" name="FSC#COOELAK@1.1001:ObjBarCode">
    <vt:lpwstr>*COO.2080.104.2.1076541*</vt:lpwstr>
  </property>
  <property fmtid="{D5CDD505-2E9C-101B-9397-08002B2CF9AE}" pid="73" name="FSC#COOELAK@1.1001:RefBarCode">
    <vt:lpwstr>*COO.2080.104.3.1070264*</vt:lpwstr>
  </property>
  <property fmtid="{D5CDD505-2E9C-101B-9397-08002B2CF9AE}" pid="74" name="FSC#COOELAK@1.1001:FileRefBarCode">
    <vt:lpwstr>*041.1-5*</vt:lpwstr>
  </property>
  <property fmtid="{D5CDD505-2E9C-101B-9397-08002B2CF9AE}" pid="75" name="FSC#COOELAK@1.1001:ExternalRef">
    <vt:lpwstr/>
  </property>
  <property fmtid="{D5CDD505-2E9C-101B-9397-08002B2CF9AE}" pid="76" name="FSC#COOELAK@1.1001:IncomingNumber">
    <vt:lpwstr/>
  </property>
  <property fmtid="{D5CDD505-2E9C-101B-9397-08002B2CF9AE}" pid="77" name="FSC#COOELAK@1.1001:IncomingSubject">
    <vt:lpwstr/>
  </property>
  <property fmtid="{D5CDD505-2E9C-101B-9397-08002B2CF9AE}" pid="78" name="FSC#COOELAK@1.1001:ProcessResponsible">
    <vt:lpwstr/>
  </property>
  <property fmtid="{D5CDD505-2E9C-101B-9397-08002B2CF9AE}" pid="79" name="FSC#COOELAK@1.1001:ProcessResponsiblePhone">
    <vt:lpwstr/>
  </property>
  <property fmtid="{D5CDD505-2E9C-101B-9397-08002B2CF9AE}" pid="80" name="FSC#COOELAK@1.1001:ProcessResponsibleMail">
    <vt:lpwstr/>
  </property>
  <property fmtid="{D5CDD505-2E9C-101B-9397-08002B2CF9AE}" pid="81" name="FSC#COOELAK@1.1001:ProcessResponsibleFax">
    <vt:lpwstr/>
  </property>
  <property fmtid="{D5CDD505-2E9C-101B-9397-08002B2CF9AE}" pid="82" name="FSC#COOELAK@1.1001:ApproverFirstName">
    <vt:lpwstr/>
  </property>
  <property fmtid="{D5CDD505-2E9C-101B-9397-08002B2CF9AE}" pid="83" name="FSC#COOELAK@1.1001:ApproverSurName">
    <vt:lpwstr/>
  </property>
  <property fmtid="{D5CDD505-2E9C-101B-9397-08002B2CF9AE}" pid="84" name="FSC#COOELAK@1.1001:ApproverTitle">
    <vt:lpwstr/>
  </property>
  <property fmtid="{D5CDD505-2E9C-101B-9397-08002B2CF9AE}" pid="85" name="FSC#COOELAK@1.1001:ExternalDate">
    <vt:lpwstr/>
  </property>
  <property fmtid="{D5CDD505-2E9C-101B-9397-08002B2CF9AE}" pid="86" name="FSC#COOELAK@1.1001:SettlementApprovedAt">
    <vt:lpwstr/>
  </property>
  <property fmtid="{D5CDD505-2E9C-101B-9397-08002B2CF9AE}" pid="87" name="FSC#COOELAK@1.1001:BaseNumber">
    <vt:lpwstr>041.1</vt:lpwstr>
  </property>
  <property fmtid="{D5CDD505-2E9C-101B-9397-08002B2CF9AE}" pid="88" name="FSC#COOELAK@1.1001:CurrentUserRolePos">
    <vt:lpwstr>Collaborateur, -trice spécialisé(e)</vt:lpwstr>
  </property>
  <property fmtid="{D5CDD505-2E9C-101B-9397-08002B2CF9AE}" pid="89" name="FSC#COOELAK@1.1001:CurrentUserEmail">
    <vt:lpwstr>Alain.Vuille@bfs.admin.ch</vt:lpwstr>
  </property>
  <property fmtid="{D5CDD505-2E9C-101B-9397-08002B2CF9AE}" pid="90" name="FSC#ELAKGOV@1.1001:PersonalSubjGender">
    <vt:lpwstr/>
  </property>
  <property fmtid="{D5CDD505-2E9C-101B-9397-08002B2CF9AE}" pid="91" name="FSC#ELAKGOV@1.1001:PersonalSubjFirstName">
    <vt:lpwstr/>
  </property>
  <property fmtid="{D5CDD505-2E9C-101B-9397-08002B2CF9AE}" pid="92" name="FSC#ELAKGOV@1.1001:PersonalSubjSurName">
    <vt:lpwstr/>
  </property>
  <property fmtid="{D5CDD505-2E9C-101B-9397-08002B2CF9AE}" pid="93" name="FSC#ELAKGOV@1.1001:PersonalSubjSalutation">
    <vt:lpwstr/>
  </property>
  <property fmtid="{D5CDD505-2E9C-101B-9397-08002B2CF9AE}" pid="94" name="FSC#ELAKGOV@1.1001:PersonalSubjAddress">
    <vt:lpwstr/>
  </property>
  <property fmtid="{D5CDD505-2E9C-101B-9397-08002B2CF9AE}" pid="95" name="FSC#ATSTATECFG@1.1001:Office">
    <vt:lpwstr/>
  </property>
  <property fmtid="{D5CDD505-2E9C-101B-9397-08002B2CF9AE}" pid="96" name="FSC#ATSTATECFG@1.1001:Agent">
    <vt:lpwstr>Nadia Scherer</vt:lpwstr>
  </property>
  <property fmtid="{D5CDD505-2E9C-101B-9397-08002B2CF9AE}" pid="97" name="FSC#ATSTATECFG@1.1001:AgentPhone">
    <vt:lpwstr>+41 58 463 61 26</vt:lpwstr>
  </property>
  <property fmtid="{D5CDD505-2E9C-101B-9397-08002B2CF9AE}" pid="98" name="FSC#ATSTATECFG@1.1001:DepartmentFax">
    <vt:lpwstr/>
  </property>
  <property fmtid="{D5CDD505-2E9C-101B-9397-08002B2CF9AE}" pid="99" name="FSC#ATSTATECFG@1.1001:DepartmentEmail">
    <vt:lpwstr>gever@bfs.admin.ch</vt:lpwstr>
  </property>
  <property fmtid="{D5CDD505-2E9C-101B-9397-08002B2CF9AE}" pid="100" name="FSC#ATSTATECFG@1.1001:SubfileDate">
    <vt:lpwstr/>
  </property>
  <property fmtid="{D5CDD505-2E9C-101B-9397-08002B2CF9AE}" pid="101" name="FSC#ATSTATECFG@1.1001:SubfileSubject">
    <vt:lpwstr/>
  </property>
  <property fmtid="{D5CDD505-2E9C-101B-9397-08002B2CF9AE}" pid="102" name="FSC#ATSTATECFG@1.1001:DepartmentZipCode">
    <vt:lpwstr>2010</vt:lpwstr>
  </property>
  <property fmtid="{D5CDD505-2E9C-101B-9397-08002B2CF9AE}" pid="103" name="FSC#ATSTATECFG@1.1001:DepartmentCountry">
    <vt:lpwstr/>
  </property>
  <property fmtid="{D5CDD505-2E9C-101B-9397-08002B2CF9AE}" pid="104" name="FSC#ATSTATECFG@1.1001:DepartmentCity">
    <vt:lpwstr>Neuchâtel</vt:lpwstr>
  </property>
  <property fmtid="{D5CDD505-2E9C-101B-9397-08002B2CF9AE}" pid="105" name="FSC#ATSTATECFG@1.1001:DepartmentStreet">
    <vt:lpwstr>Espace de l'Europe 10</vt:lpwstr>
  </property>
  <property fmtid="{D5CDD505-2E9C-101B-9397-08002B2CF9AE}" pid="106" name="FSC#ATSTATECFG@1.1001:DepartmentDVR">
    <vt:lpwstr/>
  </property>
  <property fmtid="{D5CDD505-2E9C-101B-9397-08002B2CF9AE}" pid="107" name="FSC#ATSTATECFG@1.1001:DepartmentUID">
    <vt:lpwstr/>
  </property>
  <property fmtid="{D5CDD505-2E9C-101B-9397-08002B2CF9AE}" pid="108" name="FSC#ATSTATECFG@1.1001:SubfileReference">
    <vt:lpwstr>041.1-5/00002/00008/00002</vt:lpwstr>
  </property>
  <property fmtid="{D5CDD505-2E9C-101B-9397-08002B2CF9AE}" pid="109" name="FSC#ATSTATECFG@1.1001:Clause">
    <vt:lpwstr/>
  </property>
  <property fmtid="{D5CDD505-2E9C-101B-9397-08002B2CF9AE}" pid="110" name="FSC#ATSTATECFG@1.1001:ApprovedSignature">
    <vt:lpwstr/>
  </property>
  <property fmtid="{D5CDD505-2E9C-101B-9397-08002B2CF9AE}" pid="111" name="FSC#ATSTATECFG@1.1001:BankAccount">
    <vt:lpwstr/>
  </property>
  <property fmtid="{D5CDD505-2E9C-101B-9397-08002B2CF9AE}" pid="112" name="FSC#ATSTATECFG@1.1001:BankAccountOwner">
    <vt:lpwstr/>
  </property>
  <property fmtid="{D5CDD505-2E9C-101B-9397-08002B2CF9AE}" pid="113" name="FSC#ATSTATECFG@1.1001:BankInstitute">
    <vt:lpwstr/>
  </property>
  <property fmtid="{D5CDD505-2E9C-101B-9397-08002B2CF9AE}" pid="114" name="FSC#ATSTATECFG@1.1001:BankAccountID">
    <vt:lpwstr/>
  </property>
  <property fmtid="{D5CDD505-2E9C-101B-9397-08002B2CF9AE}" pid="115" name="FSC#ATSTATECFG@1.1001:BankAccountIBAN">
    <vt:lpwstr/>
  </property>
  <property fmtid="{D5CDD505-2E9C-101B-9397-08002B2CF9AE}" pid="116" name="FSC#ATSTATECFG@1.1001:BankAccountBIC">
    <vt:lpwstr/>
  </property>
  <property fmtid="{D5CDD505-2E9C-101B-9397-08002B2CF9AE}" pid="117" name="FSC#ATSTATECFG@1.1001:BankName">
    <vt:lpwstr/>
  </property>
  <property fmtid="{D5CDD505-2E9C-101B-9397-08002B2CF9AE}" pid="118" name="FSC#COOSYSTEM@1.1:Container">
    <vt:lpwstr>COO.2080.104.2.1076541</vt:lpwstr>
  </property>
  <property fmtid="{D5CDD505-2E9C-101B-9397-08002B2CF9AE}" pid="119" name="FSC#FSCFOLIO@1.1001:docpropproject">
    <vt:lpwstr/>
  </property>
</Properties>
</file>