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6" r:id="rId9"/>
    <p:sldId id="267" r:id="rId10"/>
    <p:sldId id="270" r:id="rId11"/>
    <p:sldId id="262" r:id="rId12"/>
    <p:sldId id="271" r:id="rId13"/>
    <p:sldId id="269" r:id="rId14"/>
    <p:sldId id="272" r:id="rId15"/>
    <p:sldId id="264" r:id="rId16"/>
  </p:sldIdLst>
  <p:sldSz cx="9144000" cy="6858000" type="screen4x3"/>
  <p:notesSz cx="6858000" cy="9144000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a Vanaga" initials="IV" lastIdx="1" clrIdx="0">
    <p:extLst>
      <p:ext uri="{19B8F6BF-5375-455C-9EA6-DF929625EA0E}">
        <p15:presenceInfo xmlns:p15="http://schemas.microsoft.com/office/powerpoint/2012/main" userId="Inga Vana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C6D8"/>
    <a:srgbClr val="A7D6E3"/>
    <a:srgbClr val="C2E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5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Sheet1!$Q$25</c:f>
              <c:strCache>
                <c:ptCount val="1"/>
                <c:pt idx="0">
                  <c:v>PAPI</c:v>
                </c:pt>
              </c:strCache>
            </c:strRef>
          </c:tx>
          <c:spPr>
            <a:solidFill>
              <a:srgbClr val="D1FFF0"/>
            </a:solidFill>
            <a:ln>
              <a:noFill/>
            </a:ln>
            <a:effectLst/>
          </c:spPr>
          <c:invertIfNegative val="0"/>
          <c:cat>
            <c:strRef>
              <c:f>Sheet1!$P$26:$P$39</c:f>
              <c:strCache>
                <c:ptCount val="14"/>
                <c:pt idx="0">
                  <c:v>1995-2005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strCache>
            </c:strRef>
          </c:cat>
          <c:val>
            <c:numRef>
              <c:f>Sheet1!$Q$26:$Q$39</c:f>
              <c:numCache>
                <c:formatCode>General</c:formatCode>
                <c:ptCount val="14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3-4D85-86C8-C5CEA0B7453A}"/>
            </c:ext>
          </c:extLst>
        </c:ser>
        <c:ser>
          <c:idx val="1"/>
          <c:order val="1"/>
          <c:tx>
            <c:strRef>
              <c:f>Sheet1!$R$25</c:f>
              <c:strCache>
                <c:ptCount val="1"/>
                <c:pt idx="0">
                  <c:v>CAPI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invertIfNegative val="0"/>
          <c:cat>
            <c:strRef>
              <c:f>Sheet1!$P$26:$P$39</c:f>
              <c:strCache>
                <c:ptCount val="14"/>
                <c:pt idx="0">
                  <c:v>1995-2005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strCache>
            </c:strRef>
          </c:cat>
          <c:val>
            <c:numRef>
              <c:f>Sheet1!$R$26:$R$39</c:f>
              <c:numCache>
                <c:formatCode>General</c:formatCode>
                <c:ptCount val="14"/>
                <c:pt idx="1">
                  <c:v>100</c:v>
                </c:pt>
                <c:pt idx="2">
                  <c:v>75</c:v>
                </c:pt>
                <c:pt idx="3">
                  <c:v>61</c:v>
                </c:pt>
                <c:pt idx="4">
                  <c:v>71</c:v>
                </c:pt>
                <c:pt idx="5">
                  <c:v>75</c:v>
                </c:pt>
                <c:pt idx="6">
                  <c:v>80</c:v>
                </c:pt>
                <c:pt idx="7">
                  <c:v>79</c:v>
                </c:pt>
                <c:pt idx="8">
                  <c:v>83</c:v>
                </c:pt>
                <c:pt idx="9">
                  <c:v>90</c:v>
                </c:pt>
                <c:pt idx="10">
                  <c:v>73</c:v>
                </c:pt>
                <c:pt idx="11">
                  <c:v>72</c:v>
                </c:pt>
                <c:pt idx="12">
                  <c:v>80</c:v>
                </c:pt>
                <c:pt idx="1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A3-4D85-86C8-C5CEA0B7453A}"/>
            </c:ext>
          </c:extLst>
        </c:ser>
        <c:ser>
          <c:idx val="2"/>
          <c:order val="2"/>
          <c:tx>
            <c:strRef>
              <c:f>Sheet1!$S$25</c:f>
              <c:strCache>
                <c:ptCount val="1"/>
                <c:pt idx="0">
                  <c:v>CATI</c:v>
                </c:pt>
              </c:strCache>
            </c:strRef>
          </c:tx>
          <c:spPr>
            <a:solidFill>
              <a:srgbClr val="71DDDA"/>
            </a:solidFill>
            <a:ln>
              <a:noFill/>
            </a:ln>
            <a:effectLst/>
          </c:spPr>
          <c:invertIfNegative val="0"/>
          <c:cat>
            <c:strRef>
              <c:f>Sheet1!$P$26:$P$39</c:f>
              <c:strCache>
                <c:ptCount val="14"/>
                <c:pt idx="0">
                  <c:v>1995-2005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strCache>
            </c:strRef>
          </c:cat>
          <c:val>
            <c:numRef>
              <c:f>Sheet1!$S$26:$S$39</c:f>
              <c:numCache>
                <c:formatCode>General</c:formatCode>
                <c:ptCount val="14"/>
                <c:pt idx="2">
                  <c:v>25</c:v>
                </c:pt>
                <c:pt idx="3">
                  <c:v>39</c:v>
                </c:pt>
                <c:pt idx="4">
                  <c:v>29</c:v>
                </c:pt>
                <c:pt idx="5">
                  <c:v>25</c:v>
                </c:pt>
                <c:pt idx="6">
                  <c:v>20</c:v>
                </c:pt>
                <c:pt idx="7">
                  <c:v>21</c:v>
                </c:pt>
                <c:pt idx="8">
                  <c:v>17</c:v>
                </c:pt>
                <c:pt idx="9">
                  <c:v>10</c:v>
                </c:pt>
                <c:pt idx="10">
                  <c:v>27</c:v>
                </c:pt>
                <c:pt idx="11">
                  <c:v>28</c:v>
                </c:pt>
                <c:pt idx="12">
                  <c:v>20</c:v>
                </c:pt>
                <c:pt idx="1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A3-4D85-86C8-C5CEA0B7453A}"/>
            </c:ext>
          </c:extLst>
        </c:ser>
        <c:ser>
          <c:idx val="3"/>
          <c:order val="3"/>
          <c:tx>
            <c:strRef>
              <c:f>Sheet1!$T$25</c:f>
              <c:strCache>
                <c:ptCount val="1"/>
                <c:pt idx="0">
                  <c:v>CAWI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Sheet1!$P$26:$P$39</c:f>
              <c:strCache>
                <c:ptCount val="14"/>
                <c:pt idx="0">
                  <c:v>1995-2005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strCache>
            </c:strRef>
          </c:cat>
          <c:val>
            <c:numRef>
              <c:f>Sheet1!$T$26:$T$39</c:f>
              <c:numCache>
                <c:formatCode>General</c:formatCode>
                <c:ptCount val="14"/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A3-4D85-86C8-C5CEA0B74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8278720"/>
        <c:axId val="778071408"/>
      </c:barChart>
      <c:catAx>
        <c:axId val="77827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778071408"/>
        <c:crosses val="autoZero"/>
        <c:auto val="1"/>
        <c:lblAlgn val="ctr"/>
        <c:lblOffset val="100"/>
        <c:noMultiLvlLbl val="0"/>
      </c:catAx>
      <c:valAx>
        <c:axId val="77807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77827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090395-23D3-41CD-9A06-C02B267F54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745F4-4914-4621-916B-AA2B48198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16FDCC-8D51-4A9B-A890-5293732CF1A3}" type="datetimeFigureOut">
              <a:rPr lang="lv-LV"/>
              <a:pPr>
                <a:defRPr/>
              </a:pPr>
              <a:t>02.05.2019</a:t>
            </a:fld>
            <a:endParaRPr lang="lv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8F5EAF7-75AF-4A81-8D87-CD1C29679A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CAB56DC-B941-4186-B661-E51764F3B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468DA-0F97-4938-8F69-96E22AE8BA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EA786-0023-4A4D-AAEF-4C6C434A2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9578137-2897-4F07-B9F8-65BDCD8F07F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B9F6C81B-48DF-4FDE-96D8-8083CCF908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5E7E1ED6-3933-45B0-9578-F4B622900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1B9F9-7C5F-4FA1-B7CF-0492005FA920}"/>
              </a:ext>
            </a:extLst>
          </p:cNvPr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F4B4590E-6D96-46B5-BE06-86604A7B09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5" y="6146800"/>
            <a:ext cx="1855788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24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330917B3-36FC-4690-9560-6B5505DCC6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D0D26DA-979B-44DC-A4AB-36A2849A4E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56569B-F112-48E0-9BB4-45C2F707D3E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B30CAB4B-2786-4DCF-BE0C-51E2DFA782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42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15887C3B-B4C0-4619-B898-6D5D8946F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8DAF1BF2-DC0E-4B38-B190-ECE54E9D89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E345867-112D-46E5-9BCD-0EA401D68710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5AA48B2C-9F9B-4292-8759-AAD40FF3E1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14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8CD41F-5374-4CD8-B933-832690336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>
            <a:extLst>
              <a:ext uri="{FF2B5EF4-FFF2-40B4-BE49-F238E27FC236}">
                <a16:creationId xmlns:a16="http://schemas.microsoft.com/office/drawing/2014/main" id="{AA065DFB-42BA-46E9-B614-110B7DC47B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C9B15D7-1461-4CB7-9285-47E77930BC2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A26A1AD-FF07-4B35-8F6A-F6F2DE11AD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93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DD923699-47F5-4220-AEFA-E82B87DC68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22">
            <a:extLst>
              <a:ext uri="{FF2B5EF4-FFF2-40B4-BE49-F238E27FC236}">
                <a16:creationId xmlns:a16="http://schemas.microsoft.com/office/drawing/2014/main" id="{18FDCBAD-4E66-44F2-BA4D-74E0A07078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88006FA3-DB55-40C2-A25F-63CB92D65E8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C30D806-37D0-436E-BF14-B2FAD3DF65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84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B8F753E0-92A5-44EF-AA0B-8EA212E2F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278AC60-5FEA-427F-BFA7-000A24056D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3067589-591B-4B4D-B33D-406F846641E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650626-CAF1-450A-BDE1-9E145F44A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63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AEBA6B4-F63A-4E51-A4F1-3EE5DFAC21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7E199530-5C4E-4F4C-89E7-680793D3B39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7C2FA31-1944-4523-92DA-08504C9BFA42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4335E34-393B-401B-A7E3-14FCF1BE0A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3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F1CD4E-AD57-47F8-BFD2-AE4B916A0B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>
            <a:extLst>
              <a:ext uri="{FF2B5EF4-FFF2-40B4-BE49-F238E27FC236}">
                <a16:creationId xmlns:a16="http://schemas.microsoft.com/office/drawing/2014/main" id="{33EFE360-DD40-41A7-8DD4-2E4A28AFED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5661CBD9-E555-43C9-98A9-2D783902921E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3BCF0F60-4BD6-4B0E-9901-59E7755772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7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B298CB0A-352B-463F-A16D-89E201F4F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CC76531-C454-4C21-A1FE-A75DAD0B45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B3DF6B-F908-4AD9-BBB6-34CFB9A28C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5" y="6146800"/>
            <a:ext cx="1855788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40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7DA5FE2-A34B-47F3-8608-B6711307D3D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74EF8A1-D1EE-467A-B1DB-0F8865784F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10F0E-FCEC-424C-A0B3-094AB51F1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EDC5C5-4956-43E6-851D-B747AED2A3DF}" type="datetime1">
              <a:rPr lang="en-US"/>
              <a:pPr>
                <a:defRPr/>
              </a:pPr>
              <a:t>5/2/2019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256E-627B-4500-BA93-E8B27F2A5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40FA0-2CEC-4CDE-9D27-964478A9C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AE80C54-4F9E-4E0F-BD11-225B370D11FB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hf hdr="0" ftr="0" dt="0"/>
  <p:txStyles>
    <p:titleStyle>
      <a:lvl1pPr algn="ctr" defTabSz="938213" rtl="0" eaLnBrk="1" fontAlgn="base" hangingPunct="1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2pPr>
      <a:lvl3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3pPr>
      <a:lvl4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4pPr>
      <a:lvl5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92100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1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30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9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28CDDB5-5DBC-4746-98B6-BB3F55BA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38"/>
          </a:xfrm>
        </p:spPr>
        <p:txBody>
          <a:bodyPr/>
          <a:lstStyle/>
          <a:p>
            <a:r>
              <a:rPr lang="en-GB" altLang="lv-LV" dirty="0">
                <a:solidFill>
                  <a:schemeClr val="accent5">
                    <a:lumMod val="50000"/>
                  </a:schemeClr>
                </a:solidFill>
              </a:rPr>
              <a:t>CAWI in Latvian LFS</a:t>
            </a: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BB7DA2AA-50B5-460B-8000-F52EA3E9A0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Labour Force Survey Workshop, 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</a:p>
        </p:txBody>
      </p:sp>
      <p:sp>
        <p:nvSpPr>
          <p:cNvPr id="12292" name="Text Placeholder 3">
            <a:extLst>
              <a:ext uri="{FF2B5EF4-FFF2-40B4-BE49-F238E27FC236}">
                <a16:creationId xmlns:a16="http://schemas.microsoft.com/office/drawing/2014/main" id="{3A48DADF-41D5-4267-8D7D-1ABBF63EBE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altLang="lv-LV" b="1" dirty="0"/>
              <a:t>Inga Vanaga</a:t>
            </a:r>
            <a:r>
              <a:rPr lang="lv-LV" altLang="lv-LV" dirty="0"/>
              <a:t>, </a:t>
            </a:r>
            <a:r>
              <a:rPr lang="en-GB" dirty="0"/>
              <a:t>Household Survey Design Section</a:t>
            </a:r>
            <a:r>
              <a:rPr lang="lv-LV" dirty="0"/>
              <a:t>, </a:t>
            </a:r>
            <a:r>
              <a:rPr lang="en-GB" dirty="0"/>
              <a:t>CSB of Latvia</a:t>
            </a:r>
            <a:endParaRPr lang="lv-LV" dirty="0"/>
          </a:p>
          <a:p>
            <a:endParaRPr lang="lv-LV" dirty="0"/>
          </a:p>
          <a:p>
            <a:endParaRPr lang="lv-LV" altLang="lv-LV" dirty="0"/>
          </a:p>
        </p:txBody>
      </p:sp>
      <p:pic>
        <p:nvPicPr>
          <p:cNvPr id="12293" name="Picture 4">
            <a:extLst>
              <a:ext uri="{FF2B5EF4-FFF2-40B4-BE49-F238E27FC236}">
                <a16:creationId xmlns:a16="http://schemas.microsoft.com/office/drawing/2014/main" id="{85292138-F573-48DD-BE20-32CADDB63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5" y="6146800"/>
            <a:ext cx="1855788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77946E5-AA60-423D-817C-B0A1AFE6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424343"/>
          </a:xfrm>
        </p:spPr>
        <p:txBody>
          <a:bodyPr>
            <a:noAutofit/>
          </a:bodyPr>
          <a:lstStyle/>
          <a:p>
            <a:pPr algn="ctr"/>
            <a:r>
              <a:rPr lang="en-US" altLang="lv-LV" sz="2200" b="0" dirty="0">
                <a:solidFill>
                  <a:schemeClr val="accent5">
                    <a:lumMod val="75000"/>
                  </a:schemeClr>
                </a:solidFill>
              </a:rPr>
              <a:t>Data Collection Evolution in Latvian LFS</a:t>
            </a:r>
            <a:endParaRPr lang="lv-LV" altLang="lv-LV" sz="22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FC4754A7-87CE-49C6-A6F7-6CE8D953CC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383696"/>
              </p:ext>
            </p:extLst>
          </p:nvPr>
        </p:nvGraphicFramePr>
        <p:xfrm>
          <a:off x="2407640" y="1240871"/>
          <a:ext cx="6034481" cy="400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2481">
                  <a:extLst>
                    <a:ext uri="{9D8B030D-6E8A-4147-A177-3AD203B41FA5}">
                      <a16:colId xmlns:a16="http://schemas.microsoft.com/office/drawing/2014/main" val="120061297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56389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83875451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87786992"/>
                    </a:ext>
                  </a:extLst>
                </a:gridCol>
              </a:tblGrid>
              <a:tr h="438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Period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Mode of interviews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Waves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entry programme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970935"/>
                  </a:ext>
                </a:extLst>
              </a:tr>
              <a:tr h="422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from November 1995 to 2005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PAPI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Blaise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623764"/>
                  </a:ext>
                </a:extLst>
              </a:tr>
              <a:tr h="438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since 2006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CAPI</a:t>
                      </a: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Blaise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591336"/>
                  </a:ext>
                </a:extLst>
              </a:tr>
              <a:tr h="105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since 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Q2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2007 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CAPI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CATI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</a:t>
                      </a:r>
                      <a:r>
                        <a:rPr lang="lv-LV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waves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Blaise until 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Q1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2013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ISDAVS CASIS since 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Q2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2013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466129"/>
                  </a:ext>
                </a:extLst>
              </a:tr>
              <a:tr h="626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since 2018</a:t>
                      </a:r>
                      <a:endParaRPr lang="lv-LV" sz="1400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82C6D8">
                        <a:alpha val="937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CAPI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CATI</a:t>
                      </a:r>
                      <a:endParaRPr lang="lv-LV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CAWI</a:t>
                      </a:r>
                      <a:endParaRPr lang="lv-LV" sz="1400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82C6D8">
                        <a:alpha val="937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waves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  <a:r>
                        <a:rPr lang="lv-LV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</a:t>
                      </a: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waves</a:t>
                      </a:r>
                      <a:r>
                        <a:rPr lang="lv-LV" sz="1400" i="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i="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2–3</a:t>
                      </a:r>
                      <a:endParaRPr lang="lv-LV" sz="1400" i="0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82C6D8">
                        <a:alpha val="937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ISDAVS CASIS</a:t>
                      </a:r>
                      <a:endParaRPr lang="lv-LV" sz="1400" i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82C6D8">
                        <a:alpha val="9372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525667"/>
                  </a:ext>
                </a:extLst>
              </a:tr>
            </a:tbl>
          </a:graphicData>
        </a:graphic>
      </p:graphicFrame>
      <p:sp>
        <p:nvSpPr>
          <p:cNvPr id="13316" name="Text Placeholder 3">
            <a:extLst>
              <a:ext uri="{FF2B5EF4-FFF2-40B4-BE49-F238E27FC236}">
                <a16:creationId xmlns:a16="http://schemas.microsoft.com/office/drawing/2014/main" id="{AC5D4CEB-21BA-492A-94C2-2FD2168E6D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</p:txBody>
      </p:sp>
      <p:sp>
        <p:nvSpPr>
          <p:cNvPr id="13317" name="Text Placeholder 4">
            <a:extLst>
              <a:ext uri="{FF2B5EF4-FFF2-40B4-BE49-F238E27FC236}">
                <a16:creationId xmlns:a16="http://schemas.microsoft.com/office/drawing/2014/main" id="{3068AA9A-00D7-42C8-B38E-7167D6ABE7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</p:txBody>
      </p:sp>
      <p:sp>
        <p:nvSpPr>
          <p:cNvPr id="13318" name="Slide Number Placeholder 5">
            <a:extLst>
              <a:ext uri="{FF2B5EF4-FFF2-40B4-BE49-F238E27FC236}">
                <a16:creationId xmlns:a16="http://schemas.microsoft.com/office/drawing/2014/main" id="{0A203BB6-E2FA-48B5-81BB-9241F19B2D5E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46143B6-2DA2-40AF-8F43-E95707CE6B11}" type="slidenum">
              <a:rPr lang="en-US" altLang="lv-LV" smtClean="0"/>
              <a:pPr/>
              <a:t>2</a:t>
            </a:fld>
            <a:endParaRPr lang="en-US" altLang="lv-LV"/>
          </a:p>
        </p:txBody>
      </p:sp>
      <p:pic>
        <p:nvPicPr>
          <p:cNvPr id="13319" name="Picture 6">
            <a:extLst>
              <a:ext uri="{FF2B5EF4-FFF2-40B4-BE49-F238E27FC236}">
                <a16:creationId xmlns:a16="http://schemas.microsoft.com/office/drawing/2014/main" id="{43857942-30A6-4C87-A6DA-F37F0DD08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642AFED-0A0E-4C57-BB2A-2C510FAD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71795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Data Entry Programme for Latvian LFS</a:t>
            </a:r>
            <a:br>
              <a:rPr lang="lv-LV" sz="2000" dirty="0"/>
            </a:br>
            <a:endParaRPr lang="lv-LV" altLang="lv-LV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C3E787-E8F4-408D-9C95-2C74E8720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929468"/>
            <a:ext cx="6096000" cy="3917659"/>
          </a:xfrm>
        </p:spPr>
        <p:txBody>
          <a:bodyPr/>
          <a:lstStyle/>
          <a:p>
            <a:r>
              <a:rPr lang="en-GB" sz="1800" i="1" dirty="0"/>
              <a:t>ISDAVS CASIS:</a:t>
            </a:r>
          </a:p>
          <a:p>
            <a:r>
              <a:rPr lang="en-GB" sz="1800" dirty="0"/>
              <a:t>- Metadata-Driven Integrated Statistical Data Management System – Computer Assisted Survey Information System </a:t>
            </a:r>
            <a:r>
              <a:rPr lang="en-GB" sz="1800" i="1" dirty="0"/>
              <a:t>(</a:t>
            </a:r>
            <a:r>
              <a:rPr lang="en-GB" sz="1600" i="1" dirty="0"/>
              <a:t>MD ISDMS CASIS</a:t>
            </a:r>
            <a:r>
              <a:rPr lang="en-GB" sz="1800" dirty="0"/>
              <a:t>)</a:t>
            </a:r>
            <a:endParaRPr lang="en-GB" sz="1800" i="1" dirty="0"/>
          </a:p>
          <a:p>
            <a:r>
              <a:rPr lang="en-GB" sz="1800" dirty="0"/>
              <a:t>- Developed by </a:t>
            </a:r>
            <a:r>
              <a:rPr lang="en-GB" sz="1800" dirty="0" err="1"/>
              <a:t>iSoft</a:t>
            </a:r>
            <a:r>
              <a:rPr lang="en-GB" sz="1800" dirty="0"/>
              <a:t> Solutions </a:t>
            </a:r>
            <a:r>
              <a:rPr lang="en-GB" sz="1800" i="1" dirty="0"/>
              <a:t>(</a:t>
            </a:r>
            <a:r>
              <a:rPr lang="en-GB" sz="1600" i="1" dirty="0"/>
              <a:t>Latvian IT services company specializing in software development</a:t>
            </a:r>
            <a:r>
              <a:rPr lang="en-GB" sz="1800" i="1" dirty="0"/>
              <a:t>)</a:t>
            </a:r>
          </a:p>
          <a:p>
            <a:endParaRPr lang="en-GB" sz="1800" i="1" dirty="0"/>
          </a:p>
          <a:p>
            <a:r>
              <a:rPr lang="en-GB" sz="1800" i="1" dirty="0"/>
              <a:t>ISDAVS CASIS </a:t>
            </a:r>
            <a:r>
              <a:rPr lang="en-GB" sz="1800" dirty="0"/>
              <a:t>vs </a:t>
            </a:r>
            <a:r>
              <a:rPr lang="en-GB" sz="1800" i="1" dirty="0"/>
              <a:t>Blaise:</a:t>
            </a:r>
          </a:p>
          <a:p>
            <a:r>
              <a:rPr lang="en-GB" sz="1800" i="1" dirty="0"/>
              <a:t>     + </a:t>
            </a:r>
            <a:r>
              <a:rPr lang="en-GB" sz="1800" dirty="0"/>
              <a:t>much cheaper</a:t>
            </a:r>
          </a:p>
          <a:p>
            <a:r>
              <a:rPr lang="en-GB" sz="1800" dirty="0"/>
              <a:t>     ‒ not so flexible</a:t>
            </a:r>
          </a:p>
          <a:p>
            <a:endParaRPr lang="en-US" dirty="0"/>
          </a:p>
        </p:txBody>
      </p:sp>
      <p:sp>
        <p:nvSpPr>
          <p:cNvPr id="15365" name="Text Placeholder 4">
            <a:extLst>
              <a:ext uri="{FF2B5EF4-FFF2-40B4-BE49-F238E27FC236}">
                <a16:creationId xmlns:a16="http://schemas.microsoft.com/office/drawing/2014/main" id="{4D78DD09-AE4A-43A2-B6B8-4376A821D4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altLang="lv-LV" dirty="0"/>
          </a:p>
        </p:txBody>
      </p:sp>
      <p:sp>
        <p:nvSpPr>
          <p:cNvPr id="15366" name="Text Placeholder 5">
            <a:extLst>
              <a:ext uri="{FF2B5EF4-FFF2-40B4-BE49-F238E27FC236}">
                <a16:creationId xmlns:a16="http://schemas.microsoft.com/office/drawing/2014/main" id="{9038E946-B694-4C03-BB05-B6BA33CEB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altLang="lv-LV" dirty="0"/>
          </a:p>
        </p:txBody>
      </p:sp>
      <p:sp>
        <p:nvSpPr>
          <p:cNvPr id="15367" name="Slide Number Placeholder 6">
            <a:extLst>
              <a:ext uri="{FF2B5EF4-FFF2-40B4-BE49-F238E27FC236}">
                <a16:creationId xmlns:a16="http://schemas.microsoft.com/office/drawing/2014/main" id="{E070B2A9-2300-43C1-B3B4-9C64EFEF26B2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7C2077A-45C0-44BD-88C2-E636A2CBFA78}" type="slidenum">
              <a:rPr lang="en-US" altLang="lv-LV" smtClean="0"/>
              <a:pPr/>
              <a:t>3</a:t>
            </a:fld>
            <a:endParaRPr lang="en-US" altLang="lv-LV"/>
          </a:p>
        </p:txBody>
      </p:sp>
      <p:pic>
        <p:nvPicPr>
          <p:cNvPr id="15368" name="Picture 7">
            <a:extLst>
              <a:ext uri="{FF2B5EF4-FFF2-40B4-BE49-F238E27FC236}">
                <a16:creationId xmlns:a16="http://schemas.microsoft.com/office/drawing/2014/main" id="{30BD943C-6BA3-478C-88C5-C31DC03A0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C46F-5460-4BF9-AFC7-49EE7344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430272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Decision on using CAWI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76F45-C2BE-49E5-AEF8-44CAE6EAB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7290" y="1694576"/>
            <a:ext cx="6769510" cy="3802423"/>
          </a:xfrm>
        </p:spPr>
        <p:txBody>
          <a:bodyPr>
            <a:normAutofit/>
          </a:bodyPr>
          <a:lstStyle/>
          <a:p>
            <a:r>
              <a:rPr lang="en-GB" sz="1800" dirty="0"/>
              <a:t>Background for introducing CAWI in LFS:</a:t>
            </a:r>
          </a:p>
          <a:p>
            <a:r>
              <a:rPr lang="en-GB" sz="1800" dirty="0"/>
              <a:t>-   lower interviewing costs;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rising interest in possibility to use e-questionnaire;</a:t>
            </a:r>
          </a:p>
          <a:p>
            <a:r>
              <a:rPr lang="en-GB" sz="1800" dirty="0"/>
              <a:t>-   decision was made in 2016. </a:t>
            </a:r>
          </a:p>
          <a:p>
            <a:endParaRPr lang="en-GB" sz="1800" dirty="0"/>
          </a:p>
          <a:p>
            <a:r>
              <a:rPr lang="en-GB" sz="1800" dirty="0"/>
              <a:t>Pilot field work period:</a:t>
            </a:r>
          </a:p>
          <a:p>
            <a:r>
              <a:rPr lang="en-GB" sz="1800" dirty="0"/>
              <a:t>    </a:t>
            </a:r>
            <a:r>
              <a:rPr lang="lv-LV" sz="1800" dirty="0">
                <a:solidFill>
                  <a:schemeClr val="accent5">
                    <a:lumMod val="75000"/>
                  </a:schemeClr>
                </a:solidFill>
              </a:rPr>
              <a:t>Q2 </a:t>
            </a:r>
            <a:r>
              <a:rPr lang="en-GB" sz="1800" dirty="0">
                <a:solidFill>
                  <a:schemeClr val="accent5">
                    <a:lumMod val="75000"/>
                  </a:schemeClr>
                </a:solidFill>
              </a:rPr>
              <a:t>2017 </a:t>
            </a:r>
          </a:p>
          <a:p>
            <a:endParaRPr lang="en-GB" sz="1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GB" sz="1800" dirty="0"/>
              <a:t>Principle of CAWI pilot:</a:t>
            </a:r>
          </a:p>
          <a:p>
            <a:r>
              <a:rPr lang="en-GB" sz="1800" dirty="0"/>
              <a:t>- wave</a:t>
            </a:r>
            <a:r>
              <a:rPr lang="lv-LV" sz="1800" dirty="0"/>
              <a:t> </a:t>
            </a:r>
            <a:r>
              <a:rPr lang="en-GB" sz="1800" dirty="0"/>
              <a:t>5 of LFS with updated questionnaire</a:t>
            </a:r>
          </a:p>
          <a:p>
            <a:endParaRPr lang="en-GB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08034-646B-4576-99DB-886F12A455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8BE576-1FF2-474E-82C3-85792E468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14342" name="Slide Number Placeholder 5">
            <a:extLst>
              <a:ext uri="{FF2B5EF4-FFF2-40B4-BE49-F238E27FC236}">
                <a16:creationId xmlns:a16="http://schemas.microsoft.com/office/drawing/2014/main" id="{63C33F49-4DD7-4D5B-894F-61DAAC316D63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06BEDCC-B2A4-4FA4-A373-F8D3D1DA22D2}" type="slidenum">
              <a:rPr lang="en-US" altLang="lv-LV" smtClean="0"/>
              <a:pPr/>
              <a:t>4</a:t>
            </a:fld>
            <a:endParaRPr lang="en-US" altLang="lv-LV"/>
          </a:p>
        </p:txBody>
      </p:sp>
      <p:pic>
        <p:nvPicPr>
          <p:cNvPr id="14343" name="Picture 6">
            <a:extLst>
              <a:ext uri="{FF2B5EF4-FFF2-40B4-BE49-F238E27FC236}">
                <a16:creationId xmlns:a16="http://schemas.microsoft.com/office/drawing/2014/main" id="{1FB5B385-C791-4EA9-A24D-A69FA6979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903E-EDDE-4586-BF8C-56D238774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28600"/>
            <a:ext cx="6096000" cy="1080083"/>
          </a:xfrm>
        </p:spPr>
        <p:txBody>
          <a:bodyPr>
            <a:normAutofit/>
          </a:bodyPr>
          <a:lstStyle/>
          <a:p>
            <a:pPr algn="ctr"/>
            <a:r>
              <a:rPr lang="en-US" sz="2200" b="0" dirty="0">
                <a:solidFill>
                  <a:schemeClr val="accent5">
                    <a:lumMod val="75000"/>
                  </a:schemeClr>
                </a:solidFill>
              </a:rPr>
              <a:t>CAWI</a:t>
            </a:r>
            <a:r>
              <a:rPr lang="lv-LV" sz="2200" b="0" dirty="0">
                <a:solidFill>
                  <a:schemeClr val="accent5">
                    <a:lumMod val="75000"/>
                  </a:schemeClr>
                </a:solidFill>
              </a:rPr>
              <a:t> Pilot</a:t>
            </a:r>
            <a:r>
              <a:rPr lang="en-US" sz="2200" b="0" dirty="0">
                <a:solidFill>
                  <a:schemeClr val="accent5">
                    <a:lumMod val="75000"/>
                  </a:schemeClr>
                </a:solidFill>
              </a:rPr>
              <a:t> RUN-UP</a:t>
            </a:r>
            <a:endParaRPr lang="lv-LV" sz="2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5DC07-D9B2-4AF2-9FF8-F9597DF0CF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BA777-A16F-4610-9AEF-EB1E4CCB8A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16393" name="Slide Number Placeholder 8">
            <a:extLst>
              <a:ext uri="{FF2B5EF4-FFF2-40B4-BE49-F238E27FC236}">
                <a16:creationId xmlns:a16="http://schemas.microsoft.com/office/drawing/2014/main" id="{9F9672E3-4DA5-49CD-92E7-283840450FA3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0AF7226-CF05-48BA-AEEF-60FB94FD7CAC}" type="slidenum">
              <a:rPr lang="en-US" altLang="lv-LV" smtClean="0"/>
              <a:pPr/>
              <a:t>5</a:t>
            </a:fld>
            <a:endParaRPr lang="en-US" altLang="lv-LV"/>
          </a:p>
        </p:txBody>
      </p:sp>
      <p:pic>
        <p:nvPicPr>
          <p:cNvPr id="16394" name="Picture 9">
            <a:extLst>
              <a:ext uri="{FF2B5EF4-FFF2-40B4-BE49-F238E27FC236}">
                <a16:creationId xmlns:a16="http://schemas.microsoft.com/office/drawing/2014/main" id="{84F700C4-B143-472E-AB8A-2DA8611F2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78F244-C9CE-4915-AADB-61E960040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837392"/>
              </p:ext>
            </p:extLst>
          </p:nvPr>
        </p:nvGraphicFramePr>
        <p:xfrm>
          <a:off x="2063691" y="1761688"/>
          <a:ext cx="6266577" cy="3641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0715">
                  <a:extLst>
                    <a:ext uri="{9D8B030D-6E8A-4147-A177-3AD203B41FA5}">
                      <a16:colId xmlns:a16="http://schemas.microsoft.com/office/drawing/2014/main" val="21502830"/>
                    </a:ext>
                  </a:extLst>
                </a:gridCol>
                <a:gridCol w="4045862">
                  <a:extLst>
                    <a:ext uri="{9D8B030D-6E8A-4147-A177-3AD203B41FA5}">
                      <a16:colId xmlns:a16="http://schemas.microsoft.com/office/drawing/2014/main" val="630184302"/>
                    </a:ext>
                  </a:extLst>
                </a:gridCol>
              </a:tblGrid>
              <a:tr h="525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Run-up period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January–April 2017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839368"/>
                  </a:ext>
                </a:extLst>
              </a:tr>
              <a:tr h="9284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Selection of respondents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wave 4 included a question about willingness to participate in pilot test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906725"/>
                  </a:ext>
                </a:extLst>
              </a:tr>
              <a:tr h="1826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Questionnaire updating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reviewing wording of</a:t>
                      </a:r>
                      <a:r>
                        <a:rPr lang="lv-LV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questions, answers, explanations (5</a:t>
                      </a:r>
                      <a:r>
                        <a:rPr lang="lv-LV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persons)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i="1" noProof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updating data entry programme (3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persons)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testing data entry programme (5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persons) </a:t>
                      </a:r>
                      <a:endParaRPr lang="en-GB" sz="1400" i="1" noProof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i="1" noProof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23929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DEE166B-3EB7-4D36-B6FF-0B8B199BA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04800"/>
            <a:ext cx="6096000" cy="1066800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CAWI Pilot Field Work</a:t>
            </a:r>
            <a:endParaRPr lang="en-GB" altLang="lv-LV" sz="2200" dirty="0"/>
          </a:p>
        </p:txBody>
      </p:sp>
      <p:sp>
        <p:nvSpPr>
          <p:cNvPr id="17411" name="Text Placeholder 2">
            <a:extLst>
              <a:ext uri="{FF2B5EF4-FFF2-40B4-BE49-F238E27FC236}">
                <a16:creationId xmlns:a16="http://schemas.microsoft.com/office/drawing/2014/main" id="{32B428A7-5381-450F-94B6-98710C3EE0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altLang="lv-LV" dirty="0"/>
          </a:p>
        </p:txBody>
      </p:sp>
      <p:sp>
        <p:nvSpPr>
          <p:cNvPr id="17412" name="Text Placeholder 3">
            <a:extLst>
              <a:ext uri="{FF2B5EF4-FFF2-40B4-BE49-F238E27FC236}">
                <a16:creationId xmlns:a16="http://schemas.microsoft.com/office/drawing/2014/main" id="{D5B86983-8DA8-4A11-9985-CAE7B1A713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altLang="lv-LV" dirty="0"/>
          </a:p>
        </p:txBody>
      </p:sp>
      <p:sp>
        <p:nvSpPr>
          <p:cNvPr id="17413" name="Slide Number Placeholder 4">
            <a:extLst>
              <a:ext uri="{FF2B5EF4-FFF2-40B4-BE49-F238E27FC236}">
                <a16:creationId xmlns:a16="http://schemas.microsoft.com/office/drawing/2014/main" id="{358D9007-79FA-4302-8AB6-8DF2DCF52D51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44DC66F-E20D-45BC-BA85-1496680C6B72}" type="slidenum">
              <a:rPr lang="en-US" altLang="lv-LV" smtClean="0"/>
              <a:pPr/>
              <a:t>6</a:t>
            </a:fld>
            <a:endParaRPr lang="en-US" altLang="lv-LV"/>
          </a:p>
        </p:txBody>
      </p:sp>
      <p:pic>
        <p:nvPicPr>
          <p:cNvPr id="17414" name="Picture 5">
            <a:extLst>
              <a:ext uri="{FF2B5EF4-FFF2-40B4-BE49-F238E27FC236}">
                <a16:creationId xmlns:a16="http://schemas.microsoft.com/office/drawing/2014/main" id="{35B6C6B3-72F4-4DE4-A05A-E9AD0219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3B7DAB-971A-4B8C-9069-81670A789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19104"/>
              </p:ext>
            </p:extLst>
          </p:nvPr>
        </p:nvGraphicFramePr>
        <p:xfrm>
          <a:off x="1946246" y="1803633"/>
          <a:ext cx="6456726" cy="3535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175">
                  <a:extLst>
                    <a:ext uri="{9D8B030D-6E8A-4147-A177-3AD203B41FA5}">
                      <a16:colId xmlns:a16="http://schemas.microsoft.com/office/drawing/2014/main" val="915502697"/>
                    </a:ext>
                  </a:extLst>
                </a:gridCol>
                <a:gridCol w="4152551">
                  <a:extLst>
                    <a:ext uri="{9D8B030D-6E8A-4147-A177-3AD203B41FA5}">
                      <a16:colId xmlns:a16="http://schemas.microsoft.com/office/drawing/2014/main" val="2522019664"/>
                    </a:ext>
                  </a:extLst>
                </a:gridCol>
              </a:tblGrid>
              <a:tr h="7046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Field work period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0" i="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i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May–4 June </a:t>
                      </a:r>
                      <a:r>
                        <a:rPr lang="en-GB" sz="1400" b="0" i="1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(19 days) </a:t>
                      </a:r>
                      <a:endParaRPr lang="en-GB" sz="1400" b="0" i="1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901403"/>
                  </a:ext>
                </a:extLst>
              </a:tr>
              <a:tr h="548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Invitation letter 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12 May </a:t>
                      </a:r>
                      <a:r>
                        <a:rPr lang="en-GB" sz="1400" i="1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 days before starting CAWI)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444918"/>
                  </a:ext>
                </a:extLst>
              </a:tr>
              <a:tr h="63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Reminder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May </a:t>
                      </a:r>
                      <a:r>
                        <a:rPr lang="en-GB" sz="1400" i="1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(on 10th day after starting CAWI), </a:t>
                      </a: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via e-mail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145912"/>
                  </a:ext>
                </a:extLst>
              </a:tr>
              <a:tr h="7407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Connection to web questionnaire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one person from household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via </a:t>
                      </a:r>
                      <a:r>
                        <a:rPr lang="en-GB" sz="1400" noProof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internet bank, e-identification card 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or e-signature.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09082"/>
                  </a:ext>
                </a:extLst>
              </a:tr>
              <a:tr h="7470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Languages of questionnaire</a:t>
                      </a:r>
                      <a:endParaRPr lang="en-GB" sz="1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Latvian, Russian</a:t>
                      </a:r>
                      <a:endParaRPr lang="en-GB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1546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2ACE-95E7-4EBB-98E2-48429F59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575345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Results of CAWI 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147B1-9A9C-4C79-B23D-15B5FF74A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577130"/>
            <a:ext cx="6096000" cy="4549043"/>
          </a:xfrm>
        </p:spPr>
        <p:txBody>
          <a:bodyPr/>
          <a:lstStyle/>
          <a:p>
            <a:r>
              <a:rPr lang="en-GB" dirty="0"/>
              <a:t>CAWI pilot participation:</a:t>
            </a:r>
          </a:p>
          <a:p>
            <a:pPr lvl="0"/>
            <a:r>
              <a:rPr lang="en-GB" dirty="0"/>
              <a:t>- 107 households promised to participate</a:t>
            </a:r>
          </a:p>
          <a:p>
            <a:pPr lvl="0"/>
            <a:r>
              <a:rPr lang="en-GB" dirty="0"/>
              <a:t>- 40 households participated actually </a:t>
            </a:r>
            <a:r>
              <a:rPr lang="en-GB" i="1" dirty="0"/>
              <a:t>(37.4%)</a:t>
            </a:r>
          </a:p>
          <a:p>
            <a:pPr lvl="0"/>
            <a:endParaRPr lang="en-GB" i="1" dirty="0"/>
          </a:p>
          <a:p>
            <a:pPr lvl="0"/>
            <a:r>
              <a:rPr lang="en-GB" dirty="0"/>
              <a:t>Respondents:</a:t>
            </a:r>
          </a:p>
          <a:p>
            <a:pPr marL="342900" lvl="0" indent="-342900">
              <a:buFontTx/>
              <a:buChar char="-"/>
            </a:pPr>
            <a:r>
              <a:rPr lang="en-GB" dirty="0"/>
              <a:t>72% women</a:t>
            </a:r>
          </a:p>
          <a:p>
            <a:pPr marL="342900" lvl="0" indent="-342900">
              <a:buFontTx/>
              <a:buChar char="-"/>
            </a:pPr>
            <a:r>
              <a:rPr lang="en-GB" dirty="0"/>
              <a:t>28% men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Average age of respondent ‒ 46 years.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1B880-B7FF-4430-A913-1AB0B43CF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9BC31F-4ABD-456A-BC7C-61156A0CAE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19463" name="Slide Number Placeholder 6">
            <a:extLst>
              <a:ext uri="{FF2B5EF4-FFF2-40B4-BE49-F238E27FC236}">
                <a16:creationId xmlns:a16="http://schemas.microsoft.com/office/drawing/2014/main" id="{29F8FD84-6545-4006-8364-5FDE1FE209AA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439CD03-B50A-4F3B-8751-5E0B2C325434}" type="slidenum">
              <a:rPr lang="en-US" altLang="lv-LV" smtClean="0"/>
              <a:pPr/>
              <a:t>7</a:t>
            </a:fld>
            <a:endParaRPr lang="en-US" altLang="lv-LV"/>
          </a:p>
        </p:txBody>
      </p:sp>
      <p:pic>
        <p:nvPicPr>
          <p:cNvPr id="19464" name="Picture 7">
            <a:extLst>
              <a:ext uri="{FF2B5EF4-FFF2-40B4-BE49-F238E27FC236}">
                <a16:creationId xmlns:a16="http://schemas.microsoft.com/office/drawing/2014/main" id="{CD1F3B0C-119C-439A-B5AD-F9B286694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2027-205F-4A26-B2B6-D6D0A7FE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Conclusions of CAWI Pilot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321CC-9774-47EB-9233-6441F69FE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307984"/>
            <a:ext cx="6096000" cy="437357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dirty="0"/>
              <a:t>CAWI interviews are longer </a:t>
            </a:r>
          </a:p>
          <a:p>
            <a:r>
              <a:rPr lang="en-GB" dirty="0"/>
              <a:t>      </a:t>
            </a:r>
            <a:r>
              <a:rPr lang="en-GB" sz="1800" dirty="0"/>
              <a:t>CAWI pilot: 9 min. per person</a:t>
            </a:r>
          </a:p>
          <a:p>
            <a:r>
              <a:rPr lang="en-GB" sz="1800" dirty="0"/>
              <a:t>       CAPI/CATI: 6 min. per person</a:t>
            </a:r>
          </a:p>
          <a:p>
            <a:endParaRPr lang="en-GB" dirty="0"/>
          </a:p>
          <a:p>
            <a:r>
              <a:rPr lang="en-GB" dirty="0"/>
              <a:t>2. Web questionnaire was mostly accessed</a:t>
            </a:r>
          </a:p>
          <a:p>
            <a:r>
              <a:rPr lang="en-GB" dirty="0"/>
              <a:t>    on working days (88%)</a:t>
            </a:r>
          </a:p>
          <a:p>
            <a:endParaRPr lang="en-GB" dirty="0"/>
          </a:p>
          <a:p>
            <a:r>
              <a:rPr lang="en-GB" dirty="0"/>
              <a:t>3. Reminder is suitable</a:t>
            </a:r>
          </a:p>
          <a:p>
            <a:r>
              <a:rPr lang="en-GB" sz="1800" dirty="0"/>
              <a:t>24% of respondents reacted to the reminder</a:t>
            </a:r>
          </a:p>
          <a:p>
            <a:endParaRPr lang="en-GB" sz="1800" dirty="0"/>
          </a:p>
          <a:p>
            <a:r>
              <a:rPr lang="en-GB" sz="1800" dirty="0"/>
              <a:t>4. </a:t>
            </a:r>
            <a:r>
              <a:rPr lang="en-GB" dirty="0"/>
              <a:t>Respondent e-mail addresses are the ones used in job.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2AE0-A1DF-4A24-9F8A-0EA27FA017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C2B23-CE8C-42F1-BBA3-6017263D15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9EEAB-FA02-45FF-B0C5-B0C27A9186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8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75405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367A7-E634-44C7-975C-839C5C08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66" y="381000"/>
            <a:ext cx="6855416" cy="485274"/>
          </a:xfrm>
        </p:spPr>
        <p:txBody>
          <a:bodyPr>
            <a:normAutofit/>
          </a:bodyPr>
          <a:lstStyle/>
          <a:p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Characterization of CAWI in Core Survey</a:t>
            </a:r>
            <a:r>
              <a:rPr lang="en-US" sz="2200" b="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2018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DAA87A2-6264-4C14-B6F4-DF43DBFB78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4268077"/>
              </p:ext>
            </p:extLst>
          </p:nvPr>
        </p:nvGraphicFramePr>
        <p:xfrm>
          <a:off x="2100044" y="968989"/>
          <a:ext cx="6325299" cy="5412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4668">
                  <a:extLst>
                    <a:ext uri="{9D8B030D-6E8A-4147-A177-3AD203B41FA5}">
                      <a16:colId xmlns:a16="http://schemas.microsoft.com/office/drawing/2014/main" val="1895429704"/>
                    </a:ext>
                  </a:extLst>
                </a:gridCol>
                <a:gridCol w="4700631">
                  <a:extLst>
                    <a:ext uri="{9D8B030D-6E8A-4147-A177-3AD203B41FA5}">
                      <a16:colId xmlns:a16="http://schemas.microsoft.com/office/drawing/2014/main" val="2235021107"/>
                    </a:ext>
                  </a:extLst>
                </a:gridCol>
              </a:tblGrid>
              <a:tr h="1502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noProof="0">
                          <a:effectLst/>
                          <a:latin typeface="Verdana" panose="020B0604030504040204" pitchFamily="34" charset="0"/>
                        </a:rPr>
                        <a:t>Waves of interviews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noProof="0">
                          <a:effectLst/>
                          <a:latin typeface="Verdana" panose="020B0604030504040204" pitchFamily="34" charset="0"/>
                        </a:rPr>
                        <a:t>and questionnaires</a:t>
                      </a:r>
                      <a:endParaRPr lang="en-GB" sz="1400" b="1" noProof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  <a:r>
                        <a:rPr lang="en-GB" sz="1400" b="0" baseline="3000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nd </a:t>
                      </a: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and 3</a:t>
                      </a:r>
                      <a:r>
                        <a:rPr lang="en-GB" sz="1400" b="0" baseline="3000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rd </a:t>
                      </a: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waves (gradual introduction)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n-GB" sz="1400" b="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Core questionnaire without structural indicators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n-GB" sz="1400" b="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Core questionnaire + ad hoc module in Q2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Core questionnaire in Q1, Q2 and Q4 quarter</a:t>
                      </a:r>
                      <a:endParaRPr lang="en-GB" sz="1400" b="0" baseline="3000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baseline="30000" noProof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            </a:t>
                      </a:r>
                      <a:endParaRPr lang="en-GB" sz="1400" b="0" noProof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00194"/>
                  </a:ext>
                </a:extLst>
              </a:tr>
              <a:tr h="1546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noProof="0">
                          <a:effectLst/>
                          <a:latin typeface="Verdana" panose="020B0604030504040204" pitchFamily="34" charset="0"/>
                        </a:rPr>
                        <a:t>Accessing web questionnaire</a:t>
                      </a:r>
                      <a:endParaRPr lang="en-GB" sz="1400" b="1" noProof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One household member aged 15–64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n-GB" sz="1400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Households which responded in previous wave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  and mentioned that have possibility to use internet 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n-GB" sz="1400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Via internet bank, e-identification card or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  e-signature</a:t>
                      </a:r>
                      <a:endParaRPr lang="en-GB" sz="1400" noProof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2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063852"/>
                  </a:ext>
                </a:extLst>
              </a:tr>
              <a:tr h="724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noProof="0">
                          <a:effectLst/>
                          <a:latin typeface="Verdana" panose="020B0604030504040204" pitchFamily="34" charset="0"/>
                        </a:rPr>
                        <a:t>Interviewing period 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>
                          <a:effectLst/>
                          <a:latin typeface="Verdana" panose="020B0604030504040204" pitchFamily="34" charset="0"/>
                        </a:rPr>
                        <a:t>One week after reference week (7 days)</a:t>
                      </a:r>
                      <a:endParaRPr lang="en-GB" sz="1400" noProof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7D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00177"/>
                  </a:ext>
                </a:extLst>
              </a:tr>
              <a:tr h="1322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noProof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noProof="0">
                          <a:effectLst/>
                          <a:latin typeface="Verdana" panose="020B0604030504040204" pitchFamily="34" charset="0"/>
                        </a:rPr>
                        <a:t>Changing mode </a:t>
                      </a:r>
                      <a:endParaRPr lang="en-GB" sz="1400" b="1" noProof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</a:rPr>
                        <a:t>In case of CAWI non-response: 1 day is foreseen to change mode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 dirty="0">
                        <a:effectLst/>
                        <a:latin typeface="Verdan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</a:rPr>
                        <a:t>Household with phone number → to CATI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noProof="0" dirty="0">
                          <a:effectLst/>
                          <a:latin typeface="Verdana" panose="020B0604030504040204" pitchFamily="34" charset="0"/>
                        </a:rPr>
                        <a:t>Household without phone number  → to CAPI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noProof="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82C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454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B382F-BC3C-467E-9E24-DE95370BA1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212B3B-380C-4E31-8E15-95A3A2B542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CEC4D-EEC2-4C8D-BFAD-8E785360BF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9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34803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B890D-C17D-4626-88A5-AE3C90B2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542391"/>
          </a:xfrm>
        </p:spPr>
        <p:txBody>
          <a:bodyPr>
            <a:normAutofit/>
          </a:bodyPr>
          <a:lstStyle/>
          <a:p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Instructions for Accessing LFS E-Survey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9E2D05-CEB2-458E-AE6F-717C2E7EE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2826" y="1417642"/>
            <a:ext cx="3657600" cy="441270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58009-558D-474F-8A46-9412A6625A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D15BF9-C8E4-4881-9842-38211C1B9B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6BBC4-1668-4581-86DB-D7A711D1F7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47714" y="6324600"/>
            <a:ext cx="391486" cy="304800"/>
          </a:xfrm>
        </p:spPr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10</a:t>
            </a:fld>
            <a:endParaRPr lang="en-US" altLang="lv-LV" dirty="0"/>
          </a:p>
        </p:txBody>
      </p:sp>
    </p:spTree>
    <p:extLst>
      <p:ext uri="{BB962C8B-B14F-4D97-AF65-F5344CB8AC3E}">
        <p14:creationId xmlns:p14="http://schemas.microsoft.com/office/powerpoint/2010/main" val="2335018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1CF99-8941-4DEE-9192-C3F768CA1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047" y="381000"/>
            <a:ext cx="6981753" cy="499024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LFS Questionnaire Design </a:t>
            </a:r>
            <a:r>
              <a:rPr lang="en-US" sz="2200" b="0" dirty="0">
                <a:solidFill>
                  <a:schemeClr val="accent5">
                    <a:lumMod val="75000"/>
                  </a:schemeClr>
                </a:solidFill>
              </a:rPr>
              <a:t>in ISDAVS CASIS</a:t>
            </a:r>
            <a:endParaRPr lang="lv-LV" sz="22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E42A2AE-4222-4C4F-8769-D5008CADB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13" y="1191237"/>
            <a:ext cx="6716712" cy="49830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F10C0-0F32-438E-B016-924912724C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4F1F5-B349-404A-9220-A791B14EDD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F6DC059-A4C5-4737-8488-B79DE586BCF8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xfrm>
            <a:off x="8450510" y="6324600"/>
            <a:ext cx="38869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4518008-6067-4933-8739-644E90BD3306}" type="slidenum">
              <a:rPr lang="en-US" altLang="lv-LV" smtClean="0"/>
              <a:pPr/>
              <a:t>11</a:t>
            </a:fld>
            <a:endParaRPr lang="en-US" altLang="lv-LV" dirty="0"/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55B2D6C4-4B68-4EEB-80A0-83E43337C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6089650"/>
            <a:ext cx="12557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6BA6-A005-405B-B989-FA6E210C4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437147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Thoughts after First Year Using CAWI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7EE15-0545-41B0-A300-3FCF20DDA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0862" y="1524244"/>
            <a:ext cx="6295938" cy="4373573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GB" dirty="0"/>
              <a:t>Response rate is lower than expected </a:t>
            </a:r>
          </a:p>
          <a:p>
            <a:r>
              <a:rPr lang="en-GB" dirty="0"/>
              <a:t>     </a:t>
            </a:r>
            <a:r>
              <a:rPr lang="en-GB" sz="1800" i="1" dirty="0"/>
              <a:t>(responded 9% of households selected </a:t>
            </a:r>
          </a:p>
          <a:p>
            <a:r>
              <a:rPr lang="en-GB" sz="1800" i="1" dirty="0"/>
              <a:t>      for CAWI)</a:t>
            </a:r>
          </a:p>
          <a:p>
            <a:pPr marL="342900" indent="-342900">
              <a:buAutoNum type="arabicPeriod" startAt="2"/>
            </a:pPr>
            <a:r>
              <a:rPr lang="en-GB" dirty="0"/>
              <a:t> Management of field works becomes</a:t>
            </a:r>
          </a:p>
          <a:p>
            <a:r>
              <a:rPr lang="en-GB" dirty="0"/>
              <a:t>     complicated </a:t>
            </a:r>
          </a:p>
          <a:p>
            <a:r>
              <a:rPr lang="en-GB" dirty="0"/>
              <a:t>3.  One week for filling web questionnaire </a:t>
            </a:r>
          </a:p>
          <a:p>
            <a:r>
              <a:rPr lang="en-GB" dirty="0"/>
              <a:t>     is a little bit too short</a:t>
            </a:r>
          </a:p>
          <a:p>
            <a:pPr marL="457200" indent="-457200">
              <a:buAutoNum type="arabicPeriod" startAt="4"/>
            </a:pPr>
            <a:r>
              <a:rPr lang="en-GB" dirty="0"/>
              <a:t>Reminder via e-mail was not used widely</a:t>
            </a:r>
          </a:p>
          <a:p>
            <a:r>
              <a:rPr lang="en-GB" dirty="0"/>
              <a:t>     due to the lack of respondent e-mail </a:t>
            </a:r>
          </a:p>
          <a:p>
            <a:r>
              <a:rPr lang="en-GB" dirty="0"/>
              <a:t>     addresses</a:t>
            </a:r>
          </a:p>
          <a:p>
            <a:pPr marL="457200" indent="-457200">
              <a:buAutoNum type="arabicPeriod" startAt="5"/>
            </a:pPr>
            <a:r>
              <a:rPr lang="en-GB" dirty="0"/>
              <a:t>At present, CAWI takes small </a:t>
            </a:r>
          </a:p>
          <a:p>
            <a:r>
              <a:rPr lang="en-GB" dirty="0"/>
              <a:t>     share among interviewing LFS methods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D06BB-B84A-4DF2-A19B-AEDA668A4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FF0AAD-2F9E-49D3-A672-7D3DFEE2E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C52B5-1A61-47D5-8AEB-2F36E32940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64492" y="6324600"/>
            <a:ext cx="374708" cy="304800"/>
          </a:xfrm>
        </p:spPr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12</a:t>
            </a:fld>
            <a:endParaRPr lang="en-US" altLang="lv-LV" dirty="0"/>
          </a:p>
        </p:txBody>
      </p:sp>
    </p:spTree>
    <p:extLst>
      <p:ext uri="{BB962C8B-B14F-4D97-AF65-F5344CB8AC3E}">
        <p14:creationId xmlns:p14="http://schemas.microsoft.com/office/powerpoint/2010/main" val="259405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C9E2A-F260-4460-88BC-A34E1FF1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526525"/>
          </a:xfrm>
        </p:spPr>
        <p:txBody>
          <a:bodyPr>
            <a:normAutofit fontScale="90000"/>
          </a:bodyPr>
          <a:lstStyle/>
          <a:p>
            <a:pPr algn="ctr"/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Evolution of Mode Shares in Latvian LFS</a:t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6E2E8-721A-4AB8-B7E8-D97EF42C4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A2B42-680B-469C-90DB-CD6AC2799F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0034A-86C7-4218-B61D-E0C508C570F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56103" y="6324600"/>
            <a:ext cx="383097" cy="304800"/>
          </a:xfrm>
        </p:spPr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13</a:t>
            </a:fld>
            <a:endParaRPr lang="en-US" altLang="lv-LV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5C3C601-4BB4-4940-85CE-B580897B94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513555"/>
              </p:ext>
            </p:extLst>
          </p:nvPr>
        </p:nvGraphicFramePr>
        <p:xfrm>
          <a:off x="2265028" y="1417643"/>
          <a:ext cx="6191075" cy="380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0112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7EFD-3941-46D2-A464-167016576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CAWI in </a:t>
            </a:r>
            <a:r>
              <a:rPr lang="lv-LV" sz="2200" b="0" dirty="0">
                <a:solidFill>
                  <a:schemeClr val="accent5">
                    <a:lumMod val="75000"/>
                  </a:schemeClr>
                </a:solidFill>
              </a:rPr>
              <a:t>2019</a:t>
            </a:r>
            <a:r>
              <a:rPr lang="en-GB" sz="2200" b="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A6C83-1DB5-4571-8D9E-B74B8C254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433721"/>
            <a:ext cx="5630411" cy="437357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/>
              <a:t>Period to complete e-questionnaire – </a:t>
            </a:r>
          </a:p>
          <a:p>
            <a:r>
              <a:rPr lang="en-GB" dirty="0"/>
              <a:t>     one week (as in 2018).</a:t>
            </a:r>
          </a:p>
          <a:p>
            <a:endParaRPr lang="en-GB" dirty="0"/>
          </a:p>
          <a:p>
            <a:r>
              <a:rPr lang="en-GB" dirty="0"/>
              <a:t>2. CAWI waves: Q2–Q4</a:t>
            </a:r>
            <a:r>
              <a:rPr lang="en-GB" baseline="30000" dirty="0"/>
              <a:t> </a:t>
            </a:r>
            <a:endParaRPr lang="en-GB" dirty="0"/>
          </a:p>
          <a:p>
            <a:endParaRPr lang="en-GB" dirty="0"/>
          </a:p>
          <a:p>
            <a:r>
              <a:rPr lang="en-GB" dirty="0"/>
              <a:t>3.  Only core questionnaire</a:t>
            </a:r>
          </a:p>
          <a:p>
            <a:endParaRPr lang="en-GB" dirty="0"/>
          </a:p>
          <a:p>
            <a:r>
              <a:rPr lang="en-GB" dirty="0"/>
              <a:t>4.  From Q3 contact persons aged 15+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1057E-F112-4AB7-8C5C-39FEF7E71D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lv-LV" dirty="0"/>
              <a:t>Labour Force Survey Workshop</a:t>
            </a:r>
            <a:endParaRPr lang="lv-LV" altLang="lv-LV" dirty="0"/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29566-9C93-4B58-8817-6A57223DBA3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39325" y="6324600"/>
            <a:ext cx="399875" cy="304800"/>
          </a:xfrm>
        </p:spPr>
        <p:txBody>
          <a:bodyPr/>
          <a:lstStyle/>
          <a:p>
            <a:pPr>
              <a:defRPr/>
            </a:pPr>
            <a:fld id="{0F56569B-F112-48E0-9BB4-45C2F707D3E7}" type="slidenum">
              <a:rPr lang="en-US" altLang="lv-LV" smtClean="0"/>
              <a:pPr>
                <a:defRPr/>
              </a:pPr>
              <a:t>14</a:t>
            </a:fld>
            <a:endParaRPr lang="en-US" altLang="lv-LV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1601CB7-A760-482E-B097-A7F8F2F2B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/>
          <a:lstStyle/>
          <a:p>
            <a:r>
              <a:rPr lang="en-GB" altLang="lv-LV" dirty="0"/>
              <a:t>Budapest, 16</a:t>
            </a:r>
            <a:r>
              <a:rPr lang="lv-LV" altLang="lv-LV" dirty="0"/>
              <a:t>–</a:t>
            </a:r>
            <a:r>
              <a:rPr lang="en-GB" altLang="lv-LV" dirty="0"/>
              <a:t>17 May 2019</a:t>
            </a:r>
            <a:endParaRPr lang="lv-LV" alt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1253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3">
            <a:extLst>
              <a:ext uri="{FF2B5EF4-FFF2-40B4-BE49-F238E27FC236}">
                <a16:creationId xmlns:a16="http://schemas.microsoft.com/office/drawing/2014/main" id="{782A6E05-1D02-403F-A848-2468E9F21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5" y="6146800"/>
            <a:ext cx="1855788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ācijas_LV_100.pptx" id="{C13AB334-0812-433D-95EE-AFD046FD938C}" vid="{FCB01681-3369-43CF-B517-B52216BE4A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Prezentācijas_LV_100</Template>
  <TotalTime>2795</TotalTime>
  <Words>818</Words>
  <Application>Microsoft Office PowerPoint</Application>
  <PresentationFormat>On-screen Show (4:3)</PresentationFormat>
  <Paragraphs>218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89_Prezentacija_templateLV</vt:lpstr>
      <vt:lpstr>CAWI in Latvian LFS</vt:lpstr>
      <vt:lpstr>Data Collection Evolution in Latvian LFS</vt:lpstr>
      <vt:lpstr> Data Entry Programme for Latvian LFS </vt:lpstr>
      <vt:lpstr>Decision on using CAWI</vt:lpstr>
      <vt:lpstr>CAWI Pilot RUN-UP</vt:lpstr>
      <vt:lpstr>CAWI Pilot Field Work</vt:lpstr>
      <vt:lpstr>Results of CAWI Pilot</vt:lpstr>
      <vt:lpstr>Conclusions of CAWI Pilot</vt:lpstr>
      <vt:lpstr>Characterization of CAWI in Core Survey 2018</vt:lpstr>
      <vt:lpstr>Instructions for Accessing LFS E-Survey</vt:lpstr>
      <vt:lpstr>LFS Questionnaire Design in ISDAVS CASIS</vt:lpstr>
      <vt:lpstr>Thoughts after First Year Using CAWI</vt:lpstr>
      <vt:lpstr>Evolution of Mode Shares in Latvian LFS </vt:lpstr>
      <vt:lpstr>CAWI in 2019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Berzina</dc:creator>
  <cp:lastModifiedBy>Inga Vanaga</cp:lastModifiedBy>
  <cp:revision>143</cp:revision>
  <dcterms:created xsi:type="dcterms:W3CDTF">2019-04-01T10:23:28Z</dcterms:created>
  <dcterms:modified xsi:type="dcterms:W3CDTF">2019-05-02T06:14:16Z</dcterms:modified>
</cp:coreProperties>
</file>