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62" r:id="rId2"/>
    <p:sldId id="265" r:id="rId3"/>
    <p:sldId id="257" r:id="rId4"/>
    <p:sldId id="264" r:id="rId5"/>
    <p:sldId id="260" r:id="rId6"/>
    <p:sldId id="259" r:id="rId7"/>
    <p:sldId id="263" r:id="rId8"/>
    <p:sldId id="261" r:id="rId9"/>
    <p:sldId id="266" r:id="rId10"/>
    <p:sldId id="270" r:id="rId11"/>
    <p:sldId id="267" r:id="rId12"/>
    <p:sldId id="269" r:id="rId13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Pärnänen" initials="AP" lastIdx="9" clrIdx="0">
    <p:extLst>
      <p:ext uri="{19B8F6BF-5375-455C-9EA6-DF929625EA0E}">
        <p15:presenceInfo xmlns:p15="http://schemas.microsoft.com/office/powerpoint/2012/main" userId="S-1-5-21-925486993-221958224-1332092867-24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-laskentataulukko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Ty&#246;kirj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-laskentataulukko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64667778596641E-2"/>
          <c:y val="4.9694185616625745E-2"/>
          <c:w val="0.91135332221403365"/>
          <c:h val="0.505506653613387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Taul1!$F$5:$F$12</c:f>
              <c:strCache>
                <c:ptCount val="8"/>
                <c:pt idx="0">
                  <c:v>No problem</c:v>
                </c:pt>
                <c:pt idx="1">
                  <c:v>Difficulties in choosing cat:s</c:v>
                </c:pt>
                <c:pt idx="2">
                  <c:v>Understanding of q:s / categories</c:v>
                </c:pt>
                <c:pt idx="3">
                  <c:v>Finding of instructions / add. inf.</c:v>
                </c:pt>
                <c:pt idx="4">
                  <c:v>Log in the Q</c:v>
                </c:pt>
                <c:pt idx="5">
                  <c:v>Network connection</c:v>
                </c:pt>
                <c:pt idx="6">
                  <c:v>Suitability of Q at the screen</c:v>
                </c:pt>
                <c:pt idx="7">
                  <c:v>Other problems</c:v>
                </c:pt>
              </c:strCache>
            </c:strRef>
          </c:cat>
          <c:val>
            <c:numRef>
              <c:f>Taul1!$G$5:$G$12</c:f>
              <c:numCache>
                <c:formatCode>0.0</c:formatCode>
                <c:ptCount val="8"/>
                <c:pt idx="0">
                  <c:v>70.161290322580655</c:v>
                </c:pt>
                <c:pt idx="1">
                  <c:v>11.895161290322582</c:v>
                </c:pt>
                <c:pt idx="2">
                  <c:v>4.637096774193548</c:v>
                </c:pt>
                <c:pt idx="3">
                  <c:v>1.0080645161290323</c:v>
                </c:pt>
                <c:pt idx="4">
                  <c:v>5.443548387096774</c:v>
                </c:pt>
                <c:pt idx="5">
                  <c:v>3.024193548387097</c:v>
                </c:pt>
                <c:pt idx="6">
                  <c:v>1.8145161290322582</c:v>
                </c:pt>
                <c:pt idx="7">
                  <c:v>7.2580645161290329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846920"/>
        <c:axId val="347847312"/>
      </c:barChart>
      <c:catAx>
        <c:axId val="34784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47847312"/>
        <c:crosses val="autoZero"/>
        <c:auto val="1"/>
        <c:lblAlgn val="ctr"/>
        <c:lblOffset val="100"/>
        <c:noMultiLvlLbl val="0"/>
      </c:catAx>
      <c:valAx>
        <c:axId val="34784731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47846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Taul2!$N$24:$N$26</c:f>
              <c:strCache>
                <c:ptCount val="3"/>
                <c:pt idx="0">
                  <c:v>Fluent</c:v>
                </c:pt>
                <c:pt idx="1">
                  <c:v>Some issues</c:v>
                </c:pt>
                <c:pt idx="2">
                  <c:v>Troubled</c:v>
                </c:pt>
              </c:strCache>
            </c:strRef>
          </c:cat>
          <c:val>
            <c:numRef>
              <c:f>Taul2!$O$24:$O$26</c:f>
              <c:numCache>
                <c:formatCode>0.0</c:formatCode>
                <c:ptCount val="3"/>
                <c:pt idx="0">
                  <c:v>81.970649895178198</c:v>
                </c:pt>
                <c:pt idx="1">
                  <c:v>16.561844863731658</c:v>
                </c:pt>
                <c:pt idx="2">
                  <c:v>1.4675052410901468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687824"/>
        <c:axId val="345688216"/>
      </c:barChart>
      <c:catAx>
        <c:axId val="34568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45688216"/>
        <c:crosses val="autoZero"/>
        <c:auto val="1"/>
        <c:lblAlgn val="ctr"/>
        <c:lblOffset val="100"/>
        <c:noMultiLvlLbl val="0"/>
      </c:catAx>
      <c:valAx>
        <c:axId val="34568821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4568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245025406306966E-2"/>
          <c:y val="3.4026624427115133E-2"/>
          <c:w val="0.90540850497136138"/>
          <c:h val="0.564256607995669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Taul3!$G$8:$G$18</c:f>
              <c:strCache>
                <c:ptCount val="11"/>
                <c:pt idx="0">
                  <c:v>No time/I forgot</c:v>
                </c:pt>
                <c:pt idx="1">
                  <c:v>An other reason</c:v>
                </c:pt>
                <c:pt idx="2">
                  <c:v>I don't use computer or web</c:v>
                </c:pt>
                <c:pt idx="3">
                  <c:v>I don't answer web queries</c:v>
                </c:pt>
                <c:pt idx="4">
                  <c:v>I don't want to use codes</c:v>
                </c:pt>
                <c:pt idx="5">
                  <c:v>No interest, or difficult</c:v>
                </c:pt>
                <c:pt idx="6">
                  <c:v>Does not apply me</c:v>
                </c:pt>
                <c:pt idx="7">
                  <c:v>I have no codes</c:v>
                </c:pt>
                <c:pt idx="8">
                  <c:v>I did not notice web option</c:v>
                </c:pt>
                <c:pt idx="9">
                  <c:v>I tried but problems at the Q</c:v>
                </c:pt>
                <c:pt idx="10">
                  <c:v>I didn't manage to log in</c:v>
                </c:pt>
              </c:strCache>
            </c:strRef>
          </c:cat>
          <c:val>
            <c:numRef>
              <c:f>Taul3!$F$8:$F$18</c:f>
              <c:numCache>
                <c:formatCode>0.0</c:formatCode>
                <c:ptCount val="11"/>
                <c:pt idx="0">
                  <c:v>41.64</c:v>
                </c:pt>
                <c:pt idx="1">
                  <c:v>20.329999999999998</c:v>
                </c:pt>
                <c:pt idx="2">
                  <c:v>11.8</c:v>
                </c:pt>
                <c:pt idx="3">
                  <c:v>6.23</c:v>
                </c:pt>
                <c:pt idx="4">
                  <c:v>2.62</c:v>
                </c:pt>
                <c:pt idx="5">
                  <c:v>3.28</c:v>
                </c:pt>
                <c:pt idx="6">
                  <c:v>2.62</c:v>
                </c:pt>
                <c:pt idx="7">
                  <c:v>3.28</c:v>
                </c:pt>
                <c:pt idx="8">
                  <c:v>3.28</c:v>
                </c:pt>
                <c:pt idx="9">
                  <c:v>2.2999999999999998</c:v>
                </c:pt>
                <c:pt idx="10">
                  <c:v>2.62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848096"/>
        <c:axId val="347848488"/>
      </c:barChart>
      <c:catAx>
        <c:axId val="34784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47848488"/>
        <c:crosses val="autoZero"/>
        <c:auto val="1"/>
        <c:lblAlgn val="ctr"/>
        <c:lblOffset val="100"/>
        <c:noMultiLvlLbl val="0"/>
      </c:catAx>
      <c:valAx>
        <c:axId val="347848488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47848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0.20923</cdr:x>
      <cdr:y>0.41781</cdr:y>
    </cdr:from>
    <cdr:to>
      <cdr:x>0.52024</cdr:x>
      <cdr:y>0.63068</cdr:y>
    </cdr:to>
    <cdr:sp macro="" textlink="">
      <cdr:nvSpPr>
        <cdr:cNvPr id="3" name="Ellipsi 2"/>
        <cdr:cNvSpPr/>
      </cdr:nvSpPr>
      <cdr:spPr>
        <a:xfrm xmlns:a="http://schemas.openxmlformats.org/drawingml/2006/main">
          <a:off x="1618220" y="1843216"/>
          <a:ext cx="2405449" cy="939114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i-FI"/>
        </a:p>
      </cdr:txBody>
    </cdr:sp>
  </cdr:relSizeAnchor>
  <cdr:relSizeAnchor xmlns:cdr="http://schemas.openxmlformats.org/drawingml/2006/chartDrawing">
    <cdr:from>
      <cdr:x>0.56071</cdr:x>
      <cdr:y>0.41967</cdr:y>
    </cdr:from>
    <cdr:to>
      <cdr:x>0.87918</cdr:x>
      <cdr:y>0.64188</cdr:y>
    </cdr:to>
    <cdr:sp macro="" textlink="">
      <cdr:nvSpPr>
        <cdr:cNvPr id="4" name="Ellipsi 3"/>
        <cdr:cNvSpPr/>
      </cdr:nvSpPr>
      <cdr:spPr>
        <a:xfrm xmlns:a="http://schemas.openxmlformats.org/drawingml/2006/main">
          <a:off x="4336707" y="1851454"/>
          <a:ext cx="2463113" cy="980303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i-FI"/>
        </a:p>
      </cdr:txBody>
    </cdr:sp>
  </cdr:relSizeAnchor>
  <cdr:relSizeAnchor xmlns:cdr="http://schemas.openxmlformats.org/drawingml/2006/chartDrawing">
    <cdr:from>
      <cdr:x>0.69406</cdr:x>
      <cdr:y>0.27958</cdr:y>
    </cdr:from>
    <cdr:to>
      <cdr:x>0.87513</cdr:x>
      <cdr:y>0.3633</cdr:y>
    </cdr:to>
    <cdr:sp macro="" textlink="">
      <cdr:nvSpPr>
        <cdr:cNvPr id="5" name="Tekstiruutu 4"/>
        <cdr:cNvSpPr txBox="1"/>
      </cdr:nvSpPr>
      <cdr:spPr>
        <a:xfrm xmlns:a="http://schemas.openxmlformats.org/drawingml/2006/main">
          <a:off x="5368070" y="1337645"/>
          <a:ext cx="1400433" cy="400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1800" dirty="0" err="1" smtClean="0"/>
            <a:t>Technique</a:t>
          </a:r>
          <a:endParaRPr lang="fi-FI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0.35285</cdr:x>
      <cdr:y>0.24053</cdr:y>
    </cdr:from>
    <cdr:to>
      <cdr:x>0.57669</cdr:x>
      <cdr:y>0.32379</cdr:y>
    </cdr:to>
    <cdr:sp macro="" textlink="">
      <cdr:nvSpPr>
        <cdr:cNvPr id="2" name="Tekstiruutu 1"/>
        <cdr:cNvSpPr txBox="1"/>
      </cdr:nvSpPr>
      <cdr:spPr>
        <a:xfrm xmlns:a="http://schemas.openxmlformats.org/drawingml/2006/main">
          <a:off x="2729086" y="1061147"/>
          <a:ext cx="1731226" cy="3673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1800" dirty="0" smtClean="0"/>
            <a:t>In </a:t>
          </a:r>
          <a:r>
            <a:rPr lang="fi-FI" sz="1800" dirty="0" err="1" smtClean="0"/>
            <a:t>principle</a:t>
          </a:r>
          <a:r>
            <a:rPr lang="fi-FI" sz="1800" dirty="0" smtClean="0"/>
            <a:t> no</a:t>
          </a:r>
          <a:endParaRPr lang="fi-FI" sz="1800" dirty="0"/>
        </a:p>
      </cdr:txBody>
    </cdr:sp>
  </cdr:relSizeAnchor>
  <cdr:relSizeAnchor xmlns:cdr="http://schemas.openxmlformats.org/drawingml/2006/chartDrawing">
    <cdr:from>
      <cdr:x>0.83222</cdr:x>
      <cdr:y>0.34953</cdr:y>
    </cdr:from>
    <cdr:to>
      <cdr:x>0.83727</cdr:x>
      <cdr:y>0.43634</cdr:y>
    </cdr:to>
    <cdr:cxnSp macro="">
      <cdr:nvCxnSpPr>
        <cdr:cNvPr id="3" name="Suora nuoliyhdysviiva 2"/>
        <cdr:cNvCxnSpPr/>
      </cdr:nvCxnSpPr>
      <cdr:spPr>
        <a:xfrm xmlns:a="http://schemas.openxmlformats.org/drawingml/2006/main" flipV="1">
          <a:off x="6436603" y="1542029"/>
          <a:ext cx="39077" cy="382954"/>
        </a:xfrm>
        <a:prstGeom xmlns:a="http://schemas.openxmlformats.org/drawingml/2006/main" prst="straightConnector1">
          <a:avLst/>
        </a:prstGeom>
        <a:ln xmlns:a="http://schemas.openxmlformats.org/drawingml/2006/main" w="6350">
          <a:solidFill>
            <a:schemeClr val="accent3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0.77373</cdr:x>
      <cdr:y>0.31755</cdr:y>
    </cdr:from>
    <cdr:to>
      <cdr:x>0.89196</cdr:x>
      <cdr:y>0.52482</cdr:y>
    </cdr:to>
    <cdr:sp macro="" textlink="">
      <cdr:nvSpPr>
        <cdr:cNvPr id="4" name="Tekstiruutu 3"/>
        <cdr:cNvSpPr txBox="1"/>
      </cdr:nvSpPr>
      <cdr:spPr>
        <a:xfrm xmlns:a="http://schemas.openxmlformats.org/drawingml/2006/main">
          <a:off x="5984274" y="14009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i-FI" sz="1100" dirty="0"/>
        </a:p>
      </cdr:txBody>
    </cdr:sp>
  </cdr:relSizeAnchor>
  <cdr:relSizeAnchor xmlns:cdr="http://schemas.openxmlformats.org/drawingml/2006/chartDrawing">
    <cdr:from>
      <cdr:x>0.70088</cdr:x>
      <cdr:y>0.28672</cdr:y>
    </cdr:from>
    <cdr:to>
      <cdr:x>0.98016</cdr:x>
      <cdr:y>0.34837</cdr:y>
    </cdr:to>
    <cdr:sp macro="" textlink="">
      <cdr:nvSpPr>
        <cdr:cNvPr id="5" name="Tekstiruutu 4"/>
        <cdr:cNvSpPr txBox="1"/>
      </cdr:nvSpPr>
      <cdr:spPr>
        <a:xfrm xmlns:a="http://schemas.openxmlformats.org/drawingml/2006/main">
          <a:off x="5420833" y="1264931"/>
          <a:ext cx="2160043" cy="271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i-FI" sz="1800" dirty="0" smtClean="0"/>
            <a:t>Technical </a:t>
          </a:r>
          <a:r>
            <a:rPr lang="fi-FI" sz="1800" dirty="0" err="1" smtClean="0"/>
            <a:t>problems</a:t>
          </a:r>
          <a:endParaRPr lang="fi-FI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fi-FI" smtClean="0"/>
              <a:t>31.8.2017</a:t>
            </a: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441BF-8B5D-4C71-9AF6-188135A5F8E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6362607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fi-FI" smtClean="0"/>
              <a:t>31.8.2017</a:t>
            </a:r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19DBA-9531-41A3-A1CC-44FAC7D0A8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7598520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3</a:t>
            </a:fld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i-FI" smtClean="0"/>
              <a:t>31.8.2017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2832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i-FI" smtClean="0"/>
              <a:t>31.8.2017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5682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i-FI" smtClean="0"/>
              <a:t>31.8.2017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4669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7375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406402" y="-100217"/>
            <a:ext cx="8830056" cy="6380550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6868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823875"/>
              <a:gd name="connsiteY0" fmla="*/ 0 h 5733143"/>
              <a:gd name="connsiteX1" fmla="*/ 8763000 w 8823875"/>
              <a:gd name="connsiteY1" fmla="*/ 0 h 5733143"/>
              <a:gd name="connsiteX2" fmla="*/ 8763000 w 8823875"/>
              <a:gd name="connsiteY2" fmla="*/ 5733143 h 5733143"/>
              <a:gd name="connsiteX3" fmla="*/ 0 w 8823875"/>
              <a:gd name="connsiteY3" fmla="*/ 5733143 h 5733143"/>
              <a:gd name="connsiteX4" fmla="*/ 0 w 8823875"/>
              <a:gd name="connsiteY4" fmla="*/ 0 h 5733143"/>
              <a:gd name="connsiteX5" fmla="*/ 411843 w 8823875"/>
              <a:gd name="connsiteY5" fmla="*/ 395442 h 5733143"/>
              <a:gd name="connsiteX6" fmla="*/ 411843 w 8823875"/>
              <a:gd name="connsiteY6" fmla="*/ 3027588 h 5733143"/>
              <a:gd name="connsiteX7" fmla="*/ 8820785 w 8823875"/>
              <a:gd name="connsiteY7" fmla="*/ 3036859 h 5733143"/>
              <a:gd name="connsiteX8" fmla="*/ 8753856 w 8823875"/>
              <a:gd name="connsiteY8" fmla="*/ 399145 h 5733143"/>
              <a:gd name="connsiteX9" fmla="*/ 411843 w 8823875"/>
              <a:gd name="connsiteY9" fmla="*/ 395442 h 5733143"/>
              <a:gd name="connsiteX0" fmla="*/ 0 w 8830056"/>
              <a:gd name="connsiteY0" fmla="*/ 0 h 5733143"/>
              <a:gd name="connsiteX1" fmla="*/ 8763000 w 8830056"/>
              <a:gd name="connsiteY1" fmla="*/ 0 h 5733143"/>
              <a:gd name="connsiteX2" fmla="*/ 8763000 w 8830056"/>
              <a:gd name="connsiteY2" fmla="*/ 5733143 h 5733143"/>
              <a:gd name="connsiteX3" fmla="*/ 0 w 8830056"/>
              <a:gd name="connsiteY3" fmla="*/ 5733143 h 5733143"/>
              <a:gd name="connsiteX4" fmla="*/ 0 w 8830056"/>
              <a:gd name="connsiteY4" fmla="*/ 0 h 5733143"/>
              <a:gd name="connsiteX5" fmla="*/ 411843 w 8830056"/>
              <a:gd name="connsiteY5" fmla="*/ 395442 h 5733143"/>
              <a:gd name="connsiteX6" fmla="*/ 411843 w 8830056"/>
              <a:gd name="connsiteY6" fmla="*/ 3027588 h 5733143"/>
              <a:gd name="connsiteX7" fmla="*/ 8820785 w 8830056"/>
              <a:gd name="connsiteY7" fmla="*/ 3036859 h 5733143"/>
              <a:gd name="connsiteX8" fmla="*/ 8830056 w 8830056"/>
              <a:gd name="connsiteY8" fmla="*/ 399145 h 5733143"/>
              <a:gd name="connsiteX9" fmla="*/ 411843 w 8830056"/>
              <a:gd name="connsiteY9" fmla="*/ 395442 h 5733143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490629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0056" h="5824627">
                <a:moveTo>
                  <a:pt x="0" y="91484"/>
                </a:moveTo>
                <a:lnTo>
                  <a:pt x="8763000" y="91484"/>
                </a:lnTo>
                <a:lnTo>
                  <a:pt x="8763000" y="5824627"/>
                </a:lnTo>
                <a:lnTo>
                  <a:pt x="0" y="5824627"/>
                </a:lnTo>
                <a:lnTo>
                  <a:pt x="0" y="91484"/>
                </a:lnTo>
                <a:close/>
                <a:moveTo>
                  <a:pt x="411843" y="0"/>
                </a:moveTo>
                <a:lnTo>
                  <a:pt x="411843" y="3327754"/>
                </a:lnTo>
                <a:lnTo>
                  <a:pt x="8820785" y="3337025"/>
                </a:lnTo>
                <a:cubicBezTo>
                  <a:pt x="8823875" y="1903739"/>
                  <a:pt x="8826966" y="1436989"/>
                  <a:pt x="8830056" y="3703"/>
                </a:cubicBezTo>
                <a:lnTo>
                  <a:pt x="4118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6796" y="4136566"/>
            <a:ext cx="5139273" cy="338554"/>
          </a:xfrm>
        </p:spPr>
        <p:txBody>
          <a:bodyPr lIns="0">
            <a:spAutoFit/>
          </a:bodyPr>
          <a:lstStyle>
            <a:lvl1pPr>
              <a:defRPr sz="2200" b="0" baseline="0"/>
            </a:lvl1pPr>
          </a:lstStyle>
          <a:p>
            <a:r>
              <a:rPr lang="en-GB" noProof="0" dirty="0" err="1" smtClean="0"/>
              <a:t>Otsikko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6796" y="5459961"/>
            <a:ext cx="5139274" cy="430887"/>
          </a:xfrm>
        </p:spPr>
        <p:txBody>
          <a:bodyPr lIns="0">
            <a:spAutoFit/>
          </a:bodyPr>
          <a:lstStyle>
            <a:lvl1pPr marL="0" indent="0" algn="l">
              <a:buNone/>
              <a:defRPr sz="14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Etunimi</a:t>
            </a:r>
            <a:r>
              <a:rPr lang="en-GB" noProof="0" dirty="0" smtClean="0"/>
              <a:t> </a:t>
            </a:r>
            <a:r>
              <a:rPr lang="en-GB" noProof="0" dirty="0" err="1" smtClean="0"/>
              <a:t>Sukunimi</a:t>
            </a:r>
            <a:r>
              <a:rPr lang="en-GB" noProof="0" dirty="0" smtClean="0"/>
              <a:t/>
            </a:r>
            <a:br>
              <a:rPr lang="en-GB" noProof="0" dirty="0" smtClean="0"/>
            </a:br>
            <a:r>
              <a:rPr lang="en-GB" noProof="0" dirty="0" err="1" smtClean="0"/>
              <a:t>Seminaari</a:t>
            </a:r>
            <a:r>
              <a:rPr lang="en-GB" noProof="0" dirty="0" smtClean="0"/>
              <a:t>/</a:t>
            </a:r>
            <a:r>
              <a:rPr lang="en-GB" noProof="0" dirty="0" err="1" smtClean="0"/>
              <a:t>tapahtuma</a:t>
            </a:r>
            <a:r>
              <a:rPr lang="en-GB" noProof="0" dirty="0" smtClean="0"/>
              <a:t> xx Month </a:t>
            </a:r>
            <a:r>
              <a:rPr lang="en-GB" noProof="0" dirty="0" err="1" smtClean="0"/>
              <a:t>xxxx</a:t>
            </a:r>
            <a:endParaRPr lang="en-GB" noProof="0" dirty="0"/>
          </a:p>
        </p:txBody>
      </p:sp>
      <p:pic>
        <p:nvPicPr>
          <p:cNvPr id="7" name="Picture 6" descr="TK_SE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54" y="3924168"/>
            <a:ext cx="2378946" cy="48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3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704598" y="1600199"/>
            <a:ext cx="7734300" cy="441166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9" name="Picture 8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335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lehti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06398" y="-15195"/>
            <a:ext cx="8349724" cy="6305927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11843 w 8747675"/>
              <a:gd name="connsiteY5" fmla="*/ 395442 h 5733143"/>
              <a:gd name="connsiteX6" fmla="*/ 411843 w 8747675"/>
              <a:gd name="connsiteY6" fmla="*/ 3027588 h 5733143"/>
              <a:gd name="connsiteX7" fmla="*/ 8744585 w 8747675"/>
              <a:gd name="connsiteY7" fmla="*/ 3036859 h 5733143"/>
              <a:gd name="connsiteX8" fmla="*/ 8288866 w 8747675"/>
              <a:gd name="connsiteY8" fmla="*/ 399145 h 5733143"/>
              <a:gd name="connsiteX9" fmla="*/ 411843 w 8747675"/>
              <a:gd name="connsiteY9" fmla="*/ 395442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11843 w 8686800"/>
              <a:gd name="connsiteY5" fmla="*/ 395442 h 5733143"/>
              <a:gd name="connsiteX6" fmla="*/ 411843 w 8686800"/>
              <a:gd name="connsiteY6" fmla="*/ 3027588 h 5733143"/>
              <a:gd name="connsiteX7" fmla="*/ 8285777 w 8686800"/>
              <a:gd name="connsiteY7" fmla="*/ 3036859 h 5733143"/>
              <a:gd name="connsiteX8" fmla="*/ 8288866 w 8686800"/>
              <a:gd name="connsiteY8" fmla="*/ 399145 h 5733143"/>
              <a:gd name="connsiteX9" fmla="*/ 411843 w 8686800"/>
              <a:gd name="connsiteY9" fmla="*/ 395442 h 5733143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10635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10635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595356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299048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286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300311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12636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748336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964561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86800" h="5964561">
                <a:moveTo>
                  <a:pt x="0" y="15193"/>
                </a:moveTo>
                <a:lnTo>
                  <a:pt x="8686800" y="15193"/>
                </a:lnTo>
                <a:lnTo>
                  <a:pt x="8686800" y="5964561"/>
                </a:lnTo>
                <a:lnTo>
                  <a:pt x="0" y="5964561"/>
                </a:lnTo>
                <a:lnTo>
                  <a:pt x="0" y="15193"/>
                </a:lnTo>
                <a:close/>
                <a:moveTo>
                  <a:pt x="411843" y="4764"/>
                </a:moveTo>
                <a:lnTo>
                  <a:pt x="411843" y="3627389"/>
                </a:lnTo>
                <a:lnTo>
                  <a:pt x="8285777" y="3612636"/>
                </a:lnTo>
                <a:cubicBezTo>
                  <a:pt x="8288867" y="2179350"/>
                  <a:pt x="8285776" y="1433286"/>
                  <a:pt x="8288866" y="0"/>
                </a:cubicBezTo>
                <a:lnTo>
                  <a:pt x="411843" y="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04329" y="4278366"/>
            <a:ext cx="756513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/>
            </a:lvl1pPr>
          </a:lstStyle>
          <a:p>
            <a:r>
              <a:rPr lang="en-GB" noProof="0" dirty="0" err="1" smtClean="0"/>
              <a:t>Väliotsikko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804329" y="5458662"/>
            <a:ext cx="4854099" cy="3889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Alaotsikko</a:t>
            </a:r>
            <a:endParaRPr lang="en-GB" noProof="0" dirty="0" smtClean="0"/>
          </a:p>
        </p:txBody>
      </p:sp>
      <p:pic>
        <p:nvPicPr>
          <p:cNvPr id="8" name="Picture 7" descr="TK_EN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811" y="5723292"/>
            <a:ext cx="1489657" cy="3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3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lehti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06398" y="-15195"/>
            <a:ext cx="8349724" cy="6305927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11843 w 8747675"/>
              <a:gd name="connsiteY5" fmla="*/ 395442 h 5733143"/>
              <a:gd name="connsiteX6" fmla="*/ 411843 w 8747675"/>
              <a:gd name="connsiteY6" fmla="*/ 3027588 h 5733143"/>
              <a:gd name="connsiteX7" fmla="*/ 8744585 w 8747675"/>
              <a:gd name="connsiteY7" fmla="*/ 3036859 h 5733143"/>
              <a:gd name="connsiteX8" fmla="*/ 8288866 w 8747675"/>
              <a:gd name="connsiteY8" fmla="*/ 399145 h 5733143"/>
              <a:gd name="connsiteX9" fmla="*/ 411843 w 8747675"/>
              <a:gd name="connsiteY9" fmla="*/ 395442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11843 w 8686800"/>
              <a:gd name="connsiteY5" fmla="*/ 395442 h 5733143"/>
              <a:gd name="connsiteX6" fmla="*/ 411843 w 8686800"/>
              <a:gd name="connsiteY6" fmla="*/ 3027588 h 5733143"/>
              <a:gd name="connsiteX7" fmla="*/ 8285777 w 8686800"/>
              <a:gd name="connsiteY7" fmla="*/ 3036859 h 5733143"/>
              <a:gd name="connsiteX8" fmla="*/ 8288866 w 8686800"/>
              <a:gd name="connsiteY8" fmla="*/ 399145 h 5733143"/>
              <a:gd name="connsiteX9" fmla="*/ 411843 w 8686800"/>
              <a:gd name="connsiteY9" fmla="*/ 395442 h 5733143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10635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10635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595356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299048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286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300311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12636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748336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964561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86800" h="5964561">
                <a:moveTo>
                  <a:pt x="0" y="15193"/>
                </a:moveTo>
                <a:lnTo>
                  <a:pt x="8686800" y="15193"/>
                </a:lnTo>
                <a:lnTo>
                  <a:pt x="8686800" y="5964561"/>
                </a:lnTo>
                <a:lnTo>
                  <a:pt x="0" y="5964561"/>
                </a:lnTo>
                <a:lnTo>
                  <a:pt x="0" y="15193"/>
                </a:lnTo>
                <a:close/>
                <a:moveTo>
                  <a:pt x="411843" y="4764"/>
                </a:moveTo>
                <a:lnTo>
                  <a:pt x="411843" y="3627389"/>
                </a:lnTo>
                <a:lnTo>
                  <a:pt x="8285777" y="3612636"/>
                </a:lnTo>
                <a:cubicBezTo>
                  <a:pt x="8288867" y="2179350"/>
                  <a:pt x="8285776" y="1433286"/>
                  <a:pt x="8288866" y="0"/>
                </a:cubicBezTo>
                <a:lnTo>
                  <a:pt x="411843" y="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04329" y="4278366"/>
            <a:ext cx="756513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/>
            </a:lvl1pPr>
          </a:lstStyle>
          <a:p>
            <a:r>
              <a:rPr lang="en-GB" noProof="0" dirty="0" err="1" smtClean="0"/>
              <a:t>Väliotsikko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804329" y="5458662"/>
            <a:ext cx="4854099" cy="3889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Alaotsikko</a:t>
            </a:r>
            <a:endParaRPr lang="en-GB" noProof="0" dirty="0" smtClean="0"/>
          </a:p>
        </p:txBody>
      </p:sp>
      <p:pic>
        <p:nvPicPr>
          <p:cNvPr id="8" name="Picture 7" descr="TK_EN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811" y="5723292"/>
            <a:ext cx="1489657" cy="3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2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lehti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06398" y="-15195"/>
            <a:ext cx="8349724" cy="6305927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11843 w 8747675"/>
              <a:gd name="connsiteY5" fmla="*/ 395442 h 5733143"/>
              <a:gd name="connsiteX6" fmla="*/ 411843 w 8747675"/>
              <a:gd name="connsiteY6" fmla="*/ 3027588 h 5733143"/>
              <a:gd name="connsiteX7" fmla="*/ 8744585 w 8747675"/>
              <a:gd name="connsiteY7" fmla="*/ 3036859 h 5733143"/>
              <a:gd name="connsiteX8" fmla="*/ 8288866 w 8747675"/>
              <a:gd name="connsiteY8" fmla="*/ 399145 h 5733143"/>
              <a:gd name="connsiteX9" fmla="*/ 411843 w 8747675"/>
              <a:gd name="connsiteY9" fmla="*/ 395442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11843 w 8686800"/>
              <a:gd name="connsiteY5" fmla="*/ 395442 h 5733143"/>
              <a:gd name="connsiteX6" fmla="*/ 411843 w 8686800"/>
              <a:gd name="connsiteY6" fmla="*/ 3027588 h 5733143"/>
              <a:gd name="connsiteX7" fmla="*/ 8285777 w 8686800"/>
              <a:gd name="connsiteY7" fmla="*/ 3036859 h 5733143"/>
              <a:gd name="connsiteX8" fmla="*/ 8288866 w 8686800"/>
              <a:gd name="connsiteY8" fmla="*/ 399145 h 5733143"/>
              <a:gd name="connsiteX9" fmla="*/ 411843 w 8686800"/>
              <a:gd name="connsiteY9" fmla="*/ 395442 h 5733143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10635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10635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595356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299048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286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300311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12636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748336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964561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86800" h="5964561">
                <a:moveTo>
                  <a:pt x="0" y="15193"/>
                </a:moveTo>
                <a:lnTo>
                  <a:pt x="8686800" y="15193"/>
                </a:lnTo>
                <a:lnTo>
                  <a:pt x="8686800" y="5964561"/>
                </a:lnTo>
                <a:lnTo>
                  <a:pt x="0" y="5964561"/>
                </a:lnTo>
                <a:lnTo>
                  <a:pt x="0" y="15193"/>
                </a:lnTo>
                <a:close/>
                <a:moveTo>
                  <a:pt x="411843" y="4764"/>
                </a:moveTo>
                <a:lnTo>
                  <a:pt x="411843" y="3627389"/>
                </a:lnTo>
                <a:lnTo>
                  <a:pt x="8285777" y="3612636"/>
                </a:lnTo>
                <a:cubicBezTo>
                  <a:pt x="8288867" y="2179350"/>
                  <a:pt x="8285776" y="1433286"/>
                  <a:pt x="8288866" y="0"/>
                </a:cubicBezTo>
                <a:lnTo>
                  <a:pt x="411843" y="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04329" y="4278366"/>
            <a:ext cx="756513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/>
            </a:lvl1pPr>
          </a:lstStyle>
          <a:p>
            <a:r>
              <a:rPr lang="en-GB" noProof="0" dirty="0" err="1" smtClean="0"/>
              <a:t>Väliotsikko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804329" y="5458662"/>
            <a:ext cx="4854099" cy="3889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Alaotsikko</a:t>
            </a:r>
            <a:endParaRPr lang="en-GB" noProof="0" dirty="0" smtClean="0"/>
          </a:p>
        </p:txBody>
      </p:sp>
      <p:pic>
        <p:nvPicPr>
          <p:cNvPr id="8" name="Picture 7" descr="TK_EN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811" y="5723292"/>
            <a:ext cx="1489657" cy="3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4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lehti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06398" y="-15195"/>
            <a:ext cx="8349724" cy="6305927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11843 w 8747675"/>
              <a:gd name="connsiteY5" fmla="*/ 395442 h 5733143"/>
              <a:gd name="connsiteX6" fmla="*/ 411843 w 8747675"/>
              <a:gd name="connsiteY6" fmla="*/ 3027588 h 5733143"/>
              <a:gd name="connsiteX7" fmla="*/ 8744585 w 8747675"/>
              <a:gd name="connsiteY7" fmla="*/ 3036859 h 5733143"/>
              <a:gd name="connsiteX8" fmla="*/ 8288866 w 8747675"/>
              <a:gd name="connsiteY8" fmla="*/ 399145 h 5733143"/>
              <a:gd name="connsiteX9" fmla="*/ 411843 w 8747675"/>
              <a:gd name="connsiteY9" fmla="*/ 395442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11843 w 8686800"/>
              <a:gd name="connsiteY5" fmla="*/ 395442 h 5733143"/>
              <a:gd name="connsiteX6" fmla="*/ 411843 w 8686800"/>
              <a:gd name="connsiteY6" fmla="*/ 3027588 h 5733143"/>
              <a:gd name="connsiteX7" fmla="*/ 8285777 w 8686800"/>
              <a:gd name="connsiteY7" fmla="*/ 3036859 h 5733143"/>
              <a:gd name="connsiteX8" fmla="*/ 8288866 w 8686800"/>
              <a:gd name="connsiteY8" fmla="*/ 399145 h 5733143"/>
              <a:gd name="connsiteX9" fmla="*/ 411843 w 8686800"/>
              <a:gd name="connsiteY9" fmla="*/ 395442 h 5733143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10635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10635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595356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299048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286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300311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12636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748336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964561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86800" h="5964561">
                <a:moveTo>
                  <a:pt x="0" y="15193"/>
                </a:moveTo>
                <a:lnTo>
                  <a:pt x="8686800" y="15193"/>
                </a:lnTo>
                <a:lnTo>
                  <a:pt x="8686800" y="5964561"/>
                </a:lnTo>
                <a:lnTo>
                  <a:pt x="0" y="5964561"/>
                </a:lnTo>
                <a:lnTo>
                  <a:pt x="0" y="15193"/>
                </a:lnTo>
                <a:close/>
                <a:moveTo>
                  <a:pt x="411843" y="4764"/>
                </a:moveTo>
                <a:lnTo>
                  <a:pt x="411843" y="3627389"/>
                </a:lnTo>
                <a:lnTo>
                  <a:pt x="8285777" y="3612636"/>
                </a:lnTo>
                <a:cubicBezTo>
                  <a:pt x="8288867" y="2179350"/>
                  <a:pt x="8285776" y="1433286"/>
                  <a:pt x="8288866" y="0"/>
                </a:cubicBezTo>
                <a:lnTo>
                  <a:pt x="411843" y="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04329" y="4278366"/>
            <a:ext cx="756513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/>
            </a:lvl1pPr>
          </a:lstStyle>
          <a:p>
            <a:r>
              <a:rPr lang="en-GB" noProof="0" dirty="0" err="1" smtClean="0"/>
              <a:t>Väliotsikko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804329" y="5458662"/>
            <a:ext cx="4854099" cy="3889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Alaotsikko</a:t>
            </a:r>
            <a:endParaRPr lang="en-GB" noProof="0" dirty="0" smtClean="0"/>
          </a:p>
        </p:txBody>
      </p:sp>
      <p:pic>
        <p:nvPicPr>
          <p:cNvPr id="8" name="Picture 7" descr="TK_EN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811" y="5723292"/>
            <a:ext cx="1489657" cy="3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3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1806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704850" y="1600199"/>
            <a:ext cx="3754438" cy="441113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6"/>
          </p:nvPr>
        </p:nvSpPr>
        <p:spPr>
          <a:xfrm>
            <a:off x="4669562" y="1600199"/>
            <a:ext cx="3754438" cy="441113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1" name="Picture 10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6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ala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9612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12194" y="2159000"/>
            <a:ext cx="7719612" cy="3852333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3B0"/>
                </a:solidFill>
                <a:effectLst/>
                <a:uLnTx/>
                <a:uFillTx/>
                <a:latin typeface="Arial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Muokkaa tekstin perustyylejä napsauttamalla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04850" y="1346205"/>
            <a:ext cx="7726363" cy="312738"/>
          </a:xfrm>
        </p:spPr>
        <p:txBody>
          <a:bodyPr/>
          <a:lstStyle>
            <a:lvl1pPr marL="0" indent="0">
              <a:buNone/>
              <a:defRPr b="1">
                <a:solidFill>
                  <a:srgbClr val="0073B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2" name="Picture 11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934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kaksi palstaa ja kuv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19402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705600" y="1600200"/>
            <a:ext cx="3739288" cy="270986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4668083" y="1600200"/>
            <a:ext cx="3739288" cy="270986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5" name="Picture 14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Kuva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99" y="4868103"/>
            <a:ext cx="6423399" cy="141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5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kaksi palstaa ja kuv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19402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705600" y="1600200"/>
            <a:ext cx="3739288" cy="270986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4668083" y="1600200"/>
            <a:ext cx="3739288" cy="270986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5" name="Picture 14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Kuva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99" y="4868103"/>
            <a:ext cx="6423399" cy="141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8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06402" y="-100217"/>
            <a:ext cx="8830056" cy="6380550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6868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823875"/>
              <a:gd name="connsiteY0" fmla="*/ 0 h 5733143"/>
              <a:gd name="connsiteX1" fmla="*/ 8763000 w 8823875"/>
              <a:gd name="connsiteY1" fmla="*/ 0 h 5733143"/>
              <a:gd name="connsiteX2" fmla="*/ 8763000 w 8823875"/>
              <a:gd name="connsiteY2" fmla="*/ 5733143 h 5733143"/>
              <a:gd name="connsiteX3" fmla="*/ 0 w 8823875"/>
              <a:gd name="connsiteY3" fmla="*/ 5733143 h 5733143"/>
              <a:gd name="connsiteX4" fmla="*/ 0 w 8823875"/>
              <a:gd name="connsiteY4" fmla="*/ 0 h 5733143"/>
              <a:gd name="connsiteX5" fmla="*/ 411843 w 8823875"/>
              <a:gd name="connsiteY5" fmla="*/ 395442 h 5733143"/>
              <a:gd name="connsiteX6" fmla="*/ 411843 w 8823875"/>
              <a:gd name="connsiteY6" fmla="*/ 3027588 h 5733143"/>
              <a:gd name="connsiteX7" fmla="*/ 8820785 w 8823875"/>
              <a:gd name="connsiteY7" fmla="*/ 3036859 h 5733143"/>
              <a:gd name="connsiteX8" fmla="*/ 8753856 w 8823875"/>
              <a:gd name="connsiteY8" fmla="*/ 399145 h 5733143"/>
              <a:gd name="connsiteX9" fmla="*/ 411843 w 8823875"/>
              <a:gd name="connsiteY9" fmla="*/ 395442 h 5733143"/>
              <a:gd name="connsiteX0" fmla="*/ 0 w 8830056"/>
              <a:gd name="connsiteY0" fmla="*/ 0 h 5733143"/>
              <a:gd name="connsiteX1" fmla="*/ 8763000 w 8830056"/>
              <a:gd name="connsiteY1" fmla="*/ 0 h 5733143"/>
              <a:gd name="connsiteX2" fmla="*/ 8763000 w 8830056"/>
              <a:gd name="connsiteY2" fmla="*/ 5733143 h 5733143"/>
              <a:gd name="connsiteX3" fmla="*/ 0 w 8830056"/>
              <a:gd name="connsiteY3" fmla="*/ 5733143 h 5733143"/>
              <a:gd name="connsiteX4" fmla="*/ 0 w 8830056"/>
              <a:gd name="connsiteY4" fmla="*/ 0 h 5733143"/>
              <a:gd name="connsiteX5" fmla="*/ 411843 w 8830056"/>
              <a:gd name="connsiteY5" fmla="*/ 395442 h 5733143"/>
              <a:gd name="connsiteX6" fmla="*/ 411843 w 8830056"/>
              <a:gd name="connsiteY6" fmla="*/ 3027588 h 5733143"/>
              <a:gd name="connsiteX7" fmla="*/ 8820785 w 8830056"/>
              <a:gd name="connsiteY7" fmla="*/ 3036859 h 5733143"/>
              <a:gd name="connsiteX8" fmla="*/ 8830056 w 8830056"/>
              <a:gd name="connsiteY8" fmla="*/ 399145 h 5733143"/>
              <a:gd name="connsiteX9" fmla="*/ 411843 w 8830056"/>
              <a:gd name="connsiteY9" fmla="*/ 395442 h 5733143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490629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0056" h="5824627">
                <a:moveTo>
                  <a:pt x="0" y="91484"/>
                </a:moveTo>
                <a:lnTo>
                  <a:pt x="8763000" y="91484"/>
                </a:lnTo>
                <a:lnTo>
                  <a:pt x="8763000" y="5824627"/>
                </a:lnTo>
                <a:lnTo>
                  <a:pt x="0" y="5824627"/>
                </a:lnTo>
                <a:lnTo>
                  <a:pt x="0" y="91484"/>
                </a:lnTo>
                <a:close/>
                <a:moveTo>
                  <a:pt x="411843" y="0"/>
                </a:moveTo>
                <a:lnTo>
                  <a:pt x="411843" y="3327754"/>
                </a:lnTo>
                <a:lnTo>
                  <a:pt x="8820785" y="3337025"/>
                </a:lnTo>
                <a:cubicBezTo>
                  <a:pt x="8823875" y="1903739"/>
                  <a:pt x="8826966" y="1436989"/>
                  <a:pt x="8830056" y="3703"/>
                </a:cubicBezTo>
                <a:lnTo>
                  <a:pt x="4118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812798" y="4148156"/>
            <a:ext cx="5139273" cy="384721"/>
          </a:xfrm>
        </p:spPr>
        <p:txBody>
          <a:bodyPr>
            <a:spAutoFit/>
          </a:bodyPr>
          <a:lstStyle>
            <a:lvl1pPr>
              <a:defRPr sz="2500" b="1" baseline="0"/>
            </a:lvl1pPr>
          </a:lstStyle>
          <a:p>
            <a:r>
              <a:rPr lang="en-GB" noProof="0" dirty="0" smtClean="0"/>
              <a:t>Thank You!</a:t>
            </a:r>
            <a:endParaRPr lang="en-GB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2797" y="5025331"/>
            <a:ext cx="5139274" cy="430887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Etunimi</a:t>
            </a:r>
            <a:r>
              <a:rPr lang="en-GB" noProof="0" dirty="0" smtClean="0"/>
              <a:t> </a:t>
            </a:r>
            <a:r>
              <a:rPr lang="en-GB" noProof="0" dirty="0" err="1" smtClean="0"/>
              <a:t>Sukunimi</a:t>
            </a:r>
            <a:r>
              <a:rPr lang="en-GB" noProof="0" dirty="0" smtClean="0"/>
              <a:t> etunimi.sukunimi@stat.fi</a:t>
            </a:r>
            <a:br>
              <a:rPr lang="en-GB" noProof="0" dirty="0" smtClean="0"/>
            </a:br>
            <a:r>
              <a:rPr lang="en-GB" noProof="0" dirty="0" err="1" smtClean="0"/>
              <a:t>Seminaari</a:t>
            </a:r>
            <a:r>
              <a:rPr lang="en-GB" noProof="0" dirty="0" smtClean="0"/>
              <a:t>/</a:t>
            </a:r>
            <a:r>
              <a:rPr lang="en-GB" noProof="0" dirty="0" err="1" smtClean="0"/>
              <a:t>tapahtuma</a:t>
            </a:r>
            <a:r>
              <a:rPr lang="en-GB" noProof="0" dirty="0" smtClean="0"/>
              <a:t> xx Month </a:t>
            </a:r>
            <a:r>
              <a:rPr lang="en-GB" noProof="0" dirty="0" err="1" smtClean="0"/>
              <a:t>xxxx</a:t>
            </a:r>
            <a:endParaRPr lang="en-GB" noProof="0" dirty="0"/>
          </a:p>
        </p:txBody>
      </p:sp>
      <p:pic>
        <p:nvPicPr>
          <p:cNvPr id="12" name="Picture 11" descr="TK_SE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260" y="3962401"/>
            <a:ext cx="2455364" cy="5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4599" y="366766"/>
            <a:ext cx="7734802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598" y="1548000"/>
            <a:ext cx="7734803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33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0" r:id="rId4"/>
    <p:sldLayoutId id="2147483681" r:id="rId5"/>
    <p:sldLayoutId id="2147483682" r:id="rId6"/>
    <p:sldLayoutId id="2147483676" r:id="rId7"/>
    <p:sldLayoutId id="2147483677" r:id="rId8"/>
    <p:sldLayoutId id="2147483678" r:id="rId9"/>
    <p:sldLayoutId id="2147483683" r:id="rId10"/>
    <p:sldLayoutId id="2147483679" r:id="rId11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73B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parnanen@stat.f" TargetMode="External"/><Relationship Id="rId2" Type="http://schemas.openxmlformats.org/officeDocument/2006/relationships/hyperlink" Target="mailto:pertti.taskinen@stat.fi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Applying CAWI – ready, steady, … go</a:t>
            </a:r>
            <a:endParaRPr lang="en-US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606796" y="5459961"/>
            <a:ext cx="5139274" cy="473976"/>
          </a:xfrm>
        </p:spPr>
        <p:txBody>
          <a:bodyPr/>
          <a:lstStyle/>
          <a:p>
            <a:r>
              <a:rPr lang="fi-FI" dirty="0" err="1" smtClean="0"/>
              <a:t>Examples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Finnish</a:t>
            </a:r>
            <a:r>
              <a:rPr lang="fi-FI" dirty="0" smtClean="0"/>
              <a:t> LFS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 </a:t>
            </a:r>
            <a:r>
              <a:rPr lang="fi-FI" dirty="0" err="1" smtClean="0"/>
              <a:t>tests</a:t>
            </a:r>
            <a:endParaRPr lang="fi-FI" dirty="0" smtClean="0"/>
          </a:p>
          <a:p>
            <a:r>
              <a:rPr lang="fi-FI" dirty="0" smtClean="0"/>
              <a:t>Pertti Taskinen</a:t>
            </a:r>
            <a:endParaRPr lang="fi-FI" dirty="0" smtClean="0"/>
          </a:p>
        </p:txBody>
      </p:sp>
    </p:spTree>
    <p:extLst>
      <p:ext uri="{BB962C8B-B14F-4D97-AF65-F5344CB8AC3E}">
        <p14:creationId xmlns:p14="http://schemas.microsoft.com/office/powerpoint/2010/main" val="383398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Finnish</a:t>
            </a:r>
            <a:r>
              <a:rPr lang="fi-FI" dirty="0" smtClean="0"/>
              <a:t> LFS </a:t>
            </a:r>
            <a:r>
              <a:rPr lang="fi-FI" dirty="0" err="1" smtClean="0"/>
              <a:t>pilots</a:t>
            </a:r>
            <a:r>
              <a:rPr lang="fi-FI" dirty="0" smtClean="0"/>
              <a:t> – </a:t>
            </a:r>
            <a:r>
              <a:rPr lang="fi-FI" dirty="0" err="1" smtClean="0"/>
              <a:t>web</a:t>
            </a:r>
            <a:r>
              <a:rPr lang="fi-FI" dirty="0" smtClean="0"/>
              <a:t> and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704598" y="1037969"/>
            <a:ext cx="7734300" cy="5247502"/>
          </a:xfrm>
        </p:spPr>
        <p:txBody>
          <a:bodyPr/>
          <a:lstStyle/>
          <a:p>
            <a:pPr marL="0" indent="0">
              <a:buNone/>
            </a:pPr>
            <a:r>
              <a:rPr lang="fi-FI" dirty="0" smtClean="0"/>
              <a:t>1st </a:t>
            </a:r>
            <a:r>
              <a:rPr lang="fi-FI" dirty="0" err="1" smtClean="0"/>
              <a:t>step</a:t>
            </a:r>
            <a:endParaRPr lang="fi-FI" dirty="0" smtClean="0"/>
          </a:p>
          <a:p>
            <a:r>
              <a:rPr lang="fi-FI" dirty="0" smtClean="0"/>
              <a:t>2013: </a:t>
            </a:r>
            <a:r>
              <a:rPr lang="fi-FI" dirty="0" err="1" smtClean="0"/>
              <a:t>only</a:t>
            </a:r>
            <a:r>
              <a:rPr lang="fi-FI" dirty="0" smtClean="0"/>
              <a:t> </a:t>
            </a:r>
            <a:r>
              <a:rPr lang="fi-FI" dirty="0" err="1" smtClean="0"/>
              <a:t>web</a:t>
            </a:r>
            <a:r>
              <a:rPr lang="fi-FI" dirty="0" smtClean="0"/>
              <a:t> data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collected</a:t>
            </a:r>
            <a:r>
              <a:rPr lang="fi-FI" dirty="0" smtClean="0"/>
              <a:t> for 8,000 </a:t>
            </a:r>
            <a:r>
              <a:rPr lang="fi-FI" dirty="0" err="1" smtClean="0"/>
              <a:t>gross</a:t>
            </a:r>
            <a:r>
              <a:rPr lang="fi-FI" dirty="0" smtClean="0"/>
              <a:t> </a:t>
            </a:r>
            <a:r>
              <a:rPr lang="fi-FI" dirty="0" err="1" smtClean="0"/>
              <a:t>size</a:t>
            </a:r>
            <a:r>
              <a:rPr lang="fi-FI" dirty="0" smtClean="0"/>
              <a:t> </a:t>
            </a:r>
            <a:r>
              <a:rPr lang="fi-FI" dirty="0" err="1" smtClean="0"/>
              <a:t>pilot</a:t>
            </a:r>
            <a:endParaRPr lang="fi-FI" dirty="0" smtClean="0"/>
          </a:p>
          <a:p>
            <a:r>
              <a:rPr lang="fi-FI" dirty="0" err="1" smtClean="0"/>
              <a:t>First</a:t>
            </a:r>
            <a:r>
              <a:rPr lang="fi-FI" dirty="0" smtClean="0"/>
              <a:t> </a:t>
            </a:r>
            <a:r>
              <a:rPr lang="fi-FI" dirty="0" err="1" smtClean="0"/>
              <a:t>time</a:t>
            </a:r>
            <a:r>
              <a:rPr lang="fi-FI" dirty="0" smtClean="0"/>
              <a:t> LFS </a:t>
            </a:r>
            <a:r>
              <a:rPr lang="fi-FI" dirty="0" err="1" smtClean="0"/>
              <a:t>questionnaire</a:t>
            </a:r>
            <a:r>
              <a:rPr lang="fi-FI" dirty="0" smtClean="0"/>
              <a:t> in </a:t>
            </a:r>
            <a:r>
              <a:rPr lang="fi-FI" dirty="0" err="1" smtClean="0"/>
              <a:t>web</a:t>
            </a:r>
            <a:endParaRPr lang="fi-FI" dirty="0" smtClean="0"/>
          </a:p>
          <a:p>
            <a:r>
              <a:rPr lang="fi-FI" dirty="0" smtClean="0"/>
              <a:t>30 per </a:t>
            </a:r>
            <a:r>
              <a:rPr lang="fi-FI" dirty="0" err="1" smtClean="0"/>
              <a:t>cent</a:t>
            </a:r>
            <a:r>
              <a:rPr lang="fi-FI" dirty="0" smtClean="0"/>
              <a:t> </a:t>
            </a:r>
            <a:r>
              <a:rPr lang="fi-FI" dirty="0" err="1" smtClean="0"/>
              <a:t>responded</a:t>
            </a:r>
            <a:r>
              <a:rPr lang="fi-FI" dirty="0" smtClean="0"/>
              <a:t> (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extended</a:t>
            </a:r>
            <a:r>
              <a:rPr lang="fi-FI" dirty="0" smtClean="0"/>
              <a:t> </a:t>
            </a:r>
            <a:r>
              <a:rPr lang="fi-FI" dirty="0" err="1" smtClean="0"/>
              <a:t>answering</a:t>
            </a:r>
            <a:r>
              <a:rPr lang="fi-FI" dirty="0" smtClean="0"/>
              <a:t> </a:t>
            </a:r>
            <a:r>
              <a:rPr lang="fi-FI" dirty="0" err="1" smtClean="0"/>
              <a:t>period</a:t>
            </a:r>
            <a:r>
              <a:rPr lang="fi-FI" dirty="0" smtClean="0"/>
              <a:t>)</a:t>
            </a:r>
          </a:p>
          <a:p>
            <a:pPr marL="0" indent="0">
              <a:buNone/>
            </a:pPr>
            <a:r>
              <a:rPr lang="fi-FI" dirty="0" smtClean="0"/>
              <a:t>2nd </a:t>
            </a:r>
            <a:r>
              <a:rPr lang="fi-FI" dirty="0" err="1" smtClean="0"/>
              <a:t>step</a:t>
            </a:r>
            <a:r>
              <a:rPr lang="fi-FI" dirty="0" smtClean="0"/>
              <a:t> </a:t>
            </a:r>
            <a:r>
              <a:rPr lang="fi-FI" sz="1600" dirty="0" smtClean="0"/>
              <a:t>(</a:t>
            </a:r>
            <a:r>
              <a:rPr lang="fi-FI" sz="1600" dirty="0" err="1" smtClean="0"/>
              <a:t>slides</a:t>
            </a:r>
            <a:r>
              <a:rPr lang="fi-FI" sz="1600" dirty="0" smtClean="0"/>
              <a:t> 3-8)</a:t>
            </a:r>
          </a:p>
          <a:p>
            <a:r>
              <a:rPr lang="fi-FI" dirty="0" smtClean="0"/>
              <a:t>2016-2017: CAWI-CATI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 </a:t>
            </a:r>
            <a:r>
              <a:rPr lang="fi-FI" dirty="0" err="1" smtClean="0"/>
              <a:t>pilot</a:t>
            </a:r>
            <a:r>
              <a:rPr lang="fi-FI" dirty="0" smtClean="0"/>
              <a:t> </a:t>
            </a:r>
          </a:p>
          <a:p>
            <a:r>
              <a:rPr lang="fi-FI" dirty="0" err="1" smtClean="0"/>
              <a:t>Aimed</a:t>
            </a:r>
            <a:r>
              <a:rPr lang="fi-FI" dirty="0" smtClean="0"/>
              <a:t> </a:t>
            </a:r>
            <a:r>
              <a:rPr lang="fi-FI" dirty="0" err="1" smtClean="0"/>
              <a:t>applying</a:t>
            </a:r>
            <a:r>
              <a:rPr lang="fi-FI" dirty="0" smtClean="0"/>
              <a:t> </a:t>
            </a:r>
            <a:r>
              <a:rPr lang="fi-FI" dirty="0" err="1" smtClean="0"/>
              <a:t>by</a:t>
            </a:r>
            <a:r>
              <a:rPr lang="fi-FI" dirty="0" smtClean="0"/>
              <a:t> </a:t>
            </a:r>
            <a:r>
              <a:rPr lang="fi-FI" dirty="0" err="1" smtClean="0"/>
              <a:t>three</a:t>
            </a:r>
            <a:r>
              <a:rPr lang="fi-FI" dirty="0" smtClean="0"/>
              <a:t> </a:t>
            </a:r>
            <a:r>
              <a:rPr lang="fi-FI" dirty="0" err="1" smtClean="0"/>
              <a:t>rounds</a:t>
            </a:r>
            <a:endParaRPr lang="fi-FI" dirty="0" smtClean="0"/>
          </a:p>
          <a:p>
            <a:r>
              <a:rPr lang="fi-FI" dirty="0" err="1" smtClean="0"/>
              <a:t>Rejected</a:t>
            </a:r>
            <a:r>
              <a:rPr lang="fi-FI" dirty="0" smtClean="0"/>
              <a:t> </a:t>
            </a:r>
            <a:r>
              <a:rPr lang="fi-FI" dirty="0" err="1" smtClean="0"/>
              <a:t>time</a:t>
            </a:r>
            <a:r>
              <a:rPr lang="fi-FI" dirty="0" smtClean="0"/>
              <a:t> </a:t>
            </a:r>
            <a:r>
              <a:rPr lang="fi-FI" dirty="0" smtClean="0"/>
              <a:t>– 4 </a:t>
            </a:r>
            <a:r>
              <a:rPr lang="fi-FI" dirty="0" err="1" smtClean="0"/>
              <a:t>days</a:t>
            </a:r>
            <a:r>
              <a:rPr lang="fi-FI" dirty="0" smtClean="0"/>
              <a:t> - to </a:t>
            </a:r>
            <a:r>
              <a:rPr lang="fi-FI" dirty="0" err="1" smtClean="0"/>
              <a:t>answer</a:t>
            </a:r>
            <a:r>
              <a:rPr lang="fi-FI" dirty="0" smtClean="0"/>
              <a:t> </a:t>
            </a:r>
            <a:r>
              <a:rPr lang="fi-FI" dirty="0" err="1" smtClean="0"/>
              <a:t>first</a:t>
            </a:r>
            <a:r>
              <a:rPr lang="fi-FI" dirty="0" smtClean="0"/>
              <a:t> in </a:t>
            </a:r>
            <a:r>
              <a:rPr lang="fi-FI" dirty="0" err="1" smtClean="0"/>
              <a:t>web</a:t>
            </a:r>
            <a:endParaRPr lang="fi-FI" dirty="0" smtClean="0"/>
          </a:p>
          <a:p>
            <a:r>
              <a:rPr lang="fi-FI" dirty="0" err="1" smtClean="0"/>
              <a:t>Interviews</a:t>
            </a:r>
            <a:r>
              <a:rPr lang="fi-FI" dirty="0" smtClean="0"/>
              <a:t> </a:t>
            </a:r>
            <a:r>
              <a:rPr lang="fi-FI" dirty="0" err="1" smtClean="0"/>
              <a:t>were</a:t>
            </a:r>
            <a:r>
              <a:rPr lang="fi-FI" dirty="0" smtClean="0"/>
              <a:t> </a:t>
            </a:r>
            <a:r>
              <a:rPr lang="fi-FI" dirty="0" err="1" smtClean="0"/>
              <a:t>started</a:t>
            </a:r>
            <a:r>
              <a:rPr lang="fi-FI" dirty="0" smtClean="0"/>
              <a:t> </a:t>
            </a:r>
            <a:r>
              <a:rPr lang="fi-FI" dirty="0" err="1" smtClean="0"/>
              <a:t>after</a:t>
            </a:r>
            <a:r>
              <a:rPr lang="fi-FI" dirty="0" smtClean="0"/>
              <a:t> </a:t>
            </a:r>
            <a:r>
              <a:rPr lang="fi-FI" dirty="0" err="1" smtClean="0"/>
              <a:t>web</a:t>
            </a:r>
            <a:r>
              <a:rPr lang="fi-FI" dirty="0" smtClean="0"/>
              <a:t> option</a:t>
            </a:r>
          </a:p>
          <a:p>
            <a:r>
              <a:rPr lang="fi-FI" dirty="0" err="1" smtClean="0"/>
              <a:t>Pilot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interrupted</a:t>
            </a:r>
            <a:r>
              <a:rPr lang="fi-FI" dirty="0" smtClean="0"/>
              <a:t> </a:t>
            </a:r>
            <a:r>
              <a:rPr lang="fi-FI" dirty="0" err="1" smtClean="0"/>
              <a:t>due</a:t>
            </a:r>
            <a:r>
              <a:rPr lang="fi-FI" dirty="0" smtClean="0"/>
              <a:t> to </a:t>
            </a:r>
            <a:r>
              <a:rPr lang="fi-FI" dirty="0" err="1" smtClean="0"/>
              <a:t>technical</a:t>
            </a:r>
            <a:r>
              <a:rPr lang="fi-FI" dirty="0" smtClean="0"/>
              <a:t> </a:t>
            </a:r>
            <a:r>
              <a:rPr lang="fi-FI" dirty="0" err="1" smtClean="0"/>
              <a:t>problems</a:t>
            </a:r>
            <a:r>
              <a:rPr lang="fi-FI" dirty="0" smtClean="0"/>
              <a:t> </a:t>
            </a:r>
            <a:r>
              <a:rPr lang="fi-FI" dirty="0" err="1" smtClean="0"/>
              <a:t>during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2nd </a:t>
            </a:r>
            <a:r>
              <a:rPr lang="fi-FI" dirty="0" err="1" smtClean="0"/>
              <a:t>round</a:t>
            </a:r>
            <a:r>
              <a:rPr lang="fi-FI" dirty="0" smtClean="0"/>
              <a:t> and </a:t>
            </a:r>
            <a:r>
              <a:rPr lang="fi-FI" dirty="0" err="1" smtClean="0"/>
              <a:t>overall</a:t>
            </a:r>
            <a:r>
              <a:rPr lang="fi-FI" dirty="0" smtClean="0"/>
              <a:t> </a:t>
            </a:r>
            <a:r>
              <a:rPr lang="fi-FI" dirty="0" err="1" smtClean="0"/>
              <a:t>response</a:t>
            </a:r>
            <a:r>
              <a:rPr lang="fi-FI" dirty="0" smtClean="0"/>
              <a:t> </a:t>
            </a:r>
            <a:r>
              <a:rPr lang="fi-FI" dirty="0" err="1" smtClean="0"/>
              <a:t>rate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low</a:t>
            </a:r>
            <a:r>
              <a:rPr lang="fi-FI" dirty="0" smtClean="0"/>
              <a:t> (42%)</a:t>
            </a:r>
          </a:p>
          <a:p>
            <a:r>
              <a:rPr lang="fi-FI" dirty="0" err="1" smtClean="0"/>
              <a:t>However</a:t>
            </a:r>
            <a:r>
              <a:rPr lang="fi-FI" dirty="0" smtClean="0"/>
              <a:t>, </a:t>
            </a:r>
            <a:r>
              <a:rPr lang="fi-FI" dirty="0" err="1" smtClean="0"/>
              <a:t>valuable</a:t>
            </a:r>
            <a:r>
              <a:rPr lang="fi-FI" dirty="0" smtClean="0"/>
              <a:t> </a:t>
            </a:r>
            <a:r>
              <a:rPr lang="fi-FI" dirty="0" err="1" smtClean="0"/>
              <a:t>information</a:t>
            </a:r>
            <a:r>
              <a:rPr lang="fi-FI" dirty="0" smtClean="0"/>
              <a:t> on </a:t>
            </a:r>
            <a:r>
              <a:rPr lang="fi-FI" dirty="0" err="1" smtClean="0"/>
              <a:t>web</a:t>
            </a:r>
            <a:r>
              <a:rPr lang="fi-FI" dirty="0" smtClean="0"/>
              <a:t> </a:t>
            </a:r>
            <a:r>
              <a:rPr lang="fi-FI" dirty="0" err="1" smtClean="0"/>
              <a:t>answering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achieved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3th </a:t>
            </a:r>
            <a:r>
              <a:rPr lang="fi-FI" dirty="0" err="1" smtClean="0"/>
              <a:t>step</a:t>
            </a:r>
            <a:r>
              <a:rPr lang="fi-FI" dirty="0"/>
              <a:t> </a:t>
            </a:r>
            <a:r>
              <a:rPr lang="fi-FI" sz="1400" dirty="0" smtClean="0"/>
              <a:t>(</a:t>
            </a:r>
            <a:r>
              <a:rPr lang="fi-FI" sz="1400" dirty="0" err="1" smtClean="0"/>
              <a:t>slides</a:t>
            </a:r>
            <a:r>
              <a:rPr lang="fi-FI" sz="1400" dirty="0" smtClean="0"/>
              <a:t> 9-11)</a:t>
            </a:r>
          </a:p>
          <a:p>
            <a:r>
              <a:rPr lang="fi-FI" dirty="0" smtClean="0"/>
              <a:t>2019: </a:t>
            </a:r>
            <a:r>
              <a:rPr lang="fi-FI" dirty="0" err="1" smtClean="0"/>
              <a:t>new</a:t>
            </a:r>
            <a:r>
              <a:rPr lang="fi-FI" dirty="0" smtClean="0"/>
              <a:t> CAWI-CATI </a:t>
            </a:r>
            <a:r>
              <a:rPr lang="fi-FI" dirty="0" err="1" smtClean="0"/>
              <a:t>pilot</a:t>
            </a:r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860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975275" cy="787771"/>
          </a:xfrm>
        </p:spPr>
        <p:txBody>
          <a:bodyPr/>
          <a:lstStyle/>
          <a:p>
            <a:r>
              <a:rPr lang="en-US" sz="2400" dirty="0" smtClean="0"/>
              <a:t>Web answering: what kind of problem(s) did you encounter? Share of respondents (r=496), pilot 11/2016</a:t>
            </a:r>
            <a:endParaRPr lang="en-US" sz="2400" b="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10" name="Sisällön paikkamerkki 9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43679214"/>
              </p:ext>
            </p:extLst>
          </p:nvPr>
        </p:nvGraphicFramePr>
        <p:xfrm>
          <a:off x="704850" y="1227438"/>
          <a:ext cx="7734300" cy="4784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Suora nuoliyhdysviiva 11"/>
          <p:cNvCxnSpPr/>
          <p:nvPr/>
        </p:nvCxnSpPr>
        <p:spPr>
          <a:xfrm flipV="1">
            <a:off x="3635763" y="2965622"/>
            <a:ext cx="296562" cy="411892"/>
          </a:xfrm>
          <a:prstGeom prst="straightConnector1">
            <a:avLst/>
          </a:prstGeom>
          <a:ln w="63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kstiruutu 13"/>
          <p:cNvSpPr txBox="1"/>
          <p:nvPr/>
        </p:nvSpPr>
        <p:spPr>
          <a:xfrm>
            <a:off x="3529186" y="2596290"/>
            <a:ext cx="101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Content</a:t>
            </a:r>
            <a:endParaRPr lang="fi-FI" dirty="0"/>
          </a:p>
        </p:txBody>
      </p:sp>
      <p:cxnSp>
        <p:nvCxnSpPr>
          <p:cNvPr id="18" name="Suora nuoliyhdysviiva 17"/>
          <p:cNvCxnSpPr/>
          <p:nvPr/>
        </p:nvCxnSpPr>
        <p:spPr>
          <a:xfrm flipV="1">
            <a:off x="6301946" y="2965622"/>
            <a:ext cx="296198" cy="428368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68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8101651" cy="738664"/>
          </a:xfrm>
        </p:spPr>
        <p:txBody>
          <a:bodyPr/>
          <a:lstStyle/>
          <a:p>
            <a:r>
              <a:rPr lang="fi-FI" sz="2400" dirty="0" smtClean="0"/>
              <a:t>”</a:t>
            </a:r>
            <a:r>
              <a:rPr lang="fi-FI" sz="2400" dirty="0" err="1" smtClean="0"/>
              <a:t>Did</a:t>
            </a:r>
            <a:r>
              <a:rPr lang="fi-FI" sz="2400" dirty="0" smtClean="0"/>
              <a:t> </a:t>
            </a:r>
            <a:r>
              <a:rPr lang="fi-FI" sz="2400" dirty="0" err="1" smtClean="0"/>
              <a:t>you</a:t>
            </a:r>
            <a:r>
              <a:rPr lang="fi-FI" sz="2400" dirty="0" smtClean="0"/>
              <a:t> </a:t>
            </a:r>
            <a:r>
              <a:rPr lang="fi-FI" sz="2400" dirty="0" err="1" smtClean="0"/>
              <a:t>encounter</a:t>
            </a:r>
            <a:r>
              <a:rPr lang="fi-FI" sz="2400" dirty="0" smtClean="0"/>
              <a:t> </a:t>
            </a:r>
            <a:r>
              <a:rPr lang="fi-FI" sz="2400" dirty="0" err="1" smtClean="0"/>
              <a:t>problems</a:t>
            </a:r>
            <a:r>
              <a:rPr lang="fi-FI" sz="2400" dirty="0" smtClean="0"/>
              <a:t> in </a:t>
            </a:r>
            <a:r>
              <a:rPr lang="fi-FI" sz="2400" dirty="0" err="1" smtClean="0"/>
              <a:t>web</a:t>
            </a:r>
            <a:r>
              <a:rPr lang="fi-FI" sz="2400" dirty="0" smtClean="0"/>
              <a:t>, </a:t>
            </a:r>
            <a:r>
              <a:rPr lang="fi-FI" sz="2400" dirty="0" err="1" smtClean="0"/>
              <a:t>what</a:t>
            </a:r>
            <a:r>
              <a:rPr lang="fi-FI" sz="2400" dirty="0" smtClean="0"/>
              <a:t> </a:t>
            </a:r>
            <a:r>
              <a:rPr lang="fi-FI" sz="2400" dirty="0" err="1" smtClean="0"/>
              <a:t>kind</a:t>
            </a:r>
            <a:r>
              <a:rPr lang="fi-FI" sz="2400" dirty="0" smtClean="0"/>
              <a:t>”, </a:t>
            </a:r>
            <a:br>
              <a:rPr lang="fi-FI" sz="2400" dirty="0" smtClean="0"/>
            </a:br>
            <a:r>
              <a:rPr lang="fi-FI" sz="2400" dirty="0" err="1" smtClean="0"/>
              <a:t>pilot</a:t>
            </a:r>
            <a:r>
              <a:rPr lang="fi-FI" sz="2400" dirty="0" smtClean="0"/>
              <a:t> 11/2016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sz="2400" dirty="0" smtClean="0"/>
              <a:t>No </a:t>
            </a:r>
            <a:r>
              <a:rPr lang="fi-FI" sz="2400" dirty="0" err="1" smtClean="0"/>
              <a:t>problems</a:t>
            </a:r>
            <a:r>
              <a:rPr lang="fi-FI" sz="2400" dirty="0" smtClean="0"/>
              <a:t> 70%</a:t>
            </a:r>
          </a:p>
          <a:p>
            <a:r>
              <a:rPr lang="fi-FI" sz="2400" dirty="0" smtClean="0"/>
              <a:t>Content </a:t>
            </a:r>
            <a:r>
              <a:rPr lang="fi-FI" sz="2400" dirty="0" err="1" smtClean="0"/>
              <a:t>related</a:t>
            </a:r>
            <a:r>
              <a:rPr lang="fi-FI" sz="2400" dirty="0" smtClean="0"/>
              <a:t> </a:t>
            </a:r>
            <a:r>
              <a:rPr lang="fi-FI" sz="2400" dirty="0" err="1" smtClean="0"/>
              <a:t>problems</a:t>
            </a:r>
            <a:r>
              <a:rPr lang="fi-FI" sz="2400" dirty="0" smtClean="0"/>
              <a:t> 17.5%</a:t>
            </a:r>
          </a:p>
          <a:p>
            <a:r>
              <a:rPr lang="fi-FI" sz="2400" dirty="0" smtClean="0"/>
              <a:t>Technical </a:t>
            </a:r>
            <a:r>
              <a:rPr lang="fi-FI" sz="2400" dirty="0" err="1" smtClean="0"/>
              <a:t>problems</a:t>
            </a:r>
            <a:r>
              <a:rPr lang="fi-FI" sz="2400" dirty="0" smtClean="0"/>
              <a:t> ~10% </a:t>
            </a:r>
          </a:p>
          <a:p>
            <a:r>
              <a:rPr lang="fi-FI" sz="2400" dirty="0" err="1" smtClean="0"/>
              <a:t>Other</a:t>
            </a:r>
            <a:r>
              <a:rPr lang="fi-FI" sz="2400" dirty="0" smtClean="0"/>
              <a:t> </a:t>
            </a:r>
            <a:r>
              <a:rPr lang="fi-FI" sz="2400" dirty="0" err="1" smtClean="0"/>
              <a:t>problems</a:t>
            </a:r>
            <a:r>
              <a:rPr lang="fi-FI" sz="2400" dirty="0" smtClean="0"/>
              <a:t>  ~7%</a:t>
            </a:r>
          </a:p>
          <a:p>
            <a:endParaRPr lang="fi-FI" sz="2400" dirty="0"/>
          </a:p>
          <a:p>
            <a:r>
              <a:rPr lang="fi-FI" sz="2400" dirty="0" err="1" smtClean="0"/>
              <a:t>Note</a:t>
            </a:r>
            <a:r>
              <a:rPr lang="fi-FI" sz="2400" dirty="0" smtClean="0"/>
              <a:t>: </a:t>
            </a:r>
            <a:r>
              <a:rPr lang="fi-FI" sz="2400" dirty="0" err="1" smtClean="0"/>
              <a:t>can</a:t>
            </a:r>
            <a:r>
              <a:rPr lang="fi-FI" sz="2400" dirty="0" smtClean="0"/>
              <a:t> </a:t>
            </a:r>
            <a:r>
              <a:rPr lang="fi-FI" sz="2400" dirty="0" err="1" smtClean="0"/>
              <a:t>be</a:t>
            </a:r>
            <a:r>
              <a:rPr lang="fi-FI" sz="2400" dirty="0" smtClean="0"/>
              <a:t> </a:t>
            </a:r>
            <a:r>
              <a:rPr lang="fi-FI" sz="2400" dirty="0" err="1" smtClean="0"/>
              <a:t>more</a:t>
            </a:r>
            <a:r>
              <a:rPr lang="fi-FI" sz="2400" dirty="0" smtClean="0"/>
              <a:t> </a:t>
            </a:r>
            <a:r>
              <a:rPr lang="fi-FI" sz="2400" dirty="0" err="1" smtClean="0"/>
              <a:t>than</a:t>
            </a:r>
            <a:r>
              <a:rPr lang="fi-FI" sz="2400" dirty="0" smtClean="0"/>
              <a:t> </a:t>
            </a:r>
            <a:r>
              <a:rPr lang="fi-FI" sz="2400" dirty="0" err="1" smtClean="0"/>
              <a:t>one</a:t>
            </a:r>
            <a:r>
              <a:rPr lang="fi-FI" sz="2400" dirty="0" smtClean="0"/>
              <a:t> </a:t>
            </a:r>
            <a:r>
              <a:rPr lang="fi-FI" sz="2400" dirty="0" err="1" smtClean="0"/>
              <a:t>kind</a:t>
            </a:r>
            <a:r>
              <a:rPr lang="fi-FI" sz="2400" dirty="0" smtClean="0"/>
              <a:t> of </a:t>
            </a:r>
            <a:r>
              <a:rPr lang="fi-FI" sz="2400" dirty="0" err="1" smtClean="0"/>
              <a:t>problem</a:t>
            </a:r>
            <a:r>
              <a:rPr lang="fi-FI" sz="2400" dirty="0" smtClean="0"/>
              <a:t> (</a:t>
            </a:r>
            <a:r>
              <a:rPr lang="fi-FI" sz="2400" dirty="0" err="1" smtClean="0"/>
              <a:t>sum</a:t>
            </a:r>
            <a:r>
              <a:rPr lang="fi-FI" sz="2400" dirty="0" smtClean="0"/>
              <a:t> </a:t>
            </a:r>
            <a:r>
              <a:rPr lang="fi-FI" sz="2400" dirty="0" err="1" smtClean="0"/>
              <a:t>over</a:t>
            </a:r>
            <a:r>
              <a:rPr lang="fi-FI" sz="2400" dirty="0" smtClean="0"/>
              <a:t> 100%)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990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738664"/>
          </a:xfrm>
        </p:spPr>
        <p:txBody>
          <a:bodyPr/>
          <a:lstStyle/>
          <a:p>
            <a:r>
              <a:rPr lang="en-US" sz="2400" dirty="0" smtClean="0"/>
              <a:t>Web answering: what was it like? Share of respondents (r=477), pilot 11/2016</a:t>
            </a:r>
            <a:endParaRPr lang="en-US" sz="2400" b="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7" name="Sisällön paikkamerkki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585846284"/>
              </p:ext>
            </p:extLst>
          </p:nvPr>
        </p:nvGraphicFramePr>
        <p:xfrm>
          <a:off x="704850" y="1600200"/>
          <a:ext cx="7734300" cy="441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019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867902" cy="707886"/>
          </a:xfrm>
        </p:spPr>
        <p:txBody>
          <a:bodyPr/>
          <a:lstStyle/>
          <a:p>
            <a:r>
              <a:rPr lang="en-US" sz="2400" dirty="0" smtClean="0"/>
              <a:t>Respondents in telephone:</a:t>
            </a:r>
            <a:r>
              <a:rPr lang="en-US" sz="2200" dirty="0" smtClean="0"/>
              <a:t> why did not you respond in web (first option), share (r=305), pilot 11/2016</a:t>
            </a:r>
            <a:endParaRPr lang="en-US" sz="1400" b="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8" name="Sisällön paikkamerkki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635361439"/>
              </p:ext>
            </p:extLst>
          </p:nvPr>
        </p:nvGraphicFramePr>
        <p:xfrm>
          <a:off x="704850" y="1600200"/>
          <a:ext cx="7734300" cy="441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llipsi 6"/>
          <p:cNvSpPr/>
          <p:nvPr/>
        </p:nvSpPr>
        <p:spPr>
          <a:xfrm>
            <a:off x="2469661" y="3290277"/>
            <a:ext cx="3235569" cy="1352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1" name="Suora nuoliyhdysviiva 10"/>
          <p:cNvCxnSpPr/>
          <p:nvPr/>
        </p:nvCxnSpPr>
        <p:spPr>
          <a:xfrm flipV="1">
            <a:off x="4087446" y="3001108"/>
            <a:ext cx="39077" cy="382954"/>
          </a:xfrm>
          <a:prstGeom prst="straightConnector1">
            <a:avLst/>
          </a:prstGeom>
          <a:ln w="63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lipsi 2"/>
          <p:cNvSpPr/>
          <p:nvPr/>
        </p:nvSpPr>
        <p:spPr>
          <a:xfrm>
            <a:off x="5858653" y="3459996"/>
            <a:ext cx="2427073" cy="1202725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911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870991" cy="738664"/>
          </a:xfrm>
        </p:spPr>
        <p:txBody>
          <a:bodyPr/>
          <a:lstStyle/>
          <a:p>
            <a:r>
              <a:rPr lang="fi-FI" sz="2400" dirty="0" smtClean="0"/>
              <a:t>”</a:t>
            </a:r>
            <a:r>
              <a:rPr lang="fi-FI" sz="2400" dirty="0" err="1" smtClean="0"/>
              <a:t>Why</a:t>
            </a:r>
            <a:r>
              <a:rPr lang="fi-FI" sz="2400" dirty="0" smtClean="0"/>
              <a:t> </a:t>
            </a:r>
            <a:r>
              <a:rPr lang="fi-FI" sz="2400" dirty="0" err="1" smtClean="0"/>
              <a:t>did</a:t>
            </a:r>
            <a:r>
              <a:rPr lang="fi-FI" sz="2400" dirty="0" smtClean="0"/>
              <a:t> </a:t>
            </a:r>
            <a:r>
              <a:rPr lang="fi-FI" sz="2400" dirty="0" err="1" smtClean="0"/>
              <a:t>you</a:t>
            </a:r>
            <a:r>
              <a:rPr lang="fi-FI" sz="2400" dirty="0" smtClean="0"/>
              <a:t> </a:t>
            </a:r>
            <a:r>
              <a:rPr lang="fi-FI" sz="2400" dirty="0" err="1" smtClean="0"/>
              <a:t>not</a:t>
            </a:r>
            <a:r>
              <a:rPr lang="fi-FI" sz="2400" dirty="0" smtClean="0"/>
              <a:t> </a:t>
            </a:r>
            <a:r>
              <a:rPr lang="fi-FI" sz="2400" dirty="0" err="1" smtClean="0"/>
              <a:t>respond</a:t>
            </a:r>
            <a:r>
              <a:rPr lang="fi-FI" sz="2400" dirty="0" smtClean="0"/>
              <a:t> in </a:t>
            </a:r>
            <a:r>
              <a:rPr lang="fi-FI" sz="2400" dirty="0" err="1" smtClean="0"/>
              <a:t>web</a:t>
            </a:r>
            <a:r>
              <a:rPr lang="fi-FI" sz="2400" dirty="0" smtClean="0"/>
              <a:t> (</a:t>
            </a:r>
            <a:r>
              <a:rPr lang="fi-FI" sz="2400" dirty="0" err="1" smtClean="0"/>
              <a:t>first</a:t>
            </a:r>
            <a:r>
              <a:rPr lang="fi-FI" sz="2400" dirty="0" smtClean="0"/>
              <a:t> option)”, </a:t>
            </a:r>
            <a:br>
              <a:rPr lang="fi-FI" sz="2400" dirty="0" smtClean="0"/>
            </a:br>
            <a:r>
              <a:rPr lang="fi-FI" sz="2400" dirty="0" err="1" smtClean="0"/>
              <a:t>pilot</a:t>
            </a:r>
            <a:r>
              <a:rPr lang="fi-FI" sz="2400" dirty="0" smtClean="0"/>
              <a:t> 11/2016 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sz="2400" dirty="0" smtClean="0"/>
              <a:t>~42% no </a:t>
            </a:r>
            <a:r>
              <a:rPr lang="fi-FI" sz="2400" dirty="0" err="1" smtClean="0"/>
              <a:t>time</a:t>
            </a:r>
            <a:r>
              <a:rPr lang="fi-FI" sz="2400" dirty="0" smtClean="0"/>
              <a:t>/</a:t>
            </a:r>
            <a:r>
              <a:rPr lang="fi-FI" sz="2400" dirty="0" err="1" smtClean="0"/>
              <a:t>forget</a:t>
            </a:r>
            <a:r>
              <a:rPr lang="fi-FI" sz="2400" dirty="0" smtClean="0"/>
              <a:t> </a:t>
            </a:r>
          </a:p>
          <a:p>
            <a:r>
              <a:rPr lang="fi-FI" sz="2400" dirty="0" smtClean="0"/>
              <a:t>26-27% </a:t>
            </a:r>
            <a:r>
              <a:rPr lang="fi-FI" sz="2400" dirty="0" smtClean="0"/>
              <a:t>in </a:t>
            </a:r>
            <a:r>
              <a:rPr lang="fi-FI" sz="2400" dirty="0" err="1" smtClean="0"/>
              <a:t>principle</a:t>
            </a:r>
            <a:r>
              <a:rPr lang="fi-FI" sz="2400" dirty="0" smtClean="0"/>
              <a:t> </a:t>
            </a:r>
            <a:r>
              <a:rPr lang="fi-FI" sz="2400" dirty="0" smtClean="0"/>
              <a:t>no </a:t>
            </a:r>
          </a:p>
          <a:p>
            <a:pPr lvl="1"/>
            <a:r>
              <a:rPr lang="fi-FI" sz="2400" dirty="0" smtClean="0"/>
              <a:t>(of </a:t>
            </a:r>
            <a:r>
              <a:rPr lang="fi-FI" sz="2400" dirty="0" err="1" smtClean="0"/>
              <a:t>them</a:t>
            </a:r>
            <a:r>
              <a:rPr lang="fi-FI" sz="2400" dirty="0" smtClean="0"/>
              <a:t>, </a:t>
            </a:r>
            <a:r>
              <a:rPr lang="fi-FI" sz="2400" dirty="0" err="1" smtClean="0"/>
              <a:t>do</a:t>
            </a:r>
            <a:r>
              <a:rPr lang="fi-FI" sz="2400" dirty="0" smtClean="0"/>
              <a:t> </a:t>
            </a:r>
            <a:r>
              <a:rPr lang="fi-FI" sz="2400" dirty="0" err="1" smtClean="0"/>
              <a:t>not</a:t>
            </a:r>
            <a:r>
              <a:rPr lang="fi-FI" sz="2400" dirty="0" smtClean="0"/>
              <a:t> </a:t>
            </a:r>
            <a:r>
              <a:rPr lang="fi-FI" sz="2400" dirty="0" err="1" smtClean="0"/>
              <a:t>use</a:t>
            </a:r>
            <a:r>
              <a:rPr lang="fi-FI" sz="2400" dirty="0" smtClean="0"/>
              <a:t> </a:t>
            </a:r>
            <a:r>
              <a:rPr lang="fi-FI" sz="2400" dirty="0" err="1" smtClean="0"/>
              <a:t>computer</a:t>
            </a:r>
            <a:r>
              <a:rPr lang="fi-FI" sz="2400" dirty="0" smtClean="0"/>
              <a:t>/</a:t>
            </a:r>
            <a:r>
              <a:rPr lang="fi-FI" sz="2400" dirty="0" err="1" smtClean="0"/>
              <a:t>web</a:t>
            </a:r>
            <a:r>
              <a:rPr lang="fi-FI" sz="2400" dirty="0" smtClean="0"/>
              <a:t> ~12% … </a:t>
            </a:r>
            <a:r>
              <a:rPr lang="fi-FI" sz="2400" dirty="0" err="1" smtClean="0"/>
              <a:t>dimishing</a:t>
            </a:r>
            <a:r>
              <a:rPr lang="fi-FI" sz="2400" dirty="0" smtClean="0"/>
              <a:t>?)</a:t>
            </a:r>
          </a:p>
          <a:p>
            <a:r>
              <a:rPr lang="fi-FI" sz="2400" dirty="0" smtClean="0"/>
              <a:t>11-12% </a:t>
            </a:r>
            <a:r>
              <a:rPr lang="fi-FI" sz="2400" dirty="0" err="1" smtClean="0"/>
              <a:t>technical</a:t>
            </a:r>
            <a:r>
              <a:rPr lang="fi-FI" sz="2400" dirty="0" smtClean="0"/>
              <a:t> </a:t>
            </a:r>
            <a:r>
              <a:rPr lang="fi-FI" sz="2400" dirty="0" err="1" smtClean="0"/>
              <a:t>problems</a:t>
            </a:r>
            <a:r>
              <a:rPr lang="fi-FI" sz="2400" dirty="0" smtClean="0"/>
              <a:t> (</a:t>
            </a:r>
            <a:r>
              <a:rPr lang="fi-FI" sz="2400" dirty="0" err="1" smtClean="0"/>
              <a:t>dimishing</a:t>
            </a:r>
            <a:r>
              <a:rPr lang="fi-FI" sz="2400" dirty="0" smtClean="0"/>
              <a:t>?)</a:t>
            </a:r>
          </a:p>
          <a:p>
            <a:r>
              <a:rPr lang="fi-FI" sz="2400" dirty="0" smtClean="0"/>
              <a:t>20% </a:t>
            </a:r>
            <a:r>
              <a:rPr lang="fi-FI" sz="2400" dirty="0" err="1" smtClean="0"/>
              <a:t>other</a:t>
            </a:r>
            <a:r>
              <a:rPr lang="fi-FI" sz="2400" dirty="0" smtClean="0"/>
              <a:t> </a:t>
            </a:r>
            <a:r>
              <a:rPr lang="fi-FI" sz="2400" dirty="0" err="1" smtClean="0"/>
              <a:t>reasons</a:t>
            </a:r>
            <a:endParaRPr lang="fi-FI" sz="24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388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Open-ended answers in web 2/2017</a:t>
            </a:r>
            <a:endParaRPr lang="en-US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704598" y="1350819"/>
            <a:ext cx="7734300" cy="4661044"/>
          </a:xfrm>
        </p:spPr>
        <p:txBody>
          <a:bodyPr/>
          <a:lstStyle/>
          <a:p>
            <a:r>
              <a:rPr lang="en-US" dirty="0" smtClean="0"/>
              <a:t>At the second round over 50% (r=122) </a:t>
            </a:r>
            <a:r>
              <a:rPr lang="en-US" dirty="0" smtClean="0"/>
              <a:t>answered</a:t>
            </a:r>
            <a:endParaRPr lang="en-US" dirty="0" smtClean="0"/>
          </a:p>
          <a:p>
            <a:pPr lvl="1"/>
            <a:r>
              <a:rPr lang="en-US" dirty="0" smtClean="0"/>
              <a:t>30</a:t>
            </a:r>
            <a:r>
              <a:rPr lang="en-US" dirty="0" smtClean="0"/>
              <a:t>% </a:t>
            </a:r>
            <a:r>
              <a:rPr lang="en-US" dirty="0" smtClean="0"/>
              <a:t>of them were positive comments</a:t>
            </a:r>
            <a:endParaRPr lang="en-US" dirty="0" smtClean="0"/>
          </a:p>
          <a:p>
            <a:pPr lvl="1"/>
            <a:r>
              <a:rPr lang="en-US" dirty="0" smtClean="0"/>
              <a:t>20% of them were negative comments</a:t>
            </a:r>
            <a:endParaRPr lang="en-US" dirty="0" smtClean="0"/>
          </a:p>
          <a:p>
            <a:pPr lvl="1"/>
            <a:r>
              <a:rPr lang="en-US" dirty="0" smtClean="0"/>
              <a:t>(Major of them quite neutral)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2400" dirty="0" smtClean="0"/>
              <a:t>Due to problems with the content of the survey and partly negative feed back, we recommended to start with the telephone interview and during the following waves to give a web option</a:t>
            </a:r>
            <a:endParaRPr lang="en-US" sz="24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59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LFS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 </a:t>
            </a:r>
            <a:r>
              <a:rPr lang="fi-FI" dirty="0" err="1" smtClean="0"/>
              <a:t>pilot</a:t>
            </a:r>
            <a:r>
              <a:rPr lang="fi-FI" dirty="0" smtClean="0"/>
              <a:t> 2019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704598" y="955590"/>
            <a:ext cx="7734300" cy="4669356"/>
          </a:xfrm>
        </p:spPr>
        <p:txBody>
          <a:bodyPr/>
          <a:lstStyle/>
          <a:p>
            <a:pPr lvl="1"/>
            <a:endParaRPr lang="fi-FI" dirty="0" smtClean="0"/>
          </a:p>
          <a:p>
            <a:r>
              <a:rPr lang="fi-FI" dirty="0" err="1" smtClean="0"/>
              <a:t>First</a:t>
            </a:r>
            <a:r>
              <a:rPr lang="fi-FI" dirty="0" smtClean="0"/>
              <a:t> </a:t>
            </a:r>
            <a:r>
              <a:rPr lang="fi-FI" dirty="0" err="1" smtClean="0"/>
              <a:t>round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planned</a:t>
            </a:r>
            <a:r>
              <a:rPr lang="fi-FI" dirty="0" smtClean="0"/>
              <a:t> in 2/2019 </a:t>
            </a:r>
            <a:r>
              <a:rPr lang="fi-FI" dirty="0" err="1" smtClean="0"/>
              <a:t>but</a:t>
            </a:r>
            <a:r>
              <a:rPr lang="fi-FI" dirty="0" smtClean="0"/>
              <a:t> is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deferred</a:t>
            </a:r>
            <a:r>
              <a:rPr lang="fi-FI" dirty="0" smtClean="0"/>
              <a:t> to 5/2019</a:t>
            </a:r>
          </a:p>
          <a:p>
            <a:r>
              <a:rPr lang="fi-FI" dirty="0" err="1" smtClean="0"/>
              <a:t>Planned</a:t>
            </a:r>
            <a:r>
              <a:rPr lang="fi-FI" dirty="0" smtClean="0"/>
              <a:t> </a:t>
            </a:r>
            <a:r>
              <a:rPr lang="fi-FI" dirty="0" err="1" smtClean="0"/>
              <a:t>rounds</a:t>
            </a:r>
            <a:r>
              <a:rPr lang="fi-FI" dirty="0" smtClean="0"/>
              <a:t> </a:t>
            </a:r>
            <a:r>
              <a:rPr lang="fi-FI" dirty="0" err="1" smtClean="0"/>
              <a:t>also</a:t>
            </a:r>
            <a:r>
              <a:rPr lang="fi-FI" dirty="0" smtClean="0"/>
              <a:t> 8/2019 and 11/2019</a:t>
            </a:r>
          </a:p>
          <a:p>
            <a:r>
              <a:rPr lang="fi-FI" dirty="0" err="1" smtClean="0"/>
              <a:t>The</a:t>
            </a:r>
            <a:r>
              <a:rPr lang="fi-FI" dirty="0" smtClean="0"/>
              <a:t> ”</a:t>
            </a:r>
            <a:r>
              <a:rPr lang="fi-FI" dirty="0" err="1" smtClean="0"/>
              <a:t>whole</a:t>
            </a:r>
            <a:r>
              <a:rPr lang="fi-FI" dirty="0" smtClean="0"/>
              <a:t> </a:t>
            </a:r>
            <a:r>
              <a:rPr lang="fi-FI" dirty="0" err="1" smtClean="0"/>
              <a:t>packet</a:t>
            </a:r>
            <a:r>
              <a:rPr lang="fi-FI" dirty="0" smtClean="0"/>
              <a:t>” </a:t>
            </a:r>
            <a:r>
              <a:rPr lang="fi-FI" dirty="0" err="1" smtClean="0"/>
              <a:t>will</a:t>
            </a:r>
            <a:r>
              <a:rPr lang="fi-FI" dirty="0" smtClean="0"/>
              <a:t>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delivered</a:t>
            </a:r>
            <a:r>
              <a:rPr lang="fi-FI" dirty="0" smtClean="0"/>
              <a:t> for </a:t>
            </a:r>
            <a:r>
              <a:rPr lang="fi-FI" dirty="0" err="1" smtClean="0"/>
              <a:t>all</a:t>
            </a:r>
            <a:r>
              <a:rPr lang="fi-FI" dirty="0" smtClean="0"/>
              <a:t> (=</a:t>
            </a:r>
            <a:r>
              <a:rPr lang="fi-FI" dirty="0" err="1" smtClean="0"/>
              <a:t>household</a:t>
            </a:r>
            <a:r>
              <a:rPr lang="fi-FI" dirty="0" smtClean="0"/>
              <a:t>) in </a:t>
            </a:r>
            <a:r>
              <a:rPr lang="fi-FI" dirty="0" err="1" smtClean="0"/>
              <a:t>telephone</a:t>
            </a:r>
            <a:r>
              <a:rPr lang="fi-FI" dirty="0" smtClean="0"/>
              <a:t> </a:t>
            </a:r>
            <a:r>
              <a:rPr lang="fi-FI" dirty="0" err="1" smtClean="0"/>
              <a:t>first</a:t>
            </a:r>
            <a:endParaRPr lang="fi-FI" dirty="0" smtClean="0"/>
          </a:p>
          <a:p>
            <a:pPr lvl="1"/>
            <a:r>
              <a:rPr lang="fi-FI" dirty="0" err="1" smtClean="0"/>
              <a:t>Household</a:t>
            </a:r>
            <a:r>
              <a:rPr lang="fi-FI" dirty="0" smtClean="0"/>
              <a:t> (</a:t>
            </a:r>
            <a:r>
              <a:rPr lang="fi-FI" dirty="0" err="1" smtClean="0"/>
              <a:t>minimum</a:t>
            </a:r>
            <a:r>
              <a:rPr lang="fi-FI" dirty="0" smtClean="0"/>
              <a:t> set of </a:t>
            </a:r>
            <a:r>
              <a:rPr lang="fi-FI" dirty="0" err="1" smtClean="0"/>
              <a:t>variables</a:t>
            </a:r>
            <a:r>
              <a:rPr lang="fi-FI" dirty="0" smtClean="0"/>
              <a:t>) </a:t>
            </a:r>
            <a:r>
              <a:rPr lang="fi-FI" dirty="0" err="1" smtClean="0"/>
              <a:t>perhaps</a:t>
            </a:r>
            <a:r>
              <a:rPr lang="fi-FI" dirty="0" smtClean="0"/>
              <a:t> </a:t>
            </a:r>
            <a:r>
              <a:rPr lang="fi-FI" dirty="0" err="1" smtClean="0"/>
              <a:t>later</a:t>
            </a:r>
            <a:r>
              <a:rPr lang="fi-FI" dirty="0" smtClean="0"/>
              <a:t> in </a:t>
            </a:r>
            <a:r>
              <a:rPr lang="fi-FI" dirty="0" err="1" smtClean="0"/>
              <a:t>web</a:t>
            </a:r>
            <a:endParaRPr lang="fi-FI" dirty="0" smtClean="0"/>
          </a:p>
          <a:p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second</a:t>
            </a:r>
            <a:r>
              <a:rPr lang="fi-FI" dirty="0" smtClean="0"/>
              <a:t>/</a:t>
            </a:r>
            <a:r>
              <a:rPr lang="fi-FI" dirty="0" err="1" smtClean="0"/>
              <a:t>third</a:t>
            </a:r>
            <a:r>
              <a:rPr lang="fi-FI" dirty="0" smtClean="0"/>
              <a:t> </a:t>
            </a:r>
            <a:r>
              <a:rPr lang="fi-FI" dirty="0" err="1" smtClean="0"/>
              <a:t>wave</a:t>
            </a:r>
            <a:r>
              <a:rPr lang="fi-FI" dirty="0" smtClean="0"/>
              <a:t> in </a:t>
            </a:r>
            <a:r>
              <a:rPr lang="fi-FI" dirty="0" err="1" smtClean="0"/>
              <a:t>pilot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web</a:t>
            </a:r>
            <a:r>
              <a:rPr lang="fi-FI" dirty="0" smtClean="0"/>
              <a:t> (and </a:t>
            </a:r>
            <a:r>
              <a:rPr lang="fi-FI" dirty="0" err="1" smtClean="0"/>
              <a:t>telephone</a:t>
            </a:r>
            <a:r>
              <a:rPr lang="fi-FI" dirty="0"/>
              <a:t> </a:t>
            </a:r>
            <a:r>
              <a:rPr lang="fi-FI" dirty="0" smtClean="0"/>
              <a:t>as option for </a:t>
            </a:r>
            <a:r>
              <a:rPr lang="fi-FI" dirty="0" err="1" smtClean="0"/>
              <a:t>those</a:t>
            </a:r>
            <a:r>
              <a:rPr lang="fi-FI" dirty="0" smtClean="0"/>
              <a:t> </a:t>
            </a:r>
            <a:r>
              <a:rPr lang="fi-FI" dirty="0" err="1" smtClean="0"/>
              <a:t>not</a:t>
            </a:r>
            <a:r>
              <a:rPr lang="fi-FI" dirty="0" smtClean="0"/>
              <a:t> </a:t>
            </a:r>
            <a:r>
              <a:rPr lang="fi-FI" dirty="0" err="1" smtClean="0"/>
              <a:t>answering</a:t>
            </a:r>
            <a:r>
              <a:rPr lang="fi-FI" dirty="0" smtClean="0"/>
              <a:t> in </a:t>
            </a:r>
            <a:r>
              <a:rPr lang="fi-FI" dirty="0" err="1" smtClean="0"/>
              <a:t>web</a:t>
            </a:r>
            <a:r>
              <a:rPr lang="fi-FI" dirty="0" smtClean="0"/>
              <a:t>)</a:t>
            </a:r>
          </a:p>
          <a:p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connected</a:t>
            </a:r>
            <a:r>
              <a:rPr lang="fi-FI" dirty="0" smtClean="0"/>
              <a:t>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 </a:t>
            </a:r>
            <a:r>
              <a:rPr lang="fi-FI" dirty="0" err="1" smtClean="0"/>
              <a:t>project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IESS </a:t>
            </a:r>
            <a:r>
              <a:rPr lang="fi-FI" dirty="0" err="1" smtClean="0"/>
              <a:t>break</a:t>
            </a:r>
            <a:r>
              <a:rPr lang="fi-FI" dirty="0" smtClean="0"/>
              <a:t> in </a:t>
            </a:r>
            <a:r>
              <a:rPr lang="fi-FI" dirty="0" err="1" smtClean="0"/>
              <a:t>times</a:t>
            </a:r>
            <a:r>
              <a:rPr lang="fi-FI" dirty="0" smtClean="0"/>
              <a:t> </a:t>
            </a:r>
            <a:r>
              <a:rPr lang="fi-FI" dirty="0" err="1" smtClean="0"/>
              <a:t>project</a:t>
            </a:r>
            <a:endParaRPr lang="fi-FI" dirty="0" smtClean="0"/>
          </a:p>
          <a:p>
            <a:pPr lvl="1"/>
            <a:r>
              <a:rPr lang="fi-FI" dirty="0" smtClean="0"/>
              <a:t>Project </a:t>
            </a:r>
            <a:r>
              <a:rPr lang="fi-FI" dirty="0" err="1" smtClean="0"/>
              <a:t>compares</a:t>
            </a:r>
            <a:r>
              <a:rPr lang="fi-FI" dirty="0" smtClean="0"/>
              <a:t> IESS </a:t>
            </a:r>
            <a:r>
              <a:rPr lang="fi-FI" dirty="0" err="1" smtClean="0"/>
              <a:t>questionnaire</a:t>
            </a:r>
            <a:r>
              <a:rPr lang="fi-FI" dirty="0" smtClean="0"/>
              <a:t> </a:t>
            </a:r>
            <a:r>
              <a:rPr lang="fi-FI" dirty="0" err="1" smtClean="0"/>
              <a:t>results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current</a:t>
            </a:r>
            <a:r>
              <a:rPr lang="fi-FI" dirty="0" smtClean="0"/>
              <a:t> LFS </a:t>
            </a:r>
            <a:r>
              <a:rPr lang="fi-FI" dirty="0" err="1" smtClean="0"/>
              <a:t>results</a:t>
            </a:r>
            <a:r>
              <a:rPr lang="fi-FI" dirty="0" smtClean="0"/>
              <a:t> (</a:t>
            </a:r>
            <a:r>
              <a:rPr lang="fi-FI" dirty="0" err="1" smtClean="0"/>
              <a:t>telephone</a:t>
            </a:r>
            <a:r>
              <a:rPr lang="fi-FI" dirty="0" smtClean="0"/>
              <a:t> </a:t>
            </a:r>
            <a:r>
              <a:rPr lang="fi-FI" dirty="0" err="1" smtClean="0"/>
              <a:t>only</a:t>
            </a:r>
            <a:r>
              <a:rPr lang="fi-FI" dirty="0" smtClean="0"/>
              <a:t>)</a:t>
            </a:r>
          </a:p>
          <a:p>
            <a:pPr lvl="2"/>
            <a:r>
              <a:rPr lang="fi-FI" dirty="0" err="1" smtClean="0"/>
              <a:t>Correction</a:t>
            </a:r>
            <a:r>
              <a:rPr lang="fi-FI" dirty="0" smtClean="0"/>
              <a:t> </a:t>
            </a:r>
            <a:r>
              <a:rPr lang="fi-FI" dirty="0" err="1" smtClean="0"/>
              <a:t>factors</a:t>
            </a:r>
            <a:r>
              <a:rPr lang="fi-FI" dirty="0" smtClean="0"/>
              <a:t> for </a:t>
            </a:r>
            <a:r>
              <a:rPr lang="fi-FI" dirty="0" err="1" smtClean="0"/>
              <a:t>time</a:t>
            </a:r>
            <a:r>
              <a:rPr lang="fi-FI" dirty="0" smtClean="0"/>
              <a:t> </a:t>
            </a:r>
            <a:r>
              <a:rPr lang="fi-FI" dirty="0" err="1" smtClean="0"/>
              <a:t>series</a:t>
            </a:r>
            <a:r>
              <a:rPr lang="fi-FI" dirty="0" smtClean="0"/>
              <a:t> </a:t>
            </a:r>
            <a:r>
              <a:rPr lang="fi-FI" dirty="0" err="1" smtClean="0"/>
              <a:t>break</a:t>
            </a:r>
            <a:endParaRPr lang="fi-FI" dirty="0" smtClean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08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528936" y="182297"/>
            <a:ext cx="6368156" cy="276999"/>
          </a:xfrm>
        </p:spPr>
        <p:txBody>
          <a:bodyPr/>
          <a:lstStyle/>
          <a:p>
            <a:r>
              <a:rPr lang="fi-FI" sz="1800" dirty="0" smtClean="0"/>
              <a:t>2019 </a:t>
            </a:r>
            <a:r>
              <a:rPr lang="fi-FI" sz="1800" dirty="0" err="1" smtClean="0"/>
              <a:t>pilot</a:t>
            </a:r>
            <a:r>
              <a:rPr lang="fi-FI" sz="1800" dirty="0" smtClean="0"/>
              <a:t> data </a:t>
            </a:r>
            <a:r>
              <a:rPr lang="fi-FI" sz="1800" dirty="0" err="1" smtClean="0"/>
              <a:t>collection</a:t>
            </a:r>
            <a:r>
              <a:rPr lang="fi-FI" sz="1800" dirty="0" smtClean="0"/>
              <a:t> </a:t>
            </a:r>
            <a:r>
              <a:rPr lang="fi-FI" sz="1800" dirty="0" err="1" smtClean="0"/>
              <a:t>plan</a:t>
            </a:r>
            <a:r>
              <a:rPr lang="fi-FI" sz="1800" dirty="0" smtClean="0"/>
              <a:t> </a:t>
            </a:r>
            <a:r>
              <a:rPr lang="fi-FI" sz="1800" dirty="0" err="1" smtClean="0"/>
              <a:t>compared</a:t>
            </a:r>
            <a:r>
              <a:rPr lang="fi-FI" sz="1800" dirty="0" smtClean="0"/>
              <a:t> to </a:t>
            </a:r>
            <a:r>
              <a:rPr lang="fi-FI" sz="1800" dirty="0" err="1" smtClean="0"/>
              <a:t>ongoing</a:t>
            </a:r>
            <a:r>
              <a:rPr lang="fi-FI" sz="1800" dirty="0" smtClean="0"/>
              <a:t> LFS</a:t>
            </a:r>
            <a:endParaRPr lang="fi-FI" sz="1800" dirty="0"/>
          </a:p>
        </p:txBody>
      </p:sp>
      <p:sp>
        <p:nvSpPr>
          <p:cNvPr id="7" name="Tekstiruutu 6"/>
          <p:cNvSpPr txBox="1"/>
          <p:nvPr/>
        </p:nvSpPr>
        <p:spPr>
          <a:xfrm>
            <a:off x="1883060" y="653158"/>
            <a:ext cx="742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 smtClean="0">
                <a:solidFill>
                  <a:srgbClr val="000000"/>
                </a:solidFill>
              </a:rPr>
              <a:t>5/2019</a:t>
            </a:r>
            <a:endParaRPr lang="fi-FI" sz="1400" dirty="0">
              <a:solidFill>
                <a:srgbClr val="000000"/>
              </a:solidFill>
            </a:endParaRPr>
          </a:p>
        </p:txBody>
      </p:sp>
      <p:sp>
        <p:nvSpPr>
          <p:cNvPr id="8" name="Tekstiruutu 7"/>
          <p:cNvSpPr txBox="1"/>
          <p:nvPr/>
        </p:nvSpPr>
        <p:spPr>
          <a:xfrm>
            <a:off x="4378036" y="653158"/>
            <a:ext cx="768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 smtClean="0">
                <a:solidFill>
                  <a:srgbClr val="000000"/>
                </a:solidFill>
              </a:rPr>
              <a:t>8/2019</a:t>
            </a:r>
            <a:endParaRPr lang="fi-FI" sz="1400" dirty="0">
              <a:solidFill>
                <a:srgbClr val="000000"/>
              </a:solidFill>
            </a:endParaRPr>
          </a:p>
        </p:txBody>
      </p:sp>
      <p:sp>
        <p:nvSpPr>
          <p:cNvPr id="9" name="Tekstiruutu 8"/>
          <p:cNvSpPr txBox="1"/>
          <p:nvPr/>
        </p:nvSpPr>
        <p:spPr>
          <a:xfrm>
            <a:off x="6984018" y="623439"/>
            <a:ext cx="80763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50" dirty="0" smtClean="0">
                <a:solidFill>
                  <a:srgbClr val="000000"/>
                </a:solidFill>
              </a:rPr>
              <a:t>11/2019</a:t>
            </a:r>
            <a:endParaRPr lang="fi-FI" sz="1350" dirty="0">
              <a:solidFill>
                <a:srgbClr val="000000"/>
              </a:solidFill>
            </a:endParaRPr>
          </a:p>
        </p:txBody>
      </p:sp>
      <p:sp>
        <p:nvSpPr>
          <p:cNvPr id="10" name="Pyöristetty suorakulmio 9"/>
          <p:cNvSpPr/>
          <p:nvPr/>
        </p:nvSpPr>
        <p:spPr>
          <a:xfrm>
            <a:off x="1324773" y="1506860"/>
            <a:ext cx="1949601" cy="11011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1350" dirty="0">
              <a:solidFill>
                <a:srgbClr val="FFFFFF"/>
              </a:solidFill>
            </a:endParaRPr>
          </a:p>
        </p:txBody>
      </p:sp>
      <p:sp>
        <p:nvSpPr>
          <p:cNvPr id="15" name="Pyöristetty suorakulmio 14"/>
          <p:cNvSpPr/>
          <p:nvPr/>
        </p:nvSpPr>
        <p:spPr>
          <a:xfrm>
            <a:off x="3932523" y="1495633"/>
            <a:ext cx="2026873" cy="10902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 dirty="0">
              <a:solidFill>
                <a:srgbClr val="FFFFFF"/>
              </a:solidFill>
            </a:endParaRPr>
          </a:p>
        </p:txBody>
      </p:sp>
      <p:sp>
        <p:nvSpPr>
          <p:cNvPr id="16" name="Pyöristetty suorakulmio 15"/>
          <p:cNvSpPr/>
          <p:nvPr/>
        </p:nvSpPr>
        <p:spPr>
          <a:xfrm>
            <a:off x="6509935" y="1439936"/>
            <a:ext cx="2185655" cy="10902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 dirty="0" err="1" smtClean="0">
                <a:solidFill>
                  <a:srgbClr val="000000"/>
                </a:solidFill>
              </a:rPr>
              <a:t>Pilot</a:t>
            </a:r>
            <a:r>
              <a:rPr lang="fi-FI" sz="1400" dirty="0" smtClean="0">
                <a:solidFill>
                  <a:srgbClr val="000000"/>
                </a:solidFill>
              </a:rPr>
              <a:t> Group </a:t>
            </a:r>
            <a:r>
              <a:rPr lang="fi-FI" sz="1400" dirty="0">
                <a:solidFill>
                  <a:srgbClr val="000000"/>
                </a:solidFill>
              </a:rPr>
              <a:t>A</a:t>
            </a:r>
          </a:p>
          <a:p>
            <a:r>
              <a:rPr lang="fi-FI" sz="1400" dirty="0">
                <a:solidFill>
                  <a:srgbClr val="000000"/>
                </a:solidFill>
              </a:rPr>
              <a:t>-SMS/</a:t>
            </a:r>
            <a:r>
              <a:rPr lang="fi-FI" sz="1400" dirty="0" err="1">
                <a:solidFill>
                  <a:srgbClr val="000000"/>
                </a:solidFill>
              </a:rPr>
              <a:t>email</a:t>
            </a:r>
            <a:endParaRPr lang="fi-FI" sz="1400" dirty="0">
              <a:solidFill>
                <a:srgbClr val="000000"/>
              </a:solidFill>
            </a:endParaRPr>
          </a:p>
          <a:p>
            <a:r>
              <a:rPr lang="fi-FI" sz="1400" dirty="0">
                <a:solidFill>
                  <a:srgbClr val="000000"/>
                </a:solidFill>
              </a:rPr>
              <a:t>-CAWI (</a:t>
            </a:r>
            <a:r>
              <a:rPr lang="fi-FI" sz="1400" dirty="0" err="1">
                <a:solidFill>
                  <a:srgbClr val="000000"/>
                </a:solidFill>
              </a:rPr>
              <a:t>or</a:t>
            </a:r>
            <a:r>
              <a:rPr lang="fi-FI" sz="1400" dirty="0">
                <a:solidFill>
                  <a:srgbClr val="000000"/>
                </a:solidFill>
              </a:rPr>
              <a:t> CATI)</a:t>
            </a:r>
          </a:p>
          <a:p>
            <a:r>
              <a:rPr lang="fi-FI" sz="1400" dirty="0">
                <a:solidFill>
                  <a:srgbClr val="000000"/>
                </a:solidFill>
              </a:rPr>
              <a:t>-IESS </a:t>
            </a:r>
            <a:r>
              <a:rPr lang="fi-FI" sz="1400" dirty="0" err="1">
                <a:solidFill>
                  <a:srgbClr val="000000"/>
                </a:solidFill>
              </a:rPr>
              <a:t>questionnaire</a:t>
            </a:r>
            <a:endParaRPr lang="fi-FI" sz="1400" dirty="0">
              <a:solidFill>
                <a:srgbClr val="000000"/>
              </a:solidFill>
            </a:endParaRPr>
          </a:p>
        </p:txBody>
      </p:sp>
      <p:sp>
        <p:nvSpPr>
          <p:cNvPr id="17" name="Nuoli oikealle 16"/>
          <p:cNvSpPr/>
          <p:nvPr/>
        </p:nvSpPr>
        <p:spPr>
          <a:xfrm>
            <a:off x="3393905" y="1946207"/>
            <a:ext cx="469762" cy="13889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>
              <a:solidFill>
                <a:srgbClr val="FFFFFF"/>
              </a:solidFill>
            </a:endParaRPr>
          </a:p>
        </p:txBody>
      </p:sp>
      <p:sp>
        <p:nvSpPr>
          <p:cNvPr id="18" name="Nuoli oikealle 17"/>
          <p:cNvSpPr/>
          <p:nvPr/>
        </p:nvSpPr>
        <p:spPr>
          <a:xfrm>
            <a:off x="6046301" y="1911529"/>
            <a:ext cx="351297" cy="13889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>
              <a:solidFill>
                <a:srgbClr val="FFFFFF"/>
              </a:solidFill>
            </a:endParaRPr>
          </a:p>
        </p:txBody>
      </p:sp>
      <p:sp>
        <p:nvSpPr>
          <p:cNvPr id="19" name="Nuoli oikealle 18"/>
          <p:cNvSpPr/>
          <p:nvPr/>
        </p:nvSpPr>
        <p:spPr>
          <a:xfrm>
            <a:off x="6127904" y="3520244"/>
            <a:ext cx="360492" cy="13279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>
              <a:solidFill>
                <a:srgbClr val="FFFFFF"/>
              </a:solidFill>
            </a:endParaRPr>
          </a:p>
        </p:txBody>
      </p:sp>
      <p:sp>
        <p:nvSpPr>
          <p:cNvPr id="20" name="Tekstiruutu 19"/>
          <p:cNvSpPr txBox="1"/>
          <p:nvPr/>
        </p:nvSpPr>
        <p:spPr>
          <a:xfrm>
            <a:off x="260090" y="4622966"/>
            <a:ext cx="411794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 smtClean="0"/>
              <a:t>Mode</a:t>
            </a:r>
            <a:r>
              <a:rPr lang="fi-FI" sz="1400" b="1" dirty="0" smtClean="0"/>
              <a:t> </a:t>
            </a:r>
            <a:r>
              <a:rPr lang="fi-FI" sz="1400" b="1" dirty="0" err="1" smtClean="0"/>
              <a:t>efect</a:t>
            </a:r>
            <a:r>
              <a:rPr lang="fi-FI" sz="1400" b="1" dirty="0" smtClean="0"/>
              <a:t>:</a:t>
            </a:r>
            <a:r>
              <a:rPr lang="fi-FI" sz="1200" b="1" dirty="0" smtClean="0"/>
              <a:t>                      </a:t>
            </a:r>
            <a:r>
              <a:rPr lang="fi-FI" sz="1200" b="1" dirty="0"/>
              <a:t>vs.</a:t>
            </a:r>
          </a:p>
          <a:p>
            <a:endParaRPr lang="fi-FI" sz="1200" b="1" dirty="0">
              <a:solidFill>
                <a:srgbClr val="000000"/>
              </a:solidFill>
            </a:endParaRPr>
          </a:p>
          <a:p>
            <a:endParaRPr lang="fi-FI" sz="1200" b="1" dirty="0">
              <a:solidFill>
                <a:srgbClr val="000000"/>
              </a:solidFill>
            </a:endParaRPr>
          </a:p>
          <a:p>
            <a:r>
              <a:rPr lang="fi-FI" sz="1400" b="1" dirty="0" err="1" smtClean="0">
                <a:solidFill>
                  <a:srgbClr val="000000"/>
                </a:solidFill>
              </a:rPr>
              <a:t>Nonresp</a:t>
            </a:r>
            <a:r>
              <a:rPr lang="fi-FI" sz="1400" b="1" dirty="0" smtClean="0">
                <a:solidFill>
                  <a:srgbClr val="000000"/>
                </a:solidFill>
              </a:rPr>
              <a:t>. </a:t>
            </a:r>
            <a:r>
              <a:rPr lang="fi-FI" sz="1400" b="1" dirty="0" err="1">
                <a:solidFill>
                  <a:srgbClr val="000000"/>
                </a:solidFill>
              </a:rPr>
              <a:t>e</a:t>
            </a:r>
            <a:r>
              <a:rPr lang="fi-FI" sz="1400" b="1" dirty="0" err="1" smtClean="0">
                <a:solidFill>
                  <a:srgbClr val="000000"/>
                </a:solidFill>
              </a:rPr>
              <a:t>f</a:t>
            </a:r>
            <a:r>
              <a:rPr lang="fi-FI" sz="1400" b="1" dirty="0" smtClean="0">
                <a:solidFill>
                  <a:srgbClr val="000000"/>
                </a:solidFill>
              </a:rPr>
              <a:t>.:</a:t>
            </a:r>
            <a:r>
              <a:rPr lang="fi-FI" sz="1200" b="1" dirty="0" smtClean="0">
                <a:solidFill>
                  <a:srgbClr val="000000"/>
                </a:solidFill>
              </a:rPr>
              <a:t>                     </a:t>
            </a:r>
            <a:r>
              <a:rPr lang="fi-FI" sz="1200" b="1" dirty="0">
                <a:solidFill>
                  <a:srgbClr val="000000"/>
                </a:solidFill>
              </a:rPr>
              <a:t>+                  </a:t>
            </a:r>
            <a:r>
              <a:rPr lang="fi-FI" sz="1200" b="1" dirty="0" smtClean="0">
                <a:solidFill>
                  <a:srgbClr val="000000"/>
                </a:solidFill>
              </a:rPr>
              <a:t>     vs</a:t>
            </a:r>
            <a:r>
              <a:rPr lang="fi-FI" sz="1200" b="1" dirty="0">
                <a:solidFill>
                  <a:srgbClr val="000000"/>
                </a:solidFill>
              </a:rPr>
              <a:t>.</a:t>
            </a:r>
          </a:p>
          <a:p>
            <a:endParaRPr lang="fi-FI" sz="1200" b="1" dirty="0">
              <a:solidFill>
                <a:srgbClr val="000000"/>
              </a:solidFill>
            </a:endParaRPr>
          </a:p>
          <a:p>
            <a:endParaRPr lang="fi-FI" sz="1200" b="1" dirty="0">
              <a:solidFill>
                <a:srgbClr val="000000"/>
              </a:solidFill>
            </a:endParaRPr>
          </a:p>
          <a:p>
            <a:r>
              <a:rPr lang="fi-FI" sz="1400" b="1" dirty="0" smtClean="0">
                <a:solidFill>
                  <a:srgbClr val="000000"/>
                </a:solidFill>
              </a:rPr>
              <a:t>Content </a:t>
            </a:r>
            <a:r>
              <a:rPr lang="fi-FI" sz="1400" b="1" dirty="0" err="1" smtClean="0">
                <a:solidFill>
                  <a:srgbClr val="000000"/>
                </a:solidFill>
              </a:rPr>
              <a:t>ef</a:t>
            </a:r>
            <a:r>
              <a:rPr lang="fi-FI" sz="1400" b="1" dirty="0" smtClean="0">
                <a:solidFill>
                  <a:srgbClr val="000000"/>
                </a:solidFill>
              </a:rPr>
              <a:t>.:</a:t>
            </a:r>
            <a:r>
              <a:rPr lang="fi-FI" sz="1200" b="1" dirty="0" smtClean="0">
                <a:solidFill>
                  <a:srgbClr val="000000"/>
                </a:solidFill>
              </a:rPr>
              <a:t>	   vs</a:t>
            </a:r>
            <a:r>
              <a:rPr lang="fi-FI" sz="1200" b="1" dirty="0">
                <a:solidFill>
                  <a:srgbClr val="000000"/>
                </a:solidFill>
              </a:rPr>
              <a:t>.</a:t>
            </a:r>
          </a:p>
          <a:p>
            <a:endParaRPr lang="fi-FI" sz="1200" dirty="0">
              <a:solidFill>
                <a:srgbClr val="000000"/>
              </a:solidFill>
            </a:endParaRPr>
          </a:p>
        </p:txBody>
      </p:sp>
      <p:sp>
        <p:nvSpPr>
          <p:cNvPr id="3" name="Tekstiruutu 2"/>
          <p:cNvSpPr txBox="1"/>
          <p:nvPr/>
        </p:nvSpPr>
        <p:spPr>
          <a:xfrm>
            <a:off x="1386435" y="1471677"/>
            <a:ext cx="2007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 err="1" smtClean="0">
                <a:solidFill>
                  <a:srgbClr val="000000"/>
                </a:solidFill>
              </a:rPr>
              <a:t>Pilot</a:t>
            </a:r>
            <a:r>
              <a:rPr lang="fi-FI" sz="1200" dirty="0" smtClean="0">
                <a:solidFill>
                  <a:srgbClr val="000000"/>
                </a:solidFill>
              </a:rPr>
              <a:t> Group </a:t>
            </a:r>
            <a:r>
              <a:rPr lang="fi-FI" sz="1200" dirty="0">
                <a:solidFill>
                  <a:srgbClr val="000000"/>
                </a:solidFill>
              </a:rPr>
              <a:t>A</a:t>
            </a:r>
          </a:p>
          <a:p>
            <a:r>
              <a:rPr lang="fi-FI" sz="1200" dirty="0" smtClean="0">
                <a:solidFill>
                  <a:srgbClr val="000000"/>
                </a:solidFill>
              </a:rPr>
              <a:t>-</a:t>
            </a:r>
            <a:r>
              <a:rPr lang="fi-FI" sz="1200" dirty="0" err="1" smtClean="0">
                <a:solidFill>
                  <a:srgbClr val="000000"/>
                </a:solidFill>
              </a:rPr>
              <a:t>Invitation</a:t>
            </a:r>
            <a:r>
              <a:rPr lang="fi-FI" sz="1200" dirty="0" smtClean="0">
                <a:solidFill>
                  <a:srgbClr val="000000"/>
                </a:solidFill>
              </a:rPr>
              <a:t> </a:t>
            </a:r>
            <a:r>
              <a:rPr lang="fi-FI" sz="1200" dirty="0" err="1" smtClean="0">
                <a:solidFill>
                  <a:srgbClr val="000000"/>
                </a:solidFill>
              </a:rPr>
              <a:t>letter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 smtClean="0">
                <a:solidFill>
                  <a:srgbClr val="000000"/>
                </a:solidFill>
              </a:rPr>
              <a:t>-CATI</a:t>
            </a:r>
          </a:p>
          <a:p>
            <a:r>
              <a:rPr lang="fi-FI" sz="1200" dirty="0" smtClean="0">
                <a:solidFill>
                  <a:srgbClr val="000000"/>
                </a:solidFill>
              </a:rPr>
              <a:t>-</a:t>
            </a:r>
            <a:r>
              <a:rPr lang="fi-FI" sz="1200" dirty="0" err="1" smtClean="0">
                <a:solidFill>
                  <a:srgbClr val="000000"/>
                </a:solidFill>
              </a:rPr>
              <a:t>Gross</a:t>
            </a:r>
            <a:r>
              <a:rPr lang="fi-FI" sz="1200" dirty="0" smtClean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s</a:t>
            </a:r>
            <a:r>
              <a:rPr lang="fi-FI" sz="1200" dirty="0" err="1" smtClean="0">
                <a:solidFill>
                  <a:srgbClr val="000000"/>
                </a:solidFill>
              </a:rPr>
              <a:t>ample</a:t>
            </a:r>
            <a:r>
              <a:rPr lang="fi-FI" sz="1200" dirty="0" smtClean="0">
                <a:solidFill>
                  <a:srgbClr val="000000"/>
                </a:solidFill>
              </a:rPr>
              <a:t> 1,800</a:t>
            </a:r>
          </a:p>
          <a:p>
            <a:r>
              <a:rPr lang="fi-FI" sz="1200" dirty="0" smtClean="0">
                <a:solidFill>
                  <a:srgbClr val="000000"/>
                </a:solidFill>
              </a:rPr>
              <a:t>-IESS </a:t>
            </a:r>
            <a:r>
              <a:rPr lang="fi-FI" sz="1200" dirty="0" err="1" smtClean="0">
                <a:solidFill>
                  <a:srgbClr val="000000"/>
                </a:solidFill>
              </a:rPr>
              <a:t>questionnaire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 smtClean="0">
                <a:solidFill>
                  <a:srgbClr val="000000"/>
                </a:solidFill>
              </a:rPr>
              <a:t>-</a:t>
            </a:r>
            <a:r>
              <a:rPr lang="fi-FI" sz="1200" dirty="0" err="1" smtClean="0">
                <a:solidFill>
                  <a:srgbClr val="000000"/>
                </a:solidFill>
              </a:rPr>
              <a:t>Minimum</a:t>
            </a:r>
            <a:r>
              <a:rPr lang="fi-FI" sz="1200" dirty="0" smtClean="0">
                <a:solidFill>
                  <a:srgbClr val="000000"/>
                </a:solidFill>
              </a:rPr>
              <a:t> set of </a:t>
            </a:r>
            <a:r>
              <a:rPr lang="fi-FI" sz="1200" dirty="0" err="1" smtClean="0">
                <a:solidFill>
                  <a:srgbClr val="000000"/>
                </a:solidFill>
              </a:rPr>
              <a:t>variables</a:t>
            </a:r>
            <a:endParaRPr lang="fi-FI" sz="1200" dirty="0">
              <a:solidFill>
                <a:srgbClr val="000000"/>
              </a:solidFill>
            </a:endParaRPr>
          </a:p>
        </p:txBody>
      </p:sp>
      <p:sp>
        <p:nvSpPr>
          <p:cNvPr id="4" name="Tekstiruutu 3"/>
          <p:cNvSpPr txBox="1"/>
          <p:nvPr/>
        </p:nvSpPr>
        <p:spPr>
          <a:xfrm>
            <a:off x="4080164" y="1503924"/>
            <a:ext cx="1848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 err="1" smtClean="0">
                <a:solidFill>
                  <a:srgbClr val="000000"/>
                </a:solidFill>
              </a:rPr>
              <a:t>Pilot</a:t>
            </a:r>
            <a:r>
              <a:rPr lang="fi-FI" sz="1400" dirty="0" smtClean="0">
                <a:solidFill>
                  <a:srgbClr val="000000"/>
                </a:solidFill>
              </a:rPr>
              <a:t> Group A</a:t>
            </a:r>
            <a:endParaRPr lang="fi-FI" sz="1400" dirty="0">
              <a:solidFill>
                <a:srgbClr val="000000"/>
              </a:solidFill>
            </a:endParaRPr>
          </a:p>
          <a:p>
            <a:r>
              <a:rPr lang="fi-FI" sz="1400" dirty="0" smtClean="0">
                <a:solidFill>
                  <a:srgbClr val="000000"/>
                </a:solidFill>
              </a:rPr>
              <a:t>-SMS/</a:t>
            </a:r>
            <a:r>
              <a:rPr lang="fi-FI" sz="1400" dirty="0" err="1" smtClean="0">
                <a:solidFill>
                  <a:srgbClr val="000000"/>
                </a:solidFill>
              </a:rPr>
              <a:t>email</a:t>
            </a:r>
            <a:endParaRPr lang="fi-FI" sz="1400" dirty="0">
              <a:solidFill>
                <a:srgbClr val="000000"/>
              </a:solidFill>
            </a:endParaRPr>
          </a:p>
          <a:p>
            <a:r>
              <a:rPr lang="fi-FI" sz="1400" dirty="0" smtClean="0">
                <a:solidFill>
                  <a:srgbClr val="000000"/>
                </a:solidFill>
              </a:rPr>
              <a:t>-CAWI (</a:t>
            </a:r>
            <a:r>
              <a:rPr lang="fi-FI" sz="1400" dirty="0" err="1" smtClean="0">
                <a:solidFill>
                  <a:srgbClr val="000000"/>
                </a:solidFill>
              </a:rPr>
              <a:t>or</a:t>
            </a:r>
            <a:r>
              <a:rPr lang="fi-FI" sz="1400" dirty="0" smtClean="0">
                <a:solidFill>
                  <a:srgbClr val="000000"/>
                </a:solidFill>
              </a:rPr>
              <a:t> CATI)</a:t>
            </a:r>
          </a:p>
          <a:p>
            <a:r>
              <a:rPr lang="fi-FI" sz="1400" dirty="0" smtClean="0">
                <a:solidFill>
                  <a:srgbClr val="000000"/>
                </a:solidFill>
              </a:rPr>
              <a:t>-</a:t>
            </a:r>
            <a:r>
              <a:rPr lang="fi-FI" sz="1400" dirty="0">
                <a:solidFill>
                  <a:srgbClr val="000000"/>
                </a:solidFill>
              </a:rPr>
              <a:t>IESS </a:t>
            </a:r>
            <a:r>
              <a:rPr lang="fi-FI" sz="1400" dirty="0" err="1">
                <a:solidFill>
                  <a:srgbClr val="000000"/>
                </a:solidFill>
              </a:rPr>
              <a:t>questionnaire</a:t>
            </a:r>
            <a:endParaRPr lang="fi-FI" sz="1400" dirty="0">
              <a:solidFill>
                <a:srgbClr val="000000"/>
              </a:solidFill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>
                <a:solidFill>
                  <a:srgbClr val="000000"/>
                </a:solidFill>
              </a:rPr>
              <a:t>25.2.2019</a:t>
            </a:r>
            <a:endParaRPr lang="fi-FI">
              <a:solidFill>
                <a:srgbClr val="000000"/>
              </a:solidFill>
            </a:endParaRPr>
          </a:p>
        </p:txBody>
      </p:sp>
      <p:sp>
        <p:nvSpPr>
          <p:cNvPr id="23" name="Alatunnisteen paikkamerkki 2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z="1400" dirty="0" smtClean="0"/>
              <a:t>Anna Pärnänen</a:t>
            </a:r>
            <a:endParaRPr lang="fi-FI" sz="1400" dirty="0"/>
          </a:p>
        </p:txBody>
      </p:sp>
      <p:sp>
        <p:nvSpPr>
          <p:cNvPr id="24" name="Dian numeron paikkamerkki 2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01E346-A655-4B5C-B2FF-E353A8410E99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25" name="Pyöristetty suorakulmio 24"/>
          <p:cNvSpPr/>
          <p:nvPr/>
        </p:nvSpPr>
        <p:spPr>
          <a:xfrm>
            <a:off x="1324772" y="999952"/>
            <a:ext cx="2000319" cy="2489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1200" dirty="0" err="1" smtClean="0"/>
              <a:t>Normal</a:t>
            </a:r>
            <a:r>
              <a:rPr lang="fi-FI" sz="1200" dirty="0"/>
              <a:t> </a:t>
            </a:r>
            <a:r>
              <a:rPr lang="fi-FI" sz="1200" dirty="0" smtClean="0"/>
              <a:t>LFS CATI</a:t>
            </a:r>
            <a:endParaRPr lang="fi-FI" sz="1200" dirty="0"/>
          </a:p>
        </p:txBody>
      </p:sp>
      <p:sp>
        <p:nvSpPr>
          <p:cNvPr id="29" name="Pyöristetty suorakulmio 28"/>
          <p:cNvSpPr/>
          <p:nvPr/>
        </p:nvSpPr>
        <p:spPr>
          <a:xfrm>
            <a:off x="1506971" y="4622966"/>
            <a:ext cx="674923" cy="3272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1350" dirty="0"/>
          </a:p>
        </p:txBody>
      </p:sp>
      <p:sp>
        <p:nvSpPr>
          <p:cNvPr id="30" name="Pyöristetty suorakulmio 29"/>
          <p:cNvSpPr/>
          <p:nvPr/>
        </p:nvSpPr>
        <p:spPr>
          <a:xfrm>
            <a:off x="1479069" y="5144651"/>
            <a:ext cx="692149" cy="3098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31" name="Pyöristetty suorakulmio 30"/>
          <p:cNvSpPr/>
          <p:nvPr/>
        </p:nvSpPr>
        <p:spPr>
          <a:xfrm>
            <a:off x="3687228" y="5144651"/>
            <a:ext cx="690807" cy="3265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32" name="Pyöristetty suorakulmio 31"/>
          <p:cNvSpPr/>
          <p:nvPr/>
        </p:nvSpPr>
        <p:spPr>
          <a:xfrm>
            <a:off x="2546835" y="5161386"/>
            <a:ext cx="765004" cy="31678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33" name="Pyöristetty suorakulmio 32"/>
          <p:cNvSpPr/>
          <p:nvPr/>
        </p:nvSpPr>
        <p:spPr>
          <a:xfrm>
            <a:off x="1478893" y="5739127"/>
            <a:ext cx="731078" cy="32669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34" name="Pyöristetty suorakulmio 33"/>
          <p:cNvSpPr/>
          <p:nvPr/>
        </p:nvSpPr>
        <p:spPr>
          <a:xfrm>
            <a:off x="2560087" y="5739127"/>
            <a:ext cx="765004" cy="3335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37" name="Pyöristetty suorakulmio 36"/>
          <p:cNvSpPr/>
          <p:nvPr/>
        </p:nvSpPr>
        <p:spPr>
          <a:xfrm>
            <a:off x="2546835" y="4645030"/>
            <a:ext cx="780240" cy="3272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38" name="Pyöristetty suorakulmio 37"/>
          <p:cNvSpPr/>
          <p:nvPr/>
        </p:nvSpPr>
        <p:spPr>
          <a:xfrm>
            <a:off x="3973533" y="3036076"/>
            <a:ext cx="2080013" cy="11011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1200" dirty="0" err="1" smtClean="0">
                <a:solidFill>
                  <a:srgbClr val="000000"/>
                </a:solidFill>
              </a:rPr>
              <a:t>Pilot</a:t>
            </a:r>
            <a:r>
              <a:rPr lang="fi-FI" sz="1200" dirty="0" smtClean="0">
                <a:solidFill>
                  <a:srgbClr val="000000"/>
                </a:solidFill>
              </a:rPr>
              <a:t> Group B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>
                <a:solidFill>
                  <a:srgbClr val="000000"/>
                </a:solidFill>
              </a:rPr>
              <a:t>-</a:t>
            </a:r>
            <a:r>
              <a:rPr lang="fi-FI" sz="1200" dirty="0" err="1">
                <a:solidFill>
                  <a:srgbClr val="000000"/>
                </a:solidFill>
              </a:rPr>
              <a:t>Invitation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letter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 smtClean="0">
                <a:solidFill>
                  <a:srgbClr val="000000"/>
                </a:solidFill>
              </a:rPr>
              <a:t>-CATI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>
                <a:solidFill>
                  <a:srgbClr val="000000"/>
                </a:solidFill>
              </a:rPr>
              <a:t>-</a:t>
            </a:r>
            <a:r>
              <a:rPr lang="fi-FI" sz="1200" dirty="0" err="1">
                <a:solidFill>
                  <a:srgbClr val="000000"/>
                </a:solidFill>
              </a:rPr>
              <a:t>Gross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sample</a:t>
            </a:r>
            <a:r>
              <a:rPr lang="fi-FI" sz="1200" dirty="0">
                <a:solidFill>
                  <a:srgbClr val="000000"/>
                </a:solidFill>
              </a:rPr>
              <a:t> 1,800</a:t>
            </a:r>
          </a:p>
          <a:p>
            <a:r>
              <a:rPr lang="fi-FI" sz="1200" dirty="0">
                <a:solidFill>
                  <a:srgbClr val="000000"/>
                </a:solidFill>
              </a:rPr>
              <a:t>-IESS </a:t>
            </a:r>
            <a:r>
              <a:rPr lang="fi-FI" sz="1200" dirty="0" err="1">
                <a:solidFill>
                  <a:srgbClr val="000000"/>
                </a:solidFill>
              </a:rPr>
              <a:t>questionnaire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>
                <a:solidFill>
                  <a:srgbClr val="000000"/>
                </a:solidFill>
              </a:rPr>
              <a:t>-</a:t>
            </a:r>
            <a:r>
              <a:rPr lang="fi-FI" sz="1200" dirty="0" err="1">
                <a:solidFill>
                  <a:srgbClr val="000000"/>
                </a:solidFill>
              </a:rPr>
              <a:t>Minimum</a:t>
            </a:r>
            <a:r>
              <a:rPr lang="fi-FI" sz="1200" dirty="0">
                <a:solidFill>
                  <a:srgbClr val="000000"/>
                </a:solidFill>
              </a:rPr>
              <a:t> set of </a:t>
            </a:r>
            <a:r>
              <a:rPr lang="fi-FI" sz="1200" dirty="0" err="1">
                <a:solidFill>
                  <a:srgbClr val="000000"/>
                </a:solidFill>
              </a:rPr>
              <a:t>variables</a:t>
            </a:r>
            <a:endParaRPr lang="fi-FI" sz="1200" dirty="0">
              <a:solidFill>
                <a:srgbClr val="FFFFFF"/>
              </a:solidFill>
            </a:endParaRPr>
          </a:p>
        </p:txBody>
      </p:sp>
      <p:sp>
        <p:nvSpPr>
          <p:cNvPr id="39" name="Pyöristetty suorakulmio 38"/>
          <p:cNvSpPr/>
          <p:nvPr/>
        </p:nvSpPr>
        <p:spPr>
          <a:xfrm>
            <a:off x="6562755" y="2989516"/>
            <a:ext cx="2185655" cy="10902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 dirty="0" err="1" smtClean="0">
                <a:solidFill>
                  <a:srgbClr val="000000"/>
                </a:solidFill>
              </a:rPr>
              <a:t>Pilot</a:t>
            </a:r>
            <a:r>
              <a:rPr lang="fi-FI" sz="1400" dirty="0" smtClean="0">
                <a:solidFill>
                  <a:srgbClr val="000000"/>
                </a:solidFill>
              </a:rPr>
              <a:t> Group B</a:t>
            </a:r>
            <a:endParaRPr lang="fi-FI" sz="1400" dirty="0">
              <a:solidFill>
                <a:srgbClr val="000000"/>
              </a:solidFill>
            </a:endParaRPr>
          </a:p>
          <a:p>
            <a:r>
              <a:rPr lang="fi-FI" sz="1400" dirty="0">
                <a:solidFill>
                  <a:srgbClr val="000000"/>
                </a:solidFill>
              </a:rPr>
              <a:t>-SMS/</a:t>
            </a:r>
            <a:r>
              <a:rPr lang="fi-FI" sz="1400" dirty="0" err="1">
                <a:solidFill>
                  <a:srgbClr val="000000"/>
                </a:solidFill>
              </a:rPr>
              <a:t>email</a:t>
            </a:r>
            <a:endParaRPr lang="fi-FI" sz="1400" dirty="0">
              <a:solidFill>
                <a:srgbClr val="000000"/>
              </a:solidFill>
            </a:endParaRPr>
          </a:p>
          <a:p>
            <a:r>
              <a:rPr lang="fi-FI" sz="1400" dirty="0">
                <a:solidFill>
                  <a:srgbClr val="000000"/>
                </a:solidFill>
              </a:rPr>
              <a:t>-CAWI (</a:t>
            </a:r>
            <a:r>
              <a:rPr lang="fi-FI" sz="1400" dirty="0" err="1">
                <a:solidFill>
                  <a:srgbClr val="000000"/>
                </a:solidFill>
              </a:rPr>
              <a:t>or</a:t>
            </a:r>
            <a:r>
              <a:rPr lang="fi-FI" sz="1400" dirty="0">
                <a:solidFill>
                  <a:srgbClr val="000000"/>
                </a:solidFill>
              </a:rPr>
              <a:t> CATI)</a:t>
            </a:r>
          </a:p>
          <a:p>
            <a:r>
              <a:rPr lang="fi-FI" sz="1400" dirty="0">
                <a:solidFill>
                  <a:srgbClr val="000000"/>
                </a:solidFill>
              </a:rPr>
              <a:t>-IESS </a:t>
            </a:r>
            <a:r>
              <a:rPr lang="fi-FI" sz="1400" dirty="0" err="1">
                <a:solidFill>
                  <a:srgbClr val="000000"/>
                </a:solidFill>
              </a:rPr>
              <a:t>questionnaire</a:t>
            </a:r>
            <a:endParaRPr lang="fi-FI" sz="1400" dirty="0">
              <a:solidFill>
                <a:srgbClr val="000000"/>
              </a:solidFill>
            </a:endParaRPr>
          </a:p>
        </p:txBody>
      </p:sp>
      <p:sp>
        <p:nvSpPr>
          <p:cNvPr id="40" name="Pyöristetty suorakulmio 39"/>
          <p:cNvSpPr/>
          <p:nvPr/>
        </p:nvSpPr>
        <p:spPr>
          <a:xfrm>
            <a:off x="6615577" y="4399687"/>
            <a:ext cx="2080013" cy="11011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1200" dirty="0" err="1" smtClean="0">
                <a:solidFill>
                  <a:srgbClr val="000000"/>
                </a:solidFill>
              </a:rPr>
              <a:t>Pilot</a:t>
            </a:r>
            <a:r>
              <a:rPr lang="fi-FI" sz="1200" dirty="0" smtClean="0">
                <a:solidFill>
                  <a:srgbClr val="000000"/>
                </a:solidFill>
              </a:rPr>
              <a:t> Group C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>
                <a:solidFill>
                  <a:srgbClr val="000000"/>
                </a:solidFill>
              </a:rPr>
              <a:t>-</a:t>
            </a:r>
            <a:r>
              <a:rPr lang="fi-FI" sz="1200" dirty="0" err="1">
                <a:solidFill>
                  <a:srgbClr val="000000"/>
                </a:solidFill>
              </a:rPr>
              <a:t>Invitation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letter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 smtClean="0">
                <a:solidFill>
                  <a:srgbClr val="000000"/>
                </a:solidFill>
              </a:rPr>
              <a:t>-CATI</a:t>
            </a:r>
          </a:p>
          <a:p>
            <a:r>
              <a:rPr lang="fi-FI" sz="1200" dirty="0" smtClean="0">
                <a:solidFill>
                  <a:srgbClr val="000000"/>
                </a:solidFill>
              </a:rPr>
              <a:t>-</a:t>
            </a:r>
            <a:r>
              <a:rPr lang="fi-FI" sz="1200" dirty="0" err="1" smtClean="0">
                <a:solidFill>
                  <a:srgbClr val="000000"/>
                </a:solidFill>
              </a:rPr>
              <a:t>Gross</a:t>
            </a:r>
            <a:r>
              <a:rPr lang="fi-FI" sz="1200" dirty="0" smtClean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sample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smtClean="0">
                <a:solidFill>
                  <a:srgbClr val="000000"/>
                </a:solidFill>
              </a:rPr>
              <a:t>900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>
                <a:solidFill>
                  <a:srgbClr val="000000"/>
                </a:solidFill>
              </a:rPr>
              <a:t>-IESS </a:t>
            </a:r>
            <a:r>
              <a:rPr lang="fi-FI" sz="1200" dirty="0" err="1">
                <a:solidFill>
                  <a:srgbClr val="000000"/>
                </a:solidFill>
              </a:rPr>
              <a:t>questionnaire</a:t>
            </a:r>
            <a:endParaRPr lang="fi-FI" sz="1200" dirty="0">
              <a:solidFill>
                <a:srgbClr val="000000"/>
              </a:solidFill>
            </a:endParaRPr>
          </a:p>
          <a:p>
            <a:r>
              <a:rPr lang="fi-FI" sz="1200" dirty="0">
                <a:solidFill>
                  <a:srgbClr val="000000"/>
                </a:solidFill>
              </a:rPr>
              <a:t>-</a:t>
            </a:r>
            <a:r>
              <a:rPr lang="fi-FI" sz="1200" dirty="0" err="1">
                <a:solidFill>
                  <a:srgbClr val="000000"/>
                </a:solidFill>
              </a:rPr>
              <a:t>Minimum</a:t>
            </a:r>
            <a:r>
              <a:rPr lang="fi-FI" sz="1200" dirty="0">
                <a:solidFill>
                  <a:srgbClr val="000000"/>
                </a:solidFill>
              </a:rPr>
              <a:t> set of </a:t>
            </a:r>
            <a:r>
              <a:rPr lang="fi-FI" sz="1200" dirty="0" err="1">
                <a:solidFill>
                  <a:srgbClr val="000000"/>
                </a:solidFill>
              </a:rPr>
              <a:t>variables</a:t>
            </a:r>
            <a:endParaRPr lang="fi-FI" sz="1200" dirty="0">
              <a:solidFill>
                <a:srgbClr val="FFFFFF"/>
              </a:solidFill>
            </a:endParaRPr>
          </a:p>
        </p:txBody>
      </p:sp>
      <p:sp>
        <p:nvSpPr>
          <p:cNvPr id="42" name="Pyöristetty suorakulmio 41"/>
          <p:cNvSpPr/>
          <p:nvPr/>
        </p:nvSpPr>
        <p:spPr>
          <a:xfrm>
            <a:off x="3932523" y="999952"/>
            <a:ext cx="2026873" cy="2489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1200" dirty="0" err="1" smtClean="0"/>
              <a:t>Normal</a:t>
            </a:r>
            <a:r>
              <a:rPr lang="fi-FI" sz="1200" dirty="0"/>
              <a:t> </a:t>
            </a:r>
            <a:r>
              <a:rPr lang="fi-FI" sz="1200" dirty="0" smtClean="0"/>
              <a:t>LFS CATI</a:t>
            </a:r>
            <a:endParaRPr lang="fi-FI" sz="1200" dirty="0"/>
          </a:p>
        </p:txBody>
      </p:sp>
      <p:sp>
        <p:nvSpPr>
          <p:cNvPr id="44" name="Pyöristetty suorakulmio 43"/>
          <p:cNvSpPr/>
          <p:nvPr/>
        </p:nvSpPr>
        <p:spPr>
          <a:xfrm>
            <a:off x="6509935" y="997034"/>
            <a:ext cx="2185655" cy="2489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1200" dirty="0" err="1" smtClean="0"/>
              <a:t>Normal</a:t>
            </a:r>
            <a:r>
              <a:rPr lang="fi-FI" sz="1200" dirty="0"/>
              <a:t> </a:t>
            </a:r>
            <a:r>
              <a:rPr lang="fi-FI" sz="1200" dirty="0" smtClean="0"/>
              <a:t>LFS CATI 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271890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599218" cy="369332"/>
          </a:xfrm>
        </p:spPr>
        <p:txBody>
          <a:bodyPr/>
          <a:lstStyle/>
          <a:p>
            <a:r>
              <a:rPr lang="fi-FI" sz="2400" dirty="0" err="1" smtClean="0"/>
              <a:t>Pros</a:t>
            </a:r>
            <a:r>
              <a:rPr lang="fi-FI" sz="2400" dirty="0" smtClean="0"/>
              <a:t> and </a:t>
            </a:r>
            <a:r>
              <a:rPr lang="fi-FI" sz="2400" dirty="0" err="1" smtClean="0"/>
              <a:t>cons</a:t>
            </a:r>
            <a:r>
              <a:rPr lang="fi-FI" sz="2400" dirty="0" smtClean="0"/>
              <a:t> for </a:t>
            </a:r>
            <a:r>
              <a:rPr lang="fi-FI" sz="2400" dirty="0" err="1" smtClean="0"/>
              <a:t>mixing</a:t>
            </a:r>
            <a:r>
              <a:rPr lang="fi-FI" sz="2400" dirty="0" smtClean="0"/>
              <a:t> IESS and </a:t>
            </a:r>
            <a:r>
              <a:rPr lang="fi-FI" sz="2400" dirty="0" err="1" smtClean="0"/>
              <a:t>mixed</a:t>
            </a:r>
            <a:r>
              <a:rPr lang="fi-FI" sz="2400" dirty="0" smtClean="0"/>
              <a:t> </a:t>
            </a:r>
            <a:r>
              <a:rPr lang="fi-FI" sz="2400" dirty="0" err="1" smtClean="0"/>
              <a:t>mode</a:t>
            </a:r>
            <a:r>
              <a:rPr lang="fi-FI" sz="2400" dirty="0" smtClean="0"/>
              <a:t> </a:t>
            </a:r>
            <a:r>
              <a:rPr lang="fi-FI" sz="2400" dirty="0" err="1" smtClean="0"/>
              <a:t>test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704598" y="738417"/>
            <a:ext cx="7734300" cy="5426856"/>
          </a:xfrm>
        </p:spPr>
        <p:txBody>
          <a:bodyPr/>
          <a:lstStyle/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r>
              <a:rPr lang="fi-FI" dirty="0" smtClean="0"/>
              <a:t>Data at </a:t>
            </a:r>
            <a:r>
              <a:rPr lang="fi-FI" dirty="0" err="1" smtClean="0"/>
              <a:t>one</a:t>
            </a:r>
            <a:r>
              <a:rPr lang="fi-FI" dirty="0" smtClean="0"/>
              <a:t> </a:t>
            </a:r>
            <a:r>
              <a:rPr lang="fi-FI" dirty="0" err="1" smtClean="0"/>
              <a:t>stroke</a:t>
            </a:r>
            <a:r>
              <a:rPr lang="fi-FI" dirty="0" smtClean="0"/>
              <a:t> for </a:t>
            </a:r>
            <a:r>
              <a:rPr lang="fi-FI" dirty="0" err="1" smtClean="0"/>
              <a:t>two</a:t>
            </a:r>
            <a:r>
              <a:rPr lang="fi-FI" dirty="0" smtClean="0"/>
              <a:t> </a:t>
            </a:r>
            <a:r>
              <a:rPr lang="fi-FI" dirty="0" err="1" smtClean="0"/>
              <a:t>projects</a:t>
            </a:r>
            <a:endParaRPr lang="fi-FI" dirty="0" smtClean="0"/>
          </a:p>
          <a:p>
            <a:r>
              <a:rPr lang="fi-FI" dirty="0" smtClean="0"/>
              <a:t>Learning </a:t>
            </a:r>
            <a:r>
              <a:rPr lang="fi-FI" dirty="0" err="1" smtClean="0"/>
              <a:t>best</a:t>
            </a:r>
            <a:r>
              <a:rPr lang="fi-FI" dirty="0" smtClean="0"/>
              <a:t> </a:t>
            </a:r>
            <a:r>
              <a:rPr lang="fi-FI" dirty="0" err="1" smtClean="0"/>
              <a:t>practices</a:t>
            </a:r>
            <a:r>
              <a:rPr lang="fi-FI" dirty="0" smtClean="0"/>
              <a:t> for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 </a:t>
            </a:r>
          </a:p>
          <a:p>
            <a:r>
              <a:rPr lang="fi-FI" dirty="0" smtClean="0"/>
              <a:t>One and </a:t>
            </a:r>
            <a:r>
              <a:rPr lang="fi-FI" dirty="0" err="1" smtClean="0"/>
              <a:t>only</a:t>
            </a:r>
            <a:r>
              <a:rPr lang="fi-FI" dirty="0" smtClean="0"/>
              <a:t> </a:t>
            </a:r>
            <a:r>
              <a:rPr lang="fi-FI" dirty="0" err="1" smtClean="0"/>
              <a:t>time</a:t>
            </a:r>
            <a:r>
              <a:rPr lang="fi-FI" dirty="0" smtClean="0"/>
              <a:t> </a:t>
            </a:r>
            <a:r>
              <a:rPr lang="fi-FI" dirty="0" err="1" smtClean="0"/>
              <a:t>series</a:t>
            </a:r>
            <a:r>
              <a:rPr lang="fi-FI" dirty="0" smtClean="0"/>
              <a:t> </a:t>
            </a:r>
            <a:r>
              <a:rPr lang="fi-FI" dirty="0" err="1" smtClean="0"/>
              <a:t>break</a:t>
            </a:r>
            <a:r>
              <a:rPr lang="fi-FI" dirty="0" smtClean="0"/>
              <a:t> (IESS +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)</a:t>
            </a:r>
          </a:p>
          <a:p>
            <a:pPr lvl="1"/>
            <a:r>
              <a:rPr lang="fi-FI" dirty="0" err="1" smtClean="0"/>
              <a:t>Also</a:t>
            </a:r>
            <a:r>
              <a:rPr lang="fi-FI" dirty="0" smtClean="0"/>
              <a:t> </a:t>
            </a:r>
            <a:r>
              <a:rPr lang="fi-FI" dirty="0" err="1" smtClean="0"/>
              <a:t>weighting</a:t>
            </a:r>
            <a:r>
              <a:rPr lang="fi-FI" dirty="0" smtClean="0"/>
              <a:t>, </a:t>
            </a:r>
            <a:r>
              <a:rPr lang="fi-FI" dirty="0" err="1" smtClean="0"/>
              <a:t>proxy</a:t>
            </a:r>
            <a:r>
              <a:rPr lang="fi-FI" dirty="0" smtClean="0"/>
              <a:t>, and </a:t>
            </a:r>
            <a:r>
              <a:rPr lang="fi-FI" dirty="0" err="1" smtClean="0"/>
              <a:t>imputation</a:t>
            </a:r>
            <a:r>
              <a:rPr lang="fi-FI" dirty="0" smtClean="0"/>
              <a:t> </a:t>
            </a:r>
            <a:r>
              <a:rPr lang="fi-FI" dirty="0" err="1" smtClean="0"/>
              <a:t>rules</a:t>
            </a:r>
            <a:r>
              <a:rPr lang="fi-FI" dirty="0" smtClean="0"/>
              <a:t> </a:t>
            </a:r>
            <a:r>
              <a:rPr lang="fi-FI" dirty="0" err="1" smtClean="0"/>
              <a:t>same</a:t>
            </a:r>
            <a:r>
              <a:rPr lang="fi-FI" dirty="0" smtClean="0"/>
              <a:t> as in </a:t>
            </a:r>
            <a:r>
              <a:rPr lang="fi-FI" dirty="0" err="1" smtClean="0"/>
              <a:t>future</a:t>
            </a:r>
            <a:endParaRPr lang="fi-FI" dirty="0" smtClean="0"/>
          </a:p>
          <a:p>
            <a:pPr lvl="2"/>
            <a:r>
              <a:rPr lang="fi-FI" dirty="0" err="1" smtClean="0"/>
              <a:t>Same</a:t>
            </a:r>
            <a:r>
              <a:rPr lang="fi-FI" dirty="0" smtClean="0"/>
              <a:t> </a:t>
            </a:r>
            <a:r>
              <a:rPr lang="fi-FI" dirty="0" err="1" smtClean="0"/>
              <a:t>model</a:t>
            </a:r>
            <a:r>
              <a:rPr lang="fi-FI" dirty="0" smtClean="0"/>
              <a:t> for </a:t>
            </a:r>
            <a:r>
              <a:rPr lang="fi-FI" dirty="0" err="1" smtClean="0"/>
              <a:t>using</a:t>
            </a:r>
            <a:r>
              <a:rPr lang="fi-FI" dirty="0" smtClean="0"/>
              <a:t> </a:t>
            </a:r>
            <a:r>
              <a:rPr lang="fi-FI" dirty="0" err="1" smtClean="0"/>
              <a:t>register</a:t>
            </a:r>
            <a:r>
              <a:rPr lang="fi-FI" dirty="0" smtClean="0"/>
              <a:t> </a:t>
            </a:r>
            <a:r>
              <a:rPr lang="fi-FI" dirty="0" err="1" smtClean="0"/>
              <a:t>based</a:t>
            </a:r>
            <a:r>
              <a:rPr lang="fi-FI" dirty="0" smtClean="0"/>
              <a:t> data</a:t>
            </a:r>
          </a:p>
          <a:p>
            <a:r>
              <a:rPr lang="fi-FI" dirty="0"/>
              <a:t>Building of </a:t>
            </a:r>
            <a:r>
              <a:rPr lang="fi-FI" dirty="0" err="1"/>
              <a:t>new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</a:t>
            </a:r>
            <a:r>
              <a:rPr lang="fi-FI" dirty="0" err="1"/>
              <a:t>architecture</a:t>
            </a:r>
            <a:r>
              <a:rPr lang="fi-FI" dirty="0"/>
              <a:t> (data </a:t>
            </a:r>
            <a:r>
              <a:rPr lang="fi-FI" dirty="0" err="1"/>
              <a:t>collection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)</a:t>
            </a:r>
          </a:p>
          <a:p>
            <a:endParaRPr lang="fi-FI" dirty="0" smtClean="0"/>
          </a:p>
          <a:p>
            <a:endParaRPr lang="fi-FI" dirty="0" smtClean="0"/>
          </a:p>
          <a:p>
            <a:r>
              <a:rPr lang="fi-FI" dirty="0" err="1" smtClean="0"/>
              <a:t>Vulnerability</a:t>
            </a:r>
            <a:endParaRPr lang="fi-FI" dirty="0" smtClean="0"/>
          </a:p>
          <a:p>
            <a:pPr lvl="1"/>
            <a:r>
              <a:rPr lang="fi-FI" dirty="0" smtClean="0"/>
              <a:t>If </a:t>
            </a:r>
            <a:r>
              <a:rPr lang="fi-FI" dirty="0" err="1" smtClean="0"/>
              <a:t>something</a:t>
            </a:r>
            <a:r>
              <a:rPr lang="fi-FI" dirty="0" smtClean="0"/>
              <a:t> </a:t>
            </a:r>
            <a:r>
              <a:rPr lang="fi-FI" dirty="0" err="1" smtClean="0"/>
              <a:t>goes</a:t>
            </a:r>
            <a:r>
              <a:rPr lang="fi-FI" dirty="0" smtClean="0"/>
              <a:t> </a:t>
            </a:r>
            <a:r>
              <a:rPr lang="fi-FI" dirty="0" err="1" smtClean="0"/>
              <a:t>wrong</a:t>
            </a:r>
            <a:r>
              <a:rPr lang="fi-FI" dirty="0" smtClean="0"/>
              <a:t> … </a:t>
            </a:r>
            <a:r>
              <a:rPr lang="fi-FI" dirty="0" err="1" smtClean="0"/>
              <a:t>multiple</a:t>
            </a:r>
            <a:r>
              <a:rPr lang="fi-FI" dirty="0" smtClean="0"/>
              <a:t> </a:t>
            </a:r>
            <a:r>
              <a:rPr lang="fi-FI" dirty="0" err="1" smtClean="0"/>
              <a:t>efects</a:t>
            </a:r>
            <a:endParaRPr lang="fi-FI" dirty="0" smtClean="0"/>
          </a:p>
          <a:p>
            <a:r>
              <a:rPr lang="fi-FI" dirty="0" err="1" smtClean="0"/>
              <a:t>Workload</a:t>
            </a:r>
            <a:endParaRPr lang="fi-FI" dirty="0" smtClean="0"/>
          </a:p>
          <a:p>
            <a:r>
              <a:rPr lang="fi-FI" dirty="0"/>
              <a:t>Building of </a:t>
            </a:r>
            <a:r>
              <a:rPr lang="fi-FI" dirty="0" err="1"/>
              <a:t>new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</a:t>
            </a:r>
            <a:r>
              <a:rPr lang="fi-FI" dirty="0" err="1"/>
              <a:t>architecture</a:t>
            </a:r>
            <a:r>
              <a:rPr lang="fi-FI" dirty="0"/>
              <a:t> (data </a:t>
            </a:r>
            <a:r>
              <a:rPr lang="fi-FI" dirty="0" err="1"/>
              <a:t>collection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)</a:t>
            </a:r>
          </a:p>
          <a:p>
            <a:endParaRPr lang="fi-FI" dirty="0" smtClean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6 May 2019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Pertti Taskinen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11</a:t>
            </a:fld>
            <a:endParaRPr lang="fi-FI"/>
          </a:p>
        </p:txBody>
      </p:sp>
      <p:sp>
        <p:nvSpPr>
          <p:cNvPr id="8" name="Aurinko 7"/>
          <p:cNvSpPr/>
          <p:nvPr/>
        </p:nvSpPr>
        <p:spPr>
          <a:xfrm>
            <a:off x="3111823" y="962581"/>
            <a:ext cx="914400" cy="735224"/>
          </a:xfrm>
          <a:prstGeom prst="sun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/>
          </a:p>
        </p:txBody>
      </p:sp>
      <p:sp>
        <p:nvSpPr>
          <p:cNvPr id="9" name="Salama 8"/>
          <p:cNvSpPr/>
          <p:nvPr/>
        </p:nvSpPr>
        <p:spPr>
          <a:xfrm>
            <a:off x="3111823" y="4225636"/>
            <a:ext cx="914400" cy="755073"/>
          </a:xfrm>
          <a:prstGeom prst="lightningBol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856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12797" y="5025331"/>
            <a:ext cx="5139274" cy="991041"/>
          </a:xfrm>
        </p:spPr>
        <p:txBody>
          <a:bodyPr/>
          <a:lstStyle/>
          <a:p>
            <a:r>
              <a:rPr lang="fi-FI" dirty="0" smtClean="0"/>
              <a:t>Pertti Taskinen </a:t>
            </a:r>
            <a:r>
              <a:rPr lang="fi-FI" dirty="0" smtClean="0">
                <a:hlinkClick r:id="rId2"/>
              </a:rPr>
              <a:t>pertti.taskinen@stat.fi</a:t>
            </a:r>
            <a:endParaRPr lang="fi-FI" dirty="0" smtClean="0"/>
          </a:p>
          <a:p>
            <a:r>
              <a:rPr lang="fi-FI" dirty="0" smtClean="0"/>
              <a:t>Anna Pärnänen </a:t>
            </a:r>
            <a:r>
              <a:rPr lang="fi-FI" dirty="0" err="1" smtClean="0">
                <a:hlinkClick r:id="rId3"/>
              </a:rPr>
              <a:t>anna.parnanen@stat.f</a:t>
            </a:r>
            <a:endParaRPr lang="fi-FI" dirty="0" smtClean="0"/>
          </a:p>
          <a:p>
            <a:r>
              <a:rPr lang="fi-FI" dirty="0" smtClean="0"/>
              <a:t>LFS </a:t>
            </a:r>
            <a:r>
              <a:rPr lang="fi-FI" dirty="0"/>
              <a:t>Workshop </a:t>
            </a:r>
            <a:r>
              <a:rPr lang="fi-FI" dirty="0" err="1"/>
              <a:t>Hungary</a:t>
            </a:r>
            <a:r>
              <a:rPr lang="fi-FI" dirty="0"/>
              <a:t> 20.5.2019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36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TK_en">
  <a:themeElements>
    <a:clrScheme name="TK_2015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3B0"/>
      </a:accent1>
      <a:accent2>
        <a:srgbClr val="C0D730"/>
      </a:accent2>
      <a:accent3>
        <a:srgbClr val="A40084"/>
      </a:accent3>
      <a:accent4>
        <a:srgbClr val="33C1BA"/>
      </a:accent4>
      <a:accent5>
        <a:srgbClr val="F8941E"/>
      </a:accent5>
      <a:accent6>
        <a:srgbClr val="E21776"/>
      </a:accent6>
      <a:hlink>
        <a:srgbClr val="0073B0"/>
      </a:hlink>
      <a:folHlink>
        <a:srgbClr val="A40084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K_en.potx" id="{FA9F40D0-59C2-4976-AA4C-453FD4FC1DB4}" vid="{3FACD2C7-0421-48C8-A32E-BCF9ECFAE8EF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TK_en</Template>
  <TotalTime>896</TotalTime>
  <Words>758</Words>
  <Application>Microsoft Office PowerPoint</Application>
  <PresentationFormat>Näytössä katseltava diaesitys (4:3)</PresentationFormat>
  <Paragraphs>157</Paragraphs>
  <Slides>12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5" baseType="lpstr">
      <vt:lpstr>Arial</vt:lpstr>
      <vt:lpstr>Calibri</vt:lpstr>
      <vt:lpstr>_TK_en</vt:lpstr>
      <vt:lpstr>Applying CAWI – ready, steady, … go</vt:lpstr>
      <vt:lpstr>Finnish LFS pilots – web and mixed mode</vt:lpstr>
      <vt:lpstr>Web answering: what kind of problem(s) did you encounter? Share of respondents (r=496), pilot 11/2016</vt:lpstr>
      <vt:lpstr>”Did you encounter problems in web, what kind”,  pilot 11/2016</vt:lpstr>
      <vt:lpstr>Web answering: what was it like? Share of respondents (r=477), pilot 11/2016</vt:lpstr>
      <vt:lpstr>Respondents in telephone: why did not you respond in web (first option), share (r=305), pilot 11/2016</vt:lpstr>
      <vt:lpstr>”Why did you not respond in web (first option)”,  pilot 11/2016 </vt:lpstr>
      <vt:lpstr>Open-ended answers in web 2/2017</vt:lpstr>
      <vt:lpstr>LFS mixed mode pilot 2019</vt:lpstr>
      <vt:lpstr>2019 pilot data collection plan compared to ongoing LFS</vt:lpstr>
      <vt:lpstr>Pros and cons for mixing IESS and mixed mode test</vt:lpstr>
      <vt:lpstr>PowerPoint-esitys</vt:lpstr>
    </vt:vector>
  </TitlesOfParts>
  <Company>Tilastokeskus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Pertti Taskinen</dc:creator>
  <cp:lastModifiedBy>Pertti Taskinen</cp:lastModifiedBy>
  <cp:revision>54</cp:revision>
  <dcterms:created xsi:type="dcterms:W3CDTF">2017-08-18T07:34:25Z</dcterms:created>
  <dcterms:modified xsi:type="dcterms:W3CDTF">2019-05-07T05:15:35Z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ieli">
    <vt:lpwstr>EN</vt:lpwstr>
  </property>
</Properties>
</file>