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3166CF"/>
    <a:srgbClr val="2D5EC1"/>
    <a:srgbClr val="FFD624"/>
    <a:srgbClr val="3E6FD2"/>
    <a:srgbClr val="BDDEFF"/>
    <a:srgbClr val="99CCFF"/>
    <a:srgbClr val="808080"/>
    <a:srgbClr val="009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 varScale="1">
        <p:scale>
          <a:sx n="119" d="100"/>
          <a:sy n="119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6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000" y="309600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700808"/>
            <a:ext cx="4536504" cy="2016224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 smtClean="0"/>
              <a:t>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230688" y="6669088"/>
            <a:ext cx="684212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 i="1" dirty="0">
                <a:solidFill>
                  <a:schemeClr val="bg1"/>
                </a:solidFill>
              </a:rPr>
              <a:t>Eurostat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77013" y="116632"/>
            <a:ext cx="2133600" cy="47625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37126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67544" y="6297439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7EC8A20-BA03-4FF7-8742-03D8AD4CA4F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065836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b="0" i="0" baseline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88F9B-71EE-4D5C-B44E-012EF44E92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DD1B-50E0-44E8-82B7-F85F69F6D4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8177A-0CE3-43B6-B11B-ED2E8AEAD8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55DDF-6655-40F2-8D9E-CA15739A7E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BFC62-E3CF-4012-8A8B-ABF1C18EA0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800BF-55FD-4017-8F82-94A8DE4F57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7253-C9BC-4251-8AE3-8910CE9253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8375-5C84-4176-84A5-B6A3E0825F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C7773-6390-40B5-8F3A-46FD9E5B7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 smtClean="0"/>
              <a:t>Et dolor fragum</a:t>
            </a:r>
            <a:endParaRPr lang="en-GB" dirty="0" smtClean="0"/>
          </a:p>
          <a:p>
            <a:pPr lvl="1"/>
            <a:r>
              <a:rPr lang="en-GB" dirty="0" smtClean="0"/>
              <a:t>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  <a:p>
            <a:pPr lvl="2"/>
            <a:r>
              <a:rPr lang="en-GB" dirty="0" smtClean="0"/>
              <a:t>- 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 dt="0"/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artmut.schroer@ec.europa.e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08912" cy="2016224"/>
          </a:xfrm>
        </p:spPr>
        <p:txBody>
          <a:bodyPr/>
          <a:lstStyle/>
          <a:p>
            <a:pPr marL="0"/>
            <a:r>
              <a:rPr lang="en-GB" sz="4400"/>
              <a:t>Subsampling options </a:t>
            </a:r>
            <a:r>
              <a:rPr lang="en-GB" sz="4400" smtClean="0"/>
              <a:t>and technical </a:t>
            </a:r>
            <a:r>
              <a:rPr lang="en-GB" sz="4400"/>
              <a:t>variables in the future LFS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8280920" cy="1872208"/>
          </a:xfrm>
        </p:spPr>
        <p:txBody>
          <a:bodyPr/>
          <a:lstStyle/>
          <a:p>
            <a:r>
              <a:rPr lang="de-DE" smtClean="0"/>
              <a:t>14</a:t>
            </a:r>
            <a:r>
              <a:rPr lang="de-DE" baseline="30000" smtClean="0"/>
              <a:t>th</a:t>
            </a:r>
            <a:r>
              <a:rPr lang="de-DE" smtClean="0"/>
              <a:t> workshop on LFS methodology</a:t>
            </a:r>
          </a:p>
          <a:p>
            <a:r>
              <a:rPr lang="de-DE" smtClean="0"/>
              <a:t>Budapest, 16-17 May 2019</a:t>
            </a:r>
          </a:p>
          <a:p>
            <a:r>
              <a:rPr lang="de-DE" smtClean="0">
                <a:hlinkClick r:id="rId2"/>
              </a:rPr>
              <a:t>Hartmut.Schroer@ec.europa.eu</a:t>
            </a:r>
            <a:endParaRPr lang="de-DE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Structural variables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i="1" dirty="0" err="1" smtClean="0"/>
              <a:t>Current</a:t>
            </a:r>
            <a:r>
              <a:rPr lang="de-DE" i="1" dirty="0" smtClean="0"/>
              <a:t> LFS</a:t>
            </a:r>
            <a:r>
              <a:rPr lang="de-DE" dirty="0" smtClean="0"/>
              <a:t>: variables </a:t>
            </a:r>
            <a:r>
              <a:rPr lang="de-DE" dirty="0" err="1" smtClean="0"/>
              <a:t>with</a:t>
            </a:r>
            <a:r>
              <a:rPr lang="de-DE" dirty="0" smtClean="0"/>
              <a:t> a </a:t>
            </a:r>
            <a:r>
              <a:rPr lang="de-DE" dirty="0" err="1" smtClean="0"/>
              <a:t>yearly</a:t>
            </a:r>
            <a:r>
              <a:rPr lang="de-DE" dirty="0" smtClean="0"/>
              <a:t> </a:t>
            </a:r>
            <a:r>
              <a:rPr lang="de-DE" dirty="0" err="1" smtClean="0"/>
              <a:t>periodicity</a:t>
            </a:r>
            <a:r>
              <a:rPr lang="de-DE" dirty="0" smtClean="0"/>
              <a:t>, </a:t>
            </a:r>
            <a:r>
              <a:rPr lang="de-DE" dirty="0" err="1" smtClean="0"/>
              <a:t>except</a:t>
            </a:r>
            <a:r>
              <a:rPr lang="de-DE" dirty="0" smtClean="0"/>
              <a:t> ad hoc </a:t>
            </a:r>
            <a:r>
              <a:rPr lang="de-DE" dirty="0" err="1" smtClean="0"/>
              <a:t>modules</a:t>
            </a:r>
            <a:endParaRPr lang="de-DE" dirty="0" smtClean="0"/>
          </a:p>
          <a:p>
            <a:endParaRPr lang="de-DE" dirty="0" smtClean="0"/>
          </a:p>
          <a:p>
            <a:r>
              <a:rPr lang="de-DE" i="1" dirty="0" smtClean="0"/>
              <a:t>New </a:t>
            </a:r>
            <a:r>
              <a:rPr lang="de-DE" i="1" dirty="0" smtClean="0"/>
              <a:t>LFS</a:t>
            </a:r>
            <a:r>
              <a:rPr lang="de-DE" dirty="0" smtClean="0"/>
              <a:t>: all variables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yearly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lower</a:t>
            </a:r>
            <a:r>
              <a:rPr lang="de-DE" dirty="0" smtClean="0"/>
              <a:t> </a:t>
            </a:r>
            <a:r>
              <a:rPr lang="de-DE" dirty="0" err="1" smtClean="0"/>
              <a:t>periodicity</a:t>
            </a:r>
            <a:endParaRPr lang="de-DE" dirty="0" smtClean="0"/>
          </a:p>
          <a:p>
            <a:pPr lvl="1"/>
            <a:r>
              <a:rPr lang="en-GB" dirty="0" smtClean="0"/>
              <a:t>Annual variable</a:t>
            </a:r>
            <a:endParaRPr lang="en-GB" dirty="0" smtClean="0"/>
          </a:p>
          <a:p>
            <a:pPr lvl="1"/>
            <a:r>
              <a:rPr lang="en-GB" dirty="0" smtClean="0"/>
              <a:t>Biennial variable</a:t>
            </a:r>
            <a:endParaRPr lang="en-GB" dirty="0" smtClean="0"/>
          </a:p>
          <a:p>
            <a:pPr lvl="1"/>
            <a:r>
              <a:rPr lang="en-GB" dirty="0"/>
              <a:t>E</a:t>
            </a:r>
            <a:r>
              <a:rPr lang="en-GB" dirty="0" smtClean="0"/>
              <a:t>ight-yearly </a:t>
            </a:r>
            <a:r>
              <a:rPr lang="en-GB" dirty="0" smtClean="0"/>
              <a:t>variable</a:t>
            </a:r>
          </a:p>
          <a:p>
            <a:pPr lvl="1"/>
            <a:r>
              <a:rPr lang="en-GB" dirty="0"/>
              <a:t>V</a:t>
            </a:r>
            <a:r>
              <a:rPr lang="en-GB" dirty="0" smtClean="0"/>
              <a:t>ariable </a:t>
            </a:r>
            <a:r>
              <a:rPr lang="en-GB" dirty="0"/>
              <a:t>collected on an ad-hoc subject</a:t>
            </a:r>
          </a:p>
        </p:txBody>
      </p:sp>
    </p:spTree>
    <p:extLst>
      <p:ext uri="{BB962C8B-B14F-4D97-AF65-F5344CB8AC3E}">
        <p14:creationId xmlns:p14="http://schemas.microsoft.com/office/powerpoint/2010/main" val="313540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New LFS: rules for subsampling (1)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2048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dirty="0" err="1" smtClean="0"/>
              <a:t>Mandatory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en-GB" dirty="0"/>
              <a:t>eight-yearly variables and ad-hoc </a:t>
            </a:r>
            <a:r>
              <a:rPr lang="en-GB" dirty="0" smtClean="0"/>
              <a:t>subjects</a:t>
            </a:r>
          </a:p>
          <a:p>
            <a:pPr>
              <a:spcAft>
                <a:spcPts val="600"/>
              </a:spcAft>
            </a:pPr>
            <a:r>
              <a:rPr lang="de-DE" dirty="0" smtClean="0"/>
              <a:t>Optional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structural</a:t>
            </a:r>
            <a:r>
              <a:rPr lang="de-DE" dirty="0" smtClean="0"/>
              <a:t> variables: </a:t>
            </a:r>
            <a:r>
              <a:rPr lang="de-DE" dirty="0" err="1" smtClean="0"/>
              <a:t>annual</a:t>
            </a:r>
            <a:r>
              <a:rPr lang="de-DE" dirty="0" smtClean="0"/>
              <a:t>, </a:t>
            </a:r>
            <a:r>
              <a:rPr lang="de-DE" dirty="0" err="1" smtClean="0"/>
              <a:t>biennial</a:t>
            </a:r>
            <a:endParaRPr lang="de-DE" dirty="0"/>
          </a:p>
          <a:p>
            <a:pPr lvl="1">
              <a:spcAft>
                <a:spcPts val="600"/>
              </a:spcAft>
            </a:pPr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dirty="0" err="1" smtClean="0"/>
              <a:t>sets</a:t>
            </a:r>
            <a:r>
              <a:rPr lang="de-DE" dirty="0" smtClean="0"/>
              <a:t>, i.e.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selection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annual</a:t>
            </a:r>
            <a:r>
              <a:rPr lang="de-DE" dirty="0" smtClean="0"/>
              <a:t> / </a:t>
            </a:r>
            <a:r>
              <a:rPr lang="de-DE" dirty="0" err="1" smtClean="0"/>
              <a:t>biennial</a:t>
            </a:r>
            <a:r>
              <a:rPr lang="de-DE" dirty="0" smtClean="0"/>
              <a:t> variables</a:t>
            </a:r>
          </a:p>
          <a:p>
            <a:pPr>
              <a:spcAft>
                <a:spcPts val="600"/>
              </a:spcAft>
            </a:pPr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dirty="0" err="1" smtClean="0"/>
              <a:t>waves</a:t>
            </a:r>
            <a:r>
              <a:rPr lang="de-DE" dirty="0" smtClean="0"/>
              <a:t>, </a:t>
            </a:r>
            <a:r>
              <a:rPr lang="de-DE" dirty="0" err="1" smtClean="0"/>
              <a:t>with</a:t>
            </a:r>
            <a:r>
              <a:rPr lang="de-DE" dirty="0" smtClean="0"/>
              <a:t> at least 1/8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quarterly</a:t>
            </a:r>
            <a:r>
              <a:rPr lang="de-DE" dirty="0" smtClean="0"/>
              <a:t> </a:t>
            </a:r>
            <a:r>
              <a:rPr lang="de-DE" dirty="0" smtClean="0"/>
              <a:t>sample</a:t>
            </a:r>
            <a:endParaRPr lang="de-DE" dirty="0" smtClean="0"/>
          </a:p>
          <a:p>
            <a:pPr>
              <a:spcAft>
                <a:spcPts val="600"/>
              </a:spcAft>
            </a:pPr>
            <a:r>
              <a:rPr lang="de-DE" dirty="0" smtClean="0"/>
              <a:t>Independent </a:t>
            </a:r>
            <a:r>
              <a:rPr lang="de-DE" dirty="0" err="1" smtClean="0"/>
              <a:t>observations</a:t>
            </a:r>
            <a:r>
              <a:rPr lang="de-DE" dirty="0" smtClean="0"/>
              <a:t> </a:t>
            </a:r>
            <a:r>
              <a:rPr lang="de-DE" dirty="0" err="1" smtClean="0"/>
              <a:t>covering</a:t>
            </a:r>
            <a:r>
              <a:rPr lang="de-DE" dirty="0" smtClean="0"/>
              <a:t> all </a:t>
            </a:r>
            <a:r>
              <a:rPr lang="de-DE" dirty="0" err="1" smtClean="0"/>
              <a:t>reference</a:t>
            </a:r>
            <a:r>
              <a:rPr lang="de-DE" dirty="0" smtClean="0"/>
              <a:t> </a:t>
            </a:r>
            <a:r>
              <a:rPr lang="de-DE" dirty="0" err="1" smtClean="0"/>
              <a:t>weeks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year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8915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New LFS: rules for subsampling (2)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921820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Sample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annual</a:t>
            </a:r>
            <a:r>
              <a:rPr lang="de-DE" dirty="0"/>
              <a:t> </a:t>
            </a:r>
            <a:r>
              <a:rPr lang="de-DE" dirty="0" smtClean="0"/>
              <a:t>variables</a:t>
            </a:r>
          </a:p>
          <a:p>
            <a:pPr marL="0" indent="0" algn="ctr">
              <a:buNone/>
            </a:pPr>
            <a:r>
              <a:rPr lang="de-DE" sz="2800" b="1" dirty="0" smtClean="0"/>
              <a:t>⊇</a:t>
            </a:r>
            <a:endParaRPr lang="de-DE" sz="2800" b="1" dirty="0"/>
          </a:p>
          <a:p>
            <a:pPr marL="0" indent="0" algn="ctr">
              <a:buNone/>
            </a:pPr>
            <a:r>
              <a:rPr lang="de-DE" dirty="0"/>
              <a:t>Sample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biennial</a:t>
            </a:r>
            <a:r>
              <a:rPr lang="de-DE" dirty="0"/>
              <a:t> variables</a:t>
            </a:r>
          </a:p>
          <a:p>
            <a:pPr marL="0" indent="0" algn="ctr">
              <a:buNone/>
            </a:pPr>
            <a:r>
              <a:rPr lang="de-DE" sz="2800" b="1" dirty="0"/>
              <a:t>⊇</a:t>
            </a:r>
          </a:p>
          <a:p>
            <a:pPr marL="0" indent="0" algn="ctr">
              <a:buNone/>
            </a:pPr>
            <a:r>
              <a:rPr lang="de-DE" dirty="0" smtClean="0"/>
              <a:t>Sample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eight-yearly</a:t>
            </a:r>
            <a:r>
              <a:rPr lang="de-DE" dirty="0" smtClean="0"/>
              <a:t> variables </a:t>
            </a:r>
            <a:r>
              <a:rPr lang="de-DE" dirty="0" err="1" smtClean="0"/>
              <a:t>or</a:t>
            </a:r>
            <a:r>
              <a:rPr lang="de-DE" dirty="0" smtClean="0"/>
              <a:t> ad-hoc </a:t>
            </a:r>
            <a:r>
              <a:rPr lang="de-DE" dirty="0" err="1" smtClean="0"/>
              <a:t>subject</a:t>
            </a:r>
            <a:endParaRPr lang="de-DE" dirty="0" smtClean="0"/>
          </a:p>
          <a:p>
            <a:pPr marL="0" indent="0" algn="ctr">
              <a:buNone/>
            </a:pPr>
            <a:endParaRPr lang="de-DE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8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Weights in the new LFS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71675" indent="-1971675">
              <a:buNone/>
            </a:pPr>
            <a:r>
              <a:rPr lang="en-GB"/>
              <a:t>COEFFQ	Quarterly weighting factor</a:t>
            </a:r>
          </a:p>
          <a:p>
            <a:pPr marL="1971675" indent="-1971675">
              <a:buNone/>
            </a:pPr>
            <a:r>
              <a:rPr lang="en-GB"/>
              <a:t>COEFFY	Yearly weighting factor</a:t>
            </a:r>
          </a:p>
          <a:p>
            <a:pPr marL="1971675" indent="-1971675">
              <a:buNone/>
            </a:pPr>
            <a:r>
              <a:rPr lang="en-GB"/>
              <a:t>COEFF2Y	Weighting factor for the </a:t>
            </a:r>
            <a:r>
              <a:rPr lang="en-GB" smtClean="0"/>
              <a:t>biennial </a:t>
            </a:r>
            <a:r>
              <a:rPr lang="en-GB"/>
              <a:t>variables</a:t>
            </a:r>
          </a:p>
          <a:p>
            <a:pPr marL="1971675" indent="-1971675">
              <a:buNone/>
            </a:pPr>
            <a:r>
              <a:rPr lang="en-GB"/>
              <a:t>COEFFMOD	Yearly weighting factor – module </a:t>
            </a:r>
            <a:endParaRPr lang="en-GB" smtClean="0"/>
          </a:p>
          <a:p>
            <a:pPr marL="1971675" indent="-1971675">
              <a:buNone/>
            </a:pPr>
            <a:r>
              <a:rPr lang="en-GB" smtClean="0"/>
              <a:t>COEFFHH</a:t>
            </a:r>
            <a:r>
              <a:rPr lang="en-GB"/>
              <a:t>	Yearly household weighting </a:t>
            </a:r>
            <a:r>
              <a:rPr lang="en-GB" smtClean="0"/>
              <a:t>factor</a:t>
            </a:r>
          </a:p>
          <a:p>
            <a:pPr marL="1971675" indent="-1971675">
              <a:buNone/>
            </a:pPr>
            <a:endParaRPr lang="de-DE"/>
          </a:p>
          <a:p>
            <a:pPr marL="0" indent="0">
              <a:buNone/>
            </a:pPr>
            <a:r>
              <a:rPr lang="de-DE" smtClean="0"/>
              <a:t>Weights to be reported explicitly where relevant, even if equal to others</a:t>
            </a:r>
            <a:endParaRPr lang="en-GB"/>
          </a:p>
          <a:p>
            <a:pPr marL="1971675" indent="-1971675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7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New INTQUEST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255535"/>
              </p:ext>
            </p:extLst>
          </p:nvPr>
        </p:nvGraphicFramePr>
        <p:xfrm>
          <a:off x="611560" y="1628799"/>
          <a:ext cx="7632848" cy="4515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943015676"/>
                    </a:ext>
                  </a:extLst>
                </a:gridCol>
                <a:gridCol w="6984776">
                  <a:extLst>
                    <a:ext uri="{9D8B030D-6E8A-4147-A177-3AD203B41FA5}">
                      <a16:colId xmlns:a16="http://schemas.microsoft.com/office/drawing/2014/main" xmlns="" val="2081347239"/>
                    </a:ext>
                  </a:extLst>
                </a:gridCol>
              </a:tblGrid>
              <a:tr h="2847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code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label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64915530"/>
                  </a:ext>
                </a:extLst>
              </a:tr>
              <a:tr h="284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Quarterly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88016463"/>
                  </a:ext>
                </a:extLst>
              </a:tr>
              <a:tr h="284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02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Quarterly and yearly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37506600"/>
                  </a:ext>
                </a:extLst>
              </a:tr>
              <a:tr h="284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03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Quarterly, yearly and biennial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63214109"/>
                  </a:ext>
                </a:extLst>
              </a:tr>
              <a:tr h="284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04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Quarterly, yearly, biennial and module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24194221"/>
                  </a:ext>
                </a:extLst>
              </a:tr>
              <a:tr h="284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i="1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…and in</a:t>
                      </a:r>
                      <a:r>
                        <a:rPr lang="de-DE" sz="1400" i="1" baseline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case of household subsampling:</a:t>
                      </a:r>
                      <a:endParaRPr lang="en-GB" sz="1400" i="1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87224826"/>
                  </a:ext>
                </a:extLst>
              </a:tr>
              <a:tr h="3044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05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Quarterly and (originally selected) respondent forms part of household subsample 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6418467"/>
                  </a:ext>
                </a:extLst>
              </a:tr>
              <a:tr h="507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06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Quarterly, yearly and (originally selected) respondent forms part of household subsample 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95230011"/>
                  </a:ext>
                </a:extLst>
              </a:tr>
              <a:tr h="507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07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Quarterly, yearly, biennial and (orig. selected) respondent forms part of household subsample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85557414"/>
                  </a:ext>
                </a:extLst>
              </a:tr>
              <a:tr h="507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08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Quarterly, yearly, biennial, module and (orig. selected) respondent forms part of household subsample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59175432"/>
                  </a:ext>
                </a:extLst>
              </a:tr>
              <a:tr h="284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09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Household - minimum set of variables (for additional household members)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28318695"/>
                  </a:ext>
                </a:extLst>
              </a:tr>
              <a:tr h="507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10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bg2"/>
                          </a:solidFill>
                          <a:effectLst/>
                        </a:rPr>
                        <a:t>Household - restricted set of module background variables (for additional household members)</a:t>
                      </a:r>
                      <a:endParaRPr lang="en-GB" sz="1400"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76945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42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Data transmission for the new LFS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20480"/>
          </a:xfrm>
        </p:spPr>
        <p:txBody>
          <a:bodyPr/>
          <a:lstStyle/>
          <a:p>
            <a:r>
              <a:rPr lang="en-IE" smtClean="0"/>
              <a:t>“4+1”: Four quarterly files and one annual file</a:t>
            </a:r>
          </a:p>
          <a:p>
            <a:r>
              <a:rPr lang="en-IE" smtClean="0"/>
              <a:t>Quarterly files: only quarterly variables</a:t>
            </a:r>
          </a:p>
          <a:p>
            <a:r>
              <a:rPr lang="en-IE" smtClean="0"/>
              <a:t>Annual file</a:t>
            </a:r>
          </a:p>
          <a:p>
            <a:pPr lvl="1"/>
            <a:r>
              <a:rPr lang="en-IE"/>
              <a:t>q</a:t>
            </a:r>
            <a:r>
              <a:rPr lang="en-IE" smtClean="0"/>
              <a:t>uarterly variables again</a:t>
            </a:r>
          </a:p>
          <a:p>
            <a:pPr lvl="1"/>
            <a:r>
              <a:rPr lang="en-IE" smtClean="0"/>
              <a:t>annual variables</a:t>
            </a:r>
          </a:p>
          <a:p>
            <a:pPr lvl="1"/>
            <a:r>
              <a:rPr lang="en-IE" smtClean="0"/>
              <a:t>biennial variables</a:t>
            </a:r>
          </a:p>
          <a:p>
            <a:pPr lvl="1"/>
            <a:r>
              <a:rPr lang="en-IE" smtClean="0"/>
              <a:t>eight-yearly variables/ ad-hoc subject</a:t>
            </a:r>
          </a:p>
          <a:p>
            <a:pPr lvl="1"/>
            <a:r>
              <a:rPr lang="en-IE"/>
              <a:t>h</a:t>
            </a:r>
            <a:r>
              <a:rPr lang="en-IE" smtClean="0"/>
              <a:t>ousehold subsample (where applicable)</a:t>
            </a:r>
          </a:p>
          <a:p>
            <a:pPr marL="457200" lvl="1" indent="0">
              <a:buNone/>
            </a:pPr>
            <a:r>
              <a:rPr lang="en-IE" smtClean="0"/>
              <a:t>...and</a:t>
            </a:r>
          </a:p>
          <a:p>
            <a:pPr lvl="1"/>
            <a:r>
              <a:rPr lang="en-IE"/>
              <a:t>a</a:t>
            </a:r>
            <a:r>
              <a:rPr lang="en-IE" smtClean="0"/>
              <a:t>ll relevant weights</a:t>
            </a:r>
          </a:p>
          <a:p>
            <a:pPr lvl="1"/>
            <a:r>
              <a:rPr lang="en-IE" smtClean="0"/>
              <a:t>INTQUEST coded accordingly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1223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Purpose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dirty="0" err="1" smtClean="0"/>
              <a:t>Standardised</a:t>
            </a:r>
            <a:r>
              <a:rPr lang="de-DE" dirty="0" smtClean="0"/>
              <a:t> </a:t>
            </a:r>
            <a:r>
              <a:rPr lang="de-DE" dirty="0" err="1" smtClean="0"/>
              <a:t>transmission</a:t>
            </a:r>
            <a:r>
              <a:rPr lang="de-DE" dirty="0" smtClean="0"/>
              <a:t> (4+1) </a:t>
            </a:r>
            <a:r>
              <a:rPr lang="de-DE" dirty="0" err="1" smtClean="0"/>
              <a:t>makes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processing</a:t>
            </a:r>
            <a:r>
              <a:rPr lang="de-DE" dirty="0" smtClean="0"/>
              <a:t> </a:t>
            </a:r>
            <a:r>
              <a:rPr lang="de-DE" dirty="0" err="1" smtClean="0"/>
              <a:t>easier</a:t>
            </a:r>
            <a:endParaRPr lang="de-DE" dirty="0" smtClean="0"/>
          </a:p>
          <a:p>
            <a:pPr>
              <a:spcAft>
                <a:spcPts val="600"/>
              </a:spcAft>
            </a:pPr>
            <a:r>
              <a:rPr lang="de-DE" dirty="0" err="1" smtClean="0"/>
              <a:t>Keeping</a:t>
            </a:r>
            <a:r>
              <a:rPr lang="de-DE" dirty="0" smtClean="0"/>
              <a:t> </a:t>
            </a:r>
            <a:r>
              <a:rPr lang="de-DE" dirty="0" err="1" smtClean="0"/>
              <a:t>duplication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 </a:t>
            </a:r>
            <a:r>
              <a:rPr lang="de-DE" dirty="0" err="1" smtClean="0"/>
              <a:t>minimum</a:t>
            </a:r>
            <a:endParaRPr lang="de-DE" dirty="0" smtClean="0"/>
          </a:p>
          <a:p>
            <a:pPr>
              <a:spcAft>
                <a:spcPts val="600"/>
              </a:spcAft>
            </a:pPr>
            <a:r>
              <a:rPr lang="de-DE" dirty="0" smtClean="0"/>
              <a:t>More explicit </a:t>
            </a:r>
            <a:r>
              <a:rPr lang="de-DE" dirty="0" err="1" smtClean="0"/>
              <a:t>information</a:t>
            </a:r>
            <a:r>
              <a:rPr lang="de-DE" dirty="0" smtClean="0"/>
              <a:t> on </a:t>
            </a:r>
            <a:r>
              <a:rPr lang="de-DE" dirty="0" err="1" smtClean="0"/>
              <a:t>assignment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observations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(</a:t>
            </a:r>
            <a:r>
              <a:rPr lang="de-DE" dirty="0" err="1" smtClean="0"/>
              <a:t>sub</a:t>
            </a:r>
            <a:r>
              <a:rPr lang="de-DE" dirty="0" smtClean="0"/>
              <a:t>)</a:t>
            </a:r>
            <a:r>
              <a:rPr lang="de-DE" dirty="0" err="1" smtClean="0"/>
              <a:t>samples</a:t>
            </a:r>
            <a:endParaRPr lang="de-DE" dirty="0" smtClean="0"/>
          </a:p>
          <a:p>
            <a:pPr>
              <a:spcAft>
                <a:spcPts val="600"/>
              </a:spcAft>
            </a:pPr>
            <a:r>
              <a:rPr lang="de-DE" dirty="0" smtClean="0"/>
              <a:t>More explicit </a:t>
            </a:r>
            <a:r>
              <a:rPr lang="de-DE" dirty="0" err="1" smtClean="0"/>
              <a:t>information</a:t>
            </a:r>
            <a:r>
              <a:rPr lang="de-DE" dirty="0" smtClean="0"/>
              <a:t> on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weights</a:t>
            </a:r>
            <a:r>
              <a:rPr lang="de-DE" dirty="0" smtClean="0"/>
              <a:t> </a:t>
            </a:r>
            <a:r>
              <a:rPr lang="de-DE" dirty="0" err="1" smtClean="0"/>
              <a:t>apply</a:t>
            </a:r>
            <a:endParaRPr lang="de-DE" dirty="0" smtClean="0"/>
          </a:p>
          <a:p>
            <a:pPr>
              <a:spcAft>
                <a:spcPts val="600"/>
              </a:spcAft>
            </a:pPr>
            <a:r>
              <a:rPr lang="de-DE" dirty="0" smtClean="0"/>
              <a:t>Standard, </a:t>
            </a:r>
            <a:r>
              <a:rPr lang="de-DE" dirty="0" err="1" smtClean="0"/>
              <a:t>automatic</a:t>
            </a:r>
            <a:r>
              <a:rPr lang="de-DE" dirty="0" smtClean="0"/>
              <a:t> </a:t>
            </a:r>
            <a:r>
              <a:rPr lang="de-DE" dirty="0" err="1" smtClean="0"/>
              <a:t>validation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all </a:t>
            </a:r>
            <a:r>
              <a:rPr lang="de-DE" dirty="0" err="1" smtClean="0"/>
              <a:t>transmitted</a:t>
            </a:r>
            <a:r>
              <a:rPr lang="de-DE" dirty="0" smtClean="0"/>
              <a:t> </a:t>
            </a:r>
            <a:r>
              <a:rPr lang="de-DE" dirty="0" err="1" smtClean="0"/>
              <a:t>datasets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97047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Startfolie geändert und Titel weiter obe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Meine Vorlage - Startfolie geändert und Titel weiter oben</Template>
  <TotalTime>146</TotalTime>
  <Words>365</Words>
  <Application>Microsoft Office PowerPoint</Application>
  <PresentationFormat>On-screen Show (4:3)</PresentationFormat>
  <Paragraphs>74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 Startfolie geändert und Titel weiter oben</vt:lpstr>
      <vt:lpstr>Subsampling options and technical variables in the future LFS</vt:lpstr>
      <vt:lpstr>Structural variables</vt:lpstr>
      <vt:lpstr>New LFS: rules for subsampling (1)</vt:lpstr>
      <vt:lpstr>New LFS: rules for subsampling (2)</vt:lpstr>
      <vt:lpstr>Weights in the new LFS</vt:lpstr>
      <vt:lpstr>New INTQUEST</vt:lpstr>
      <vt:lpstr>Data transmission for the new LFS</vt:lpstr>
      <vt:lpstr>Purpose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Subsampling options and technical variables in the future LFS</dc:title>
  <dc:creator>SCHROER Hartmut (ESTAT)</dc:creator>
  <cp:lastModifiedBy>MONTAIGNE Fabienne (ESTAT)</cp:lastModifiedBy>
  <cp:revision>29</cp:revision>
  <dcterms:created xsi:type="dcterms:W3CDTF">2019-04-08T06:53:12Z</dcterms:created>
  <dcterms:modified xsi:type="dcterms:W3CDTF">2019-05-06T14:47:46Z</dcterms:modified>
</cp:coreProperties>
</file>