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6"/>
  </p:notesMasterIdLst>
  <p:sldIdLst>
    <p:sldId id="256" r:id="rId2"/>
    <p:sldId id="262" r:id="rId3"/>
    <p:sldId id="267" r:id="rId4"/>
    <p:sldId id="268" r:id="rId5"/>
    <p:sldId id="264" r:id="rId6"/>
    <p:sldId id="265" r:id="rId7"/>
    <p:sldId id="266" r:id="rId8"/>
    <p:sldId id="269" r:id="rId9"/>
    <p:sldId id="270" r:id="rId10"/>
    <p:sldId id="271" r:id="rId11"/>
    <p:sldId id="275" r:id="rId12"/>
    <p:sldId id="276" r:id="rId13"/>
    <p:sldId id="274" r:id="rId14"/>
    <p:sldId id="261" r:id="rId15"/>
  </p:sldIdLst>
  <p:sldSz cx="12192000" cy="6858000"/>
  <p:notesSz cx="6811963" cy="9942513"/>
  <p:embeddedFontLst>
    <p:embeddedFont>
      <p:font typeface="Calibri" panose="020F0502020204030204" pitchFamily="34" charset="0"/>
      <p:regular r:id="rId17"/>
      <p:bold r:id="rId18"/>
      <p:italic r:id="rId19"/>
      <p:boldItalic r:id="rId20"/>
    </p:embeddedFont>
    <p:embeddedFont>
      <p:font typeface="Open Sans" panose="020B0606030504020204" pitchFamily="34" charset="0"/>
      <p:regular r:id="rId21"/>
      <p:bold r:id="rId22"/>
      <p:italic r:id="rId23"/>
      <p:boldItalic r:id="rId24"/>
    </p:embeddedFont>
    <p:embeddedFont>
      <p:font typeface="Roboto Condensed" panose="02000000000000000000" pitchFamily="2" charset="0"/>
      <p:regular r:id="rId25"/>
      <p:bold r:id="rId26"/>
      <p:italic r:id="rId27"/>
      <p:boldItalic r:id="rId28"/>
    </p:embeddedFont>
  </p:embeddedFont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ansen, Ingvild" initials="JI" lastIdx="2" clrIdx="0">
    <p:extLst>
      <p:ext uri="{19B8F6BF-5375-455C-9EA6-DF929625EA0E}">
        <p15:presenceInfo xmlns:p15="http://schemas.microsoft.com/office/powerpoint/2012/main" userId="S-1-5-21-2125401682-1754076223-1620198925-67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B7F82"/>
    <a:srgbClr val="2742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3128" autoAdjust="0"/>
  </p:normalViewPr>
  <p:slideViewPr>
    <p:cSldViewPr snapToGrid="0">
      <p:cViewPr varScale="1">
        <p:scale>
          <a:sx n="95" d="100"/>
          <a:sy n="95" d="100"/>
        </p:scale>
        <p:origin x="234" y="9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8536" y="0"/>
            <a:ext cx="2951851" cy="498852"/>
          </a:xfrm>
          <a:prstGeom prst="rect">
            <a:avLst/>
          </a:prstGeom>
        </p:spPr>
        <p:txBody>
          <a:bodyPr vert="horz" lIns="91440" tIns="45720" rIns="91440" bIns="45720" rtlCol="0"/>
          <a:lstStyle>
            <a:lvl1pPr algn="r">
              <a:defRPr sz="1200"/>
            </a:lvl1pPr>
          </a:lstStyle>
          <a:p>
            <a:fld id="{358578BC-98BB-4049-B796-85F5DD9948F5}" type="datetimeFigureOut">
              <a:rPr lang="nb-NO" smtClean="0"/>
              <a:t>08.05.2019</a:t>
            </a:fld>
            <a:endParaRPr lang="nb-NO"/>
          </a:p>
        </p:txBody>
      </p:sp>
      <p:sp>
        <p:nvSpPr>
          <p:cNvPr id="4" name="Plassholder for lysbilde 3"/>
          <p:cNvSpPr>
            <a:spLocks noGrp="1" noRot="1" noChangeAspect="1"/>
          </p:cNvSpPr>
          <p:nvPr>
            <p:ph type="sldImg" idx="2"/>
          </p:nvPr>
        </p:nvSpPr>
        <p:spPr>
          <a:xfrm>
            <a:off x="423863" y="1243013"/>
            <a:ext cx="5964237" cy="33559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1197" y="4784835"/>
            <a:ext cx="5449570" cy="3914864"/>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43662"/>
            <a:ext cx="2951851" cy="498851"/>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8536" y="9443662"/>
            <a:ext cx="2951851" cy="498851"/>
          </a:xfrm>
          <a:prstGeom prst="rect">
            <a:avLst/>
          </a:prstGeom>
        </p:spPr>
        <p:txBody>
          <a:bodyPr vert="horz" lIns="91440" tIns="45720" rIns="91440" bIns="45720" rtlCol="0" anchor="b"/>
          <a:lstStyle>
            <a:lvl1pPr algn="r">
              <a:defRPr sz="1200"/>
            </a:lvl1pPr>
          </a:lstStyle>
          <a:p>
            <a:fld id="{12FF6AEF-24A0-43EB-A790-E16BE6247967}" type="slidenum">
              <a:rPr lang="nb-NO" smtClean="0"/>
              <a:t>‹#›</a:t>
            </a:fld>
            <a:endParaRPr lang="nb-NO"/>
          </a:p>
        </p:txBody>
      </p:sp>
    </p:spTree>
    <p:extLst>
      <p:ext uri="{BB962C8B-B14F-4D97-AF65-F5344CB8AC3E}">
        <p14:creationId xmlns:p14="http://schemas.microsoft.com/office/powerpoint/2010/main" val="2209327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endParaRPr lang="en-GB" noProof="0"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1</a:t>
            </a:fld>
            <a:endParaRPr lang="nb-NO"/>
          </a:p>
        </p:txBody>
      </p:sp>
    </p:spTree>
    <p:extLst>
      <p:ext uri="{BB962C8B-B14F-4D97-AF65-F5344CB8AC3E}">
        <p14:creationId xmlns:p14="http://schemas.microsoft.com/office/powerpoint/2010/main" val="4236249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a:buFont typeface="Arial" panose="020B0604020202020204" pitchFamily="34" charset="0"/>
              <a:buNone/>
            </a:pPr>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2</a:t>
            </a:fld>
            <a:endParaRPr lang="nb-NO"/>
          </a:p>
        </p:txBody>
      </p:sp>
    </p:spTree>
    <p:extLst>
      <p:ext uri="{BB962C8B-B14F-4D97-AF65-F5344CB8AC3E}">
        <p14:creationId xmlns:p14="http://schemas.microsoft.com/office/powerpoint/2010/main" val="54905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3</a:t>
            </a:fld>
            <a:endParaRPr lang="nb-NO"/>
          </a:p>
        </p:txBody>
      </p:sp>
    </p:spTree>
    <p:extLst>
      <p:ext uri="{BB962C8B-B14F-4D97-AF65-F5344CB8AC3E}">
        <p14:creationId xmlns:p14="http://schemas.microsoft.com/office/powerpoint/2010/main" val="3887760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4</a:t>
            </a:fld>
            <a:endParaRPr lang="nb-NO"/>
          </a:p>
        </p:txBody>
      </p:sp>
    </p:spTree>
    <p:extLst>
      <p:ext uri="{BB962C8B-B14F-4D97-AF65-F5344CB8AC3E}">
        <p14:creationId xmlns:p14="http://schemas.microsoft.com/office/powerpoint/2010/main" val="1806011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a:buFont typeface="Arial" panose="020B0604020202020204" pitchFamily="34" charset="0"/>
              <a:buNone/>
            </a:pPr>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5</a:t>
            </a:fld>
            <a:endParaRPr lang="nb-NO"/>
          </a:p>
        </p:txBody>
      </p:sp>
    </p:spTree>
    <p:extLst>
      <p:ext uri="{BB962C8B-B14F-4D97-AF65-F5344CB8AC3E}">
        <p14:creationId xmlns:p14="http://schemas.microsoft.com/office/powerpoint/2010/main" val="257588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6</a:t>
            </a:fld>
            <a:endParaRPr lang="nb-NO"/>
          </a:p>
        </p:txBody>
      </p:sp>
    </p:spTree>
    <p:extLst>
      <p:ext uri="{BB962C8B-B14F-4D97-AF65-F5344CB8AC3E}">
        <p14:creationId xmlns:p14="http://schemas.microsoft.com/office/powerpoint/2010/main" val="510171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7</a:t>
            </a:fld>
            <a:endParaRPr lang="nb-NO"/>
          </a:p>
        </p:txBody>
      </p:sp>
    </p:spTree>
    <p:extLst>
      <p:ext uri="{BB962C8B-B14F-4D97-AF65-F5344CB8AC3E}">
        <p14:creationId xmlns:p14="http://schemas.microsoft.com/office/powerpoint/2010/main" val="4221361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12FF6AEF-24A0-43EB-A790-E16BE6247967}" type="slidenum">
              <a:rPr lang="nb-NO" smtClean="0"/>
              <a:t>8</a:t>
            </a:fld>
            <a:endParaRPr lang="nb-NO"/>
          </a:p>
        </p:txBody>
      </p:sp>
    </p:spTree>
    <p:extLst>
      <p:ext uri="{BB962C8B-B14F-4D97-AF65-F5344CB8AC3E}">
        <p14:creationId xmlns:p14="http://schemas.microsoft.com/office/powerpoint/2010/main" val="2474339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9</a:t>
            </a:fld>
            <a:endParaRPr lang="nb-NO"/>
          </a:p>
        </p:txBody>
      </p:sp>
    </p:spTree>
    <p:extLst>
      <p:ext uri="{BB962C8B-B14F-4D97-AF65-F5344CB8AC3E}">
        <p14:creationId xmlns:p14="http://schemas.microsoft.com/office/powerpoint/2010/main" val="801052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10</a:t>
            </a:fld>
            <a:endParaRPr lang="nb-NO"/>
          </a:p>
        </p:txBody>
      </p:sp>
    </p:spTree>
    <p:extLst>
      <p:ext uri="{BB962C8B-B14F-4D97-AF65-F5344CB8AC3E}">
        <p14:creationId xmlns:p14="http://schemas.microsoft.com/office/powerpoint/2010/main" val="3159695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11</a:t>
            </a:fld>
            <a:endParaRPr lang="nb-NO"/>
          </a:p>
        </p:txBody>
      </p:sp>
    </p:spTree>
    <p:extLst>
      <p:ext uri="{BB962C8B-B14F-4D97-AF65-F5344CB8AC3E}">
        <p14:creationId xmlns:p14="http://schemas.microsoft.com/office/powerpoint/2010/main" val="4010341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2FF6AEF-24A0-43EB-A790-E16BE6247967}" type="slidenum">
              <a:rPr lang="nb-NO" smtClean="0"/>
              <a:t>13</a:t>
            </a:fld>
            <a:endParaRPr lang="nb-NO"/>
          </a:p>
        </p:txBody>
      </p:sp>
    </p:spTree>
    <p:extLst>
      <p:ext uri="{BB962C8B-B14F-4D97-AF65-F5344CB8AC3E}">
        <p14:creationId xmlns:p14="http://schemas.microsoft.com/office/powerpoint/2010/main" val="704140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12FF6AEF-24A0-43EB-A790-E16BE6247967}" type="slidenum">
              <a:rPr lang="nb-NO" smtClean="0"/>
              <a:t>14</a:t>
            </a:fld>
            <a:endParaRPr lang="nb-NO"/>
          </a:p>
        </p:txBody>
      </p:sp>
    </p:spTree>
    <p:extLst>
      <p:ext uri="{BB962C8B-B14F-4D97-AF65-F5344CB8AC3E}">
        <p14:creationId xmlns:p14="http://schemas.microsoft.com/office/powerpoint/2010/main" val="272242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5" name="Bilde 4" descr="Et bilde som inneholder skjermbilde&#10;&#10;Beskrivelse som er generert med svært høy visshet">
            <a:extLst>
              <a:ext uri="{FF2B5EF4-FFF2-40B4-BE49-F238E27FC236}">
                <a16:creationId xmlns:a16="http://schemas.microsoft.com/office/drawing/2014/main" id="{47F2A11D-5491-478B-9E74-10A8C407A8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
            <a:ext cx="12192000" cy="6857900"/>
          </a:xfrm>
          <a:prstGeom prst="rect">
            <a:avLst/>
          </a:prstGeom>
        </p:spPr>
      </p:pic>
      <p:sp>
        <p:nvSpPr>
          <p:cNvPr id="2" name="Title 1"/>
          <p:cNvSpPr>
            <a:spLocks noGrp="1"/>
          </p:cNvSpPr>
          <p:nvPr>
            <p:ph type="ctrTitle"/>
          </p:nvPr>
        </p:nvSpPr>
        <p:spPr>
          <a:xfrm>
            <a:off x="1400991" y="2722288"/>
            <a:ext cx="9390018" cy="1015791"/>
          </a:xfrm>
          <a:ln>
            <a:noFill/>
          </a:ln>
        </p:spPr>
        <p:txBody>
          <a:bodyPr anchor="b"/>
          <a:lstStyle>
            <a:lvl1pPr algn="ctr">
              <a:lnSpc>
                <a:spcPct val="100000"/>
              </a:lnSpc>
              <a:defRPr lang="nb-NO" sz="6001" b="1" i="0" u="none" strike="noStrike" baseline="0" smtClean="0">
                <a:latin typeface="Roboto Condensed" panose="02000000000000000000" pitchFamily="2" charset="0"/>
                <a:ea typeface="Roboto Condensed" panose="02000000000000000000" pitchFamily="2" charset="0"/>
              </a:defRPr>
            </a:lvl1pPr>
          </a:lstStyle>
          <a:p>
            <a:r>
              <a:rPr lang="nb-NO" noProof="0"/>
              <a:t>Klikk for å redigere tittelstil</a:t>
            </a:r>
            <a:endParaRPr lang="nb-NO" noProof="0" dirty="0"/>
          </a:p>
        </p:txBody>
      </p:sp>
      <p:sp>
        <p:nvSpPr>
          <p:cNvPr id="3" name="Subtitle 2"/>
          <p:cNvSpPr>
            <a:spLocks noGrp="1"/>
          </p:cNvSpPr>
          <p:nvPr>
            <p:ph type="subTitle" idx="1" hasCustomPrompt="1"/>
          </p:nvPr>
        </p:nvSpPr>
        <p:spPr>
          <a:xfrm>
            <a:off x="1400991" y="3909549"/>
            <a:ext cx="9390018" cy="401648"/>
          </a:xfrm>
        </p:spPr>
        <p:txBody>
          <a:bodyPr>
            <a:spAutoFit/>
          </a:bodyPr>
          <a:lstStyle>
            <a:lvl1pPr marL="0" indent="0" algn="ctr">
              <a:buNone/>
              <a:defRPr sz="1500" cap="all" spc="75" baseline="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UNDERTITTEL SKAL INN HER</a:t>
            </a:r>
          </a:p>
        </p:txBody>
      </p:sp>
      <p:pic>
        <p:nvPicPr>
          <p:cNvPr id="7" name="Bilde 6">
            <a:extLst>
              <a:ext uri="{FF2B5EF4-FFF2-40B4-BE49-F238E27FC236}">
                <a16:creationId xmlns:a16="http://schemas.microsoft.com/office/drawing/2014/main" id="{5524F468-AFDE-4FA7-A336-BF521DA62E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321606" cy="1886934"/>
          </a:xfrm>
          <a:prstGeom prst="rect">
            <a:avLst/>
          </a:prstGeom>
        </p:spPr>
      </p:pic>
    </p:spTree>
    <p:extLst>
      <p:ext uri="{BB962C8B-B14F-4D97-AF65-F5344CB8AC3E}">
        <p14:creationId xmlns:p14="http://schemas.microsoft.com/office/powerpoint/2010/main" val="4170780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a:t>Klikk for å redigere tittelstil</a:t>
            </a:r>
          </a:p>
        </p:txBody>
      </p:sp>
      <p:sp>
        <p:nvSpPr>
          <p:cNvPr id="3" name="Content Placeholder 2">
            <a:extLst>
              <a:ext uri="{FF2B5EF4-FFF2-40B4-BE49-F238E27FC236}">
                <a16:creationId xmlns:a16="http://schemas.microsoft.com/office/drawing/2014/main" id="{276B0DE3-8AB4-4283-AAF7-C599EB450E01}"/>
              </a:ext>
            </a:extLst>
          </p:cNvPr>
          <p:cNvSpPr>
            <a:spLocks noGrp="1"/>
          </p:cNvSpPr>
          <p:nvPr>
            <p:ph sz="quarter" idx="11"/>
          </p:nvPr>
        </p:nvSpPr>
        <p:spPr>
          <a:xfrm>
            <a:off x="1219359" y="1862176"/>
            <a:ext cx="9651619" cy="3978862"/>
          </a:xfrm>
          <a:prstGeom prst="rect">
            <a:avLst/>
          </a:prstGeom>
        </p:spPr>
        <p:txBody>
          <a:bodyPr lIns="91440" tIns="45720" rIns="91440" bIns="45720"/>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Tree>
    <p:extLst>
      <p:ext uri="{BB962C8B-B14F-4D97-AF65-F5344CB8AC3E}">
        <p14:creationId xmlns:p14="http://schemas.microsoft.com/office/powerpoint/2010/main" val="106242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telskille">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skjermbilde&#10;&#10;Beskrivelse som er generert med høy visshet">
            <a:extLst>
              <a:ext uri="{FF2B5EF4-FFF2-40B4-BE49-F238E27FC236}">
                <a16:creationId xmlns:a16="http://schemas.microsoft.com/office/drawing/2014/main" id="{82044551-1680-47B1-A9ED-E2CF3CEB21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
            <a:ext cx="12192000" cy="6857900"/>
          </a:xfrm>
          <a:prstGeom prst="rect">
            <a:avLst/>
          </a:prstGeom>
        </p:spPr>
      </p:pic>
      <p:sp>
        <p:nvSpPr>
          <p:cNvPr id="2" name="Title 1"/>
          <p:cNvSpPr>
            <a:spLocks noGrp="1"/>
          </p:cNvSpPr>
          <p:nvPr>
            <p:ph type="ctrTitle"/>
          </p:nvPr>
        </p:nvSpPr>
        <p:spPr>
          <a:xfrm>
            <a:off x="1400991" y="2799917"/>
            <a:ext cx="9390018" cy="1015791"/>
          </a:xfrm>
          <a:ln>
            <a:noFill/>
          </a:ln>
        </p:spPr>
        <p:txBody>
          <a:bodyPr anchor="ctr" anchorCtr="0"/>
          <a:lstStyle>
            <a:lvl1pPr algn="ctr">
              <a:lnSpc>
                <a:spcPct val="100000"/>
              </a:lnSpc>
              <a:defRPr lang="nb-NO" sz="6001" b="1" i="0" u="none" strike="noStrike" baseline="0" smtClean="0">
                <a:latin typeface="Roboto Condensed" panose="02000000000000000000" pitchFamily="2" charset="0"/>
                <a:ea typeface="Roboto Condensed" panose="02000000000000000000" pitchFamily="2" charset="0"/>
              </a:defRPr>
            </a:lvl1pPr>
          </a:lstStyle>
          <a:p>
            <a:r>
              <a:rPr lang="nb-NO"/>
              <a:t>Klikk for å redigere tittelstil</a:t>
            </a:r>
            <a:endParaRPr lang="en-US" dirty="0"/>
          </a:p>
        </p:txBody>
      </p:sp>
      <p:pic>
        <p:nvPicPr>
          <p:cNvPr id="7" name="Bilde 6">
            <a:extLst>
              <a:ext uri="{FF2B5EF4-FFF2-40B4-BE49-F238E27FC236}">
                <a16:creationId xmlns:a16="http://schemas.microsoft.com/office/drawing/2014/main" id="{5524F468-AFDE-4FA7-A336-BF521DA62E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321606" cy="1886934"/>
          </a:xfrm>
          <a:prstGeom prst="rect">
            <a:avLst/>
          </a:prstGeom>
        </p:spPr>
      </p:pic>
    </p:spTree>
    <p:extLst>
      <p:ext uri="{BB962C8B-B14F-4D97-AF65-F5344CB8AC3E}">
        <p14:creationId xmlns:p14="http://schemas.microsoft.com/office/powerpoint/2010/main" val="4100033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2" name="Title 1"/>
          <p:cNvSpPr>
            <a:spLocks noGrp="1"/>
          </p:cNvSpPr>
          <p:nvPr>
            <p:ph type="title"/>
          </p:nvPr>
        </p:nvSpPr>
        <p:spPr>
          <a:xfrm>
            <a:off x="575262" y="551048"/>
            <a:ext cx="5520737" cy="1477584"/>
          </a:xfrm>
        </p:spPr>
        <p:txBody>
          <a:bodyPr/>
          <a:lstStyle/>
          <a:p>
            <a:r>
              <a:rPr lang="nb-NO"/>
              <a:t>Klikk for å redigere tittelstil</a:t>
            </a:r>
            <a:endParaRPr lang="en-US" dirty="0"/>
          </a:p>
        </p:txBody>
      </p:sp>
      <p:sp>
        <p:nvSpPr>
          <p:cNvPr id="7" name="Plassholder for tekst 6">
            <a:extLst>
              <a:ext uri="{FF2B5EF4-FFF2-40B4-BE49-F238E27FC236}">
                <a16:creationId xmlns:a16="http://schemas.microsoft.com/office/drawing/2014/main" id="{31725901-1B6A-4C45-8DFA-5AEEA34F5553}"/>
              </a:ext>
            </a:extLst>
          </p:cNvPr>
          <p:cNvSpPr>
            <a:spLocks noGrp="1"/>
          </p:cNvSpPr>
          <p:nvPr>
            <p:ph type="body" sz="quarter" idx="13" hasCustomPrompt="1"/>
          </p:nvPr>
        </p:nvSpPr>
        <p:spPr>
          <a:xfrm>
            <a:off x="599553" y="6349153"/>
            <a:ext cx="7230416" cy="298543"/>
          </a:xfrm>
        </p:spPr>
        <p:txBody>
          <a:bodyPr>
            <a:spAutoFit/>
          </a:bodyPr>
          <a:lstStyle>
            <a:lvl1pPr marL="0" indent="0">
              <a:buNone/>
              <a:defRPr sz="1000" spc="50" baseline="0">
                <a:latin typeface="+mn-lt"/>
              </a:defRPr>
            </a:lvl1pPr>
          </a:lstStyle>
          <a:p>
            <a:pPr lvl="0"/>
            <a:r>
              <a:rPr lang="nb-NO" dirty="0"/>
              <a:t>Fotokreditering</a:t>
            </a:r>
          </a:p>
        </p:txBody>
      </p:sp>
      <p:sp>
        <p:nvSpPr>
          <p:cNvPr id="3" name="Content Placeholder 2">
            <a:extLst>
              <a:ext uri="{FF2B5EF4-FFF2-40B4-BE49-F238E27FC236}">
                <a16:creationId xmlns:a16="http://schemas.microsoft.com/office/drawing/2014/main" id="{D6ACC6CF-133F-4327-B59A-5E987B55A2C5}"/>
              </a:ext>
            </a:extLst>
          </p:cNvPr>
          <p:cNvSpPr>
            <a:spLocks noGrp="1"/>
          </p:cNvSpPr>
          <p:nvPr>
            <p:ph sz="quarter" idx="14"/>
          </p:nvPr>
        </p:nvSpPr>
        <p:spPr>
          <a:xfrm>
            <a:off x="6411160" y="633486"/>
            <a:ext cx="5149886" cy="5279842"/>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8" name="Content Placeholder 7">
            <a:extLst>
              <a:ext uri="{FF2B5EF4-FFF2-40B4-BE49-F238E27FC236}">
                <a16:creationId xmlns:a16="http://schemas.microsoft.com/office/drawing/2014/main" id="{8D7D4585-68D6-4C8C-9321-1D6936FE092C}"/>
              </a:ext>
            </a:extLst>
          </p:cNvPr>
          <p:cNvSpPr>
            <a:spLocks noGrp="1"/>
          </p:cNvSpPr>
          <p:nvPr>
            <p:ph sz="quarter" idx="15"/>
          </p:nvPr>
        </p:nvSpPr>
        <p:spPr>
          <a:xfrm>
            <a:off x="575264" y="2028632"/>
            <a:ext cx="5520737" cy="3884698"/>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79695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tel, innhold og bilde">
    <p:spTree>
      <p:nvGrpSpPr>
        <p:cNvPr id="1" name=""/>
        <p:cNvGrpSpPr/>
        <p:nvPr/>
      </p:nvGrpSpPr>
      <p:grpSpPr>
        <a:xfrm>
          <a:off x="0" y="0"/>
          <a:ext cx="0" cy="0"/>
          <a:chOff x="0" y="0"/>
          <a:chExt cx="0" cy="0"/>
        </a:xfrm>
      </p:grpSpPr>
      <p:sp>
        <p:nvSpPr>
          <p:cNvPr id="2" name="Title 1"/>
          <p:cNvSpPr>
            <a:spLocks noGrp="1"/>
          </p:cNvSpPr>
          <p:nvPr>
            <p:ph type="title"/>
          </p:nvPr>
        </p:nvSpPr>
        <p:spPr>
          <a:xfrm>
            <a:off x="575262" y="551048"/>
            <a:ext cx="5520737" cy="1477584"/>
          </a:xfrm>
        </p:spPr>
        <p:txBody>
          <a:bodyPr/>
          <a:lstStyle/>
          <a:p>
            <a:r>
              <a:rPr lang="nb-NO"/>
              <a:t>Klikk for å redigere tittelstil</a:t>
            </a:r>
            <a:endParaRPr lang="en-US" dirty="0"/>
          </a:p>
        </p:txBody>
      </p:sp>
      <p:sp>
        <p:nvSpPr>
          <p:cNvPr id="4" name="Plassholder for tekst 3">
            <a:extLst>
              <a:ext uri="{FF2B5EF4-FFF2-40B4-BE49-F238E27FC236}">
                <a16:creationId xmlns:a16="http://schemas.microsoft.com/office/drawing/2014/main" id="{C1CF5FB5-3D6B-44D1-99CC-F0E11CB94948}"/>
              </a:ext>
            </a:extLst>
          </p:cNvPr>
          <p:cNvSpPr>
            <a:spLocks noGrp="1"/>
          </p:cNvSpPr>
          <p:nvPr>
            <p:ph type="body" sz="quarter" idx="10"/>
          </p:nvPr>
        </p:nvSpPr>
        <p:spPr>
          <a:xfrm>
            <a:off x="575263" y="2028632"/>
            <a:ext cx="5520737" cy="3884697"/>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bilde 5">
            <a:extLst>
              <a:ext uri="{FF2B5EF4-FFF2-40B4-BE49-F238E27FC236}">
                <a16:creationId xmlns:a16="http://schemas.microsoft.com/office/drawing/2014/main" id="{70F86513-61E2-4B24-BEA6-A699F2FC0ACA}"/>
              </a:ext>
            </a:extLst>
          </p:cNvPr>
          <p:cNvSpPr>
            <a:spLocks noGrp="1"/>
          </p:cNvSpPr>
          <p:nvPr>
            <p:ph type="pic" sz="quarter" idx="11"/>
          </p:nvPr>
        </p:nvSpPr>
        <p:spPr>
          <a:xfrm>
            <a:off x="6411160" y="633486"/>
            <a:ext cx="5149886" cy="5279842"/>
          </a:xfrm>
          <a:solidFill>
            <a:schemeClr val="bg1">
              <a:lumMod val="85000"/>
            </a:schemeClr>
          </a:solidFill>
        </p:spPr>
        <p:txBody>
          <a:bodyPr/>
          <a:lstStyle/>
          <a:p>
            <a:r>
              <a:rPr lang="nb-NO"/>
              <a:t>Klikk på ikonet for å legge til et bilde</a:t>
            </a:r>
          </a:p>
        </p:txBody>
      </p:sp>
      <p:sp>
        <p:nvSpPr>
          <p:cNvPr id="7" name="Plassholder for tekst 6">
            <a:extLst>
              <a:ext uri="{FF2B5EF4-FFF2-40B4-BE49-F238E27FC236}">
                <a16:creationId xmlns:a16="http://schemas.microsoft.com/office/drawing/2014/main" id="{31725901-1B6A-4C45-8DFA-5AEEA34F5553}"/>
              </a:ext>
            </a:extLst>
          </p:cNvPr>
          <p:cNvSpPr>
            <a:spLocks noGrp="1"/>
          </p:cNvSpPr>
          <p:nvPr>
            <p:ph type="body" sz="quarter" idx="13" hasCustomPrompt="1"/>
          </p:nvPr>
        </p:nvSpPr>
        <p:spPr>
          <a:xfrm>
            <a:off x="599553" y="6349153"/>
            <a:ext cx="7230416" cy="323165"/>
          </a:xfrm>
        </p:spPr>
        <p:txBody>
          <a:bodyPr>
            <a:spAutoFit/>
          </a:bodyPr>
          <a:lstStyle>
            <a:lvl1pPr marL="0" indent="0">
              <a:buNone/>
              <a:defRPr sz="1000" spc="50" baseline="0">
                <a:latin typeface="+mn-lt"/>
              </a:defRPr>
            </a:lvl1pPr>
          </a:lstStyle>
          <a:p>
            <a:pPr lvl="0"/>
            <a:r>
              <a:rPr lang="nb-NO" dirty="0"/>
              <a:t>Fotokreditering</a:t>
            </a:r>
          </a:p>
        </p:txBody>
      </p:sp>
    </p:spTree>
    <p:extLst>
      <p:ext uri="{BB962C8B-B14F-4D97-AF65-F5344CB8AC3E}">
        <p14:creationId xmlns:p14="http://schemas.microsoft.com/office/powerpoint/2010/main" val="4112122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og to valgfrie element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5262" y="551048"/>
            <a:ext cx="10985784" cy="784958"/>
          </a:xfrm>
        </p:spPr>
        <p:txBody>
          <a:bodyPr/>
          <a:lstStyle>
            <a:lvl1pPr>
              <a:defRPr/>
            </a:lvl1pPr>
          </a:lstStyle>
          <a:p>
            <a:r>
              <a:rPr lang="nb-NO"/>
              <a:t>Klikk for å redigere tittelstil</a:t>
            </a:r>
            <a:endParaRPr lang="en-US" dirty="0"/>
          </a:p>
        </p:txBody>
      </p:sp>
      <p:sp>
        <p:nvSpPr>
          <p:cNvPr id="7" name="Plassholder for tekst 6">
            <a:extLst>
              <a:ext uri="{FF2B5EF4-FFF2-40B4-BE49-F238E27FC236}">
                <a16:creationId xmlns:a16="http://schemas.microsoft.com/office/drawing/2014/main" id="{09D88CB4-C128-4C0D-85AC-05363983D89D}"/>
              </a:ext>
            </a:extLst>
          </p:cNvPr>
          <p:cNvSpPr>
            <a:spLocks noGrp="1"/>
          </p:cNvSpPr>
          <p:nvPr>
            <p:ph type="body" sz="quarter" idx="13" hasCustomPrompt="1"/>
          </p:nvPr>
        </p:nvSpPr>
        <p:spPr>
          <a:xfrm>
            <a:off x="600153" y="6349153"/>
            <a:ext cx="7230416" cy="298543"/>
          </a:xfrm>
        </p:spPr>
        <p:txBody>
          <a:bodyPr>
            <a:spAutoFit/>
          </a:bodyPr>
          <a:lstStyle>
            <a:lvl1pPr marL="0" indent="0">
              <a:buNone/>
              <a:defRPr sz="1000" spc="50" baseline="0">
                <a:latin typeface="+mn-lt"/>
              </a:defRPr>
            </a:lvl1pPr>
          </a:lstStyle>
          <a:p>
            <a:pPr lvl="0"/>
            <a:r>
              <a:rPr lang="nb-NO" dirty="0"/>
              <a:t>Fotokreditering</a:t>
            </a:r>
          </a:p>
        </p:txBody>
      </p:sp>
      <p:sp>
        <p:nvSpPr>
          <p:cNvPr id="3" name="Content Placeholder 2">
            <a:extLst>
              <a:ext uri="{FF2B5EF4-FFF2-40B4-BE49-F238E27FC236}">
                <a16:creationId xmlns:a16="http://schemas.microsoft.com/office/drawing/2014/main" id="{98C09D97-491E-4B44-B31E-075E94ECFD50}"/>
              </a:ext>
            </a:extLst>
          </p:cNvPr>
          <p:cNvSpPr>
            <a:spLocks noGrp="1"/>
          </p:cNvSpPr>
          <p:nvPr>
            <p:ph sz="quarter" idx="14"/>
          </p:nvPr>
        </p:nvSpPr>
        <p:spPr>
          <a:xfrm>
            <a:off x="657154" y="1809960"/>
            <a:ext cx="5149886" cy="4103369"/>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Content Placeholder 3">
            <a:extLst>
              <a:ext uri="{FF2B5EF4-FFF2-40B4-BE49-F238E27FC236}">
                <a16:creationId xmlns:a16="http://schemas.microsoft.com/office/drawing/2014/main" id="{AF3B0EA0-EE56-4BC2-9A97-1C7D7797FA56}"/>
              </a:ext>
            </a:extLst>
          </p:cNvPr>
          <p:cNvSpPr>
            <a:spLocks noGrp="1"/>
          </p:cNvSpPr>
          <p:nvPr>
            <p:ph sz="quarter" idx="15"/>
          </p:nvPr>
        </p:nvSpPr>
        <p:spPr>
          <a:xfrm>
            <a:off x="6411160" y="1809960"/>
            <a:ext cx="5149886" cy="4103369"/>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391599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to bil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5262" y="551048"/>
            <a:ext cx="10985784" cy="784958"/>
          </a:xfrm>
        </p:spPr>
        <p:txBody>
          <a:bodyPr/>
          <a:lstStyle/>
          <a:p>
            <a:r>
              <a:rPr lang="nb-NO"/>
              <a:t>Klikk for å redigere tittelstil</a:t>
            </a:r>
            <a:endParaRPr lang="en-US" dirty="0"/>
          </a:p>
        </p:txBody>
      </p:sp>
      <p:sp>
        <p:nvSpPr>
          <p:cNvPr id="6" name="Plassholder for bilde 5">
            <a:extLst>
              <a:ext uri="{FF2B5EF4-FFF2-40B4-BE49-F238E27FC236}">
                <a16:creationId xmlns:a16="http://schemas.microsoft.com/office/drawing/2014/main" id="{70F86513-61E2-4B24-BEA6-A699F2FC0ACA}"/>
              </a:ext>
            </a:extLst>
          </p:cNvPr>
          <p:cNvSpPr>
            <a:spLocks noGrp="1"/>
          </p:cNvSpPr>
          <p:nvPr>
            <p:ph type="pic" sz="quarter" idx="11"/>
          </p:nvPr>
        </p:nvSpPr>
        <p:spPr>
          <a:xfrm>
            <a:off x="6411160" y="1809959"/>
            <a:ext cx="5149886" cy="4103369"/>
          </a:xfrm>
          <a:solidFill>
            <a:schemeClr val="bg1">
              <a:lumMod val="85000"/>
            </a:schemeClr>
          </a:solidFill>
        </p:spPr>
        <p:txBody>
          <a:bodyPr/>
          <a:lstStyle/>
          <a:p>
            <a:r>
              <a:rPr lang="nb-NO"/>
              <a:t>Klikk på ikonet for å legge til et bilde</a:t>
            </a:r>
          </a:p>
        </p:txBody>
      </p:sp>
      <p:sp>
        <p:nvSpPr>
          <p:cNvPr id="5" name="Plassholder for bilde 5">
            <a:extLst>
              <a:ext uri="{FF2B5EF4-FFF2-40B4-BE49-F238E27FC236}">
                <a16:creationId xmlns:a16="http://schemas.microsoft.com/office/drawing/2014/main" id="{B9099586-714C-4DE3-816E-CD6982F9B3F3}"/>
              </a:ext>
            </a:extLst>
          </p:cNvPr>
          <p:cNvSpPr>
            <a:spLocks noGrp="1"/>
          </p:cNvSpPr>
          <p:nvPr>
            <p:ph type="pic" sz="quarter" idx="12"/>
          </p:nvPr>
        </p:nvSpPr>
        <p:spPr>
          <a:xfrm>
            <a:off x="657154" y="1809959"/>
            <a:ext cx="5149886" cy="4103369"/>
          </a:xfrm>
          <a:solidFill>
            <a:schemeClr val="bg1">
              <a:lumMod val="85000"/>
            </a:schemeClr>
          </a:solidFill>
        </p:spPr>
        <p:txBody>
          <a:bodyPr/>
          <a:lstStyle/>
          <a:p>
            <a:r>
              <a:rPr lang="nb-NO"/>
              <a:t>Klikk på ikonet for å legge til et bilde</a:t>
            </a:r>
          </a:p>
        </p:txBody>
      </p:sp>
      <p:sp>
        <p:nvSpPr>
          <p:cNvPr id="7" name="Plassholder for tekst 6">
            <a:extLst>
              <a:ext uri="{FF2B5EF4-FFF2-40B4-BE49-F238E27FC236}">
                <a16:creationId xmlns:a16="http://schemas.microsoft.com/office/drawing/2014/main" id="{09D88CB4-C128-4C0D-85AC-05363983D89D}"/>
              </a:ext>
            </a:extLst>
          </p:cNvPr>
          <p:cNvSpPr>
            <a:spLocks noGrp="1"/>
          </p:cNvSpPr>
          <p:nvPr>
            <p:ph type="body" sz="quarter" idx="13" hasCustomPrompt="1"/>
          </p:nvPr>
        </p:nvSpPr>
        <p:spPr>
          <a:xfrm>
            <a:off x="600153" y="6349153"/>
            <a:ext cx="7230416" cy="323165"/>
          </a:xfrm>
        </p:spPr>
        <p:txBody>
          <a:bodyPr>
            <a:spAutoFit/>
          </a:bodyPr>
          <a:lstStyle>
            <a:lvl1pPr marL="0" indent="0">
              <a:buNone/>
              <a:defRPr sz="1000" spc="50" baseline="0">
                <a:latin typeface="+mn-lt"/>
              </a:defRPr>
            </a:lvl1pPr>
          </a:lstStyle>
          <a:p>
            <a:pPr lvl="0"/>
            <a:r>
              <a:rPr lang="nb-NO" dirty="0"/>
              <a:t>Fotokreditering</a:t>
            </a:r>
          </a:p>
        </p:txBody>
      </p:sp>
    </p:spTree>
    <p:extLst>
      <p:ext uri="{BB962C8B-B14F-4D97-AF65-F5344CB8AC3E}">
        <p14:creationId xmlns:p14="http://schemas.microsoft.com/office/powerpoint/2010/main" val="641741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valgfrie elementer">
    <p:bg>
      <p:bgPr>
        <a:solidFill>
          <a:schemeClr val="bg1"/>
        </a:solidFill>
        <a:effectLst/>
      </p:bgPr>
    </p:bg>
    <p:spTree>
      <p:nvGrpSpPr>
        <p:cNvPr id="1" name=""/>
        <p:cNvGrpSpPr/>
        <p:nvPr/>
      </p:nvGrpSpPr>
      <p:grpSpPr>
        <a:xfrm>
          <a:off x="0" y="0"/>
          <a:ext cx="0" cy="0"/>
          <a:chOff x="0" y="0"/>
          <a:chExt cx="0" cy="0"/>
        </a:xfrm>
      </p:grpSpPr>
      <p:sp>
        <p:nvSpPr>
          <p:cNvPr id="7" name="Plassholder for tekst 6">
            <a:extLst>
              <a:ext uri="{FF2B5EF4-FFF2-40B4-BE49-F238E27FC236}">
                <a16:creationId xmlns:a16="http://schemas.microsoft.com/office/drawing/2014/main" id="{09D88CB4-C128-4C0D-85AC-05363983D89D}"/>
              </a:ext>
            </a:extLst>
          </p:cNvPr>
          <p:cNvSpPr>
            <a:spLocks noGrp="1"/>
          </p:cNvSpPr>
          <p:nvPr>
            <p:ph type="body" sz="quarter" idx="13" hasCustomPrompt="1"/>
          </p:nvPr>
        </p:nvSpPr>
        <p:spPr>
          <a:xfrm>
            <a:off x="600153" y="6349153"/>
            <a:ext cx="7230416" cy="298543"/>
          </a:xfrm>
        </p:spPr>
        <p:txBody>
          <a:bodyPr>
            <a:spAutoFit/>
          </a:bodyPr>
          <a:lstStyle>
            <a:lvl1pPr marL="0" indent="0">
              <a:buNone/>
              <a:defRPr sz="1000" spc="50" baseline="0">
                <a:latin typeface="+mn-lt"/>
              </a:defRPr>
            </a:lvl1pPr>
          </a:lstStyle>
          <a:p>
            <a:pPr lvl="0"/>
            <a:r>
              <a:rPr lang="nb-NO" dirty="0"/>
              <a:t>Fotokreditering</a:t>
            </a:r>
          </a:p>
        </p:txBody>
      </p:sp>
      <p:sp>
        <p:nvSpPr>
          <p:cNvPr id="2" name="Content Placeholder 1">
            <a:extLst>
              <a:ext uri="{FF2B5EF4-FFF2-40B4-BE49-F238E27FC236}">
                <a16:creationId xmlns:a16="http://schemas.microsoft.com/office/drawing/2014/main" id="{0735B047-1C6C-4BB1-9AAC-35E8860EA5ED}"/>
              </a:ext>
            </a:extLst>
          </p:cNvPr>
          <p:cNvSpPr>
            <a:spLocks noGrp="1"/>
          </p:cNvSpPr>
          <p:nvPr>
            <p:ph sz="quarter" idx="14"/>
          </p:nvPr>
        </p:nvSpPr>
        <p:spPr>
          <a:xfrm>
            <a:off x="657154" y="619504"/>
            <a:ext cx="5149886" cy="5293824"/>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3" name="Content Placeholder 2">
            <a:extLst>
              <a:ext uri="{FF2B5EF4-FFF2-40B4-BE49-F238E27FC236}">
                <a16:creationId xmlns:a16="http://schemas.microsoft.com/office/drawing/2014/main" id="{B7A7ABDC-D2D5-4A6E-B4C5-2E8F7BF4AC3F}"/>
              </a:ext>
            </a:extLst>
          </p:cNvPr>
          <p:cNvSpPr>
            <a:spLocks noGrp="1"/>
          </p:cNvSpPr>
          <p:nvPr>
            <p:ph sz="quarter" idx="15"/>
          </p:nvPr>
        </p:nvSpPr>
        <p:spPr>
          <a:xfrm>
            <a:off x="6411160" y="619504"/>
            <a:ext cx="5149886" cy="5293824"/>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2682093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bilder">
    <p:bg>
      <p:bgPr>
        <a:solidFill>
          <a:schemeClr val="bg1"/>
        </a:solidFill>
        <a:effectLst/>
      </p:bgPr>
    </p:bg>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70F86513-61E2-4B24-BEA6-A699F2FC0ACA}"/>
              </a:ext>
            </a:extLst>
          </p:cNvPr>
          <p:cNvSpPr>
            <a:spLocks noGrp="1"/>
          </p:cNvSpPr>
          <p:nvPr>
            <p:ph type="pic" sz="quarter" idx="11"/>
          </p:nvPr>
        </p:nvSpPr>
        <p:spPr>
          <a:xfrm>
            <a:off x="6411160" y="619504"/>
            <a:ext cx="5149886" cy="5293824"/>
          </a:xfrm>
          <a:solidFill>
            <a:schemeClr val="bg1">
              <a:lumMod val="85000"/>
            </a:schemeClr>
          </a:solidFill>
        </p:spPr>
        <p:txBody>
          <a:bodyPr/>
          <a:lstStyle/>
          <a:p>
            <a:r>
              <a:rPr lang="nb-NO"/>
              <a:t>Klikk på ikonet for å legge til et bilde</a:t>
            </a:r>
          </a:p>
        </p:txBody>
      </p:sp>
      <p:sp>
        <p:nvSpPr>
          <p:cNvPr id="5" name="Plassholder for bilde 5">
            <a:extLst>
              <a:ext uri="{FF2B5EF4-FFF2-40B4-BE49-F238E27FC236}">
                <a16:creationId xmlns:a16="http://schemas.microsoft.com/office/drawing/2014/main" id="{B9099586-714C-4DE3-816E-CD6982F9B3F3}"/>
              </a:ext>
            </a:extLst>
          </p:cNvPr>
          <p:cNvSpPr>
            <a:spLocks noGrp="1"/>
          </p:cNvSpPr>
          <p:nvPr>
            <p:ph type="pic" sz="quarter" idx="12"/>
          </p:nvPr>
        </p:nvSpPr>
        <p:spPr>
          <a:xfrm>
            <a:off x="657154" y="619504"/>
            <a:ext cx="5149886" cy="5293824"/>
          </a:xfrm>
          <a:solidFill>
            <a:schemeClr val="bg1">
              <a:lumMod val="85000"/>
            </a:schemeClr>
          </a:solidFill>
        </p:spPr>
        <p:txBody>
          <a:bodyPr/>
          <a:lstStyle/>
          <a:p>
            <a:r>
              <a:rPr lang="nb-NO"/>
              <a:t>Klikk på ikonet for å legge til et bilde</a:t>
            </a:r>
            <a:endParaRPr lang="nb-NO" dirty="0"/>
          </a:p>
        </p:txBody>
      </p:sp>
      <p:sp>
        <p:nvSpPr>
          <p:cNvPr id="7" name="Plassholder for tekst 6">
            <a:extLst>
              <a:ext uri="{FF2B5EF4-FFF2-40B4-BE49-F238E27FC236}">
                <a16:creationId xmlns:a16="http://schemas.microsoft.com/office/drawing/2014/main" id="{09D88CB4-C128-4C0D-85AC-05363983D89D}"/>
              </a:ext>
            </a:extLst>
          </p:cNvPr>
          <p:cNvSpPr>
            <a:spLocks noGrp="1"/>
          </p:cNvSpPr>
          <p:nvPr>
            <p:ph type="body" sz="quarter" idx="13" hasCustomPrompt="1"/>
          </p:nvPr>
        </p:nvSpPr>
        <p:spPr>
          <a:xfrm>
            <a:off x="600153" y="6349153"/>
            <a:ext cx="7230416" cy="323165"/>
          </a:xfrm>
        </p:spPr>
        <p:txBody>
          <a:bodyPr>
            <a:spAutoFit/>
          </a:bodyPr>
          <a:lstStyle>
            <a:lvl1pPr marL="0" indent="0">
              <a:buNone/>
              <a:defRPr sz="1000" spc="50" baseline="0">
                <a:latin typeface="+mn-lt"/>
              </a:defRPr>
            </a:lvl1pPr>
          </a:lstStyle>
          <a:p>
            <a:pPr lvl="0"/>
            <a:r>
              <a:rPr lang="nb-NO" dirty="0"/>
              <a:t>Fotokreditering</a:t>
            </a:r>
          </a:p>
        </p:txBody>
      </p:sp>
    </p:spTree>
    <p:extLst>
      <p:ext uri="{BB962C8B-B14F-4D97-AF65-F5344CB8AC3E}">
        <p14:creationId xmlns:p14="http://schemas.microsoft.com/office/powerpoint/2010/main" val="57205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stort)">
    <p:spTree>
      <p:nvGrpSpPr>
        <p:cNvPr id="1" name=""/>
        <p:cNvGrpSpPr/>
        <p:nvPr/>
      </p:nvGrpSpPr>
      <p:grpSpPr>
        <a:xfrm>
          <a:off x="0" y="0"/>
          <a:ext cx="0" cy="0"/>
          <a:chOff x="0" y="0"/>
          <a:chExt cx="0" cy="0"/>
        </a:xfrm>
      </p:grpSpPr>
      <p:sp>
        <p:nvSpPr>
          <p:cNvPr id="10" name="Plassholder for bilde 5">
            <a:extLst>
              <a:ext uri="{FF2B5EF4-FFF2-40B4-BE49-F238E27FC236}">
                <a16:creationId xmlns:a16="http://schemas.microsoft.com/office/drawing/2014/main" id="{9C0BB095-47FF-4294-9915-4ED142AC0371}"/>
              </a:ext>
            </a:extLst>
          </p:cNvPr>
          <p:cNvSpPr>
            <a:spLocks noGrp="1"/>
          </p:cNvSpPr>
          <p:nvPr>
            <p:ph type="pic" sz="quarter" idx="12"/>
          </p:nvPr>
        </p:nvSpPr>
        <p:spPr>
          <a:xfrm>
            <a:off x="657154" y="619504"/>
            <a:ext cx="10903891" cy="5293824"/>
          </a:xfrm>
          <a:solidFill>
            <a:schemeClr val="bg1">
              <a:lumMod val="85000"/>
            </a:schemeClr>
          </a:solidFill>
        </p:spPr>
        <p:txBody>
          <a:bodyPr/>
          <a:lstStyle/>
          <a:p>
            <a:r>
              <a:rPr lang="nb-NO"/>
              <a:t>Klikk på ikonet for å legge til et bilde</a:t>
            </a:r>
            <a:endParaRPr lang="nb-NO" dirty="0"/>
          </a:p>
        </p:txBody>
      </p:sp>
      <p:sp>
        <p:nvSpPr>
          <p:cNvPr id="7" name="Plassholder for tekst 6">
            <a:extLst>
              <a:ext uri="{FF2B5EF4-FFF2-40B4-BE49-F238E27FC236}">
                <a16:creationId xmlns:a16="http://schemas.microsoft.com/office/drawing/2014/main" id="{09D88CB4-C128-4C0D-85AC-05363983D89D}"/>
              </a:ext>
            </a:extLst>
          </p:cNvPr>
          <p:cNvSpPr>
            <a:spLocks noGrp="1"/>
          </p:cNvSpPr>
          <p:nvPr>
            <p:ph type="body" sz="quarter" idx="13" hasCustomPrompt="1"/>
          </p:nvPr>
        </p:nvSpPr>
        <p:spPr>
          <a:xfrm>
            <a:off x="600153" y="6349153"/>
            <a:ext cx="7230416" cy="298543"/>
          </a:xfrm>
        </p:spPr>
        <p:txBody>
          <a:bodyPr>
            <a:spAutoFit/>
          </a:bodyPr>
          <a:lstStyle>
            <a:lvl1pPr marL="0" indent="0">
              <a:buNone/>
              <a:defRPr sz="1000" spc="50" baseline="0">
                <a:latin typeface="+mn-lt"/>
              </a:defRPr>
            </a:lvl1pPr>
          </a:lstStyle>
          <a:p>
            <a:pPr lvl="0"/>
            <a:r>
              <a:rPr lang="nb-NO" dirty="0"/>
              <a:t>Fotokreditering</a:t>
            </a:r>
          </a:p>
        </p:txBody>
      </p:sp>
      <p:sp>
        <p:nvSpPr>
          <p:cNvPr id="3" name="Plassholder for tekst 2">
            <a:extLst>
              <a:ext uri="{FF2B5EF4-FFF2-40B4-BE49-F238E27FC236}">
                <a16:creationId xmlns:a16="http://schemas.microsoft.com/office/drawing/2014/main" id="{BFD3FCA3-4503-49E6-83F2-4DF49013A49B}"/>
              </a:ext>
            </a:extLst>
          </p:cNvPr>
          <p:cNvSpPr>
            <a:spLocks noGrp="1"/>
          </p:cNvSpPr>
          <p:nvPr>
            <p:ph type="body" sz="quarter" idx="14"/>
          </p:nvPr>
        </p:nvSpPr>
        <p:spPr>
          <a:xfrm>
            <a:off x="988991" y="3781605"/>
            <a:ext cx="4856516" cy="1816654"/>
          </a:xfrm>
          <a:solidFill>
            <a:schemeClr val="bg1">
              <a:alpha val="90000"/>
            </a:schemeClr>
          </a:solidFill>
        </p:spPr>
        <p:txBody>
          <a:bodyPr lIns="648000" rIns="648000" anchor="ctr" anchorCtr="0"/>
          <a:lstStyle>
            <a:lvl1pPr marL="0" indent="0" algn="ctr">
              <a:buNone/>
              <a:defRPr/>
            </a:lvl1pPr>
          </a:lstStyle>
          <a:p>
            <a:pPr lvl="0"/>
            <a:r>
              <a:rPr lang="nb-NO"/>
              <a:t>Rediger tekststiler i malen</a:t>
            </a:r>
          </a:p>
        </p:txBody>
      </p:sp>
    </p:spTree>
    <p:extLst>
      <p:ext uri="{BB962C8B-B14F-4D97-AF65-F5344CB8AC3E}">
        <p14:creationId xmlns:p14="http://schemas.microsoft.com/office/powerpoint/2010/main" val="1592550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Tree>
    <p:extLst>
      <p:ext uri="{BB962C8B-B14F-4D97-AF65-F5344CB8AC3E}">
        <p14:creationId xmlns:p14="http://schemas.microsoft.com/office/powerpoint/2010/main" val="1869399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2746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nb-NO"/>
              <a:t>Agenda</a:t>
            </a:r>
            <a:endParaRPr lang="en-US" dirty="0"/>
          </a:p>
        </p:txBody>
      </p:sp>
      <p:sp>
        <p:nvSpPr>
          <p:cNvPr id="8" name="Content Placeholder 2">
            <a:extLst>
              <a:ext uri="{FF2B5EF4-FFF2-40B4-BE49-F238E27FC236}">
                <a16:creationId xmlns:a16="http://schemas.microsoft.com/office/drawing/2014/main" id="{771B50D6-0810-4E43-928C-534B46A7A4EC}"/>
              </a:ext>
            </a:extLst>
          </p:cNvPr>
          <p:cNvSpPr>
            <a:spLocks noGrp="1"/>
          </p:cNvSpPr>
          <p:nvPr>
            <p:ph sz="quarter" idx="11" hasCustomPrompt="1"/>
          </p:nvPr>
        </p:nvSpPr>
        <p:spPr>
          <a:xfrm>
            <a:off x="1219359" y="1862176"/>
            <a:ext cx="9651619" cy="3978862"/>
          </a:xfrm>
          <a:prstGeom prst="rect">
            <a:avLst/>
          </a:prstGeom>
        </p:spPr>
        <p:txBody>
          <a:bodyPr lIns="91440" tIns="45720" rIns="91440" bIns="45720"/>
          <a:lstStyle>
            <a:lvl1pPr marL="0" marR="0" indent="0" algn="l" defTabSz="914446" rtl="0" eaLnBrk="1" fontAlgn="auto" latinLnBrk="0" hangingPunct="1">
              <a:lnSpc>
                <a:spcPct val="150000"/>
              </a:lnSpc>
              <a:spcBef>
                <a:spcPts val="0"/>
              </a:spcBef>
              <a:spcAft>
                <a:spcPts val="900"/>
              </a:spcAft>
              <a:buClrTx/>
              <a:buSzTx/>
              <a:buFontTx/>
              <a:buNone/>
              <a:tabLst/>
              <a:defRPr/>
            </a:lvl1pPr>
          </a:lstStyle>
          <a:p>
            <a:pPr lvl="0"/>
            <a:r>
              <a:rPr lang="nb-NO" noProof="0"/>
              <a:t>Punkt én på agendaen i korte trekk</a:t>
            </a:r>
          </a:p>
          <a:p>
            <a:pPr lvl="0"/>
            <a:r>
              <a:rPr lang="nb-NO" noProof="0"/>
              <a:t>Punkt to på agendaen i korte trekk</a:t>
            </a:r>
          </a:p>
          <a:p>
            <a:pPr marL="0" marR="0" lvl="0" indent="0" algn="l" defTabSz="914446" rtl="0" eaLnBrk="1" fontAlgn="auto" latinLnBrk="0" hangingPunct="1">
              <a:lnSpc>
                <a:spcPct val="150000"/>
              </a:lnSpc>
              <a:spcBef>
                <a:spcPts val="0"/>
              </a:spcBef>
              <a:spcAft>
                <a:spcPts val="900"/>
              </a:spcAft>
              <a:buClrTx/>
              <a:buSzTx/>
              <a:buFontTx/>
              <a:buNone/>
              <a:tabLst/>
              <a:defRPr/>
            </a:pPr>
            <a:r>
              <a:rPr lang="nb-NO" noProof="0"/>
              <a:t>Punkt tre på agendaen i korte trekk</a:t>
            </a:r>
          </a:p>
          <a:p>
            <a:pPr marL="0" marR="0" lvl="0" indent="0" algn="l" defTabSz="914446" rtl="0" eaLnBrk="1" fontAlgn="auto" latinLnBrk="0" hangingPunct="1">
              <a:lnSpc>
                <a:spcPct val="150000"/>
              </a:lnSpc>
              <a:spcBef>
                <a:spcPts val="0"/>
              </a:spcBef>
              <a:spcAft>
                <a:spcPts val="900"/>
              </a:spcAft>
              <a:buClrTx/>
              <a:buSzTx/>
              <a:buFontTx/>
              <a:buNone/>
              <a:tabLst/>
              <a:defRPr/>
            </a:pPr>
            <a:r>
              <a:rPr lang="nb-NO" noProof="0"/>
              <a:t>Punkt fire på agendaen i korte trekk</a:t>
            </a:r>
          </a:p>
          <a:p>
            <a:pPr marL="0" marR="0" lvl="0" indent="0" algn="l" defTabSz="914446" rtl="0" eaLnBrk="1" fontAlgn="auto" latinLnBrk="0" hangingPunct="1">
              <a:lnSpc>
                <a:spcPct val="150000"/>
              </a:lnSpc>
              <a:spcBef>
                <a:spcPts val="0"/>
              </a:spcBef>
              <a:spcAft>
                <a:spcPts val="900"/>
              </a:spcAft>
              <a:buClrTx/>
              <a:buSzTx/>
              <a:buFontTx/>
              <a:buNone/>
              <a:tabLst/>
              <a:defRPr/>
            </a:pPr>
            <a:r>
              <a:rPr lang="nb-NO" noProof="0"/>
              <a:t>Punkt fem på agendaen i korte trekk</a:t>
            </a:r>
          </a:p>
          <a:p>
            <a:pPr marL="0" marR="0" lvl="0" indent="0" algn="l" defTabSz="914446" rtl="0" eaLnBrk="1" fontAlgn="auto" latinLnBrk="0" hangingPunct="1">
              <a:lnSpc>
                <a:spcPct val="150000"/>
              </a:lnSpc>
              <a:spcBef>
                <a:spcPts val="0"/>
              </a:spcBef>
              <a:spcAft>
                <a:spcPts val="900"/>
              </a:spcAft>
              <a:buClrTx/>
              <a:buSzTx/>
              <a:buFontTx/>
              <a:buNone/>
              <a:tabLst/>
              <a:defRPr/>
            </a:pPr>
            <a:r>
              <a:rPr lang="nb-NO" noProof="0"/>
              <a:t>Punkt seks på agendaen i korte trekk</a:t>
            </a:r>
          </a:p>
          <a:p>
            <a:pPr lvl="0"/>
            <a:endParaRPr lang="nb-NO" noProof="0"/>
          </a:p>
        </p:txBody>
      </p:sp>
      <p:cxnSp>
        <p:nvCxnSpPr>
          <p:cNvPr id="10" name="Rett linje 9">
            <a:extLst>
              <a:ext uri="{FF2B5EF4-FFF2-40B4-BE49-F238E27FC236}">
                <a16:creationId xmlns:a16="http://schemas.microsoft.com/office/drawing/2014/main" id="{7E2593EF-F9EB-40ED-942A-4879FA78B594}"/>
              </a:ext>
            </a:extLst>
          </p:cNvPr>
          <p:cNvCxnSpPr/>
          <p:nvPr userDrawn="1"/>
        </p:nvCxnSpPr>
        <p:spPr>
          <a:xfrm>
            <a:off x="1219359" y="2478704"/>
            <a:ext cx="9651619" cy="0"/>
          </a:xfrm>
          <a:prstGeom prst="line">
            <a:avLst/>
          </a:prstGeom>
          <a:ln w="6350">
            <a:solidFill>
              <a:srgbClr val="5B7F82"/>
            </a:solidFill>
          </a:ln>
        </p:spPr>
        <p:style>
          <a:lnRef idx="1">
            <a:schemeClr val="dk1"/>
          </a:lnRef>
          <a:fillRef idx="0">
            <a:schemeClr val="dk1"/>
          </a:fillRef>
          <a:effectRef idx="0">
            <a:schemeClr val="dk1"/>
          </a:effectRef>
          <a:fontRef idx="minor">
            <a:schemeClr val="tx1"/>
          </a:fontRef>
        </p:style>
      </p:cxnSp>
      <p:cxnSp>
        <p:nvCxnSpPr>
          <p:cNvPr id="11" name="Rett linje 10">
            <a:extLst>
              <a:ext uri="{FF2B5EF4-FFF2-40B4-BE49-F238E27FC236}">
                <a16:creationId xmlns:a16="http://schemas.microsoft.com/office/drawing/2014/main" id="{96CA0932-605B-4E71-B8D3-C72AAAA4A91A}"/>
              </a:ext>
            </a:extLst>
          </p:cNvPr>
          <p:cNvCxnSpPr/>
          <p:nvPr userDrawn="1"/>
        </p:nvCxnSpPr>
        <p:spPr>
          <a:xfrm>
            <a:off x="1219359" y="5253391"/>
            <a:ext cx="9651619" cy="0"/>
          </a:xfrm>
          <a:prstGeom prst="line">
            <a:avLst/>
          </a:prstGeom>
          <a:ln w="6350">
            <a:solidFill>
              <a:srgbClr val="5B7F82"/>
            </a:solidFill>
          </a:ln>
        </p:spPr>
        <p:style>
          <a:lnRef idx="1">
            <a:schemeClr val="dk1"/>
          </a:lnRef>
          <a:fillRef idx="0">
            <a:schemeClr val="dk1"/>
          </a:fillRef>
          <a:effectRef idx="0">
            <a:schemeClr val="dk1"/>
          </a:effectRef>
          <a:fontRef idx="minor">
            <a:schemeClr val="tx1"/>
          </a:fontRef>
        </p:style>
      </p:cxnSp>
      <p:cxnSp>
        <p:nvCxnSpPr>
          <p:cNvPr id="12" name="Rett linje 11">
            <a:extLst>
              <a:ext uri="{FF2B5EF4-FFF2-40B4-BE49-F238E27FC236}">
                <a16:creationId xmlns:a16="http://schemas.microsoft.com/office/drawing/2014/main" id="{2DF21B92-9FD0-4B71-ACA2-7C1925BD0C2C}"/>
              </a:ext>
            </a:extLst>
          </p:cNvPr>
          <p:cNvCxnSpPr/>
          <p:nvPr userDrawn="1"/>
        </p:nvCxnSpPr>
        <p:spPr>
          <a:xfrm>
            <a:off x="1219359" y="3172376"/>
            <a:ext cx="9651619" cy="0"/>
          </a:xfrm>
          <a:prstGeom prst="line">
            <a:avLst/>
          </a:prstGeom>
          <a:ln w="6350">
            <a:solidFill>
              <a:srgbClr val="5B7F82"/>
            </a:solidFill>
          </a:ln>
        </p:spPr>
        <p:style>
          <a:lnRef idx="1">
            <a:schemeClr val="dk1"/>
          </a:lnRef>
          <a:fillRef idx="0">
            <a:schemeClr val="dk1"/>
          </a:fillRef>
          <a:effectRef idx="0">
            <a:schemeClr val="dk1"/>
          </a:effectRef>
          <a:fontRef idx="minor">
            <a:schemeClr val="tx1"/>
          </a:fontRef>
        </p:style>
      </p:cxnSp>
      <p:cxnSp>
        <p:nvCxnSpPr>
          <p:cNvPr id="13" name="Rett linje 12">
            <a:extLst>
              <a:ext uri="{FF2B5EF4-FFF2-40B4-BE49-F238E27FC236}">
                <a16:creationId xmlns:a16="http://schemas.microsoft.com/office/drawing/2014/main" id="{91D61EF0-049D-489F-9607-DBC47717D8D1}"/>
              </a:ext>
            </a:extLst>
          </p:cNvPr>
          <p:cNvCxnSpPr/>
          <p:nvPr userDrawn="1"/>
        </p:nvCxnSpPr>
        <p:spPr>
          <a:xfrm>
            <a:off x="1219359" y="3866048"/>
            <a:ext cx="9651619" cy="0"/>
          </a:xfrm>
          <a:prstGeom prst="line">
            <a:avLst/>
          </a:prstGeom>
          <a:ln w="6350">
            <a:solidFill>
              <a:srgbClr val="5B7F82"/>
            </a:solidFill>
          </a:ln>
        </p:spPr>
        <p:style>
          <a:lnRef idx="1">
            <a:schemeClr val="dk1"/>
          </a:lnRef>
          <a:fillRef idx="0">
            <a:schemeClr val="dk1"/>
          </a:fillRef>
          <a:effectRef idx="0">
            <a:schemeClr val="dk1"/>
          </a:effectRef>
          <a:fontRef idx="minor">
            <a:schemeClr val="tx1"/>
          </a:fontRef>
        </p:style>
      </p:cxnSp>
      <p:cxnSp>
        <p:nvCxnSpPr>
          <p:cNvPr id="14" name="Rett linje 13">
            <a:extLst>
              <a:ext uri="{FF2B5EF4-FFF2-40B4-BE49-F238E27FC236}">
                <a16:creationId xmlns:a16="http://schemas.microsoft.com/office/drawing/2014/main" id="{0C7BCC08-99D7-4973-9AB5-A63BAB7784DB}"/>
              </a:ext>
            </a:extLst>
          </p:cNvPr>
          <p:cNvCxnSpPr/>
          <p:nvPr userDrawn="1"/>
        </p:nvCxnSpPr>
        <p:spPr>
          <a:xfrm>
            <a:off x="1219359" y="4559720"/>
            <a:ext cx="9651619" cy="0"/>
          </a:xfrm>
          <a:prstGeom prst="line">
            <a:avLst/>
          </a:prstGeom>
          <a:ln w="6350">
            <a:solidFill>
              <a:srgbClr val="5B7F8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42913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Presentasjon">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3732E95-11BD-4ACF-B5AD-A1CC4F0DB8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1606" cy="1886934"/>
          </a:xfrm>
          <a:prstGeom prst="rect">
            <a:avLst/>
          </a:prstGeom>
        </p:spPr>
      </p:pic>
      <p:pic>
        <p:nvPicPr>
          <p:cNvPr id="5" name="Bilde 4">
            <a:extLst>
              <a:ext uri="{FF2B5EF4-FFF2-40B4-BE49-F238E27FC236}">
                <a16:creationId xmlns:a16="http://schemas.microsoft.com/office/drawing/2014/main" id="{A57E41EB-05AD-44D6-997C-D31E1B44F13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86855" y="1883484"/>
            <a:ext cx="7418289" cy="2786200"/>
          </a:xfrm>
          <a:prstGeom prst="rect">
            <a:avLst/>
          </a:prstGeom>
        </p:spPr>
      </p:pic>
    </p:spTree>
    <p:extLst>
      <p:ext uri="{BB962C8B-B14F-4D97-AF65-F5344CB8AC3E}">
        <p14:creationId xmlns:p14="http://schemas.microsoft.com/office/powerpoint/2010/main" val="2330147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vslutning redigerbar">
    <p:bg>
      <p:bgPr>
        <a:solidFill>
          <a:schemeClr val="bg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410EA91D-3B36-4F01-BD03-074913EC30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2" y="0"/>
            <a:ext cx="12190815" cy="6858000"/>
          </a:xfrm>
          <a:prstGeom prst="rect">
            <a:avLst/>
          </a:prstGeom>
        </p:spPr>
      </p:pic>
      <p:sp>
        <p:nvSpPr>
          <p:cNvPr id="31" name="Title 1"/>
          <p:cNvSpPr>
            <a:spLocks noGrp="1"/>
          </p:cNvSpPr>
          <p:nvPr>
            <p:ph type="ctrTitle" hasCustomPrompt="1"/>
          </p:nvPr>
        </p:nvSpPr>
        <p:spPr>
          <a:xfrm>
            <a:off x="1630018" y="2305881"/>
            <a:ext cx="8984972" cy="1709530"/>
          </a:xfrm>
          <a:ln>
            <a:noFill/>
          </a:ln>
        </p:spPr>
        <p:txBody>
          <a:bodyPr anchor="ctr">
            <a:noAutofit/>
          </a:bodyPr>
          <a:lstStyle>
            <a:lvl1pPr algn="ctr">
              <a:lnSpc>
                <a:spcPct val="100000"/>
              </a:lnSpc>
              <a:defRPr lang="nb-NO" sz="10000" b="1" i="0" u="none" strike="noStrike" baseline="0" smtClean="0">
                <a:latin typeface="Roboto Condensed" panose="02000000000000000000" pitchFamily="2" charset="0"/>
                <a:ea typeface="Roboto Condensed" panose="02000000000000000000" pitchFamily="2" charset="0"/>
              </a:defRPr>
            </a:lvl1pPr>
          </a:lstStyle>
          <a:p>
            <a:r>
              <a:rPr lang="nb-NO" noProof="0" dirty="0"/>
              <a:t>Takk!</a:t>
            </a:r>
          </a:p>
        </p:txBody>
      </p:sp>
    </p:spTree>
    <p:extLst>
      <p:ext uri="{BB962C8B-B14F-4D97-AF65-F5344CB8AC3E}">
        <p14:creationId xmlns:p14="http://schemas.microsoft.com/office/powerpoint/2010/main" val="235914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359" y="551048"/>
            <a:ext cx="9651619" cy="1311128"/>
          </a:xfrm>
          <a:prstGeom prst="rect">
            <a:avLst/>
          </a:prstGeom>
        </p:spPr>
        <p:txBody>
          <a:bodyPr vert="horz" wrap="square" lIns="91440" tIns="0" rIns="91440" bIns="45720" rtlCol="0" anchor="ctr" anchorCtr="0">
            <a:normAutofit/>
          </a:bodyPr>
          <a:lstStyle/>
          <a:p>
            <a:r>
              <a:rPr lang="nb-NO" noProof="0" dirty="0"/>
              <a:t>Klikk for å redigere tittelstil</a:t>
            </a:r>
          </a:p>
        </p:txBody>
      </p:sp>
      <p:sp>
        <p:nvSpPr>
          <p:cNvPr id="3" name="Text Placeholder 2"/>
          <p:cNvSpPr>
            <a:spLocks noGrp="1"/>
          </p:cNvSpPr>
          <p:nvPr>
            <p:ph type="body" idx="1"/>
          </p:nvPr>
        </p:nvSpPr>
        <p:spPr>
          <a:xfrm>
            <a:off x="1219358" y="1862176"/>
            <a:ext cx="9651619" cy="3978862"/>
          </a:xfrm>
          <a:prstGeom prst="rect">
            <a:avLst/>
          </a:prstGeom>
        </p:spPr>
        <p:txBody>
          <a:bodyPr vert="horz" lIns="91440" tIns="45720" rIns="91440" bIns="45720" rtlCol="0">
            <a:noAutofit/>
          </a:bodyPr>
          <a:lstStyle/>
          <a:p>
            <a:pPr lvl="0"/>
            <a:r>
              <a:rPr lang="nb-NO" noProof="0" dirty="0"/>
              <a:t>Rediger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pic>
        <p:nvPicPr>
          <p:cNvPr id="8" name="Bilde 7">
            <a:extLst>
              <a:ext uri="{FF2B5EF4-FFF2-40B4-BE49-F238E27FC236}">
                <a16:creationId xmlns:a16="http://schemas.microsoft.com/office/drawing/2014/main" id="{12E8B8B0-4BD5-4668-9018-913E276A5FE9}"/>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9166461" y="6071524"/>
            <a:ext cx="3025540" cy="786476"/>
          </a:xfrm>
          <a:prstGeom prst="rect">
            <a:avLst/>
          </a:prstGeom>
        </p:spPr>
      </p:pic>
    </p:spTree>
    <p:extLst>
      <p:ext uri="{BB962C8B-B14F-4D97-AF65-F5344CB8AC3E}">
        <p14:creationId xmlns:p14="http://schemas.microsoft.com/office/powerpoint/2010/main" val="9235484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90" r:id="rId5"/>
    <p:sldLayoutId id="2147483674" r:id="rId6"/>
    <p:sldLayoutId id="2147483691" r:id="rId7"/>
    <p:sldLayoutId id="2147483675" r:id="rId8"/>
    <p:sldLayoutId id="2147483692" r:id="rId9"/>
    <p:sldLayoutId id="2147483676" r:id="rId10"/>
    <p:sldLayoutId id="2147483666" r:id="rId11"/>
    <p:sldLayoutId id="2147483667" r:id="rId12"/>
    <p:sldLayoutId id="2147483694" r:id="rId13"/>
    <p:sldLayoutId id="2147483670" r:id="rId14"/>
    <p:sldLayoutId id="2147483695" r:id="rId15"/>
  </p:sldLayoutIdLst>
  <p:txStyles>
    <p:titleStyle>
      <a:lvl1pPr algn="l" defTabSz="914446" rtl="0" eaLnBrk="1" latinLnBrk="0" hangingPunct="1">
        <a:lnSpc>
          <a:spcPct val="90000"/>
        </a:lnSpc>
        <a:spcBef>
          <a:spcPct val="0"/>
        </a:spcBef>
        <a:buNone/>
        <a:defRPr sz="4400" b="1" kern="1200">
          <a:solidFill>
            <a:srgbClr val="274247"/>
          </a:solidFill>
          <a:latin typeface="+mj-lt"/>
          <a:ea typeface="+mj-ea"/>
          <a:cs typeface="+mj-cs"/>
        </a:defRPr>
      </a:lvl1pPr>
    </p:titleStyle>
    <p:bodyStyle>
      <a:lvl1pPr marL="228611" indent="-228611" algn="l" defTabSz="914446" rtl="0" eaLnBrk="1" latinLnBrk="0" hangingPunct="1">
        <a:lnSpc>
          <a:spcPct val="150000"/>
        </a:lnSpc>
        <a:spcBef>
          <a:spcPts val="0"/>
        </a:spcBef>
        <a:spcAft>
          <a:spcPts val="900"/>
        </a:spcAft>
        <a:buFont typeface="Arial" panose="020B0604020202020204" pitchFamily="34" charset="0"/>
        <a:buChar char="•"/>
        <a:defRPr sz="2400" kern="1200">
          <a:solidFill>
            <a:srgbClr val="274247"/>
          </a:solidFill>
          <a:latin typeface="+mn-lt"/>
          <a:ea typeface="+mn-ea"/>
          <a:cs typeface="+mn-cs"/>
        </a:defRPr>
      </a:lvl1pPr>
      <a:lvl2pPr marL="396079" indent="-144029" algn="l" defTabSz="914446" rtl="0" eaLnBrk="1" latinLnBrk="0" hangingPunct="1">
        <a:lnSpc>
          <a:spcPct val="150000"/>
        </a:lnSpc>
        <a:spcBef>
          <a:spcPts val="0"/>
        </a:spcBef>
        <a:spcAft>
          <a:spcPts val="600"/>
        </a:spcAft>
        <a:buSzPct val="100000"/>
        <a:buFont typeface="Arial" panose="020B0604020202020204" pitchFamily="34" charset="0"/>
        <a:buChar char="◦"/>
        <a:defRPr sz="1800" kern="1200">
          <a:solidFill>
            <a:srgbClr val="274247"/>
          </a:solidFill>
          <a:latin typeface="+mn-lt"/>
          <a:ea typeface="+mn-ea"/>
          <a:cs typeface="+mn-cs"/>
        </a:defRPr>
      </a:lvl2pPr>
      <a:lvl3pPr marL="522104" indent="-108022" algn="l" defTabSz="914446" rtl="0" eaLnBrk="1" latinLnBrk="0" hangingPunct="1">
        <a:lnSpc>
          <a:spcPct val="150000"/>
        </a:lnSpc>
        <a:spcBef>
          <a:spcPts val="300"/>
        </a:spcBef>
        <a:spcAft>
          <a:spcPts val="400"/>
        </a:spcAft>
        <a:buFont typeface="Open Sans" panose="020B0606030504020204" pitchFamily="34" charset="0"/>
        <a:buChar char="­"/>
        <a:defRPr sz="1400" kern="1200">
          <a:solidFill>
            <a:srgbClr val="274247"/>
          </a:solidFill>
          <a:latin typeface="+mn-lt"/>
          <a:ea typeface="+mn-ea"/>
          <a:cs typeface="+mn-cs"/>
        </a:defRPr>
      </a:lvl3pPr>
      <a:lvl4pPr marL="666133" indent="-99020" algn="l" defTabSz="914446" rtl="0" eaLnBrk="1" latinLnBrk="0" hangingPunct="1">
        <a:lnSpc>
          <a:spcPct val="150000"/>
        </a:lnSpc>
        <a:spcBef>
          <a:spcPts val="250"/>
        </a:spcBef>
        <a:buFont typeface="Open Sans" panose="020B0606030504020204" pitchFamily="34" charset="0"/>
        <a:buChar char="­"/>
        <a:defRPr sz="1050" kern="1200">
          <a:solidFill>
            <a:srgbClr val="274247"/>
          </a:solidFill>
          <a:latin typeface="+mn-lt"/>
          <a:ea typeface="+mn-ea"/>
          <a:cs typeface="+mn-cs"/>
        </a:defRPr>
      </a:lvl4pPr>
      <a:lvl5pPr marL="774155" indent="-90018" algn="l" defTabSz="914446" rtl="0" eaLnBrk="1" latinLnBrk="0" hangingPunct="1">
        <a:lnSpc>
          <a:spcPct val="150000"/>
        </a:lnSpc>
        <a:spcBef>
          <a:spcPts val="250"/>
        </a:spcBef>
        <a:buFont typeface="Open Sans" panose="020B0606030504020204" pitchFamily="34" charset="0"/>
        <a:buChar char="­"/>
        <a:defRPr sz="1000" kern="1200">
          <a:solidFill>
            <a:srgbClr val="274247"/>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419842-592E-434F-A9A0-9D056E879673}"/>
              </a:ext>
            </a:extLst>
          </p:cNvPr>
          <p:cNvSpPr>
            <a:spLocks noGrp="1"/>
          </p:cNvSpPr>
          <p:nvPr>
            <p:ph type="ctrTitle"/>
          </p:nvPr>
        </p:nvSpPr>
        <p:spPr>
          <a:xfrm>
            <a:off x="1400991" y="2722288"/>
            <a:ext cx="9390018" cy="1015791"/>
          </a:xfrm>
        </p:spPr>
        <p:txBody>
          <a:bodyPr>
            <a:normAutofit fontScale="90000"/>
          </a:bodyPr>
          <a:lstStyle/>
          <a:p>
            <a:br>
              <a:rPr lang="nb-NO" dirty="0"/>
            </a:br>
            <a:r>
              <a:rPr lang="en-GB" dirty="0"/>
              <a:t>Income from main job in the Norwegian LFS</a:t>
            </a:r>
            <a:endParaRPr lang="nb-NO" dirty="0"/>
          </a:p>
        </p:txBody>
      </p:sp>
      <p:sp>
        <p:nvSpPr>
          <p:cNvPr id="5" name="Subtitle 4">
            <a:extLst>
              <a:ext uri="{FF2B5EF4-FFF2-40B4-BE49-F238E27FC236}">
                <a16:creationId xmlns:a16="http://schemas.microsoft.com/office/drawing/2014/main" id="{1A0095F8-98D7-4910-A38E-D9915094E096}"/>
              </a:ext>
            </a:extLst>
          </p:cNvPr>
          <p:cNvSpPr>
            <a:spLocks noGrp="1"/>
          </p:cNvSpPr>
          <p:nvPr>
            <p:ph type="subTitle" idx="1"/>
          </p:nvPr>
        </p:nvSpPr>
        <p:spPr>
          <a:xfrm>
            <a:off x="1400991" y="3909549"/>
            <a:ext cx="9390018" cy="1324978"/>
          </a:xfrm>
        </p:spPr>
        <p:txBody>
          <a:bodyPr/>
          <a:lstStyle/>
          <a:p>
            <a:r>
              <a:rPr lang="en-US" b="1" cap="none" dirty="0"/>
              <a:t>14</a:t>
            </a:r>
            <a:r>
              <a:rPr lang="en-US" b="1" cap="none" baseline="30000" dirty="0"/>
              <a:t>th</a:t>
            </a:r>
            <a:r>
              <a:rPr lang="en-US" b="1" cap="none" dirty="0"/>
              <a:t> Workshop on </a:t>
            </a:r>
            <a:r>
              <a:rPr lang="en-US" b="1" cap="none" dirty="0" err="1"/>
              <a:t>Labour</a:t>
            </a:r>
            <a:r>
              <a:rPr lang="en-US" b="1" cap="none" dirty="0"/>
              <a:t> Force Survey Methodology, Budapest 16-17 May 2019</a:t>
            </a:r>
          </a:p>
          <a:p>
            <a:r>
              <a:rPr lang="en-US" cap="none" dirty="0"/>
              <a:t>Ingvild Johansen, Statistics Norway</a:t>
            </a:r>
            <a:endParaRPr lang="nb-NO" cap="none" dirty="0"/>
          </a:p>
          <a:p>
            <a:endParaRPr lang="en-US" cap="none" dirty="0"/>
          </a:p>
        </p:txBody>
      </p:sp>
    </p:spTree>
    <p:extLst>
      <p:ext uri="{BB962C8B-B14F-4D97-AF65-F5344CB8AC3E}">
        <p14:creationId xmlns:p14="http://schemas.microsoft.com/office/powerpoint/2010/main" val="429471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4632189E-0C85-466E-8062-F4139B9CBB6B}"/>
              </a:ext>
            </a:extLst>
          </p:cNvPr>
          <p:cNvSpPr>
            <a:spLocks noGrp="1"/>
          </p:cNvSpPr>
          <p:nvPr>
            <p:ph type="title"/>
          </p:nvPr>
        </p:nvSpPr>
        <p:spPr>
          <a:xfrm>
            <a:off x="1219359" y="551048"/>
            <a:ext cx="9651619" cy="1311128"/>
          </a:xfrm>
        </p:spPr>
        <p:txBody>
          <a:bodyPr/>
          <a:lstStyle/>
          <a:p>
            <a:r>
              <a:rPr lang="en-GB" dirty="0"/>
              <a:t>Background</a:t>
            </a:r>
          </a:p>
        </p:txBody>
      </p:sp>
      <p:sp>
        <p:nvSpPr>
          <p:cNvPr id="5" name="Plassholder for innhold 4">
            <a:extLst>
              <a:ext uri="{FF2B5EF4-FFF2-40B4-BE49-F238E27FC236}">
                <a16:creationId xmlns:a16="http://schemas.microsoft.com/office/drawing/2014/main" id="{EE970C6A-ADB2-4F64-934B-FDB02A6E63D7}"/>
              </a:ext>
            </a:extLst>
          </p:cNvPr>
          <p:cNvSpPr>
            <a:spLocks noGrp="1"/>
          </p:cNvSpPr>
          <p:nvPr>
            <p:ph sz="quarter" idx="11"/>
          </p:nvPr>
        </p:nvSpPr>
        <p:spPr>
          <a:xfrm>
            <a:off x="1219359" y="1862176"/>
            <a:ext cx="10113037" cy="3978862"/>
          </a:xfrm>
        </p:spPr>
        <p:txBody>
          <a:bodyPr/>
          <a:lstStyle/>
          <a:p>
            <a:r>
              <a:rPr lang="en-GB" dirty="0"/>
              <a:t>LAMAS (2015): improve quality on income from main job</a:t>
            </a:r>
          </a:p>
          <a:p>
            <a:pPr lvl="1"/>
            <a:r>
              <a:rPr lang="en-GB" dirty="0"/>
              <a:t>Variable not included in the Norwegian LFS today</a:t>
            </a:r>
          </a:p>
          <a:p>
            <a:r>
              <a:rPr lang="en-GB" dirty="0"/>
              <a:t>New data source for the register-based employment and wage statistics from 2015</a:t>
            </a:r>
          </a:p>
          <a:p>
            <a:r>
              <a:rPr lang="en-GB" dirty="0"/>
              <a:t>Eurostat grants project (2017-2019)</a:t>
            </a:r>
          </a:p>
          <a:p>
            <a:pPr lvl="1"/>
            <a:r>
              <a:rPr lang="en-GB" dirty="0"/>
              <a:t>Aim: explore the possibility of using the new data source for measuring income in the LFS</a:t>
            </a:r>
          </a:p>
          <a:p>
            <a:endParaRPr lang="nb-NO" dirty="0"/>
          </a:p>
        </p:txBody>
      </p:sp>
    </p:spTree>
    <p:extLst>
      <p:ext uri="{BB962C8B-B14F-4D97-AF65-F5344CB8AC3E}">
        <p14:creationId xmlns:p14="http://schemas.microsoft.com/office/powerpoint/2010/main" val="1339375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9F5ACB-771E-49FF-9E60-6786F6DC603A}"/>
              </a:ext>
            </a:extLst>
          </p:cNvPr>
          <p:cNvSpPr>
            <a:spLocks noGrp="1"/>
          </p:cNvSpPr>
          <p:nvPr>
            <p:ph type="title"/>
          </p:nvPr>
        </p:nvSpPr>
        <p:spPr/>
        <p:txBody>
          <a:bodyPr/>
          <a:lstStyle/>
          <a:p>
            <a:r>
              <a:rPr lang="en-GB" dirty="0"/>
              <a:t>New data source</a:t>
            </a:r>
          </a:p>
        </p:txBody>
      </p:sp>
      <p:sp>
        <p:nvSpPr>
          <p:cNvPr id="3" name="Plassholder for innhold 2">
            <a:extLst>
              <a:ext uri="{FF2B5EF4-FFF2-40B4-BE49-F238E27FC236}">
                <a16:creationId xmlns:a16="http://schemas.microsoft.com/office/drawing/2014/main" id="{9522617A-BC0D-45AE-88DB-23170917047A}"/>
              </a:ext>
            </a:extLst>
          </p:cNvPr>
          <p:cNvSpPr>
            <a:spLocks noGrp="1"/>
          </p:cNvSpPr>
          <p:nvPr>
            <p:ph sz="quarter" idx="11"/>
          </p:nvPr>
        </p:nvSpPr>
        <p:spPr/>
        <p:txBody>
          <a:bodyPr/>
          <a:lstStyle/>
          <a:p>
            <a:r>
              <a:rPr lang="en-GB" dirty="0"/>
              <a:t>New data source «A-</a:t>
            </a:r>
            <a:r>
              <a:rPr lang="en-GB" dirty="0" err="1"/>
              <a:t>ordningen</a:t>
            </a:r>
            <a:r>
              <a:rPr lang="en-GB" dirty="0"/>
              <a:t>» - a coordinated digital service </a:t>
            </a:r>
          </a:p>
          <a:p>
            <a:pPr lvl="1"/>
            <a:r>
              <a:rPr lang="en-GB" dirty="0"/>
              <a:t>Reporting on employees and income from employers to the Tax Administration, the Norwegian Labour and Welfare Organization and Statistics Norway</a:t>
            </a:r>
          </a:p>
          <a:p>
            <a:pPr lvl="1"/>
            <a:r>
              <a:rPr lang="en-GB" dirty="0"/>
              <a:t>Information is submitted electronically via the employer’s payroll system</a:t>
            </a:r>
          </a:p>
          <a:p>
            <a:pPr lvl="1"/>
            <a:r>
              <a:rPr lang="en-GB" dirty="0"/>
              <a:t>The deadline for reporting is the 5</a:t>
            </a:r>
            <a:r>
              <a:rPr lang="en-GB" baseline="30000" dirty="0"/>
              <a:t>th</a:t>
            </a:r>
            <a:r>
              <a:rPr lang="en-GB" dirty="0"/>
              <a:t> of the following month</a:t>
            </a:r>
          </a:p>
          <a:p>
            <a:r>
              <a:rPr lang="en-GB" dirty="0"/>
              <a:t>Provides more accurate and frequent information and a broader coverage of employees from all registered firms</a:t>
            </a:r>
          </a:p>
        </p:txBody>
      </p:sp>
    </p:spTree>
    <p:extLst>
      <p:ext uri="{BB962C8B-B14F-4D97-AF65-F5344CB8AC3E}">
        <p14:creationId xmlns:p14="http://schemas.microsoft.com/office/powerpoint/2010/main" val="3599480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B6DD73-5E3B-440C-A1C3-D00281DDFA5D}"/>
              </a:ext>
            </a:extLst>
          </p:cNvPr>
          <p:cNvSpPr>
            <a:spLocks noGrp="1"/>
          </p:cNvSpPr>
          <p:nvPr>
            <p:ph type="title"/>
          </p:nvPr>
        </p:nvSpPr>
        <p:spPr/>
        <p:txBody>
          <a:bodyPr/>
          <a:lstStyle/>
          <a:p>
            <a:r>
              <a:rPr lang="en-GB" dirty="0"/>
              <a:t>Data integration</a:t>
            </a:r>
          </a:p>
        </p:txBody>
      </p:sp>
      <p:sp>
        <p:nvSpPr>
          <p:cNvPr id="3" name="Plassholder for innhold 2">
            <a:extLst>
              <a:ext uri="{FF2B5EF4-FFF2-40B4-BE49-F238E27FC236}">
                <a16:creationId xmlns:a16="http://schemas.microsoft.com/office/drawing/2014/main" id="{C0F718D1-45A4-4DAD-BDF2-F530E77177F2}"/>
              </a:ext>
            </a:extLst>
          </p:cNvPr>
          <p:cNvSpPr>
            <a:spLocks noGrp="1"/>
          </p:cNvSpPr>
          <p:nvPr>
            <p:ph sz="quarter" idx="11"/>
          </p:nvPr>
        </p:nvSpPr>
        <p:spPr>
          <a:xfrm>
            <a:off x="1219359" y="1862176"/>
            <a:ext cx="9753282" cy="3978862"/>
          </a:xfrm>
        </p:spPr>
        <p:txBody>
          <a:bodyPr/>
          <a:lstStyle/>
          <a:p>
            <a:r>
              <a:rPr lang="en-US" dirty="0">
                <a:solidFill>
                  <a:schemeClr val="tx1"/>
                </a:solidFill>
              </a:rPr>
              <a:t>Some clear advantages for using register information</a:t>
            </a:r>
          </a:p>
          <a:p>
            <a:pPr lvl="1"/>
            <a:r>
              <a:rPr lang="en-US" dirty="0">
                <a:solidFill>
                  <a:schemeClr val="tx1"/>
                </a:solidFill>
              </a:rPr>
              <a:t>More accurate information about the exact amount in gross terms, more cost efficient</a:t>
            </a:r>
          </a:p>
          <a:p>
            <a:pPr lvl="1"/>
            <a:r>
              <a:rPr lang="en-US" dirty="0">
                <a:solidFill>
                  <a:schemeClr val="tx1"/>
                </a:solidFill>
              </a:rPr>
              <a:t>However, the quality of the end result depends on the coherence between the sources</a:t>
            </a:r>
            <a:endParaRPr lang="nb-NO" dirty="0">
              <a:solidFill>
                <a:schemeClr val="tx1"/>
              </a:solidFill>
            </a:endParaRPr>
          </a:p>
          <a:p>
            <a:r>
              <a:rPr lang="en-US" dirty="0"/>
              <a:t>The integrated data set is produced by combining the sample of employees from LFS with wages from the register at micro level</a:t>
            </a:r>
          </a:p>
          <a:p>
            <a:r>
              <a:rPr lang="en-US" dirty="0"/>
              <a:t>Target population: employed persons aged 15 to 74 years</a:t>
            </a:r>
          </a:p>
          <a:p>
            <a:r>
              <a:rPr lang="en-US" dirty="0"/>
              <a:t>Target concept: income from the main job</a:t>
            </a:r>
          </a:p>
          <a:p>
            <a:endParaRPr lang="nb-NO" dirty="0"/>
          </a:p>
        </p:txBody>
      </p:sp>
    </p:spTree>
    <p:extLst>
      <p:ext uri="{BB962C8B-B14F-4D97-AF65-F5344CB8AC3E}">
        <p14:creationId xmlns:p14="http://schemas.microsoft.com/office/powerpoint/2010/main" val="79800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1640B1-198E-4A47-A3AA-0B5FF34ED281}"/>
              </a:ext>
            </a:extLst>
          </p:cNvPr>
          <p:cNvSpPr>
            <a:spLocks noGrp="1"/>
          </p:cNvSpPr>
          <p:nvPr>
            <p:ph type="title"/>
          </p:nvPr>
        </p:nvSpPr>
        <p:spPr/>
        <p:txBody>
          <a:bodyPr/>
          <a:lstStyle/>
          <a:p>
            <a:r>
              <a:rPr lang="en-GB" dirty="0"/>
              <a:t>Definition of </a:t>
            </a:r>
            <a:r>
              <a:rPr lang="en-GB" dirty="0" err="1"/>
              <a:t>Incgross</a:t>
            </a:r>
            <a:endParaRPr lang="nb-NO" dirty="0"/>
          </a:p>
        </p:txBody>
      </p:sp>
      <p:sp>
        <p:nvSpPr>
          <p:cNvPr id="3" name="Plassholder for innhold 2">
            <a:extLst>
              <a:ext uri="{FF2B5EF4-FFF2-40B4-BE49-F238E27FC236}">
                <a16:creationId xmlns:a16="http://schemas.microsoft.com/office/drawing/2014/main" id="{DB4BEFE8-A842-4503-9BC9-B1D3BEB40F45}"/>
              </a:ext>
            </a:extLst>
          </p:cNvPr>
          <p:cNvSpPr>
            <a:spLocks noGrp="1"/>
          </p:cNvSpPr>
          <p:nvPr>
            <p:ph sz="quarter" idx="11"/>
          </p:nvPr>
        </p:nvSpPr>
        <p:spPr>
          <a:xfrm>
            <a:off x="1219359" y="1862176"/>
            <a:ext cx="10390439" cy="3978862"/>
          </a:xfrm>
        </p:spPr>
        <p:txBody>
          <a:bodyPr/>
          <a:lstStyle/>
          <a:p>
            <a:r>
              <a:rPr lang="en-GB" dirty="0"/>
              <a:t>Broader coverage compared to the wage statistics</a:t>
            </a:r>
          </a:p>
          <a:p>
            <a:pPr marL="252050" lvl="1" indent="0">
              <a:buNone/>
            </a:pPr>
            <a:r>
              <a:rPr lang="en-GB" sz="1400" i="1" dirty="0"/>
              <a:t>“Gross pay refers to the monetary component of the remuneration of employees in cash payable by an employer to an employee before deduction of income tax and National Insurance Contributions. It includes regular overtime, extra compensation for shift work, seniority bonuses, regular travel allowances and per diem allowances, tips and commission, compensation for meals”</a:t>
            </a:r>
          </a:p>
          <a:p>
            <a:r>
              <a:rPr lang="en-US" dirty="0"/>
              <a:t>Same definition as wage statistics, including overtime and holiday pay</a:t>
            </a:r>
          </a:p>
          <a:p>
            <a:pPr lvl="1"/>
            <a:r>
              <a:rPr lang="en-US" dirty="0"/>
              <a:t>Cover most of the total amount</a:t>
            </a:r>
          </a:p>
          <a:p>
            <a:pPr lvl="1"/>
            <a:r>
              <a:rPr lang="en-US" dirty="0"/>
              <a:t>Easily accessible - not all data are processed through the production system each month</a:t>
            </a:r>
          </a:p>
          <a:p>
            <a:pPr lvl="1"/>
            <a:r>
              <a:rPr lang="en-US" dirty="0"/>
              <a:t>Good quality - the wage components are checked every month</a:t>
            </a:r>
          </a:p>
          <a:p>
            <a:pPr marL="252050" lvl="1" indent="0">
              <a:buNone/>
            </a:pPr>
            <a:endParaRPr lang="nb-NO" dirty="0"/>
          </a:p>
          <a:p>
            <a:endParaRPr lang="nb-NO" dirty="0"/>
          </a:p>
        </p:txBody>
      </p:sp>
    </p:spTree>
    <p:extLst>
      <p:ext uri="{BB962C8B-B14F-4D97-AF65-F5344CB8AC3E}">
        <p14:creationId xmlns:p14="http://schemas.microsoft.com/office/powerpoint/2010/main" val="2790657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A40A4-6FCA-405A-8FEC-D2615A08FDEE}"/>
              </a:ext>
            </a:extLst>
          </p:cNvPr>
          <p:cNvSpPr>
            <a:spLocks noGrp="1"/>
          </p:cNvSpPr>
          <p:nvPr>
            <p:ph type="title"/>
          </p:nvPr>
        </p:nvSpPr>
        <p:spPr/>
        <p:txBody>
          <a:bodyPr/>
          <a:lstStyle/>
          <a:p>
            <a:r>
              <a:rPr lang="en-GB" dirty="0"/>
              <a:t>Definition of </a:t>
            </a:r>
            <a:r>
              <a:rPr lang="en-GB" dirty="0" err="1"/>
              <a:t>Incgross</a:t>
            </a:r>
            <a:r>
              <a:rPr lang="en-GB" dirty="0"/>
              <a:t> II</a:t>
            </a:r>
          </a:p>
        </p:txBody>
      </p:sp>
      <p:sp>
        <p:nvSpPr>
          <p:cNvPr id="3" name="Plassholder for innhold 2">
            <a:extLst>
              <a:ext uri="{FF2B5EF4-FFF2-40B4-BE49-F238E27FC236}">
                <a16:creationId xmlns:a16="http://schemas.microsoft.com/office/drawing/2014/main" id="{57A2EE1E-04FE-4746-9491-13DD96EA8F34}"/>
              </a:ext>
            </a:extLst>
          </p:cNvPr>
          <p:cNvSpPr>
            <a:spLocks noGrp="1"/>
          </p:cNvSpPr>
          <p:nvPr>
            <p:ph sz="quarter" idx="11"/>
          </p:nvPr>
        </p:nvSpPr>
        <p:spPr/>
        <p:txBody>
          <a:bodyPr/>
          <a:lstStyle/>
          <a:p>
            <a:r>
              <a:rPr lang="en-GB" dirty="0"/>
              <a:t>Payments based on a period longer than a month, should according to the Eurostat guidelines</a:t>
            </a:r>
            <a:r>
              <a:rPr lang="en-GB" i="1" dirty="0"/>
              <a:t>,</a:t>
            </a:r>
            <a:r>
              <a:rPr lang="en-GB" dirty="0"/>
              <a:t> be proportionally included</a:t>
            </a:r>
          </a:p>
          <a:p>
            <a:r>
              <a:rPr lang="en-GB" dirty="0"/>
              <a:t>Holiday-</a:t>
            </a:r>
            <a:r>
              <a:rPr lang="en-US" dirty="0"/>
              <a:t> and bonus payments are usually received once a year</a:t>
            </a:r>
          </a:p>
          <a:p>
            <a:r>
              <a:rPr lang="en-US" dirty="0"/>
              <a:t>O</a:t>
            </a:r>
            <a:r>
              <a:rPr lang="en-GB" dirty="0"/>
              <a:t>ne-twelfth of the payments over the last 12 months will be included in the monthly pay as a proxy</a:t>
            </a:r>
            <a:endParaRPr lang="nb-NO" dirty="0"/>
          </a:p>
        </p:txBody>
      </p:sp>
    </p:spTree>
    <p:extLst>
      <p:ext uri="{BB962C8B-B14F-4D97-AF65-F5344CB8AC3E}">
        <p14:creationId xmlns:p14="http://schemas.microsoft.com/office/powerpoint/2010/main" val="1564605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0C87EA-AF6A-47AC-AAED-DFAF9BC51811}"/>
              </a:ext>
            </a:extLst>
          </p:cNvPr>
          <p:cNvSpPr>
            <a:spLocks noGrp="1"/>
          </p:cNvSpPr>
          <p:nvPr>
            <p:ph type="title"/>
          </p:nvPr>
        </p:nvSpPr>
        <p:spPr/>
        <p:txBody>
          <a:bodyPr/>
          <a:lstStyle/>
          <a:p>
            <a:r>
              <a:rPr lang="nb-NO" dirty="0"/>
              <a:t>Statistical unit</a:t>
            </a:r>
          </a:p>
        </p:txBody>
      </p:sp>
      <p:sp>
        <p:nvSpPr>
          <p:cNvPr id="3" name="Plassholder for innhold 2">
            <a:extLst>
              <a:ext uri="{FF2B5EF4-FFF2-40B4-BE49-F238E27FC236}">
                <a16:creationId xmlns:a16="http://schemas.microsoft.com/office/drawing/2014/main" id="{C857D6A4-A8D4-4D65-A7DC-5A19940702D6}"/>
              </a:ext>
            </a:extLst>
          </p:cNvPr>
          <p:cNvSpPr>
            <a:spLocks noGrp="1"/>
          </p:cNvSpPr>
          <p:nvPr>
            <p:ph sz="quarter" idx="11"/>
          </p:nvPr>
        </p:nvSpPr>
        <p:spPr>
          <a:xfrm>
            <a:off x="1219360" y="1862176"/>
            <a:ext cx="9651618" cy="3978862"/>
          </a:xfrm>
        </p:spPr>
        <p:txBody>
          <a:bodyPr/>
          <a:lstStyle/>
          <a:p>
            <a:r>
              <a:rPr lang="en-GB" dirty="0"/>
              <a:t>LFS: employed persons in main job</a:t>
            </a:r>
          </a:p>
          <a:p>
            <a:r>
              <a:rPr lang="en-GB" dirty="0"/>
              <a:t>Register: jobs, i.e. a person working in a given establishment</a:t>
            </a:r>
          </a:p>
          <a:p>
            <a:pPr lvl="1"/>
            <a:r>
              <a:rPr lang="en-GB" dirty="0"/>
              <a:t>A person working part time in two different schools within the same municipality, will appear as two jobs in the register, but may be reported as one job in the LFS</a:t>
            </a:r>
          </a:p>
          <a:p>
            <a:r>
              <a:rPr lang="en-GB" dirty="0"/>
              <a:t>Transformation of the object to unit has been explored</a:t>
            </a:r>
          </a:p>
          <a:p>
            <a:pPr lvl="1"/>
            <a:r>
              <a:rPr lang="en-GB" dirty="0"/>
              <a:t>Jobs belonging to same enterprise and with same occupational code are aggregated</a:t>
            </a:r>
          </a:p>
          <a:p>
            <a:pPr lvl="1"/>
            <a:r>
              <a:rPr lang="en-GB" dirty="0"/>
              <a:t>Larger impact on average wages for women than men </a:t>
            </a:r>
          </a:p>
          <a:p>
            <a:pPr lvl="1"/>
            <a:r>
              <a:rPr lang="en-GB" dirty="0"/>
              <a:t>Alternative: adjust wages with working hours in the LFS</a:t>
            </a:r>
          </a:p>
          <a:p>
            <a:pPr lvl="1"/>
            <a:endParaRPr lang="nb-NO" dirty="0"/>
          </a:p>
          <a:p>
            <a:endParaRPr lang="nb-NO" dirty="0"/>
          </a:p>
        </p:txBody>
      </p:sp>
    </p:spTree>
    <p:extLst>
      <p:ext uri="{BB962C8B-B14F-4D97-AF65-F5344CB8AC3E}">
        <p14:creationId xmlns:p14="http://schemas.microsoft.com/office/powerpoint/2010/main" val="1659719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CEC3A8-ACBC-4A40-A171-7408BDA77F02}"/>
              </a:ext>
            </a:extLst>
          </p:cNvPr>
          <p:cNvSpPr>
            <a:spLocks noGrp="1"/>
          </p:cNvSpPr>
          <p:nvPr>
            <p:ph type="title"/>
          </p:nvPr>
        </p:nvSpPr>
        <p:spPr/>
        <p:txBody>
          <a:bodyPr/>
          <a:lstStyle/>
          <a:p>
            <a:r>
              <a:rPr lang="nb-NO" dirty="0"/>
              <a:t>Linking </a:t>
            </a:r>
            <a:r>
              <a:rPr lang="en-GB" dirty="0"/>
              <a:t>procedure</a:t>
            </a:r>
            <a:r>
              <a:rPr lang="nb-NO" dirty="0"/>
              <a:t> </a:t>
            </a:r>
          </a:p>
        </p:txBody>
      </p:sp>
      <p:sp>
        <p:nvSpPr>
          <p:cNvPr id="3" name="Plassholder for innhold 2">
            <a:extLst>
              <a:ext uri="{FF2B5EF4-FFF2-40B4-BE49-F238E27FC236}">
                <a16:creationId xmlns:a16="http://schemas.microsoft.com/office/drawing/2014/main" id="{ED203159-7FB9-46B5-ABFE-8C2748598BC1}"/>
              </a:ext>
            </a:extLst>
          </p:cNvPr>
          <p:cNvSpPr>
            <a:spLocks noGrp="1"/>
          </p:cNvSpPr>
          <p:nvPr>
            <p:ph sz="quarter" idx="11"/>
          </p:nvPr>
        </p:nvSpPr>
        <p:spPr>
          <a:xfrm>
            <a:off x="1219358" y="1862176"/>
            <a:ext cx="10082215" cy="3978862"/>
          </a:xfrm>
        </p:spPr>
        <p:txBody>
          <a:bodyPr/>
          <a:lstStyle/>
          <a:p>
            <a:r>
              <a:rPr lang="en-US" dirty="0"/>
              <a:t>Focus on the quality at micro level</a:t>
            </a:r>
          </a:p>
          <a:p>
            <a:r>
              <a:rPr lang="en-US" dirty="0"/>
              <a:t>Primary key: personal identification number </a:t>
            </a:r>
          </a:p>
          <a:p>
            <a:pPr lvl="1"/>
            <a:r>
              <a:rPr lang="en-US" dirty="0"/>
              <a:t>95 percent of the employed persons in the LFS are classified as employees in the register</a:t>
            </a:r>
          </a:p>
          <a:p>
            <a:r>
              <a:rPr lang="en-US" dirty="0"/>
              <a:t>Identifying the main job - a potential error</a:t>
            </a:r>
          </a:p>
          <a:p>
            <a:r>
              <a:rPr lang="en-US" dirty="0"/>
              <a:t>Tested two alternative procedures – similar result</a:t>
            </a:r>
          </a:p>
          <a:p>
            <a:pPr marL="594950" lvl="1" indent="-342900">
              <a:buFont typeface="+mj-lt"/>
              <a:buAutoNum type="arabicPeriod"/>
            </a:pPr>
            <a:r>
              <a:rPr lang="en-US" dirty="0"/>
              <a:t>Using the register definition</a:t>
            </a:r>
          </a:p>
          <a:p>
            <a:pPr marL="594950" lvl="1" indent="-342900">
              <a:buFont typeface="+mj-lt"/>
              <a:buAutoNum type="arabicPeriod"/>
            </a:pPr>
            <a:r>
              <a:rPr lang="en-US" dirty="0"/>
              <a:t>Using auxiliary information from the interview</a:t>
            </a:r>
            <a:endParaRPr lang="nb-NO" dirty="0"/>
          </a:p>
          <a:p>
            <a:pPr lvl="1"/>
            <a:endParaRPr lang="nb-NO" dirty="0"/>
          </a:p>
          <a:p>
            <a:endParaRPr lang="nb-NO" dirty="0"/>
          </a:p>
        </p:txBody>
      </p:sp>
    </p:spTree>
    <p:extLst>
      <p:ext uri="{BB962C8B-B14F-4D97-AF65-F5344CB8AC3E}">
        <p14:creationId xmlns:p14="http://schemas.microsoft.com/office/powerpoint/2010/main" val="1210683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B9C167-BECE-421A-9F97-A0739B517F4A}"/>
              </a:ext>
            </a:extLst>
          </p:cNvPr>
          <p:cNvSpPr>
            <a:spLocks noGrp="1"/>
          </p:cNvSpPr>
          <p:nvPr>
            <p:ph type="title"/>
          </p:nvPr>
        </p:nvSpPr>
        <p:spPr/>
        <p:txBody>
          <a:bodyPr/>
          <a:lstStyle/>
          <a:p>
            <a:r>
              <a:rPr lang="nb-NO" dirty="0"/>
              <a:t>Time </a:t>
            </a:r>
            <a:r>
              <a:rPr lang="en-GB" dirty="0"/>
              <a:t>period</a:t>
            </a:r>
          </a:p>
        </p:txBody>
      </p:sp>
      <p:sp>
        <p:nvSpPr>
          <p:cNvPr id="3" name="Plassholder for innhold 2">
            <a:extLst>
              <a:ext uri="{FF2B5EF4-FFF2-40B4-BE49-F238E27FC236}">
                <a16:creationId xmlns:a16="http://schemas.microsoft.com/office/drawing/2014/main" id="{8CE69278-6AC2-41EF-93F8-12891B4B7F13}"/>
              </a:ext>
            </a:extLst>
          </p:cNvPr>
          <p:cNvSpPr>
            <a:spLocks noGrp="1"/>
          </p:cNvSpPr>
          <p:nvPr>
            <p:ph sz="quarter" idx="11"/>
          </p:nvPr>
        </p:nvSpPr>
        <p:spPr/>
        <p:txBody>
          <a:bodyPr/>
          <a:lstStyle/>
          <a:p>
            <a:r>
              <a:rPr lang="en-US" dirty="0" err="1"/>
              <a:t>Incgross</a:t>
            </a:r>
            <a:r>
              <a:rPr lang="en-US" dirty="0"/>
              <a:t> should contain payments received in the calendar month either preceding or containing the reference week</a:t>
            </a:r>
          </a:p>
          <a:p>
            <a:pPr lvl="1"/>
            <a:r>
              <a:rPr lang="en-US" dirty="0"/>
              <a:t>Using the calendar month containing the reference week gives better consistency between the two sources</a:t>
            </a:r>
          </a:p>
          <a:p>
            <a:pPr lvl="1"/>
            <a:r>
              <a:rPr lang="en-US" dirty="0"/>
              <a:t>It also increases the probability for capturing new jobs</a:t>
            </a:r>
            <a:endParaRPr lang="nb-NO" dirty="0"/>
          </a:p>
          <a:p>
            <a:endParaRPr lang="nb-NO" dirty="0"/>
          </a:p>
        </p:txBody>
      </p:sp>
    </p:spTree>
    <p:extLst>
      <p:ext uri="{BB962C8B-B14F-4D97-AF65-F5344CB8AC3E}">
        <p14:creationId xmlns:p14="http://schemas.microsoft.com/office/powerpoint/2010/main" val="3458299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391559-05A2-4A42-8B0F-B396710CF190}"/>
              </a:ext>
            </a:extLst>
          </p:cNvPr>
          <p:cNvSpPr>
            <a:spLocks noGrp="1"/>
          </p:cNvSpPr>
          <p:nvPr>
            <p:ph type="title"/>
          </p:nvPr>
        </p:nvSpPr>
        <p:spPr/>
        <p:txBody>
          <a:bodyPr/>
          <a:lstStyle/>
          <a:p>
            <a:r>
              <a:rPr lang="en-GB" dirty="0"/>
              <a:t>Imputation of earnings</a:t>
            </a:r>
          </a:p>
        </p:txBody>
      </p:sp>
      <p:sp>
        <p:nvSpPr>
          <p:cNvPr id="3" name="Plassholder for innhold 2">
            <a:extLst>
              <a:ext uri="{FF2B5EF4-FFF2-40B4-BE49-F238E27FC236}">
                <a16:creationId xmlns:a16="http://schemas.microsoft.com/office/drawing/2014/main" id="{5F62030C-26CC-49D5-B058-F75D0058EC92}"/>
              </a:ext>
            </a:extLst>
          </p:cNvPr>
          <p:cNvSpPr>
            <a:spLocks noGrp="1"/>
          </p:cNvSpPr>
          <p:nvPr>
            <p:ph sz="quarter" idx="11"/>
          </p:nvPr>
        </p:nvSpPr>
        <p:spPr/>
        <p:txBody>
          <a:bodyPr/>
          <a:lstStyle/>
          <a:p>
            <a:r>
              <a:rPr lang="en-GB" dirty="0"/>
              <a:t>Around 10 percent either missing or extreme values</a:t>
            </a:r>
          </a:p>
          <a:p>
            <a:pPr lvl="1"/>
            <a:r>
              <a:rPr lang="en-GB" dirty="0"/>
              <a:t>Persons registered as unemployed or outside the labour force in the register</a:t>
            </a:r>
          </a:p>
          <a:p>
            <a:pPr lvl="1"/>
            <a:r>
              <a:rPr lang="en-GB" dirty="0"/>
              <a:t>Employees temporarily absent from work</a:t>
            </a:r>
          </a:p>
          <a:p>
            <a:r>
              <a:rPr lang="en-GB" dirty="0"/>
              <a:t>Variation in required imputation rates among groups</a:t>
            </a:r>
          </a:p>
          <a:p>
            <a:pPr lvl="1"/>
            <a:r>
              <a:rPr lang="en-GB" dirty="0"/>
              <a:t>Youngest and oldest age-groups are overrepresented, including those absent from work, with shorter contractual hours, or lower/missing education</a:t>
            </a:r>
          </a:p>
          <a:p>
            <a:pPr lvl="1"/>
            <a:r>
              <a:rPr lang="en-GB" dirty="0"/>
              <a:t>Significant differences in average wage – need to impute</a:t>
            </a:r>
          </a:p>
          <a:p>
            <a:r>
              <a:rPr lang="en-GB" dirty="0"/>
              <a:t>Nearest neighbour imputation</a:t>
            </a:r>
          </a:p>
          <a:p>
            <a:pPr marL="252050" lvl="1" indent="0">
              <a:buNone/>
            </a:pPr>
            <a:endParaRPr lang="nb-NO" dirty="0"/>
          </a:p>
        </p:txBody>
      </p:sp>
    </p:spTree>
    <p:extLst>
      <p:ext uri="{BB962C8B-B14F-4D97-AF65-F5344CB8AC3E}">
        <p14:creationId xmlns:p14="http://schemas.microsoft.com/office/powerpoint/2010/main" val="41096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B7011A-1C3F-4004-9FF1-59F27B632B90}"/>
              </a:ext>
            </a:extLst>
          </p:cNvPr>
          <p:cNvSpPr>
            <a:spLocks noGrp="1"/>
          </p:cNvSpPr>
          <p:nvPr>
            <p:ph type="title"/>
          </p:nvPr>
        </p:nvSpPr>
        <p:spPr/>
        <p:txBody>
          <a:bodyPr/>
          <a:lstStyle/>
          <a:p>
            <a:r>
              <a:rPr lang="en-US" dirty="0"/>
              <a:t>Comparison with wage statistics</a:t>
            </a:r>
            <a:endParaRPr lang="en-GB" dirty="0"/>
          </a:p>
        </p:txBody>
      </p:sp>
      <p:pic>
        <p:nvPicPr>
          <p:cNvPr id="8" name="Bilde 7">
            <a:extLst>
              <a:ext uri="{FF2B5EF4-FFF2-40B4-BE49-F238E27FC236}">
                <a16:creationId xmlns:a16="http://schemas.microsoft.com/office/drawing/2014/main" id="{4F0B1FD4-43AC-4E3B-8C21-E929F69AD523}"/>
              </a:ext>
            </a:extLst>
          </p:cNvPr>
          <p:cNvPicPr>
            <a:picLocks noChangeAspect="1"/>
          </p:cNvPicPr>
          <p:nvPr/>
        </p:nvPicPr>
        <p:blipFill>
          <a:blip r:embed="rId3"/>
          <a:stretch>
            <a:fillRect/>
          </a:stretch>
        </p:blipFill>
        <p:spPr>
          <a:xfrm>
            <a:off x="1362597" y="1974854"/>
            <a:ext cx="9041616" cy="4174736"/>
          </a:xfrm>
          <a:prstGeom prst="rect">
            <a:avLst/>
          </a:prstGeom>
        </p:spPr>
      </p:pic>
    </p:spTree>
    <p:extLst>
      <p:ext uri="{BB962C8B-B14F-4D97-AF65-F5344CB8AC3E}">
        <p14:creationId xmlns:p14="http://schemas.microsoft.com/office/powerpoint/2010/main" val="4163678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761B439-1109-4277-9565-64DAAFFE9DD4}"/>
              </a:ext>
            </a:extLst>
          </p:cNvPr>
          <p:cNvPicPr>
            <a:picLocks noChangeAspect="1"/>
          </p:cNvPicPr>
          <p:nvPr/>
        </p:nvPicPr>
        <p:blipFill>
          <a:blip r:embed="rId2"/>
          <a:stretch>
            <a:fillRect/>
          </a:stretch>
        </p:blipFill>
        <p:spPr>
          <a:xfrm>
            <a:off x="997077" y="499904"/>
            <a:ext cx="9015254" cy="5858192"/>
          </a:xfrm>
          <a:prstGeom prst="rect">
            <a:avLst/>
          </a:prstGeom>
        </p:spPr>
      </p:pic>
    </p:spTree>
    <p:extLst>
      <p:ext uri="{BB962C8B-B14F-4D97-AF65-F5344CB8AC3E}">
        <p14:creationId xmlns:p14="http://schemas.microsoft.com/office/powerpoint/2010/main" val="4257844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964AA3-F037-4790-83E7-741321F46B5A}"/>
              </a:ext>
            </a:extLst>
          </p:cNvPr>
          <p:cNvSpPr>
            <a:spLocks noGrp="1"/>
          </p:cNvSpPr>
          <p:nvPr>
            <p:ph type="title"/>
          </p:nvPr>
        </p:nvSpPr>
        <p:spPr/>
        <p:txBody>
          <a:bodyPr/>
          <a:lstStyle/>
          <a:p>
            <a:r>
              <a:rPr lang="en-GB" dirty="0"/>
              <a:t>Summary</a:t>
            </a:r>
          </a:p>
        </p:txBody>
      </p:sp>
      <p:sp>
        <p:nvSpPr>
          <p:cNvPr id="3" name="Plassholder for innhold 2">
            <a:extLst>
              <a:ext uri="{FF2B5EF4-FFF2-40B4-BE49-F238E27FC236}">
                <a16:creationId xmlns:a16="http://schemas.microsoft.com/office/drawing/2014/main" id="{A98495EE-B49E-48F9-A226-65AF0B31DBF1}"/>
              </a:ext>
            </a:extLst>
          </p:cNvPr>
          <p:cNvSpPr>
            <a:spLocks noGrp="1"/>
          </p:cNvSpPr>
          <p:nvPr>
            <p:ph sz="quarter" idx="11"/>
          </p:nvPr>
        </p:nvSpPr>
        <p:spPr>
          <a:xfrm>
            <a:off x="1219359" y="1862176"/>
            <a:ext cx="9823779" cy="3978862"/>
          </a:xfrm>
        </p:spPr>
        <p:txBody>
          <a:bodyPr/>
          <a:lstStyle/>
          <a:p>
            <a:r>
              <a:rPr lang="en-US" dirty="0">
                <a:solidFill>
                  <a:schemeClr val="tx1"/>
                </a:solidFill>
              </a:rPr>
              <a:t>Some clear advantages for using register information</a:t>
            </a:r>
          </a:p>
          <a:p>
            <a:r>
              <a:rPr lang="en-GB" dirty="0">
                <a:solidFill>
                  <a:schemeClr val="tx1"/>
                </a:solidFill>
              </a:rPr>
              <a:t>Figures at macro level not necessarily consistent with the wage statistics</a:t>
            </a:r>
          </a:p>
          <a:p>
            <a:pPr lvl="1"/>
            <a:r>
              <a:rPr lang="en-US" dirty="0">
                <a:solidFill>
                  <a:schemeClr val="tx1"/>
                </a:solidFill>
              </a:rPr>
              <a:t>Important to interpret the results cautiously</a:t>
            </a:r>
          </a:p>
          <a:p>
            <a:pPr lvl="1"/>
            <a:r>
              <a:rPr lang="en-US" dirty="0">
                <a:solidFill>
                  <a:schemeClr val="tx1"/>
                </a:solidFill>
              </a:rPr>
              <a:t>The aim is to provide a valuable supplement to the LFS dataset, allowing for new analysis (not to provide an additional measure of the wage levels in Norway)</a:t>
            </a:r>
          </a:p>
        </p:txBody>
      </p:sp>
    </p:spTree>
    <p:extLst>
      <p:ext uri="{BB962C8B-B14F-4D97-AF65-F5344CB8AC3E}">
        <p14:creationId xmlns:p14="http://schemas.microsoft.com/office/powerpoint/2010/main" val="148189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p:txBody>
          <a:bodyPr/>
          <a:lstStyle/>
          <a:p>
            <a:r>
              <a:rPr lang="en-GB" dirty="0"/>
              <a:t>Thank you!</a:t>
            </a:r>
          </a:p>
        </p:txBody>
      </p:sp>
    </p:spTree>
    <p:extLst>
      <p:ext uri="{BB962C8B-B14F-4D97-AF65-F5344CB8AC3E}">
        <p14:creationId xmlns:p14="http://schemas.microsoft.com/office/powerpoint/2010/main" val="3480541493"/>
      </p:ext>
    </p:extLst>
  </p:cSld>
  <p:clrMapOvr>
    <a:masterClrMapping/>
  </p:clrMapOvr>
</p:sld>
</file>

<file path=ppt/theme/theme1.xml><?xml version="1.0" encoding="utf-8"?>
<a:theme xmlns:a="http://schemas.openxmlformats.org/drawingml/2006/main" name="Office-tema">
  <a:themeElements>
    <a:clrScheme name="SSB">
      <a:dk1>
        <a:sysClr val="windowText" lastClr="000000"/>
      </a:dk1>
      <a:lt1>
        <a:sysClr val="window" lastClr="FFFFFF"/>
      </a:lt1>
      <a:dk2>
        <a:srgbClr val="44546A"/>
      </a:dk2>
      <a:lt2>
        <a:srgbClr val="E7E6E6"/>
      </a:lt2>
      <a:accent1>
        <a:srgbClr val="1A9D49"/>
      </a:accent1>
      <a:accent2>
        <a:srgbClr val="274247"/>
      </a:accent2>
      <a:accent3>
        <a:srgbClr val="9582BB"/>
      </a:accent3>
      <a:accent4>
        <a:srgbClr val="3396D2"/>
      </a:accent4>
      <a:accent5>
        <a:srgbClr val="D2BC2A"/>
      </a:accent5>
      <a:accent6>
        <a:srgbClr val="8CA9AA"/>
      </a:accent6>
      <a:hlink>
        <a:srgbClr val="0563C1"/>
      </a:hlink>
      <a:folHlink>
        <a:srgbClr val="954F72"/>
      </a:folHlink>
    </a:clrScheme>
    <a:fontScheme name="SSB">
      <a:majorFont>
        <a:latin typeface="Roboto Condensed"/>
        <a:ea typeface=""/>
        <a:cs typeface=""/>
      </a:majorFont>
      <a:minorFont>
        <a:latin typeface="Open Sans"/>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bmal_2018.potx" id="{27830765-609B-40A7-BB85-0ABEDBC2E87E}" vid="{F965F0D8-9B15-47DC-9966-C4B99B4DF52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ssbmal_2018</Template>
  <TotalTime>1178</TotalTime>
  <Words>729</Words>
  <Application>Microsoft Office PowerPoint</Application>
  <PresentationFormat>Widescreen</PresentationFormat>
  <Paragraphs>81</Paragraphs>
  <Slides>14</Slides>
  <Notes>13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14</vt:i4>
      </vt:variant>
    </vt:vector>
  </HeadingPairs>
  <TitlesOfParts>
    <vt:vector size="19" baseType="lpstr">
      <vt:lpstr>Arial</vt:lpstr>
      <vt:lpstr>Open Sans</vt:lpstr>
      <vt:lpstr>Calibri</vt:lpstr>
      <vt:lpstr>Roboto Condensed</vt:lpstr>
      <vt:lpstr>Office-tema</vt:lpstr>
      <vt:lpstr> Income from main job in the Norwegian LFS</vt:lpstr>
      <vt:lpstr>Background</vt:lpstr>
      <vt:lpstr>New data source</vt:lpstr>
      <vt:lpstr>Data integration</vt:lpstr>
      <vt:lpstr>Definition of Incgross</vt:lpstr>
      <vt:lpstr>Definition of Incgross II</vt:lpstr>
      <vt:lpstr>Statistical unit</vt:lpstr>
      <vt:lpstr>Linking procedure </vt:lpstr>
      <vt:lpstr>Time period</vt:lpstr>
      <vt:lpstr>Imputation of earnings</vt:lpstr>
      <vt:lpstr>Comparison with wage statistics</vt:lpstr>
      <vt:lpstr>PowerPoint-presentasjon</vt:lpstr>
      <vt:lpstr>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Income from main job in the Norwegian LFS</dc:title>
  <dc:creator>Johansen, Ingvild</dc:creator>
  <cp:lastModifiedBy>Johansen, Ingvild</cp:lastModifiedBy>
  <cp:revision>120</cp:revision>
  <cp:lastPrinted>2019-05-03T08:50:51Z</cp:lastPrinted>
  <dcterms:created xsi:type="dcterms:W3CDTF">2019-04-30T09:25:22Z</dcterms:created>
  <dcterms:modified xsi:type="dcterms:W3CDTF">2019-05-08T12:40:42Z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b1e25a-de7b-40d6-a859-76fe2317f0af_Enabled">
    <vt:lpwstr>True</vt:lpwstr>
  </property>
  <property fmtid="{D5CDD505-2E9C-101B-9397-08002B2CF9AE}" pid="3" name="MSIP_Label_ebb1e25a-de7b-40d6-a859-76fe2317f0af_SiteId">
    <vt:lpwstr>c7217092-b240-4e1d-bd61-fa97ba975cbc</vt:lpwstr>
  </property>
  <property fmtid="{D5CDD505-2E9C-101B-9397-08002B2CF9AE}" pid="4" name="MSIP_Label_ebb1e25a-de7b-40d6-a859-76fe2317f0af_Owner">
    <vt:lpwstr>thb@ssb.no</vt:lpwstr>
  </property>
  <property fmtid="{D5CDD505-2E9C-101B-9397-08002B2CF9AE}" pid="5" name="MSIP_Label_ebb1e25a-de7b-40d6-a859-76fe2317f0af_SetDate">
    <vt:lpwstr>2019-01-10T08:15:32.1166307Z</vt:lpwstr>
  </property>
  <property fmtid="{D5CDD505-2E9C-101B-9397-08002B2CF9AE}" pid="6" name="MSIP_Label_ebb1e25a-de7b-40d6-a859-76fe2317f0af_Name">
    <vt:lpwstr>Åpent</vt:lpwstr>
  </property>
  <property fmtid="{D5CDD505-2E9C-101B-9397-08002B2CF9AE}" pid="7" name="MSIP_Label_ebb1e25a-de7b-40d6-a859-76fe2317f0af_Application">
    <vt:lpwstr>Microsoft Azure Information Protection</vt:lpwstr>
  </property>
  <property fmtid="{D5CDD505-2E9C-101B-9397-08002B2CF9AE}" pid="8" name="MSIP_Label_ebb1e25a-de7b-40d6-a859-76fe2317f0af_Extended_MSFT_Method">
    <vt:lpwstr>Automatic</vt:lpwstr>
  </property>
  <property fmtid="{D5CDD505-2E9C-101B-9397-08002B2CF9AE}" pid="9" name="Sensitivity">
    <vt:lpwstr>Åpent</vt:lpwstr>
  </property>
</Properties>
</file>