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3" r:id="rId1"/>
    <p:sldMasterId id="2147483682" r:id="rId2"/>
  </p:sldMasterIdLst>
  <p:notesMasterIdLst>
    <p:notesMasterId r:id="rId23"/>
  </p:notesMasterIdLst>
  <p:handoutMasterIdLst>
    <p:handoutMasterId r:id="rId24"/>
  </p:handoutMasterIdLst>
  <p:sldIdLst>
    <p:sldId id="319" r:id="rId3"/>
    <p:sldId id="454" r:id="rId4"/>
    <p:sldId id="447" r:id="rId5"/>
    <p:sldId id="449" r:id="rId6"/>
    <p:sldId id="450" r:id="rId7"/>
    <p:sldId id="456" r:id="rId8"/>
    <p:sldId id="457" r:id="rId9"/>
    <p:sldId id="462" r:id="rId10"/>
    <p:sldId id="459" r:id="rId11"/>
    <p:sldId id="451" r:id="rId12"/>
    <p:sldId id="460" r:id="rId13"/>
    <p:sldId id="468" r:id="rId14"/>
    <p:sldId id="463" r:id="rId15"/>
    <p:sldId id="467" r:id="rId16"/>
    <p:sldId id="453" r:id="rId17"/>
    <p:sldId id="464" r:id="rId18"/>
    <p:sldId id="465" r:id="rId19"/>
    <p:sldId id="466" r:id="rId20"/>
    <p:sldId id="452" r:id="rId21"/>
    <p:sldId id="377" r:id="rId22"/>
  </p:sldIdLst>
  <p:sldSz cx="9144000" cy="6858000" type="screen4x3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CC3300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CC3300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CC3300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CC3300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CC33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CC3300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CC3300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CC3300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CC3300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3300"/>
    <a:srgbClr val="FF3399"/>
    <a:srgbClr val="000099"/>
    <a:srgbClr val="0099FF"/>
    <a:srgbClr val="FF6600"/>
    <a:srgbClr val="33CCFF"/>
    <a:srgbClr val="009999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97" autoAdjust="0"/>
    <p:restoredTop sz="83172" autoAdjust="0"/>
  </p:normalViewPr>
  <p:slideViewPr>
    <p:cSldViewPr>
      <p:cViewPr varScale="1">
        <p:scale>
          <a:sx n="74" d="100"/>
          <a:sy n="74" d="100"/>
        </p:scale>
        <p:origin x="19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232"/>
    </p:cViewPr>
  </p:sorterViewPr>
  <p:notesViewPr>
    <p:cSldViewPr>
      <p:cViewPr varScale="1">
        <p:scale>
          <a:sx n="53" d="100"/>
          <a:sy n="53" d="100"/>
        </p:scale>
        <p:origin x="1914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6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 smtClean="0"/>
              <a:t>Questionnaires/Weekday</a:t>
            </a:r>
            <a:endParaRPr lang="en-US" sz="20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9.692825896762905E-2"/>
          <c:y val="0.30076443569553807"/>
          <c:w val="0.85862729658792647"/>
          <c:h val="0.61498432487605714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'2007'!$F$7:$F$11</c:f>
              <c:strCache>
                <c:ptCount val="5"/>
                <c:pt idx="0">
                  <c:v>Monday</c:v>
                </c:pt>
                <c:pt idx="1">
                  <c:v>Tuesday</c:v>
                </c:pt>
                <c:pt idx="2">
                  <c:v>Wednesday</c:v>
                </c:pt>
                <c:pt idx="3">
                  <c:v>Thursday</c:v>
                </c:pt>
                <c:pt idx="4">
                  <c:v>Friday</c:v>
                </c:pt>
              </c:strCache>
            </c:strRef>
          </c:cat>
          <c:val>
            <c:numRef>
              <c:f>'2007'!$I$7:$I$11</c:f>
              <c:numCache>
                <c:formatCode>0%</c:formatCode>
                <c:ptCount val="5"/>
                <c:pt idx="0">
                  <c:v>0.26908555485833929</c:v>
                </c:pt>
                <c:pt idx="1">
                  <c:v>0.26102541179574146</c:v>
                </c:pt>
                <c:pt idx="2">
                  <c:v>0.20878166543314675</c:v>
                </c:pt>
                <c:pt idx="3">
                  <c:v>0.15683990325707106</c:v>
                </c:pt>
                <c:pt idx="4">
                  <c:v>0.10426746465570139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3"/>
        <c:axId val="1924414576"/>
        <c:axId val="1924415120"/>
      </c:barChart>
      <c:catAx>
        <c:axId val="192441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24415120"/>
        <c:crosses val="autoZero"/>
        <c:auto val="1"/>
        <c:lblAlgn val="ctr"/>
        <c:lblOffset val="100"/>
        <c:noMultiLvlLbl val="0"/>
      </c:catAx>
      <c:valAx>
        <c:axId val="192441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2441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Hoja2!$C$32</c:f>
              <c:strCache>
                <c:ptCount val="1"/>
                <c:pt idx="0">
                  <c:v>Active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</c:spPr>
          <c:invertIfNegative val="0"/>
          <c:cat>
            <c:strRef>
              <c:f>Hoja2!$B$33:$B$47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15+</c:v>
                </c:pt>
              </c:strCache>
            </c:strRef>
          </c:cat>
          <c:val>
            <c:numRef>
              <c:f>Hoja2!$C$33:$C$47</c:f>
              <c:numCache>
                <c:formatCode>0.0%</c:formatCode>
                <c:ptCount val="15"/>
                <c:pt idx="0">
                  <c:v>0.28686058174523571</c:v>
                </c:pt>
                <c:pt idx="1">
                  <c:v>0.2678034102306921</c:v>
                </c:pt>
                <c:pt idx="2">
                  <c:v>0.1213640922768305</c:v>
                </c:pt>
                <c:pt idx="3">
                  <c:v>8.7261785356068211E-2</c:v>
                </c:pt>
                <c:pt idx="4">
                  <c:v>5.6168505516549651E-2</c:v>
                </c:pt>
                <c:pt idx="5">
                  <c:v>4.4132397191574725E-2</c:v>
                </c:pt>
                <c:pt idx="6">
                  <c:v>2.3069207622868605E-2</c:v>
                </c:pt>
                <c:pt idx="7">
                  <c:v>1.9057171514543631E-2</c:v>
                </c:pt>
                <c:pt idx="8">
                  <c:v>1.8054162487462388E-2</c:v>
                </c:pt>
                <c:pt idx="9">
                  <c:v>1.3039117352056168E-2</c:v>
                </c:pt>
                <c:pt idx="10">
                  <c:v>1.60481444332999E-2</c:v>
                </c:pt>
                <c:pt idx="11">
                  <c:v>7.0210631895687063E-3</c:v>
                </c:pt>
                <c:pt idx="12">
                  <c:v>1.60481444332999E-2</c:v>
                </c:pt>
                <c:pt idx="13">
                  <c:v>8.0240722166499499E-3</c:v>
                </c:pt>
                <c:pt idx="14">
                  <c:v>1.60481444332999E-2</c:v>
                </c:pt>
              </c:numCache>
            </c:numRef>
          </c:val>
        </c:ser>
        <c:ser>
          <c:idx val="1"/>
          <c:order val="1"/>
          <c:tx>
            <c:strRef>
              <c:f>Hoja2!$D$32</c:f>
              <c:strCache>
                <c:ptCount val="1"/>
                <c:pt idx="0">
                  <c:v>Retired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cat>
            <c:strRef>
              <c:f>Hoja2!$B$33:$B$47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15+</c:v>
                </c:pt>
              </c:strCache>
            </c:strRef>
          </c:cat>
          <c:val>
            <c:numRef>
              <c:f>Hoja2!$D$33:$D$47</c:f>
              <c:numCache>
                <c:formatCode>0%</c:formatCode>
                <c:ptCount val="15"/>
                <c:pt idx="0">
                  <c:v>0.50273224043715847</c:v>
                </c:pt>
                <c:pt idx="1">
                  <c:v>0.24590163934426229</c:v>
                </c:pt>
                <c:pt idx="2">
                  <c:v>0.10382513661202186</c:v>
                </c:pt>
                <c:pt idx="3">
                  <c:v>4.9180327868852458E-2</c:v>
                </c:pt>
                <c:pt idx="4">
                  <c:v>3.5519125683060107E-2</c:v>
                </c:pt>
                <c:pt idx="5">
                  <c:v>1.6393442622950821E-2</c:v>
                </c:pt>
                <c:pt idx="6">
                  <c:v>1.3661202185792349E-2</c:v>
                </c:pt>
                <c:pt idx="7">
                  <c:v>5.4644808743169399E-3</c:v>
                </c:pt>
                <c:pt idx="8">
                  <c:v>1.3661202185792349E-2</c:v>
                </c:pt>
                <c:pt idx="9">
                  <c:v>5.4644808743169399E-3</c:v>
                </c:pt>
                <c:pt idx="10">
                  <c:v>0</c:v>
                </c:pt>
                <c:pt idx="11">
                  <c:v>2.7322404371584699E-3</c:v>
                </c:pt>
                <c:pt idx="12">
                  <c:v>2.7322404371584699E-3</c:v>
                </c:pt>
                <c:pt idx="13">
                  <c:v>0</c:v>
                </c:pt>
                <c:pt idx="14" formatCode="0.0%">
                  <c:v>2.7322404371584699E-3</c:v>
                </c:pt>
              </c:numCache>
            </c:numRef>
          </c:val>
        </c:ser>
        <c:ser>
          <c:idx val="2"/>
          <c:order val="2"/>
          <c:tx>
            <c:strRef>
              <c:f>Hoja2!$E$32</c:f>
              <c:strCache>
                <c:ptCount val="1"/>
                <c:pt idx="0">
                  <c:v>Inactive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</c:spPr>
          <c:invertIfNegative val="0"/>
          <c:val>
            <c:numRef>
              <c:f>Hoja2!$E$33:$E$47</c:f>
              <c:numCache>
                <c:formatCode>0%</c:formatCode>
                <c:ptCount val="15"/>
                <c:pt idx="0">
                  <c:v>0.44791666666666669</c:v>
                </c:pt>
                <c:pt idx="1">
                  <c:v>0.27083333333333331</c:v>
                </c:pt>
                <c:pt idx="2">
                  <c:v>0.13541666666666666</c:v>
                </c:pt>
                <c:pt idx="3">
                  <c:v>5.2083333333333336E-2</c:v>
                </c:pt>
                <c:pt idx="4">
                  <c:v>1.0416666666666666E-2</c:v>
                </c:pt>
                <c:pt idx="5">
                  <c:v>2.0833333333333332E-2</c:v>
                </c:pt>
                <c:pt idx="6">
                  <c:v>1.0416666666666666E-2</c:v>
                </c:pt>
                <c:pt idx="7">
                  <c:v>0</c:v>
                </c:pt>
                <c:pt idx="8">
                  <c:v>1.0416666666666666E-2</c:v>
                </c:pt>
                <c:pt idx="9">
                  <c:v>1.0416666666666666E-2</c:v>
                </c:pt>
                <c:pt idx="10">
                  <c:v>0</c:v>
                </c:pt>
                <c:pt idx="11">
                  <c:v>3.125E-2</c:v>
                </c:pt>
                <c:pt idx="12">
                  <c:v>0</c:v>
                </c:pt>
                <c:pt idx="13">
                  <c:v>0</c:v>
                </c:pt>
                <c:pt idx="14" formatCode="0.0%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overlap val="-1"/>
        <c:axId val="1924416208"/>
        <c:axId val="1924419472"/>
      </c:barChart>
      <c:catAx>
        <c:axId val="192441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24419472"/>
        <c:crosses val="autoZero"/>
        <c:auto val="1"/>
        <c:lblAlgn val="ctr"/>
        <c:lblOffset val="100"/>
        <c:noMultiLvlLbl val="0"/>
      </c:catAx>
      <c:valAx>
        <c:axId val="192441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244162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800" b="1"/>
              <a:t>Sample composition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explosion val="7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3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9549496635295453E-2"/>
                  <c:y val="6.49191194041985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Sample!$A$4:$A$6</c:f>
              <c:strCache>
                <c:ptCount val="3"/>
                <c:pt idx="0">
                  <c:v>Active</c:v>
                </c:pt>
                <c:pt idx="1">
                  <c:v>Retired</c:v>
                </c:pt>
                <c:pt idx="2">
                  <c:v>Inactive</c:v>
                </c:pt>
              </c:strCache>
            </c:strRef>
          </c:cat>
          <c:val>
            <c:numRef>
              <c:f>Sample!$B$4:$B$6</c:f>
              <c:numCache>
                <c:formatCode>0.0%</c:formatCode>
                <c:ptCount val="3"/>
                <c:pt idx="0">
                  <c:v>0.748</c:v>
                </c:pt>
                <c:pt idx="1">
                  <c:v>0.20100000000000001</c:v>
                </c:pt>
                <c:pt idx="2">
                  <c:v>5.099999999999999E-2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465310586176728"/>
          <c:y val="0.80130103528725571"/>
          <c:w val="0.57069378827646544"/>
          <c:h val="0.106106372120151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smtClean="0"/>
              <a:t>Questionnaires/Weekday </a:t>
            </a:r>
            <a:r>
              <a:rPr lang="en-US" sz="2400" b="1" dirty="0"/>
              <a:t>2019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169010123734533"/>
          <c:y val="0.14798665791776028"/>
          <c:w val="0.85862729658792647"/>
          <c:h val="0.679799139690872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'2019'!$I$4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'2019'!$I$5:$I$9</c:f>
              <c:numCache>
                <c:formatCode>0%</c:formatCode>
                <c:ptCount val="5"/>
                <c:pt idx="0">
                  <c:v>0.26908555485833929</c:v>
                </c:pt>
                <c:pt idx="1">
                  <c:v>0.26102541179574146</c:v>
                </c:pt>
                <c:pt idx="2">
                  <c:v>0.20878166543314675</c:v>
                </c:pt>
                <c:pt idx="3">
                  <c:v>0.15683990325707106</c:v>
                </c:pt>
                <c:pt idx="4">
                  <c:v>0.10426746465570139</c:v>
                </c:pt>
              </c:numCache>
            </c:numRef>
          </c:val>
        </c:ser>
        <c:ser>
          <c:idx val="1"/>
          <c:order val="1"/>
          <c:tx>
            <c:strRef>
              <c:f>'2019'!$J$4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'2019'!$F$5:$F$9</c:f>
              <c:strCache>
                <c:ptCount val="5"/>
                <c:pt idx="0">
                  <c:v>Monday</c:v>
                </c:pt>
                <c:pt idx="1">
                  <c:v>Tuesday</c:v>
                </c:pt>
                <c:pt idx="2">
                  <c:v>Wednesday</c:v>
                </c:pt>
                <c:pt idx="3">
                  <c:v>Thursday</c:v>
                </c:pt>
                <c:pt idx="4">
                  <c:v>Friday</c:v>
                </c:pt>
              </c:strCache>
            </c:strRef>
          </c:cat>
          <c:val>
            <c:numRef>
              <c:f>'2019'!$J$5:$J$9</c:f>
              <c:numCache>
                <c:formatCode>0%</c:formatCode>
                <c:ptCount val="5"/>
                <c:pt idx="0">
                  <c:v>0.2300526964217863</c:v>
                </c:pt>
                <c:pt idx="1">
                  <c:v>0.226350998529219</c:v>
                </c:pt>
                <c:pt idx="2">
                  <c:v>0.20068361724463993</c:v>
                </c:pt>
                <c:pt idx="3">
                  <c:v>0.19042887376876885</c:v>
                </c:pt>
                <c:pt idx="4">
                  <c:v>0.152483814035586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3"/>
        <c:axId val="1924420016"/>
        <c:axId val="1963844048"/>
      </c:barChart>
      <c:catAx>
        <c:axId val="192442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3844048"/>
        <c:crosses val="autoZero"/>
        <c:auto val="1"/>
        <c:lblAlgn val="ctr"/>
        <c:lblOffset val="100"/>
        <c:noMultiLvlLbl val="0"/>
      </c:catAx>
      <c:valAx>
        <c:axId val="196384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2442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'1-2-llamada'!$B$97</c:f>
              <c:strCache>
                <c:ptCount val="1"/>
                <c:pt idx="0">
                  <c:v>1st call</c:v>
                </c:pt>
              </c:strCache>
            </c:strRef>
          </c:tx>
          <c:spPr>
            <a:solidFill>
              <a:srgbClr val="CC3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'1-2-llamada'!$A$88:$A$96</c:f>
              <c:strCache>
                <c:ptCount val="9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Mon+1</c:v>
                </c:pt>
                <c:pt idx="6">
                  <c:v>Tue+1</c:v>
                </c:pt>
                <c:pt idx="7">
                  <c:v>Wed+1</c:v>
                </c:pt>
                <c:pt idx="8">
                  <c:v>More</c:v>
                </c:pt>
              </c:strCache>
            </c:strRef>
          </c:cat>
          <c:val>
            <c:numRef>
              <c:f>'1-2-llamada'!$B$88:$B$96</c:f>
              <c:numCache>
                <c:formatCode>0.00</c:formatCode>
                <c:ptCount val="9"/>
                <c:pt idx="0">
                  <c:v>0.42</c:v>
                </c:pt>
                <c:pt idx="1">
                  <c:v>0.4</c:v>
                </c:pt>
                <c:pt idx="2">
                  <c:v>0.14000000000000001</c:v>
                </c:pt>
                <c:pt idx="3">
                  <c:v>0.04</c:v>
                </c:pt>
                <c:pt idx="4">
                  <c:v>0.01</c:v>
                </c:pt>
              </c:numCache>
            </c:numRef>
          </c:val>
        </c:ser>
        <c:ser>
          <c:idx val="1"/>
          <c:order val="1"/>
          <c:tx>
            <c:strRef>
              <c:f>'1-2-llamada'!$C$97</c:f>
              <c:strCache>
                <c:ptCount val="1"/>
                <c:pt idx="0">
                  <c:v>2nd call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'1-2-llamada'!$A$88:$A$96</c:f>
              <c:strCache>
                <c:ptCount val="9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Mon+1</c:v>
                </c:pt>
                <c:pt idx="6">
                  <c:v>Tue+1</c:v>
                </c:pt>
                <c:pt idx="7">
                  <c:v>Wed+1</c:v>
                </c:pt>
                <c:pt idx="8">
                  <c:v>More</c:v>
                </c:pt>
              </c:strCache>
            </c:strRef>
          </c:cat>
          <c:val>
            <c:numRef>
              <c:f>'1-2-llamada'!$C$88:$C$96</c:f>
              <c:numCache>
                <c:formatCode>General</c:formatCode>
                <c:ptCount val="9"/>
                <c:pt idx="2" formatCode="0.00">
                  <c:v>0.23</c:v>
                </c:pt>
                <c:pt idx="3" formatCode="0.00">
                  <c:v>0.33</c:v>
                </c:pt>
                <c:pt idx="4" formatCode="0.00">
                  <c:v>0.35</c:v>
                </c:pt>
                <c:pt idx="5" formatCode="0.00">
                  <c:v>0.04</c:v>
                </c:pt>
                <c:pt idx="6" formatCode="0.00">
                  <c:v>0.03</c:v>
                </c:pt>
                <c:pt idx="7" formatCode="0.00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"/>
        <c:overlap val="-27"/>
        <c:axId val="1963845136"/>
        <c:axId val="1963839696"/>
      </c:barChart>
      <c:catAx>
        <c:axId val="196384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3839696"/>
        <c:crosses val="autoZero"/>
        <c:auto val="1"/>
        <c:lblAlgn val="ctr"/>
        <c:lblOffset val="100"/>
        <c:noMultiLvlLbl val="0"/>
      </c:catAx>
      <c:valAx>
        <c:axId val="196383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384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254534409530437E-2"/>
          <c:y val="2.9193066442037119E-2"/>
          <c:w val="0.92094672967019975"/>
          <c:h val="0.746122114126622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Hoja1!$B$58</c:f>
              <c:strCache>
                <c:ptCount val="1"/>
                <c:pt idx="0">
                  <c:v>Active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Hoja1!$A$59:$A$67</c:f>
              <c:strCache>
                <c:ptCount val="9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Mon+1</c:v>
                </c:pt>
                <c:pt idx="6">
                  <c:v>Tue+1</c:v>
                </c:pt>
                <c:pt idx="7">
                  <c:v>Wed+1</c:v>
                </c:pt>
                <c:pt idx="8">
                  <c:v>More</c:v>
                </c:pt>
              </c:strCache>
            </c:strRef>
          </c:cat>
          <c:val>
            <c:numRef>
              <c:f>Hoja1!$B$59:$B$67</c:f>
              <c:numCache>
                <c:formatCode>0%</c:formatCode>
                <c:ptCount val="9"/>
                <c:pt idx="0">
                  <c:v>0.49766666666666665</c:v>
                </c:pt>
                <c:pt idx="1">
                  <c:v>0.186</c:v>
                </c:pt>
                <c:pt idx="2">
                  <c:v>7.6666666666666662E-3</c:v>
                </c:pt>
                <c:pt idx="3">
                  <c:v>5.3333333333333332E-3</c:v>
                </c:pt>
                <c:pt idx="4">
                  <c:v>7.0000000000000001E-3</c:v>
                </c:pt>
                <c:pt idx="5">
                  <c:v>1.6666666666666668E-3</c:v>
                </c:pt>
                <c:pt idx="6">
                  <c:v>3.3333333333333332E-4</c:v>
                </c:pt>
                <c:pt idx="7">
                  <c:v>6.6666666666666664E-4</c:v>
                </c:pt>
                <c:pt idx="8">
                  <c:v>1.3333333333333333E-3</c:v>
                </c:pt>
              </c:numCache>
            </c:numRef>
          </c:val>
        </c:ser>
        <c:ser>
          <c:idx val="1"/>
          <c:order val="1"/>
          <c:tx>
            <c:strRef>
              <c:f>Hoja1!$C$58</c:f>
              <c:strCache>
                <c:ptCount val="1"/>
                <c:pt idx="0">
                  <c:v>Retired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Hoja1!$A$59:$A$67</c:f>
              <c:strCache>
                <c:ptCount val="9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Mon+1</c:v>
                </c:pt>
                <c:pt idx="6">
                  <c:v>Tue+1</c:v>
                </c:pt>
                <c:pt idx="7">
                  <c:v>Wed+1</c:v>
                </c:pt>
                <c:pt idx="8">
                  <c:v>More</c:v>
                </c:pt>
              </c:strCache>
            </c:strRef>
          </c:cat>
          <c:val>
            <c:numRef>
              <c:f>Hoja1!$C$59:$C$67</c:f>
              <c:numCache>
                <c:formatCode>0%</c:formatCode>
                <c:ptCount val="9"/>
                <c:pt idx="0">
                  <c:v>0</c:v>
                </c:pt>
                <c:pt idx="1">
                  <c:v>3.3333333333333332E-4</c:v>
                </c:pt>
                <c:pt idx="2">
                  <c:v>2.2666666666666668E-2</c:v>
                </c:pt>
                <c:pt idx="3">
                  <c:v>8.2333333333333328E-2</c:v>
                </c:pt>
                <c:pt idx="4">
                  <c:v>6.0333333333333336E-2</c:v>
                </c:pt>
                <c:pt idx="5">
                  <c:v>3.6666666666666666E-3</c:v>
                </c:pt>
                <c:pt idx="6">
                  <c:v>3.3333333333333335E-3</c:v>
                </c:pt>
                <c:pt idx="7">
                  <c:v>1.4E-2</c:v>
                </c:pt>
                <c:pt idx="8">
                  <c:v>1.9E-2</c:v>
                </c:pt>
              </c:numCache>
            </c:numRef>
          </c:val>
        </c:ser>
        <c:ser>
          <c:idx val="2"/>
          <c:order val="2"/>
          <c:tx>
            <c:strRef>
              <c:f>Hoja1!$D$58</c:f>
              <c:strCache>
                <c:ptCount val="1"/>
                <c:pt idx="0">
                  <c:v>Inactive</c:v>
                </c:pt>
              </c:strCache>
            </c:strRef>
          </c:tx>
          <c:spPr>
            <a:solidFill>
              <a:srgbClr val="000099"/>
            </a:solidFill>
            <a:ln>
              <a:noFill/>
            </a:ln>
            <a:effectLst/>
          </c:spPr>
          <c:invertIfNegative val="0"/>
          <c:cat>
            <c:strRef>
              <c:f>Hoja1!$A$59:$A$67</c:f>
              <c:strCache>
                <c:ptCount val="9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Mon+1</c:v>
                </c:pt>
                <c:pt idx="6">
                  <c:v>Tue+1</c:v>
                </c:pt>
                <c:pt idx="7">
                  <c:v>Wed+1</c:v>
                </c:pt>
                <c:pt idx="8">
                  <c:v>More</c:v>
                </c:pt>
              </c:strCache>
            </c:strRef>
          </c:cat>
          <c:val>
            <c:numRef>
              <c:f>Hoja1!$D$59:$D$67</c:f>
              <c:numCache>
                <c:formatCode>0%</c:formatCode>
                <c:ptCount val="9"/>
                <c:pt idx="0">
                  <c:v>0</c:v>
                </c:pt>
                <c:pt idx="1">
                  <c:v>0</c:v>
                </c:pt>
                <c:pt idx="2">
                  <c:v>4.8333333333333332E-2</c:v>
                </c:pt>
                <c:pt idx="3">
                  <c:v>1.5333333333333332E-2</c:v>
                </c:pt>
                <c:pt idx="4">
                  <c:v>1.6333333333333332E-2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6.6666666666666671E-3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963833712"/>
        <c:axId val="1963840784"/>
      </c:barChart>
      <c:catAx>
        <c:axId val="196383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3840784"/>
        <c:crosses val="autoZero"/>
        <c:auto val="1"/>
        <c:lblAlgn val="ctr"/>
        <c:lblOffset val="100"/>
        <c:noMultiLvlLbl val="0"/>
      </c:catAx>
      <c:valAx>
        <c:axId val="196384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383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 b="1"/>
      </a:pPr>
      <a:endParaRPr lang="es-E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65137780164187E-2"/>
          <c:y val="2.5867496204125467E-2"/>
          <c:w val="0.92103543817406153"/>
          <c:h val="0.774018442395289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Hoja1!$K$58</c:f>
              <c:strCache>
                <c:ptCount val="1"/>
                <c:pt idx="0">
                  <c:v>Active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Hoja1!$J$59:$J$67</c:f>
              <c:strCache>
                <c:ptCount val="9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Mon+1</c:v>
                </c:pt>
                <c:pt idx="6">
                  <c:v>Tue+1</c:v>
                </c:pt>
                <c:pt idx="7">
                  <c:v>Wed+1</c:v>
                </c:pt>
                <c:pt idx="8">
                  <c:v>More</c:v>
                </c:pt>
              </c:strCache>
            </c:strRef>
          </c:cat>
          <c:val>
            <c:numRef>
              <c:f>Hoja1!$K$59:$K$67</c:f>
              <c:numCache>
                <c:formatCode>0%</c:formatCode>
                <c:ptCount val="9"/>
                <c:pt idx="0">
                  <c:v>0</c:v>
                </c:pt>
                <c:pt idx="1">
                  <c:v>0.2849891225525743</c:v>
                </c:pt>
                <c:pt idx="2">
                  <c:v>0.22117476432197244</c:v>
                </c:pt>
                <c:pt idx="3">
                  <c:v>0.18346627991298042</c:v>
                </c:pt>
                <c:pt idx="4">
                  <c:v>9.4996374184191448E-2</c:v>
                </c:pt>
                <c:pt idx="5">
                  <c:v>1.4503263234227702E-3</c:v>
                </c:pt>
                <c:pt idx="6">
                  <c:v>1.9579405366207395E-2</c:v>
                </c:pt>
                <c:pt idx="7">
                  <c:v>7.251631617113851E-3</c:v>
                </c:pt>
                <c:pt idx="8">
                  <c:v>1.7403915881073241E-2</c:v>
                </c:pt>
              </c:numCache>
            </c:numRef>
          </c:val>
        </c:ser>
        <c:ser>
          <c:idx val="1"/>
          <c:order val="1"/>
          <c:tx>
            <c:strRef>
              <c:f>Hoja1!$L$58</c:f>
              <c:strCache>
                <c:ptCount val="1"/>
                <c:pt idx="0">
                  <c:v>Retired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Hoja1!$J$59:$J$67</c:f>
              <c:strCache>
                <c:ptCount val="9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Mon+1</c:v>
                </c:pt>
                <c:pt idx="6">
                  <c:v>Tue+1</c:v>
                </c:pt>
                <c:pt idx="7">
                  <c:v>Wed+1</c:v>
                </c:pt>
                <c:pt idx="8">
                  <c:v>More</c:v>
                </c:pt>
              </c:strCache>
            </c:strRef>
          </c:cat>
          <c:val>
            <c:numRef>
              <c:f>Hoja1!$L$59:$L$67</c:f>
              <c:numCache>
                <c:formatCode>0%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1.5953589557650472E-2</c:v>
                </c:pt>
                <c:pt idx="4">
                  <c:v>2.9006526468455404E-2</c:v>
                </c:pt>
                <c:pt idx="5">
                  <c:v>2.9006526468455403E-3</c:v>
                </c:pt>
                <c:pt idx="6">
                  <c:v>3.6258158085569255E-3</c:v>
                </c:pt>
                <c:pt idx="7">
                  <c:v>2.9006526468455404E-2</c:v>
                </c:pt>
                <c:pt idx="8">
                  <c:v>4.060913705583756E-2</c:v>
                </c:pt>
              </c:numCache>
            </c:numRef>
          </c:val>
        </c:ser>
        <c:ser>
          <c:idx val="2"/>
          <c:order val="2"/>
          <c:tx>
            <c:strRef>
              <c:f>Hoja1!$M$58</c:f>
              <c:strCache>
                <c:ptCount val="1"/>
                <c:pt idx="0">
                  <c:v>Inactive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Hoja1!$J$59:$J$67</c:f>
              <c:strCache>
                <c:ptCount val="9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Mon+1</c:v>
                </c:pt>
                <c:pt idx="6">
                  <c:v>Tue+1</c:v>
                </c:pt>
                <c:pt idx="7">
                  <c:v>Wed+1</c:v>
                </c:pt>
                <c:pt idx="8">
                  <c:v>More</c:v>
                </c:pt>
              </c:strCache>
            </c:strRef>
          </c:cat>
          <c:val>
            <c:numRef>
              <c:f>Hoja1!$M$59:$M$67</c:f>
              <c:numCache>
                <c:formatCode>0%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2.1029731689630168E-2</c:v>
                </c:pt>
                <c:pt idx="4">
                  <c:v>1.015228426395939E-2</c:v>
                </c:pt>
                <c:pt idx="5">
                  <c:v>2.1754894851341551E-3</c:v>
                </c:pt>
                <c:pt idx="6">
                  <c:v>1.015228426395939E-2</c:v>
                </c:pt>
                <c:pt idx="7">
                  <c:v>7.2516316171138508E-4</c:v>
                </c:pt>
                <c:pt idx="8">
                  <c:v>4.3509789702683103E-3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963838064"/>
        <c:axId val="1963835344"/>
      </c:barChart>
      <c:catAx>
        <c:axId val="196383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3835344"/>
        <c:crosses val="autoZero"/>
        <c:auto val="1"/>
        <c:lblAlgn val="ctr"/>
        <c:lblOffset val="100"/>
        <c:noMultiLvlLbl val="0"/>
      </c:catAx>
      <c:valAx>
        <c:axId val="196383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383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Hoja1!$F$32</c:f>
              <c:strCache>
                <c:ptCount val="1"/>
                <c:pt idx="0">
                  <c:v>2015</c:v>
                </c:pt>
              </c:strCache>
            </c:strRef>
          </c:tx>
          <c:spPr>
            <a:pattFill prst="pct75">
              <a:fgClr>
                <a:srgbClr val="CC3300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Hoja1!$E$33:$E$35</c:f>
              <c:strCache>
                <c:ptCount val="3"/>
                <c:pt idx="0">
                  <c:v>Active</c:v>
                </c:pt>
                <c:pt idx="1">
                  <c:v>Retired</c:v>
                </c:pt>
                <c:pt idx="2">
                  <c:v>Inactive</c:v>
                </c:pt>
              </c:strCache>
            </c:strRef>
          </c:cat>
          <c:val>
            <c:numRef>
              <c:f>Hoja1!$F$33:$F$35</c:f>
              <c:numCache>
                <c:formatCode>0.0%</c:formatCode>
                <c:ptCount val="3"/>
                <c:pt idx="0">
                  <c:v>0.6481409001956947</c:v>
                </c:pt>
                <c:pt idx="1">
                  <c:v>0.24129158512720156</c:v>
                </c:pt>
                <c:pt idx="2">
                  <c:v>0.11056751467710371</c:v>
                </c:pt>
              </c:numCache>
            </c:numRef>
          </c:val>
        </c:ser>
        <c:ser>
          <c:idx val="1"/>
          <c:order val="1"/>
          <c:tx>
            <c:strRef>
              <c:f>Hoja1!$G$32</c:f>
              <c:strCache>
                <c:ptCount val="1"/>
                <c:pt idx="0">
                  <c:v>2019</c:v>
                </c:pt>
              </c:strCache>
            </c:strRef>
          </c:tx>
          <c:spPr>
            <a:gradFill>
              <a:gsLst>
                <a:gs pos="0">
                  <a:schemeClr val="tx2"/>
                </a:gs>
                <a:gs pos="93000">
                  <a:schemeClr val="accent1">
                    <a:lumMod val="45000"/>
                    <a:lumOff val="55000"/>
                  </a:schemeClr>
                </a:gs>
                <a:gs pos="98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Hoja1!$E$33:$E$35</c:f>
              <c:strCache>
                <c:ptCount val="3"/>
                <c:pt idx="0">
                  <c:v>Active</c:v>
                </c:pt>
                <c:pt idx="1">
                  <c:v>Retired</c:v>
                </c:pt>
                <c:pt idx="2">
                  <c:v>Inactive</c:v>
                </c:pt>
              </c:strCache>
            </c:strRef>
          </c:cat>
          <c:val>
            <c:numRef>
              <c:f>Hoja1!$G$33:$G$35</c:f>
              <c:numCache>
                <c:formatCode>0.0%</c:formatCode>
                <c:ptCount val="3"/>
                <c:pt idx="0">
                  <c:v>0.73727984344422703</c:v>
                </c:pt>
                <c:pt idx="1">
                  <c:v>0.16193737769080235</c:v>
                </c:pt>
                <c:pt idx="2">
                  <c:v>0.10078277886497064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-15"/>
        <c:axId val="1963844592"/>
        <c:axId val="1963840240"/>
      </c:barChart>
      <c:catAx>
        <c:axId val="196384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3840240"/>
        <c:crosses val="autoZero"/>
        <c:auto val="1"/>
        <c:lblAlgn val="ctr"/>
        <c:lblOffset val="100"/>
        <c:noMultiLvlLbl val="0"/>
      </c:catAx>
      <c:valAx>
        <c:axId val="196384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384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Hoja1!$F$38</c:f>
              <c:strCache>
                <c:ptCount val="1"/>
                <c:pt idx="0">
                  <c:v>2015</c:v>
                </c:pt>
              </c:strCache>
            </c:strRef>
          </c:tx>
          <c:spPr>
            <a:pattFill prst="trellis">
              <a:fgClr>
                <a:srgbClr val="CC3300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Hoja1!$E$39:$E$41</c:f>
              <c:strCache>
                <c:ptCount val="3"/>
                <c:pt idx="0">
                  <c:v>Active</c:v>
                </c:pt>
                <c:pt idx="1">
                  <c:v>Retired</c:v>
                </c:pt>
                <c:pt idx="2">
                  <c:v>Inactive</c:v>
                </c:pt>
              </c:strCache>
            </c:strRef>
          </c:cat>
          <c:val>
            <c:numRef>
              <c:f>Hoja1!$F$39:$F$41</c:f>
              <c:numCache>
                <c:formatCode>0.0%</c:formatCode>
                <c:ptCount val="3"/>
                <c:pt idx="0">
                  <c:v>0.69175108538350216</c:v>
                </c:pt>
                <c:pt idx="1">
                  <c:v>0.26917510853835019</c:v>
                </c:pt>
                <c:pt idx="2">
                  <c:v>3.9073806078147609E-2</c:v>
                </c:pt>
              </c:numCache>
            </c:numRef>
          </c:val>
        </c:ser>
        <c:ser>
          <c:idx val="1"/>
          <c:order val="1"/>
          <c:tx>
            <c:strRef>
              <c:f>Hoja1!$G$38</c:f>
              <c:strCache>
                <c:ptCount val="1"/>
                <c:pt idx="0">
                  <c:v>2019</c:v>
                </c:pt>
              </c:strCache>
            </c:strRef>
          </c:tx>
          <c:spPr>
            <a:gradFill>
              <a:gsLst>
                <a:gs pos="0">
                  <a:schemeClr val="tx2"/>
                </a:gs>
                <a:gs pos="97000">
                  <a:schemeClr val="accent1">
                    <a:lumMod val="45000"/>
                    <a:lumOff val="55000"/>
                  </a:schemeClr>
                </a:gs>
                <a:gs pos="98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Hoja1!$E$39:$E$41</c:f>
              <c:strCache>
                <c:ptCount val="3"/>
                <c:pt idx="0">
                  <c:v>Active</c:v>
                </c:pt>
                <c:pt idx="1">
                  <c:v>Retired</c:v>
                </c:pt>
                <c:pt idx="2">
                  <c:v>Inactive</c:v>
                </c:pt>
              </c:strCache>
            </c:strRef>
          </c:cat>
          <c:val>
            <c:numRef>
              <c:f>Hoja1!$G$39:$G$41</c:f>
              <c:numCache>
                <c:formatCode>0.0%</c:formatCode>
                <c:ptCount val="3"/>
                <c:pt idx="0">
                  <c:v>0.57597684515195369</c:v>
                </c:pt>
                <c:pt idx="1">
                  <c:v>0.35600578871201155</c:v>
                </c:pt>
                <c:pt idx="2">
                  <c:v>6.8017366136034735E-2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-15"/>
        <c:axId val="1963836976"/>
        <c:axId val="1963843504"/>
      </c:barChart>
      <c:catAx>
        <c:axId val="196383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3843504"/>
        <c:crosses val="autoZero"/>
        <c:auto val="1"/>
        <c:lblAlgn val="ctr"/>
        <c:lblOffset val="100"/>
        <c:noMultiLvlLbl val="0"/>
      </c:catAx>
      <c:valAx>
        <c:axId val="196384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383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0.06422</cdr:x>
      <cdr:y>0.84932</cdr:y>
    </cdr:from>
    <cdr:to>
      <cdr:x>0.55046</cdr:x>
      <cdr:y>0.90902</cdr:y>
    </cdr:to>
    <cdr:sp macro="" textlink="">
      <cdr:nvSpPr>
        <cdr:cNvPr id="2" name="Rectángulo 1"/>
        <cdr:cNvSpPr/>
      </cdr:nvSpPr>
      <cdr:spPr>
        <a:xfrm xmlns:a="http://schemas.openxmlformats.org/drawingml/2006/main">
          <a:off x="504056" y="4464496"/>
          <a:ext cx="3816424" cy="31382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s-ES" sz="1200" b="1" dirty="0" err="1" smtClean="0">
              <a:solidFill>
                <a:schemeClr val="tx1"/>
              </a:solidFill>
            </a:rPr>
            <a:t>Week</a:t>
          </a:r>
          <a:r>
            <a:rPr lang="es-ES" sz="1200" b="1" dirty="0" smtClean="0">
              <a:solidFill>
                <a:schemeClr val="tx1"/>
              </a:solidFill>
            </a:rPr>
            <a:t> “w”</a:t>
          </a:r>
          <a:endParaRPr lang="es-ES" sz="1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0.57798</cdr:x>
      <cdr:y>0.85075</cdr:y>
    </cdr:from>
    <cdr:to>
      <cdr:x>0.98165</cdr:x>
      <cdr:y>0.91045</cdr:y>
    </cdr:to>
    <cdr:sp macro="" textlink="">
      <cdr:nvSpPr>
        <cdr:cNvPr id="3" name="Rectángulo 2"/>
        <cdr:cNvSpPr/>
      </cdr:nvSpPr>
      <cdr:spPr>
        <a:xfrm xmlns:a="http://schemas.openxmlformats.org/drawingml/2006/main">
          <a:off x="4536504" y="4104456"/>
          <a:ext cx="3168352" cy="288032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1200" b="1" dirty="0" err="1" smtClean="0">
              <a:solidFill>
                <a:schemeClr val="tx1"/>
              </a:solidFill>
            </a:rPr>
            <a:t>Week</a:t>
          </a:r>
          <a:r>
            <a:rPr lang="es-ES" sz="1200" b="1" dirty="0" smtClean="0">
              <a:solidFill>
                <a:schemeClr val="tx1"/>
              </a:solidFill>
            </a:rPr>
            <a:t> “w+1”</a:t>
          </a:r>
          <a:endParaRPr lang="es-ES" sz="1200" b="1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530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l" defTabSz="907690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868613" cy="530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 defTabSz="907690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91650"/>
            <a:ext cx="2944813" cy="454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l" defTabSz="907690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91650"/>
            <a:ext cx="2868613" cy="454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 defTabSz="906463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645A735-FB30-4326-A857-DC0462991A7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0352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l" defTabSz="907690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 defTabSz="907690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l" defTabSz="907690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 defTabSz="906463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BAEB66E-BFAD-40D2-86DD-9E7364B37B5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241021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2 Marcador de notas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 smtClean="0"/>
              <a:t>I </a:t>
            </a:r>
            <a:r>
              <a:rPr lang="es-ES" altLang="es-ES" dirty="0" err="1" smtClean="0"/>
              <a:t>was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listening</a:t>
            </a:r>
            <a:r>
              <a:rPr lang="es-ES" altLang="es-ES" dirty="0" smtClean="0"/>
              <a:t> to </a:t>
            </a:r>
            <a:r>
              <a:rPr lang="es-ES" altLang="es-ES" dirty="0" err="1" smtClean="0"/>
              <a:t>yur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presentations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these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days</a:t>
            </a:r>
            <a:r>
              <a:rPr lang="es-ES" altLang="es-ES" dirty="0" smtClean="0"/>
              <a:t> and I </a:t>
            </a:r>
            <a:r>
              <a:rPr lang="es-ES" altLang="es-ES" dirty="0" err="1" smtClean="0"/>
              <a:t>was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thinking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how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different</a:t>
            </a:r>
            <a:r>
              <a:rPr lang="es-ES" altLang="es-ES" dirty="0" smtClean="0"/>
              <a:t> mine </a:t>
            </a:r>
            <a:r>
              <a:rPr lang="es-ES" altLang="es-ES" dirty="0" err="1" smtClean="0"/>
              <a:t>was</a:t>
            </a:r>
            <a:r>
              <a:rPr lang="es-ES" altLang="es-ES" dirty="0" smtClean="0"/>
              <a:t>.</a:t>
            </a:r>
          </a:p>
          <a:p>
            <a:endParaRPr lang="es-ES" altLang="es-ES" dirty="0" smtClean="0"/>
          </a:p>
          <a:p>
            <a:r>
              <a:rPr lang="es-ES" altLang="es-ES" dirty="0" err="1" smtClean="0"/>
              <a:t>Because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I’m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not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going</a:t>
            </a:r>
            <a:r>
              <a:rPr lang="es-ES" altLang="es-ES" dirty="0" smtClean="0"/>
              <a:t> to </a:t>
            </a:r>
            <a:r>
              <a:rPr lang="es-ES" altLang="es-ES" dirty="0" err="1" smtClean="0"/>
              <a:t>present</a:t>
            </a:r>
            <a:r>
              <a:rPr lang="es-ES" altLang="es-ES" dirty="0" smtClean="0"/>
              <a:t> a </a:t>
            </a:r>
            <a:r>
              <a:rPr lang="es-ES" altLang="es-ES" dirty="0" err="1" smtClean="0"/>
              <a:t>scientific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study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with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complez</a:t>
            </a:r>
            <a:r>
              <a:rPr lang="es-ES" altLang="es-ES" dirty="0" smtClean="0"/>
              <a:t> formulas , </a:t>
            </a:r>
            <a:r>
              <a:rPr lang="es-ES" altLang="es-ES" dirty="0" err="1" smtClean="0"/>
              <a:t>etc</a:t>
            </a:r>
            <a:r>
              <a:rPr lang="es-ES" altLang="es-ES" dirty="0" smtClean="0"/>
              <a:t>,,,</a:t>
            </a:r>
            <a:r>
              <a:rPr lang="es-ES" altLang="es-ES" dirty="0" err="1" smtClean="0"/>
              <a:t>but</a:t>
            </a:r>
            <a:r>
              <a:rPr lang="es-ES" altLang="es-ES" dirty="0" smtClean="0"/>
              <a:t> I </a:t>
            </a:r>
            <a:r>
              <a:rPr lang="es-ES" altLang="es-ES" dirty="0" err="1" smtClean="0"/>
              <a:t>just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want</a:t>
            </a:r>
            <a:r>
              <a:rPr lang="es-ES" altLang="es-ES" dirty="0" smtClean="0"/>
              <a:t> to share </a:t>
            </a:r>
            <a:r>
              <a:rPr lang="es-ES" altLang="es-ES" dirty="0" err="1" smtClean="0"/>
              <a:t>with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you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an</a:t>
            </a:r>
            <a:r>
              <a:rPr lang="es-ES" altLang="es-ES" dirty="0" smtClean="0"/>
              <a:t> </a:t>
            </a:r>
            <a:r>
              <a:rPr lang="es-ES" altLang="es-ES" baseline="0" dirty="0" err="1" smtClean="0"/>
              <a:t>emprirical</a:t>
            </a:r>
            <a:r>
              <a:rPr lang="es-ES" altLang="es-ES" baseline="0" dirty="0" smtClean="0"/>
              <a:t>  </a:t>
            </a:r>
            <a:r>
              <a:rPr lang="es-ES" altLang="es-ES" baseline="0" dirty="0" err="1" smtClean="0"/>
              <a:t>experiment</a:t>
            </a:r>
            <a:r>
              <a:rPr lang="es-ES" altLang="es-ES" baseline="0" dirty="0" smtClean="0"/>
              <a:t> in </a:t>
            </a:r>
            <a:r>
              <a:rPr lang="es-ES" altLang="es-ES" baseline="0" dirty="0" err="1" smtClean="0"/>
              <a:t>the</a:t>
            </a:r>
            <a:r>
              <a:rPr lang="es-ES" altLang="es-ES" baseline="0" dirty="0" smtClean="0"/>
              <a:t> CATI of </a:t>
            </a:r>
            <a:r>
              <a:rPr lang="es-ES" altLang="es-ES" baseline="0" dirty="0" err="1" smtClean="0"/>
              <a:t>the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Spanish</a:t>
            </a:r>
            <a:r>
              <a:rPr lang="es-ES" altLang="es-ES" baseline="0" dirty="0" smtClean="0"/>
              <a:t> LFS, </a:t>
            </a:r>
            <a:r>
              <a:rPr lang="es-ES" altLang="es-ES" baseline="0" dirty="0" err="1" smtClean="0"/>
              <a:t>the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precedents</a:t>
            </a:r>
            <a:r>
              <a:rPr lang="es-ES" altLang="es-ES" baseline="0" dirty="0" smtClean="0"/>
              <a:t> and </a:t>
            </a:r>
            <a:r>
              <a:rPr lang="es-ES" altLang="es-ES" baseline="0" dirty="0" err="1" smtClean="0"/>
              <a:t>the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results</a:t>
            </a:r>
            <a:r>
              <a:rPr lang="es-ES" altLang="es-ES" baseline="0" dirty="0" smtClean="0"/>
              <a:t>…</a:t>
            </a:r>
            <a:endParaRPr lang="es-ES" altLang="es-ES" dirty="0" smtClean="0"/>
          </a:p>
        </p:txBody>
      </p:sp>
      <p:sp>
        <p:nvSpPr>
          <p:cNvPr id="102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1pPr>
            <a:lvl2pPr marL="742950" indent="-28575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2pPr>
            <a:lvl3pPr marL="11430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3pPr>
            <a:lvl4pPr marL="16002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4pPr>
            <a:lvl5pPr marL="20574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9pPr>
          </a:lstStyle>
          <a:p>
            <a:fld id="{972424EC-8F6E-4A32-8885-E6971984642B}" type="slidenum">
              <a:rPr lang="es-ES_tradnl" altLang="es-ES" sz="1200" b="0" smtClean="0">
                <a:solidFill>
                  <a:schemeClr val="tx1"/>
                </a:solidFill>
              </a:rPr>
              <a:pPr/>
              <a:t>1</a:t>
            </a:fld>
            <a:endParaRPr lang="es-ES_tradnl" altLang="es-ES" sz="1200" b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135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S_tradnl" kern="0" dirty="0" err="1" smtClean="0"/>
              <a:t>First</a:t>
            </a:r>
            <a:r>
              <a:rPr lang="es-ES_tradnl" kern="0" dirty="0" smtClean="0"/>
              <a:t> of </a:t>
            </a:r>
            <a:r>
              <a:rPr lang="es-ES_tradnl" kern="0" dirty="0" err="1" smtClean="0"/>
              <a:t>all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Some</a:t>
            </a:r>
            <a:r>
              <a:rPr lang="es-ES_tradnl" kern="0" dirty="0" smtClean="0"/>
              <a:t> general ideas </a:t>
            </a:r>
            <a:r>
              <a:rPr lang="es-ES_tradnl" kern="0" dirty="0" err="1" smtClean="0"/>
              <a:t>about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spanish</a:t>
            </a:r>
            <a:r>
              <a:rPr lang="es-ES_tradnl" kern="0" dirty="0" smtClean="0"/>
              <a:t> LFS </a:t>
            </a:r>
            <a:r>
              <a:rPr lang="es-ES_tradnl" kern="0" dirty="0" err="1" smtClean="0"/>
              <a:t>It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is</a:t>
            </a:r>
            <a:r>
              <a:rPr lang="es-ES_tradnl" kern="0" dirty="0" smtClean="0"/>
              <a:t> general culture to be </a:t>
            </a:r>
            <a:r>
              <a:rPr lang="es-ES_tradnl" kern="0" dirty="0" err="1" smtClean="0"/>
              <a:t>able</a:t>
            </a:r>
            <a:r>
              <a:rPr lang="es-ES_tradnl" kern="0" dirty="0" smtClean="0"/>
              <a:t> to </a:t>
            </a:r>
            <a:r>
              <a:rPr lang="es-ES_tradnl" kern="0" dirty="0" err="1" smtClean="0"/>
              <a:t>better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understand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the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presentation</a:t>
            </a:r>
            <a:endParaRPr lang="es-ES_tradnl" kern="0" dirty="0" smtClean="0"/>
          </a:p>
          <a:p>
            <a:pPr>
              <a:defRPr/>
            </a:pPr>
            <a:endParaRPr lang="es-ES_tradnl" u="sng" kern="0" dirty="0" smtClean="0"/>
          </a:p>
          <a:p>
            <a:pPr>
              <a:defRPr/>
            </a:pPr>
            <a:r>
              <a:rPr lang="es-ES_tradnl" u="sng" kern="0" dirty="0" err="1" smtClean="0"/>
              <a:t>One</a:t>
            </a:r>
            <a:r>
              <a:rPr lang="es-ES_tradnl" u="sng" kern="0" dirty="0" smtClean="0"/>
              <a:t> of </a:t>
            </a:r>
            <a:r>
              <a:rPr lang="es-ES_tradnl" u="sng" kern="0" dirty="0" err="1" smtClean="0"/>
              <a:t>the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biggest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quarterly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sample</a:t>
            </a:r>
            <a:r>
              <a:rPr lang="es-ES_tradnl" u="sng" kern="0" dirty="0" smtClean="0"/>
              <a:t> in </a:t>
            </a:r>
            <a:r>
              <a:rPr lang="es-ES_tradnl" u="sng" kern="0" dirty="0" err="1" smtClean="0"/>
              <a:t>the</a:t>
            </a:r>
            <a:r>
              <a:rPr lang="es-ES_tradnl" u="sng" kern="0" dirty="0" smtClean="0"/>
              <a:t> EU.</a:t>
            </a:r>
          </a:p>
          <a:p>
            <a:pPr>
              <a:defRPr/>
            </a:pPr>
            <a:r>
              <a:rPr lang="es-ES_tradnl" u="sng" kern="0" dirty="0" err="1" smtClean="0"/>
              <a:t>Empty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households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remain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during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six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waves</a:t>
            </a:r>
            <a:r>
              <a:rPr lang="es-ES_tradnl" u="sng" kern="0" dirty="0" smtClean="0"/>
              <a:t>. So </a:t>
            </a:r>
            <a:r>
              <a:rPr lang="es-ES_tradnl" u="sng" kern="0" dirty="0" err="1" smtClean="0"/>
              <a:t>the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effective</a:t>
            </a:r>
            <a:r>
              <a:rPr lang="es-ES_tradnl" u="sng" kern="0" dirty="0" smtClean="0"/>
              <a:t> simple </a:t>
            </a:r>
            <a:r>
              <a:rPr lang="es-ES_tradnl" u="sng" kern="0" dirty="0" err="1" smtClean="0"/>
              <a:t>is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about</a:t>
            </a:r>
            <a:r>
              <a:rPr lang="es-ES_tradnl" u="sng" kern="0" dirty="0" smtClean="0"/>
              <a:t> 70% of </a:t>
            </a:r>
            <a:r>
              <a:rPr lang="es-ES_tradnl" u="sng" kern="0" dirty="0" err="1" smtClean="0"/>
              <a:t>the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initial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sample</a:t>
            </a:r>
            <a:r>
              <a:rPr lang="es-ES_tradnl" u="sng" kern="0" dirty="0" smtClean="0"/>
              <a:t>.</a:t>
            </a:r>
          </a:p>
          <a:p>
            <a:pPr>
              <a:defRPr/>
            </a:pPr>
            <a:endParaRPr lang="es-ES_tradnl" u="sng" kern="0" dirty="0" smtClean="0"/>
          </a:p>
          <a:p>
            <a:pPr>
              <a:defRPr/>
            </a:pPr>
            <a:r>
              <a:rPr lang="es-ES_tradnl" u="sng" kern="0" dirty="0" err="1" smtClean="0"/>
              <a:t>This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is</a:t>
            </a:r>
            <a:r>
              <a:rPr lang="es-ES_tradnl" u="sng" kern="0" dirty="0" smtClean="0"/>
              <a:t> to </a:t>
            </a:r>
            <a:r>
              <a:rPr lang="es-ES_tradnl" u="sng" kern="0" dirty="0" err="1" smtClean="0"/>
              <a:t>give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an</a:t>
            </a:r>
            <a:r>
              <a:rPr lang="es-ES_tradnl" u="sng" kern="0" dirty="0" smtClean="0"/>
              <a:t> idea of </a:t>
            </a:r>
            <a:r>
              <a:rPr lang="es-ES_tradnl" u="sng" kern="0" dirty="0" err="1" smtClean="0"/>
              <a:t>the</a:t>
            </a:r>
            <a:r>
              <a:rPr lang="es-ES_tradnl" u="sng" kern="0" dirty="0" smtClean="0"/>
              <a:t> </a:t>
            </a:r>
            <a:r>
              <a:rPr lang="es-ES_tradnl" u="sng" kern="0" dirty="0" err="1" smtClean="0"/>
              <a:t>importance</a:t>
            </a:r>
            <a:r>
              <a:rPr lang="es-ES_tradnl" u="sng" kern="0" dirty="0" smtClean="0"/>
              <a:t> of CATI </a:t>
            </a:r>
            <a:r>
              <a:rPr lang="es-ES_tradnl" u="sng" kern="0" dirty="0" err="1" smtClean="0"/>
              <a:t>system</a:t>
            </a:r>
            <a:r>
              <a:rPr lang="es-ES_tradnl" u="sng" kern="0" dirty="0" smtClean="0"/>
              <a:t> in </a:t>
            </a:r>
            <a:r>
              <a:rPr lang="es-ES_tradnl" u="sng" kern="0" dirty="0" err="1" smtClean="0"/>
              <a:t>Spanish</a:t>
            </a:r>
            <a:r>
              <a:rPr lang="es-ES_tradnl" u="sng" kern="0" dirty="0" smtClean="0"/>
              <a:t> LFS. </a:t>
            </a:r>
            <a:r>
              <a:rPr lang="en-US" dirty="0" smtClean="0"/>
              <a:t>The correct functioning of the algorithm is of vital importance for the collection</a:t>
            </a:r>
            <a:endParaRPr lang="es-ES_tradnl" u="sng" kern="0" dirty="0" smtClean="0"/>
          </a:p>
          <a:p>
            <a:pPr>
              <a:defRPr/>
            </a:pPr>
            <a:endParaRPr lang="es-ES" dirty="0"/>
          </a:p>
        </p:txBody>
      </p:sp>
      <p:sp>
        <p:nvSpPr>
          <p:cNvPr id="12292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1pPr>
            <a:lvl2pPr marL="742950" indent="-28575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2pPr>
            <a:lvl3pPr marL="11430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3pPr>
            <a:lvl4pPr marL="16002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4pPr>
            <a:lvl5pPr marL="20574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9pPr>
          </a:lstStyle>
          <a:p>
            <a:fld id="{C6917B2C-82BC-44FB-A44A-DD6F6AE9B3D5}" type="slidenum">
              <a:rPr lang="es-ES_tradnl" altLang="es-ES" sz="1200" b="0" smtClean="0">
                <a:solidFill>
                  <a:schemeClr val="tx1"/>
                </a:solidFill>
              </a:rPr>
              <a:pPr/>
              <a:t>2</a:t>
            </a:fld>
            <a:endParaRPr lang="es-ES_tradnl" altLang="es-ES" sz="1200" b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744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05165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Maximum</a:t>
            </a:r>
            <a:r>
              <a:rPr lang="es-ES" dirty="0" smtClean="0"/>
              <a:t> </a:t>
            </a:r>
            <a:r>
              <a:rPr lang="es-ES" dirty="0" err="1" smtClean="0"/>
              <a:t>number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calls</a:t>
            </a:r>
            <a:r>
              <a:rPr lang="es-ES" baseline="0" dirty="0" smtClean="0"/>
              <a:t> per </a:t>
            </a:r>
            <a:r>
              <a:rPr lang="es-ES" baseline="0" dirty="0" err="1" smtClean="0"/>
              <a:t>day</a:t>
            </a:r>
            <a:r>
              <a:rPr lang="es-ES" baseline="0" dirty="0" smtClean="0"/>
              <a:t> 5 ,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taking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into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account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repeated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ones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an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appointment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or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interrupted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calling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63231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Marcador de nota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smtClean="0"/>
              <a:t>Every week 3500 new households</a:t>
            </a:r>
          </a:p>
          <a:p>
            <a:endParaRPr lang="es-ES" altLang="es-ES" smtClean="0"/>
          </a:p>
          <a:p>
            <a:r>
              <a:rPr lang="es-ES" altLang="es-ES" smtClean="0"/>
              <a:t>We see the patrón of productivity in a usual week. Mon and tues with high effectivity and descending until Friday with very low effectivity.</a:t>
            </a:r>
          </a:p>
          <a:p>
            <a:r>
              <a:rPr lang="es-ES" altLang="es-ES" smtClean="0"/>
              <a:t>This effect cause </a:t>
            </a:r>
          </a:p>
        </p:txBody>
      </p:sp>
      <p:sp>
        <p:nvSpPr>
          <p:cNvPr id="17412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1pPr>
            <a:lvl2pPr marL="742950" indent="-28575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2pPr>
            <a:lvl3pPr marL="11430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3pPr>
            <a:lvl4pPr marL="16002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4pPr>
            <a:lvl5pPr marL="20574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9pPr>
          </a:lstStyle>
          <a:p>
            <a:fld id="{05174377-102B-4D46-9947-6980F48056DC}" type="slidenum">
              <a:rPr lang="es-ES_tradnl" altLang="es-ES" sz="1200" b="0" smtClean="0">
                <a:solidFill>
                  <a:schemeClr val="tx1"/>
                </a:solidFill>
              </a:rPr>
              <a:pPr/>
              <a:t>5</a:t>
            </a:fld>
            <a:endParaRPr lang="es-ES_tradnl" altLang="es-ES" sz="1200" b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735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Marcador de nota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 err="1" smtClean="0"/>
              <a:t>Every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week</a:t>
            </a:r>
            <a:r>
              <a:rPr lang="es-ES" altLang="es-ES" dirty="0" smtClean="0"/>
              <a:t> 3500 new </a:t>
            </a:r>
            <a:r>
              <a:rPr lang="es-ES" altLang="es-ES" dirty="0" err="1" smtClean="0"/>
              <a:t>households</a:t>
            </a:r>
            <a:endParaRPr lang="es-ES" altLang="es-ES" dirty="0" smtClean="0"/>
          </a:p>
          <a:p>
            <a:endParaRPr lang="es-ES" altLang="es-ES" dirty="0" smtClean="0"/>
          </a:p>
          <a:p>
            <a:r>
              <a:rPr lang="es-ES" altLang="es-ES" dirty="0" err="1" smtClean="0"/>
              <a:t>Here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we</a:t>
            </a:r>
            <a:r>
              <a:rPr lang="es-ES" altLang="es-ES" dirty="0" smtClean="0"/>
              <a:t> can </a:t>
            </a:r>
            <a:r>
              <a:rPr lang="es-ES" altLang="es-ES" dirty="0" err="1" smtClean="0"/>
              <a:t>see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the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pattern</a:t>
            </a:r>
            <a:r>
              <a:rPr lang="es-ES" altLang="es-ES" dirty="0" smtClean="0"/>
              <a:t> of </a:t>
            </a:r>
            <a:r>
              <a:rPr lang="es-ES" altLang="es-ES" dirty="0" err="1" smtClean="0"/>
              <a:t>productivity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or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efectiveness</a:t>
            </a:r>
            <a:r>
              <a:rPr lang="es-ES" altLang="es-ES" dirty="0" smtClean="0"/>
              <a:t> in a usual </a:t>
            </a:r>
            <a:r>
              <a:rPr lang="es-ES" altLang="es-ES" dirty="0" err="1" smtClean="0"/>
              <a:t>week</a:t>
            </a:r>
            <a:r>
              <a:rPr lang="es-ES" altLang="es-ES" dirty="0" smtClean="0"/>
              <a:t>. </a:t>
            </a:r>
            <a:r>
              <a:rPr lang="es-ES" altLang="es-ES" dirty="0" err="1" smtClean="0"/>
              <a:t>Mon</a:t>
            </a:r>
            <a:r>
              <a:rPr lang="es-ES" altLang="es-ES" dirty="0" smtClean="0"/>
              <a:t> and </a:t>
            </a:r>
            <a:r>
              <a:rPr lang="es-ES" altLang="es-ES" dirty="0" err="1" smtClean="0"/>
              <a:t>tues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with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high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effectivity</a:t>
            </a:r>
            <a:r>
              <a:rPr lang="es-ES" altLang="es-ES" dirty="0" smtClean="0"/>
              <a:t> and </a:t>
            </a:r>
            <a:r>
              <a:rPr lang="es-ES" altLang="es-ES" dirty="0" err="1" smtClean="0"/>
              <a:t>descending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until</a:t>
            </a:r>
            <a:r>
              <a:rPr lang="es-ES" altLang="es-ES" dirty="0" smtClean="0"/>
              <a:t> Friday </a:t>
            </a:r>
            <a:r>
              <a:rPr lang="es-ES" altLang="es-ES" dirty="0" err="1" smtClean="0"/>
              <a:t>with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very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low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effectivity</a:t>
            </a:r>
            <a:r>
              <a:rPr lang="es-ES" altLang="es-ES" dirty="0" smtClean="0"/>
              <a:t>.</a:t>
            </a:r>
          </a:p>
          <a:p>
            <a:endParaRPr lang="es-ES" altLang="es-ES" dirty="0" smtClean="0"/>
          </a:p>
          <a:p>
            <a:r>
              <a:rPr lang="es-ES" altLang="es-ES" dirty="0" err="1" smtClean="0"/>
              <a:t>This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pattern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is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easy</a:t>
            </a:r>
            <a:r>
              <a:rPr lang="es-ES" altLang="es-ES" dirty="0" smtClean="0"/>
              <a:t> to </a:t>
            </a:r>
            <a:r>
              <a:rPr lang="es-ES" altLang="es-ES" dirty="0" err="1" smtClean="0"/>
              <a:t>explain</a:t>
            </a:r>
            <a:r>
              <a:rPr lang="es-ES" altLang="es-ES" dirty="0" smtClean="0"/>
              <a:t>. </a:t>
            </a:r>
            <a:r>
              <a:rPr lang="en-US" dirty="0" smtClean="0"/>
              <a:t>The first few days the  “easy interviews” are collected and on Friday there are only difficult homes left</a:t>
            </a:r>
            <a:endParaRPr lang="es-ES" altLang="es-ES" dirty="0" smtClean="0"/>
          </a:p>
          <a:p>
            <a:endParaRPr lang="es-ES" altLang="es-ES" dirty="0" smtClean="0"/>
          </a:p>
          <a:p>
            <a:r>
              <a:rPr lang="es-ES" altLang="es-ES" dirty="0" err="1" smtClean="0"/>
              <a:t>This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special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situation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on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fridays</a:t>
            </a:r>
            <a:r>
              <a:rPr lang="es-ES" altLang="es-ES" dirty="0" smtClean="0"/>
              <a:t>, </a:t>
            </a:r>
            <a:r>
              <a:rPr lang="es-ES" altLang="es-ES" dirty="0" err="1" smtClean="0"/>
              <a:t>with</a:t>
            </a:r>
            <a:r>
              <a:rPr lang="es-ES" altLang="es-ES" dirty="0" smtClean="0"/>
              <a:t> t</a:t>
            </a:r>
            <a:r>
              <a:rPr lang="en-US" dirty="0" smtClean="0"/>
              <a:t>his unsuccessful work can even cause a lot of discouragement and boredom to the interviewers</a:t>
            </a:r>
          </a:p>
          <a:p>
            <a:endParaRPr lang="en-US" altLang="es-ES" dirty="0" smtClean="0"/>
          </a:p>
          <a:p>
            <a:r>
              <a:rPr lang="es-ES" altLang="es-ES" dirty="0" smtClean="0"/>
              <a:t>In a 7-hours </a:t>
            </a:r>
            <a:r>
              <a:rPr lang="es-ES" altLang="es-ES" dirty="0" err="1" smtClean="0"/>
              <a:t>work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day</a:t>
            </a:r>
            <a:endParaRPr lang="es-ES" altLang="es-ES" dirty="0" smtClean="0"/>
          </a:p>
        </p:txBody>
      </p:sp>
      <p:sp>
        <p:nvSpPr>
          <p:cNvPr id="19460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1pPr>
            <a:lvl2pPr marL="742950" indent="-28575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2pPr>
            <a:lvl3pPr marL="11430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3pPr>
            <a:lvl4pPr marL="16002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4pPr>
            <a:lvl5pPr marL="20574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9pPr>
          </a:lstStyle>
          <a:p>
            <a:fld id="{F1C4E4EE-A573-4A89-AE53-2A8D099AC98B}" type="slidenum">
              <a:rPr lang="es-ES_tradnl" altLang="es-ES" sz="1200" b="0" smtClean="0">
                <a:solidFill>
                  <a:schemeClr val="tx1"/>
                </a:solidFill>
              </a:rPr>
              <a:pPr/>
              <a:t>6</a:t>
            </a:fld>
            <a:endParaRPr lang="es-ES_tradnl" altLang="es-ES" sz="1200" b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217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main</a:t>
            </a:r>
            <a:r>
              <a:rPr lang="es-ES" dirty="0" smtClean="0"/>
              <a:t> idea </a:t>
            </a:r>
            <a:r>
              <a:rPr lang="es-ES" dirty="0" err="1" smtClean="0"/>
              <a:t>is</a:t>
            </a:r>
            <a:r>
              <a:rPr lang="es-ES" dirty="0" smtClean="0"/>
              <a:t> to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put</a:t>
            </a:r>
            <a:r>
              <a:rPr lang="es-ES" baseline="0" dirty="0" smtClean="0"/>
              <a:t> more </a:t>
            </a:r>
            <a:r>
              <a:rPr lang="es-ES" baseline="0" dirty="0" err="1" smtClean="0"/>
              <a:t>resources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difficult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households</a:t>
            </a:r>
            <a:endParaRPr lang="es-ES" baseline="0" dirty="0" smtClean="0"/>
          </a:p>
          <a:p>
            <a:endParaRPr lang="es-ES" baseline="0" dirty="0" smtClean="0"/>
          </a:p>
          <a:p>
            <a:r>
              <a:rPr lang="es-ES" dirty="0" err="1" smtClean="0"/>
              <a:t>But</a:t>
            </a:r>
            <a:r>
              <a:rPr lang="es-ES" dirty="0" smtClean="0"/>
              <a:t>,  </a:t>
            </a:r>
            <a:r>
              <a:rPr lang="es-ES" dirty="0" err="1" smtClean="0"/>
              <a:t>which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households</a:t>
            </a:r>
            <a:r>
              <a:rPr lang="es-ES" dirty="0" smtClean="0"/>
              <a:t> are </a:t>
            </a:r>
            <a:r>
              <a:rPr lang="es-ES" dirty="0" err="1" smtClean="0"/>
              <a:t>easy</a:t>
            </a:r>
            <a:r>
              <a:rPr lang="es-ES" dirty="0" smtClean="0"/>
              <a:t>  and </a:t>
            </a:r>
            <a:r>
              <a:rPr lang="es-ES" dirty="0" err="1" smtClean="0"/>
              <a:t>which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ones</a:t>
            </a:r>
            <a:r>
              <a:rPr lang="es-ES" baseline="0" dirty="0" smtClean="0"/>
              <a:t>  </a:t>
            </a:r>
            <a:r>
              <a:rPr lang="es-ES" baseline="0" dirty="0" err="1" smtClean="0"/>
              <a:t>difficult</a:t>
            </a:r>
            <a:r>
              <a:rPr lang="es-ES" baseline="0" dirty="0" smtClean="0"/>
              <a:t>?</a:t>
            </a:r>
          </a:p>
          <a:p>
            <a:endParaRPr lang="es-ES" baseline="0" dirty="0" smtClean="0"/>
          </a:p>
          <a:p>
            <a:r>
              <a:rPr lang="es-ES" baseline="0" dirty="0" err="1" smtClean="0"/>
              <a:t>Interviewers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told</a:t>
            </a:r>
            <a:r>
              <a:rPr lang="es-ES" baseline="0" dirty="0" smtClean="0"/>
              <a:t> ,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easy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dwellings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those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where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free time and do </a:t>
            </a:r>
            <a:r>
              <a:rPr lang="es-ES" baseline="0" dirty="0" err="1" smtClean="0"/>
              <a:t>not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care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spent</a:t>
            </a:r>
            <a:r>
              <a:rPr lang="es-ES" baseline="0" dirty="0" smtClean="0"/>
              <a:t> 20 minutes </a:t>
            </a:r>
            <a:r>
              <a:rPr lang="es-ES" baseline="0" dirty="0" err="1" smtClean="0"/>
              <a:t>answering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telephone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questionnaire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baseline="0" dirty="0" err="1" smtClean="0"/>
              <a:t>Thois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clues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takes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us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think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retired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. And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did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classification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depending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laboral status of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 at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dwelling</a:t>
            </a:r>
            <a:r>
              <a:rPr lang="es-ES" baseline="0" dirty="0" smtClean="0"/>
              <a:t>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6129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can check that the classification is consistent drawing the</a:t>
            </a:r>
            <a:r>
              <a:rPr lang="en-US" baseline="0" dirty="0" smtClean="0"/>
              <a:t> graph of number of calls we need to finish a questionnaire.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50% of the type 2 households are got it at the very first attempt. We only need 1 call to get half of the type 2 dwellings.</a:t>
            </a:r>
          </a:p>
          <a:p>
            <a:r>
              <a:rPr lang="en-US" baseline="0" dirty="0" smtClean="0"/>
              <a:t>In the other hand with the first attempt we only get the 28% of the “Active” dwellings.</a:t>
            </a:r>
          </a:p>
          <a:p>
            <a:endParaRPr lang="en-US" dirty="0" smtClean="0"/>
          </a:p>
          <a:p>
            <a:r>
              <a:rPr lang="en-US" dirty="0" smtClean="0"/>
              <a:t>Type 1 households behave very similarly to those of type 2, so they are almost always treated together.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45794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Marcador de nota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 smtClean="0"/>
              <a:t>And </a:t>
            </a:r>
            <a:r>
              <a:rPr lang="es-ES" altLang="es-ES" dirty="0" err="1" smtClean="0"/>
              <a:t>what</a:t>
            </a:r>
            <a:r>
              <a:rPr lang="es-ES" altLang="es-ES" dirty="0" smtClean="0"/>
              <a:t> do </a:t>
            </a:r>
            <a:r>
              <a:rPr lang="es-ES" altLang="es-ES" dirty="0" err="1" smtClean="0"/>
              <a:t>we</a:t>
            </a:r>
            <a:r>
              <a:rPr lang="es-ES" altLang="es-ES" baseline="0" dirty="0" smtClean="0"/>
              <a:t> do , to </a:t>
            </a:r>
            <a:r>
              <a:rPr lang="es-ES" altLang="es-ES" baseline="0" dirty="0" err="1" smtClean="0"/>
              <a:t>focus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the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rtresources</a:t>
            </a:r>
            <a:r>
              <a:rPr lang="es-ES" altLang="es-ES" baseline="0" dirty="0" smtClean="0"/>
              <a:t> in </a:t>
            </a:r>
            <a:r>
              <a:rPr lang="es-ES" altLang="es-ES" baseline="0" dirty="0" err="1" smtClean="0"/>
              <a:t>difficult</a:t>
            </a:r>
            <a:r>
              <a:rPr lang="es-ES" altLang="es-ES" baseline="0" dirty="0" smtClean="0"/>
              <a:t> (active) </a:t>
            </a:r>
            <a:r>
              <a:rPr lang="es-ES" altLang="es-ES" baseline="0" dirty="0" err="1" smtClean="0"/>
              <a:t>dwellings</a:t>
            </a:r>
            <a:r>
              <a:rPr lang="es-ES" altLang="es-ES" baseline="0" dirty="0" smtClean="0"/>
              <a:t>….</a:t>
            </a:r>
          </a:p>
          <a:p>
            <a:endParaRPr lang="es-ES" altLang="es-ES" baseline="0" dirty="0" smtClean="0"/>
          </a:p>
          <a:p>
            <a:r>
              <a:rPr lang="es-ES" altLang="es-ES" baseline="0" dirty="0" err="1" smtClean="0"/>
              <a:t>We</a:t>
            </a:r>
            <a:r>
              <a:rPr lang="es-ES" altLang="es-ES" baseline="0" dirty="0" smtClean="0"/>
              <a:t> Split </a:t>
            </a:r>
            <a:r>
              <a:rPr lang="es-ES" altLang="es-ES" baseline="0" dirty="0" err="1" smtClean="0"/>
              <a:t>the</a:t>
            </a:r>
            <a:r>
              <a:rPr lang="es-ES" altLang="es-ES" baseline="0" dirty="0" smtClean="0"/>
              <a:t> “pool” in 2 </a:t>
            </a:r>
            <a:r>
              <a:rPr lang="es-ES" altLang="es-ES" baseline="0" dirty="0" err="1" smtClean="0"/>
              <a:t>different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sacs</a:t>
            </a:r>
            <a:r>
              <a:rPr lang="es-ES" altLang="es-ES" baseline="0" dirty="0" smtClean="0"/>
              <a:t>. </a:t>
            </a:r>
            <a:r>
              <a:rPr lang="es-ES" altLang="es-ES" baseline="0" dirty="0" err="1" smtClean="0"/>
              <a:t>We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keep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the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second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group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blocked</a:t>
            </a:r>
            <a:r>
              <a:rPr lang="es-ES" altLang="es-ES" baseline="0" dirty="0" smtClean="0"/>
              <a:t>, in </a:t>
            </a:r>
            <a:r>
              <a:rPr lang="es-ES" altLang="es-ES" baseline="0" dirty="0" err="1" smtClean="0"/>
              <a:t>this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way</a:t>
            </a:r>
            <a:r>
              <a:rPr lang="es-ES" altLang="es-ES" baseline="0" dirty="0" smtClean="0"/>
              <a:t>, </a:t>
            </a:r>
            <a:r>
              <a:rPr lang="es-ES" altLang="es-ES" baseline="0" dirty="0" err="1" smtClean="0"/>
              <a:t>the</a:t>
            </a:r>
            <a:r>
              <a:rPr lang="es-ES" altLang="es-ES" baseline="0" dirty="0" smtClean="0"/>
              <a:t> inactive </a:t>
            </a:r>
            <a:r>
              <a:rPr lang="es-ES" altLang="es-ES" baseline="0" dirty="0" err="1" smtClean="0"/>
              <a:t>households</a:t>
            </a:r>
            <a:r>
              <a:rPr lang="es-ES" altLang="es-ES" baseline="0" dirty="0" smtClean="0"/>
              <a:t> do </a:t>
            </a:r>
            <a:r>
              <a:rPr lang="es-ES" altLang="es-ES" baseline="0" dirty="0" err="1" smtClean="0"/>
              <a:t>not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take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part</a:t>
            </a:r>
            <a:r>
              <a:rPr lang="es-ES" altLang="es-ES" baseline="0" dirty="0" smtClean="0"/>
              <a:t> in </a:t>
            </a:r>
            <a:r>
              <a:rPr lang="es-ES" altLang="es-ES" baseline="0" dirty="0" err="1" smtClean="0"/>
              <a:t>the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algorithm</a:t>
            </a:r>
            <a:r>
              <a:rPr lang="es-ES" altLang="es-ES" baseline="0" dirty="0" smtClean="0"/>
              <a:t>.</a:t>
            </a:r>
          </a:p>
          <a:p>
            <a:endParaRPr lang="es-ES" altLang="es-ES" baseline="0" dirty="0" smtClean="0"/>
          </a:p>
          <a:p>
            <a:r>
              <a:rPr lang="es-ES" altLang="es-ES" baseline="0" dirty="0" smtClean="0"/>
              <a:t>So , </a:t>
            </a:r>
            <a:r>
              <a:rPr lang="es-ES" altLang="es-ES" baseline="0" dirty="0" err="1" smtClean="0"/>
              <a:t>on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Monday</a:t>
            </a:r>
            <a:r>
              <a:rPr lang="es-ES" altLang="es-ES" baseline="0" dirty="0" smtClean="0"/>
              <a:t>, </a:t>
            </a:r>
            <a:r>
              <a:rPr lang="es-ES" altLang="es-ES" baseline="0" dirty="0" err="1" smtClean="0"/>
              <a:t>there</a:t>
            </a:r>
            <a:r>
              <a:rPr lang="es-ES" altLang="es-ES" baseline="0" dirty="0" smtClean="0"/>
              <a:t> are </a:t>
            </a:r>
            <a:r>
              <a:rPr lang="es-ES" altLang="es-ES" baseline="0" dirty="0" err="1" smtClean="0"/>
              <a:t>only</a:t>
            </a:r>
            <a:r>
              <a:rPr lang="es-ES" altLang="es-ES" baseline="0" dirty="0" smtClean="0"/>
              <a:t> new active </a:t>
            </a:r>
            <a:r>
              <a:rPr lang="es-ES" altLang="es-ES" baseline="0" dirty="0" err="1" smtClean="0"/>
              <a:t>dwellings</a:t>
            </a:r>
            <a:r>
              <a:rPr lang="es-ES" altLang="es-ES" baseline="0" dirty="0" smtClean="0"/>
              <a:t>,…</a:t>
            </a:r>
            <a:r>
              <a:rPr lang="es-ES" altLang="es-ES" baseline="0" dirty="0" err="1" smtClean="0"/>
              <a:t>on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Tuesday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we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keep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going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with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these</a:t>
            </a:r>
            <a:r>
              <a:rPr lang="es-ES" altLang="es-ES" baseline="0" dirty="0" smtClean="0"/>
              <a:t>,…and so </a:t>
            </a:r>
            <a:r>
              <a:rPr lang="es-ES" altLang="es-ES" baseline="0" dirty="0" err="1" smtClean="0"/>
              <a:t>on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on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Wednesday</a:t>
            </a:r>
            <a:r>
              <a:rPr lang="es-ES" altLang="es-ES" baseline="0" dirty="0" smtClean="0"/>
              <a:t>.</a:t>
            </a:r>
          </a:p>
          <a:p>
            <a:endParaRPr lang="es-ES" altLang="es-ES" baseline="0" dirty="0" smtClean="0"/>
          </a:p>
          <a:p>
            <a:endParaRPr lang="es-ES" altLang="es-ES" baseline="0" dirty="0" smtClean="0"/>
          </a:p>
          <a:p>
            <a:r>
              <a:rPr lang="es-ES" altLang="es-ES" baseline="0" dirty="0" err="1" smtClean="0"/>
              <a:t>Usually</a:t>
            </a:r>
            <a:r>
              <a:rPr lang="es-ES" altLang="es-ES" baseline="0" dirty="0" smtClean="0"/>
              <a:t>, </a:t>
            </a:r>
            <a:r>
              <a:rPr lang="es-ES" altLang="es-ES" baseline="0" dirty="0" err="1" smtClean="0"/>
              <a:t>on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Thursday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we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unblock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type</a:t>
            </a:r>
            <a:r>
              <a:rPr lang="es-ES" altLang="es-ES" baseline="0" dirty="0" smtClean="0"/>
              <a:t> 1 </a:t>
            </a:r>
            <a:r>
              <a:rPr lang="es-ES" altLang="es-ES" baseline="0" dirty="0" err="1" smtClean="0"/>
              <a:t>dwellings</a:t>
            </a:r>
            <a:r>
              <a:rPr lang="es-ES" altLang="es-ES" baseline="0" dirty="0" smtClean="0"/>
              <a:t>, and </a:t>
            </a:r>
            <a:r>
              <a:rPr lang="es-ES" altLang="es-ES" baseline="0" dirty="0" err="1" smtClean="0"/>
              <a:t>we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follow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calling</a:t>
            </a:r>
            <a:r>
              <a:rPr lang="es-ES" altLang="es-ES" baseline="0" dirty="0" smtClean="0"/>
              <a:t> to </a:t>
            </a:r>
            <a:r>
              <a:rPr lang="es-ES" altLang="es-ES" baseline="0" dirty="0" err="1" smtClean="0"/>
              <a:t>the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rest</a:t>
            </a:r>
            <a:r>
              <a:rPr lang="es-ES" altLang="es-ES" baseline="0" dirty="0" smtClean="0"/>
              <a:t> of active </a:t>
            </a:r>
            <a:r>
              <a:rPr lang="es-ES" altLang="es-ES" baseline="0" dirty="0" err="1" smtClean="0"/>
              <a:t>incomplete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dwellings</a:t>
            </a:r>
            <a:r>
              <a:rPr lang="es-ES" altLang="es-ES" baseline="0" dirty="0" smtClean="0"/>
              <a:t>.</a:t>
            </a:r>
          </a:p>
          <a:p>
            <a:r>
              <a:rPr lang="es-ES" altLang="es-ES" baseline="0" dirty="0" smtClean="0"/>
              <a:t>And </a:t>
            </a:r>
            <a:r>
              <a:rPr lang="es-ES" altLang="es-ES" baseline="0" dirty="0" err="1" smtClean="0"/>
              <a:t>finally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on</a:t>
            </a:r>
            <a:r>
              <a:rPr lang="es-ES" altLang="es-ES" baseline="0" dirty="0" smtClean="0"/>
              <a:t> Friday </a:t>
            </a:r>
            <a:r>
              <a:rPr lang="es-ES" altLang="es-ES" baseline="0" dirty="0" err="1" smtClean="0"/>
              <a:t>we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unblock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the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Type</a:t>
            </a:r>
            <a:r>
              <a:rPr lang="es-ES" altLang="es-ES" baseline="0" dirty="0" smtClean="0"/>
              <a:t> 2 </a:t>
            </a:r>
            <a:r>
              <a:rPr lang="es-ES" altLang="es-ES" baseline="0" dirty="0" err="1" smtClean="0"/>
              <a:t>dwellings</a:t>
            </a:r>
            <a:r>
              <a:rPr lang="es-ES" altLang="es-ES" baseline="0" dirty="0" smtClean="0"/>
              <a:t>, </a:t>
            </a:r>
            <a:r>
              <a:rPr lang="es-ES" altLang="es-ES" baseline="0" dirty="0" err="1" smtClean="0"/>
              <a:t>which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enter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the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algorithm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with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all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those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that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remaiin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incomplete</a:t>
            </a:r>
            <a:r>
              <a:rPr lang="es-ES" altLang="es-ES" baseline="0" dirty="0" smtClean="0"/>
              <a:t>.</a:t>
            </a:r>
          </a:p>
          <a:p>
            <a:endParaRPr lang="es-ES" altLang="es-ES" baseline="0" dirty="0" smtClean="0"/>
          </a:p>
          <a:p>
            <a:endParaRPr lang="es-ES" altLang="es-ES" dirty="0" smtClean="0"/>
          </a:p>
          <a:p>
            <a:r>
              <a:rPr lang="es-ES" altLang="es-ES" dirty="0" err="1" smtClean="0"/>
              <a:t>This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procedure</a:t>
            </a:r>
            <a:r>
              <a:rPr lang="es-ES" altLang="es-ES" baseline="0" dirty="0" smtClean="0"/>
              <a:t> </a:t>
            </a:r>
            <a:r>
              <a:rPr lang="es-ES" altLang="es-ES" baseline="0" dirty="0" err="1" smtClean="0"/>
              <a:t>is</a:t>
            </a:r>
            <a:r>
              <a:rPr lang="es-ES" altLang="es-ES" baseline="0" dirty="0" smtClean="0"/>
              <a:t> flexible in time</a:t>
            </a:r>
            <a:r>
              <a:rPr lang="es-ES" altLang="es-ES" dirty="0" smtClean="0"/>
              <a:t>. </a:t>
            </a:r>
            <a:r>
              <a:rPr lang="es-ES" altLang="es-ES" dirty="0" err="1" smtClean="0"/>
              <a:t>If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the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collection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goes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very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well</a:t>
            </a:r>
            <a:r>
              <a:rPr lang="es-ES" altLang="es-ES" dirty="0" smtClean="0"/>
              <a:t>. </a:t>
            </a:r>
            <a:r>
              <a:rPr lang="es-ES" altLang="es-ES" dirty="0" err="1" smtClean="0"/>
              <a:t>We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advance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the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procedure</a:t>
            </a:r>
            <a:r>
              <a:rPr lang="es-ES" altLang="es-ES" dirty="0" smtClean="0"/>
              <a:t>, and </a:t>
            </a:r>
            <a:r>
              <a:rPr lang="es-ES" altLang="es-ES" dirty="0" err="1" smtClean="0"/>
              <a:t>get</a:t>
            </a:r>
            <a:r>
              <a:rPr lang="es-ES" altLang="es-ES" dirty="0" smtClean="0"/>
              <a:t> free </a:t>
            </a:r>
            <a:r>
              <a:rPr lang="es-ES" altLang="es-ES" dirty="0" err="1" smtClean="0"/>
              <a:t>type</a:t>
            </a:r>
            <a:r>
              <a:rPr lang="es-ES" altLang="es-ES" dirty="0" smtClean="0"/>
              <a:t> 1 </a:t>
            </a:r>
            <a:r>
              <a:rPr lang="es-ES" altLang="es-ES" dirty="0" err="1" smtClean="0"/>
              <a:t>on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Wednesday</a:t>
            </a:r>
            <a:r>
              <a:rPr lang="es-ES" altLang="es-ES" dirty="0" smtClean="0"/>
              <a:t>   and </a:t>
            </a:r>
            <a:r>
              <a:rPr lang="es-ES" altLang="es-ES" dirty="0" err="1" smtClean="0"/>
              <a:t>type</a:t>
            </a:r>
            <a:r>
              <a:rPr lang="es-ES" altLang="es-ES" dirty="0" smtClean="0"/>
              <a:t> 2 </a:t>
            </a:r>
            <a:r>
              <a:rPr lang="es-ES" altLang="es-ES" dirty="0" err="1" smtClean="0"/>
              <a:t>on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thursday</a:t>
            </a:r>
            <a:r>
              <a:rPr lang="es-ES" altLang="es-ES" dirty="0" smtClean="0"/>
              <a:t>,. </a:t>
            </a:r>
            <a:r>
              <a:rPr lang="es-ES" altLang="es-ES" dirty="0" err="1" smtClean="0"/>
              <a:t>If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the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collection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goes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not</a:t>
            </a:r>
            <a:r>
              <a:rPr lang="es-ES" altLang="es-ES" dirty="0" smtClean="0"/>
              <a:t> so </a:t>
            </a:r>
            <a:r>
              <a:rPr lang="es-ES" altLang="es-ES" dirty="0" err="1" smtClean="0"/>
              <a:t>well</a:t>
            </a:r>
            <a:r>
              <a:rPr lang="es-ES" altLang="es-ES" dirty="0" smtClean="0"/>
              <a:t>, </a:t>
            </a:r>
            <a:r>
              <a:rPr lang="es-ES" altLang="es-ES" dirty="0" err="1" smtClean="0"/>
              <a:t>we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delay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the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process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till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friday</a:t>
            </a:r>
            <a:r>
              <a:rPr lang="es-ES" altLang="es-ES" dirty="0" smtClean="0"/>
              <a:t> (local </a:t>
            </a:r>
            <a:r>
              <a:rPr lang="es-ES" altLang="es-ES" dirty="0" err="1" smtClean="0"/>
              <a:t>holidays</a:t>
            </a:r>
            <a:r>
              <a:rPr lang="es-ES" altLang="es-ES" dirty="0" smtClean="0"/>
              <a:t>)…</a:t>
            </a:r>
            <a:r>
              <a:rPr lang="es-ES" altLang="es-ES" dirty="0" err="1" smtClean="0"/>
              <a:t>Also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we</a:t>
            </a:r>
            <a:r>
              <a:rPr lang="es-ES" altLang="es-ES" dirty="0" smtClean="0"/>
              <a:t> can </a:t>
            </a:r>
            <a:r>
              <a:rPr lang="es-ES" altLang="es-ES" dirty="0" err="1" smtClean="0"/>
              <a:t>unblock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half</a:t>
            </a:r>
            <a:r>
              <a:rPr lang="es-ES" altLang="es-ES" dirty="0" smtClean="0"/>
              <a:t> of </a:t>
            </a:r>
            <a:r>
              <a:rPr lang="es-ES" altLang="es-ES" dirty="0" err="1" smtClean="0"/>
              <a:t>the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qwellings</a:t>
            </a:r>
            <a:r>
              <a:rPr lang="es-ES" altLang="es-ES" dirty="0" smtClean="0"/>
              <a:t>,…</a:t>
            </a:r>
            <a:r>
              <a:rPr lang="es-ES" altLang="es-ES" dirty="0" err="1" smtClean="0"/>
              <a:t>depending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on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the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decision</a:t>
            </a:r>
            <a:r>
              <a:rPr lang="es-ES" altLang="es-ES" dirty="0" smtClean="0"/>
              <a:t>  of </a:t>
            </a:r>
            <a:r>
              <a:rPr lang="es-ES" altLang="es-ES" dirty="0" err="1" smtClean="0"/>
              <a:t>the</a:t>
            </a:r>
            <a:r>
              <a:rPr lang="es-ES" altLang="es-ES" dirty="0" smtClean="0"/>
              <a:t> manager.</a:t>
            </a:r>
          </a:p>
          <a:p>
            <a:endParaRPr lang="es-ES" altLang="es-ES" dirty="0" smtClean="0"/>
          </a:p>
          <a:p>
            <a:endParaRPr lang="es-ES" altLang="es-ES" dirty="0" smtClean="0"/>
          </a:p>
          <a:p>
            <a:r>
              <a:rPr lang="en-US" altLang="es-ES" dirty="0" smtClean="0"/>
              <a:t>Perhaps, some of you are thinking that we only change the order of the calls, but we all agree that </a:t>
            </a:r>
            <a:r>
              <a:rPr lang="en-US" altLang="es-ES" baseline="0" dirty="0" smtClean="0"/>
              <a:t>5 calls in different days </a:t>
            </a:r>
            <a:r>
              <a:rPr lang="en-US" altLang="es-ES" dirty="0" smtClean="0"/>
              <a:t>are more</a:t>
            </a:r>
            <a:r>
              <a:rPr lang="en-US" altLang="es-ES" baseline="0" dirty="0" smtClean="0"/>
              <a:t> effective than 5 calls the same day.</a:t>
            </a:r>
          </a:p>
          <a:p>
            <a:r>
              <a:rPr lang="en-US" altLang="es-ES" baseline="0" dirty="0" smtClean="0"/>
              <a:t>With this modification, we better distribute around the week the “difficult” calls.</a:t>
            </a:r>
            <a:endParaRPr lang="es-ES" altLang="es-ES" dirty="0" smtClean="0"/>
          </a:p>
        </p:txBody>
      </p:sp>
      <p:sp>
        <p:nvSpPr>
          <p:cNvPr id="25604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1pPr>
            <a:lvl2pPr marL="742950" indent="-28575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2pPr>
            <a:lvl3pPr marL="11430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3pPr>
            <a:lvl4pPr marL="16002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4pPr>
            <a:lvl5pPr marL="20574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9pPr>
          </a:lstStyle>
          <a:p>
            <a:fld id="{13B7CB89-F19C-45D3-A996-F17CB0E2EAA1}" type="slidenum">
              <a:rPr lang="es-ES_tradnl" altLang="es-ES" sz="1200" b="0" smtClean="0">
                <a:solidFill>
                  <a:schemeClr val="tx1"/>
                </a:solidFill>
              </a:rPr>
              <a:pPr/>
              <a:t>9</a:t>
            </a:fld>
            <a:endParaRPr lang="es-ES_tradnl" altLang="es-ES" sz="1200" b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65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pattern</a:t>
            </a:r>
            <a:r>
              <a:rPr lang="es-ES" dirty="0" smtClean="0"/>
              <a:t> of </a:t>
            </a:r>
            <a:r>
              <a:rPr lang="es-ES" dirty="0" err="1" smtClean="0"/>
              <a:t>daily</a:t>
            </a:r>
            <a:r>
              <a:rPr lang="es-ES" dirty="0" smtClean="0"/>
              <a:t> </a:t>
            </a:r>
            <a:r>
              <a:rPr lang="es-ES" dirty="0" err="1" smtClean="0"/>
              <a:t>questionnaires</a:t>
            </a:r>
            <a:r>
              <a:rPr lang="es-ES" dirty="0" smtClean="0"/>
              <a:t> has </a:t>
            </a:r>
            <a:r>
              <a:rPr lang="es-ES" dirty="0" err="1" smtClean="0"/>
              <a:t>changed</a:t>
            </a:r>
            <a:r>
              <a:rPr lang="es-ES" dirty="0" smtClean="0"/>
              <a:t> </a:t>
            </a:r>
            <a:r>
              <a:rPr lang="es-ES" dirty="0" err="1" smtClean="0"/>
              <a:t>noticeably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err="1" smtClean="0"/>
              <a:t>Now</a:t>
            </a:r>
            <a:r>
              <a:rPr lang="es-ES" baseline="0" dirty="0" smtClean="0"/>
              <a:t> Friday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more </a:t>
            </a:r>
            <a:r>
              <a:rPr lang="es-ES" baseline="0" dirty="0" err="1" smtClean="0"/>
              <a:t>productive</a:t>
            </a:r>
            <a:r>
              <a:rPr lang="es-ES" baseline="0" dirty="0" smtClean="0"/>
              <a:t>.</a:t>
            </a:r>
          </a:p>
          <a:p>
            <a:r>
              <a:rPr lang="es-ES" baseline="0" dirty="0" err="1" smtClean="0"/>
              <a:t>Monday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still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most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productive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day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because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active “</a:t>
            </a:r>
            <a:r>
              <a:rPr lang="es-ES" baseline="0" dirty="0" err="1" smtClean="0"/>
              <a:t>easy</a:t>
            </a:r>
            <a:r>
              <a:rPr lang="es-ES" baseline="0" dirty="0" smtClean="0"/>
              <a:t>”, and </a:t>
            </a:r>
            <a:r>
              <a:rPr lang="es-ES" baseline="0" dirty="0" err="1" smtClean="0"/>
              <a:t>appointments</a:t>
            </a:r>
            <a:r>
              <a:rPr lang="es-ES" baseline="0" dirty="0" smtClean="0"/>
              <a:t>, and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stock of </a:t>
            </a:r>
            <a:r>
              <a:rPr lang="es-ES" baseline="0" dirty="0" err="1" smtClean="0"/>
              <a:t>remaining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households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from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previous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weeks</a:t>
            </a:r>
            <a:r>
              <a:rPr lang="es-ES" baseline="0" dirty="0" smtClean="0"/>
              <a:t>…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9399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a mean.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neccesary</a:t>
            </a:r>
            <a:r>
              <a:rPr lang="es-ES" dirty="0" smtClean="0"/>
              <a:t> to </a:t>
            </a:r>
            <a:r>
              <a:rPr lang="es-ES" dirty="0" err="1" smtClean="0"/>
              <a:t>take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into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account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some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households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got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very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first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call</a:t>
            </a:r>
            <a:r>
              <a:rPr lang="es-ES" baseline="0" dirty="0" smtClean="0"/>
              <a:t> , </a:t>
            </a:r>
            <a:r>
              <a:rPr lang="es-ES" baseline="0" dirty="0" err="1" smtClean="0"/>
              <a:t>other</a:t>
            </a:r>
            <a:r>
              <a:rPr lang="es-ES" baseline="0" dirty="0" smtClean="0"/>
              <a:t> at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second</a:t>
            </a:r>
            <a:r>
              <a:rPr lang="es-ES" baseline="0" dirty="0" smtClean="0"/>
              <a:t>,…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baseline="0" dirty="0" smtClean="0"/>
              <a:t>So,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dwellings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obtaines</a:t>
            </a:r>
            <a:r>
              <a:rPr lang="es-ES" baseline="0" dirty="0" smtClean="0"/>
              <a:t> a t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first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attempt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lower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average</a:t>
            </a:r>
            <a:r>
              <a:rPr lang="es-ES" baseline="0" dirty="0" smtClean="0"/>
              <a:t>…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" baseline="0" dirty="0" smtClean="0"/>
          </a:p>
          <a:p>
            <a:pPr marL="285750" indent="-285750">
              <a:buFont typeface="Arial" panose="020B0604020202020204" pitchFamily="34" charset="0"/>
              <a:buAutoNum type="romanLcParenR" startAt="2"/>
            </a:pP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approximately</a:t>
            </a:r>
            <a:r>
              <a:rPr lang="es-ES" baseline="0" dirty="0" smtClean="0"/>
              <a:t> similar </a:t>
            </a:r>
            <a:r>
              <a:rPr lang="es-ES" baseline="0" dirty="0" err="1" smtClean="0"/>
              <a:t>samples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example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las t </a:t>
            </a:r>
            <a:r>
              <a:rPr lang="es-ES" baseline="0" dirty="0" err="1" smtClean="0"/>
              <a:t>quarter</a:t>
            </a:r>
            <a:r>
              <a:rPr lang="es-ES" baseline="0" dirty="0" smtClean="0"/>
              <a:t> of 2012 and 2017.</a:t>
            </a:r>
          </a:p>
          <a:p>
            <a:pPr marL="285750" indent="-285750">
              <a:buFont typeface="Arial" panose="020B0604020202020204" pitchFamily="34" charset="0"/>
              <a:buAutoNum type="romanLcParenR" startAt="2"/>
            </a:pPr>
            <a:r>
              <a:rPr lang="es-ES" baseline="0" dirty="0" smtClean="0"/>
              <a:t>A </a:t>
            </a:r>
            <a:r>
              <a:rPr lang="es-ES" baseline="0" dirty="0" err="1" smtClean="0"/>
              <a:t>very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slight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reduction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number</a:t>
            </a:r>
            <a:r>
              <a:rPr lang="es-ES" baseline="0" dirty="0" smtClean="0"/>
              <a:t> of final non </a:t>
            </a:r>
            <a:r>
              <a:rPr lang="es-ES" baseline="0" dirty="0" err="1" smtClean="0"/>
              <a:t>contacted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dwellings</a:t>
            </a:r>
            <a:r>
              <a:rPr lang="es-ES" baseline="0" dirty="0" smtClean="0"/>
              <a:t> (</a:t>
            </a:r>
            <a:r>
              <a:rPr lang="es-ES" baseline="0" dirty="0" err="1" smtClean="0"/>
              <a:t>less</a:t>
            </a:r>
            <a:r>
              <a:rPr lang="es-ES" baseline="0" dirty="0" smtClean="0"/>
              <a:t> tan 1 </a:t>
            </a:r>
            <a:r>
              <a:rPr lang="es-ES" baseline="0" dirty="0" err="1" smtClean="0"/>
              <a:t>point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reduction</a:t>
            </a:r>
            <a:r>
              <a:rPr lang="es-ES" baseline="0" dirty="0" smtClean="0"/>
              <a:t>)</a:t>
            </a:r>
          </a:p>
          <a:p>
            <a:pPr marL="285750" indent="-285750">
              <a:buFont typeface="Arial" panose="020B0604020202020204" pitchFamily="34" charset="0"/>
              <a:buAutoNum type="romanLcParenR" startAt="2"/>
            </a:pPr>
            <a:endParaRPr lang="es-ES" baseline="0" dirty="0" smtClean="0"/>
          </a:p>
          <a:p>
            <a:pPr marL="285750" indent="-285750">
              <a:buFont typeface="Arial" panose="020B0604020202020204" pitchFamily="34" charset="0"/>
              <a:buAutoNum type="romanLcParenR" startAt="2"/>
            </a:pPr>
            <a:r>
              <a:rPr lang="es-ES" baseline="0" dirty="0" err="1" smtClean="0"/>
              <a:t>Slight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improve</a:t>
            </a:r>
            <a:r>
              <a:rPr lang="es-ES" baseline="0" dirty="0" smtClean="0"/>
              <a:t> in global figures of Non </a:t>
            </a:r>
            <a:r>
              <a:rPr lang="es-ES" baseline="0" dirty="0" err="1" smtClean="0"/>
              <a:t>contacted</a:t>
            </a:r>
            <a:r>
              <a:rPr lang="es-ES" baseline="0" dirty="0" smtClean="0"/>
              <a:t>… </a:t>
            </a:r>
            <a:r>
              <a:rPr lang="es-ES" baseline="0" dirty="0" err="1" smtClean="0"/>
              <a:t>less</a:t>
            </a:r>
            <a:r>
              <a:rPr lang="es-ES" baseline="0" dirty="0" smtClean="0"/>
              <a:t> tan 1%</a:t>
            </a:r>
          </a:p>
          <a:p>
            <a:pPr marL="285750" indent="-285750">
              <a:buFont typeface="Arial" panose="020B0604020202020204" pitchFamily="34" charset="0"/>
              <a:buAutoNum type="romanLcParenR" startAt="2"/>
            </a:pPr>
            <a:endParaRPr lang="es-ES" baseline="0" dirty="0" smtClean="0"/>
          </a:p>
          <a:p>
            <a:pPr marL="285750" indent="-285750">
              <a:buFont typeface="Arial" panose="020B0604020202020204" pitchFamily="34" charset="0"/>
              <a:buAutoNum type="romanLcParenR" startAt="2"/>
            </a:pPr>
            <a:r>
              <a:rPr lang="es-ES" baseline="0" dirty="0" err="1" smtClean="0"/>
              <a:t>But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very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important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composition</a:t>
            </a:r>
            <a:r>
              <a:rPr lang="es-ES" baseline="0" dirty="0" smtClean="0"/>
              <a:t> of Non </a:t>
            </a:r>
            <a:r>
              <a:rPr lang="es-ES" baseline="0" dirty="0" err="1" smtClean="0"/>
              <a:t>contacted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group</a:t>
            </a:r>
            <a:r>
              <a:rPr lang="es-ES" baseline="0" dirty="0" smtClean="0"/>
              <a:t> has </a:t>
            </a:r>
            <a:r>
              <a:rPr lang="es-ES" baseline="0" dirty="0" err="1" smtClean="0"/>
              <a:t>changed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appreciably</a:t>
            </a:r>
            <a:endParaRPr lang="es-ES" baseline="0" dirty="0" smtClean="0"/>
          </a:p>
          <a:p>
            <a:pPr marL="285750" indent="-285750">
              <a:buFont typeface="Arial" panose="020B0604020202020204" pitchFamily="34" charset="0"/>
              <a:buAutoNum type="romanLcParenR" startAt="2"/>
            </a:pPr>
            <a:endParaRPr lang="es-ES" baseline="0" dirty="0" smtClean="0"/>
          </a:p>
          <a:p>
            <a:pPr marL="285750" indent="-285750">
              <a:buFont typeface="Arial" panose="020B0604020202020204" pitchFamily="34" charset="0"/>
              <a:buAutoNum type="romanLcParenR" startAt="2"/>
            </a:pPr>
            <a:r>
              <a:rPr lang="es-ES" baseline="0" dirty="0" smtClean="0"/>
              <a:t>No </a:t>
            </a:r>
            <a:r>
              <a:rPr lang="es-ES" baseline="0" dirty="0" err="1" smtClean="0"/>
              <a:t>saddlebags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nedded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trip</a:t>
            </a:r>
            <a:r>
              <a:rPr lang="es-ES" baseline="0" dirty="0" smtClean="0"/>
              <a:t>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44601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800596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Another</a:t>
            </a:r>
            <a:r>
              <a:rPr lang="es-ES" dirty="0" smtClean="0"/>
              <a:t> </a:t>
            </a:r>
            <a:r>
              <a:rPr lang="es-ES" dirty="0" err="1" smtClean="0"/>
              <a:t>graph</a:t>
            </a:r>
            <a:r>
              <a:rPr lang="es-ES" dirty="0" smtClean="0"/>
              <a:t>, shows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change</a:t>
            </a:r>
            <a:r>
              <a:rPr lang="es-ES" dirty="0" smtClean="0"/>
              <a:t> in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day</a:t>
            </a:r>
            <a:r>
              <a:rPr lang="es-ES" dirty="0" smtClean="0"/>
              <a:t> of 2nd </a:t>
            </a:r>
            <a:r>
              <a:rPr lang="es-ES" dirty="0" err="1" smtClean="0"/>
              <a:t>call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r>
              <a:rPr lang="es-ES" dirty="0" err="1" smtClean="0"/>
              <a:t>If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remove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households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obtain</a:t>
            </a:r>
            <a:r>
              <a:rPr lang="es-ES" dirty="0" smtClean="0"/>
              <a:t> at </a:t>
            </a:r>
            <a:r>
              <a:rPr lang="es-ES" dirty="0" err="1" smtClean="0"/>
              <a:t>hte</a:t>
            </a:r>
            <a:r>
              <a:rPr lang="es-ES" dirty="0" smtClean="0"/>
              <a:t> </a:t>
            </a:r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attempt</a:t>
            </a:r>
            <a:r>
              <a:rPr lang="es-ES" dirty="0" smtClean="0"/>
              <a:t> (and </a:t>
            </a:r>
            <a:r>
              <a:rPr lang="es-ES" dirty="0" err="1" smtClean="0"/>
              <a:t>we</a:t>
            </a:r>
            <a:r>
              <a:rPr lang="es-ES" dirty="0" smtClean="0"/>
              <a:t> do </a:t>
            </a:r>
            <a:r>
              <a:rPr lang="es-ES" dirty="0" err="1" smtClean="0"/>
              <a:t>not</a:t>
            </a:r>
            <a:r>
              <a:rPr lang="es-ES" dirty="0" smtClean="0"/>
              <a:t> </a:t>
            </a:r>
            <a:r>
              <a:rPr lang="es-ES" dirty="0" err="1" smtClean="0"/>
              <a:t>take</a:t>
            </a:r>
            <a:r>
              <a:rPr lang="es-ES" dirty="0" smtClean="0"/>
              <a:t> </a:t>
            </a:r>
            <a:r>
              <a:rPr lang="es-ES" dirty="0" err="1" smtClean="0"/>
              <a:t>into</a:t>
            </a:r>
            <a:r>
              <a:rPr lang="es-ES" dirty="0" smtClean="0"/>
              <a:t> </a:t>
            </a:r>
            <a:r>
              <a:rPr lang="es-ES" dirty="0" err="1" smtClean="0"/>
              <a:t>account</a:t>
            </a:r>
            <a:r>
              <a:rPr lang="es-ES" dirty="0" smtClean="0"/>
              <a:t> </a:t>
            </a:r>
            <a:r>
              <a:rPr lang="es-ES" dirty="0" err="1" smtClean="0"/>
              <a:t>households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apointments</a:t>
            </a:r>
            <a:r>
              <a:rPr lang="es-ES" dirty="0" smtClean="0"/>
              <a:t>)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see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some</a:t>
            </a:r>
            <a:r>
              <a:rPr lang="es-ES" dirty="0" smtClean="0"/>
              <a:t> </a:t>
            </a:r>
            <a:r>
              <a:rPr lang="es-ES" dirty="0" err="1" smtClean="0"/>
              <a:t>years</a:t>
            </a:r>
            <a:r>
              <a:rPr lang="es-ES" dirty="0" smtClean="0"/>
              <a:t> </a:t>
            </a:r>
            <a:r>
              <a:rPr lang="es-ES" dirty="0" err="1" smtClean="0"/>
              <a:t>ago</a:t>
            </a:r>
            <a:r>
              <a:rPr lang="es-ES" dirty="0" smtClean="0"/>
              <a:t> </a:t>
            </a:r>
            <a:r>
              <a:rPr lang="es-ES" dirty="0" err="1" smtClean="0"/>
              <a:t>most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households</a:t>
            </a:r>
            <a:r>
              <a:rPr lang="es-ES" dirty="0" smtClean="0"/>
              <a:t> </a:t>
            </a:r>
            <a:r>
              <a:rPr lang="es-ES" dirty="0" err="1" smtClean="0"/>
              <a:t>had</a:t>
            </a:r>
            <a:r>
              <a:rPr lang="es-ES" dirty="0" smtClean="0"/>
              <a:t> </a:t>
            </a:r>
            <a:r>
              <a:rPr lang="es-ES" dirty="0" err="1" smtClean="0"/>
              <a:t>their</a:t>
            </a:r>
            <a:r>
              <a:rPr lang="es-ES" dirty="0" smtClean="0"/>
              <a:t> 2nd </a:t>
            </a:r>
            <a:r>
              <a:rPr lang="es-ES" dirty="0" err="1" smtClean="0"/>
              <a:t>attempt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thu</a:t>
            </a:r>
            <a:r>
              <a:rPr lang="es-ES" dirty="0" smtClean="0"/>
              <a:t>…</a:t>
            </a:r>
          </a:p>
          <a:p>
            <a:endParaRPr lang="es-ES" dirty="0" smtClean="0"/>
          </a:p>
          <a:p>
            <a:r>
              <a:rPr lang="es-ES" dirty="0" err="1" smtClean="0"/>
              <a:t>Now</a:t>
            </a:r>
            <a:r>
              <a:rPr lang="es-ES" dirty="0" smtClean="0"/>
              <a:t>, </a:t>
            </a:r>
            <a:r>
              <a:rPr lang="es-ES" dirty="0" err="1" smtClean="0"/>
              <a:t>depending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type</a:t>
            </a:r>
            <a:r>
              <a:rPr lang="es-ES" dirty="0" smtClean="0"/>
              <a:t>..  </a:t>
            </a:r>
            <a:r>
              <a:rPr lang="es-ES" dirty="0" err="1" smtClean="0"/>
              <a:t>Wed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“Active” 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even</a:t>
            </a:r>
            <a:r>
              <a:rPr lang="es-ES" dirty="0" smtClean="0"/>
              <a:t> 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next</a:t>
            </a:r>
            <a:r>
              <a:rPr lang="es-ES" dirty="0" smtClean="0"/>
              <a:t> </a:t>
            </a:r>
            <a:r>
              <a:rPr lang="es-ES" dirty="0" err="1" smtClean="0"/>
              <a:t>week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half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Inactive </a:t>
            </a:r>
            <a:r>
              <a:rPr lang="es-ES" dirty="0" err="1" smtClean="0"/>
              <a:t>households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54830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Another</a:t>
            </a:r>
            <a:r>
              <a:rPr lang="es-ES" dirty="0" smtClean="0"/>
              <a:t> </a:t>
            </a:r>
            <a:r>
              <a:rPr lang="es-ES" dirty="0" err="1" smtClean="0"/>
              <a:t>graph</a:t>
            </a:r>
            <a:r>
              <a:rPr lang="es-ES" dirty="0" smtClean="0"/>
              <a:t>, shows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change</a:t>
            </a:r>
            <a:r>
              <a:rPr lang="es-ES" dirty="0" smtClean="0"/>
              <a:t> in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day</a:t>
            </a:r>
            <a:r>
              <a:rPr lang="es-ES" dirty="0" smtClean="0"/>
              <a:t> of 2nd </a:t>
            </a:r>
            <a:r>
              <a:rPr lang="es-ES" dirty="0" err="1" smtClean="0"/>
              <a:t>call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r>
              <a:rPr lang="es-ES" dirty="0" err="1" smtClean="0"/>
              <a:t>If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remove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households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obtain</a:t>
            </a:r>
            <a:r>
              <a:rPr lang="es-ES" dirty="0" smtClean="0"/>
              <a:t> at </a:t>
            </a:r>
            <a:r>
              <a:rPr lang="es-ES" dirty="0" err="1" smtClean="0"/>
              <a:t>hte</a:t>
            </a:r>
            <a:r>
              <a:rPr lang="es-ES" dirty="0" smtClean="0"/>
              <a:t> </a:t>
            </a:r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attempt</a:t>
            </a:r>
            <a:r>
              <a:rPr lang="es-ES" dirty="0" smtClean="0"/>
              <a:t> (and </a:t>
            </a:r>
            <a:r>
              <a:rPr lang="es-ES" dirty="0" err="1" smtClean="0"/>
              <a:t>we</a:t>
            </a:r>
            <a:r>
              <a:rPr lang="es-ES" dirty="0" smtClean="0"/>
              <a:t> do </a:t>
            </a:r>
            <a:r>
              <a:rPr lang="es-ES" dirty="0" err="1" smtClean="0"/>
              <a:t>not</a:t>
            </a:r>
            <a:r>
              <a:rPr lang="es-ES" dirty="0" smtClean="0"/>
              <a:t> </a:t>
            </a:r>
            <a:r>
              <a:rPr lang="es-ES" dirty="0" err="1" smtClean="0"/>
              <a:t>take</a:t>
            </a:r>
            <a:r>
              <a:rPr lang="es-ES" dirty="0" smtClean="0"/>
              <a:t> </a:t>
            </a:r>
            <a:r>
              <a:rPr lang="es-ES" dirty="0" err="1" smtClean="0"/>
              <a:t>into</a:t>
            </a:r>
            <a:r>
              <a:rPr lang="es-ES" dirty="0" smtClean="0"/>
              <a:t> </a:t>
            </a:r>
            <a:r>
              <a:rPr lang="es-ES" dirty="0" err="1" smtClean="0"/>
              <a:t>account</a:t>
            </a:r>
            <a:r>
              <a:rPr lang="es-ES" dirty="0" smtClean="0"/>
              <a:t> </a:t>
            </a:r>
            <a:r>
              <a:rPr lang="es-ES" dirty="0" err="1" smtClean="0"/>
              <a:t>households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apointments</a:t>
            </a:r>
            <a:r>
              <a:rPr lang="es-ES" dirty="0" smtClean="0"/>
              <a:t>)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see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some</a:t>
            </a:r>
            <a:r>
              <a:rPr lang="es-ES" dirty="0" smtClean="0"/>
              <a:t> </a:t>
            </a:r>
            <a:r>
              <a:rPr lang="es-ES" dirty="0" err="1" smtClean="0"/>
              <a:t>years</a:t>
            </a:r>
            <a:r>
              <a:rPr lang="es-ES" dirty="0" smtClean="0"/>
              <a:t> </a:t>
            </a:r>
            <a:r>
              <a:rPr lang="es-ES" dirty="0" err="1" smtClean="0"/>
              <a:t>ago</a:t>
            </a:r>
            <a:r>
              <a:rPr lang="es-ES" dirty="0" smtClean="0"/>
              <a:t> </a:t>
            </a:r>
            <a:r>
              <a:rPr lang="es-ES" dirty="0" err="1" smtClean="0"/>
              <a:t>most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households</a:t>
            </a:r>
            <a:r>
              <a:rPr lang="es-ES" dirty="0" smtClean="0"/>
              <a:t> </a:t>
            </a:r>
            <a:r>
              <a:rPr lang="es-ES" dirty="0" err="1" smtClean="0"/>
              <a:t>had</a:t>
            </a:r>
            <a:r>
              <a:rPr lang="es-ES" dirty="0" smtClean="0"/>
              <a:t> </a:t>
            </a:r>
            <a:r>
              <a:rPr lang="es-ES" dirty="0" err="1" smtClean="0"/>
              <a:t>their</a:t>
            </a:r>
            <a:r>
              <a:rPr lang="es-ES" dirty="0" smtClean="0"/>
              <a:t> 2nd </a:t>
            </a:r>
            <a:r>
              <a:rPr lang="es-ES" dirty="0" err="1" smtClean="0"/>
              <a:t>attempt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thu</a:t>
            </a:r>
            <a:r>
              <a:rPr lang="es-ES" dirty="0" smtClean="0"/>
              <a:t>…</a:t>
            </a:r>
          </a:p>
          <a:p>
            <a:endParaRPr lang="es-ES" dirty="0" smtClean="0"/>
          </a:p>
          <a:p>
            <a:r>
              <a:rPr lang="es-ES" dirty="0" err="1" smtClean="0"/>
              <a:t>Now</a:t>
            </a:r>
            <a:r>
              <a:rPr lang="es-ES" dirty="0" smtClean="0"/>
              <a:t>, </a:t>
            </a:r>
            <a:r>
              <a:rPr lang="es-ES" dirty="0" err="1" smtClean="0"/>
              <a:t>depending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type</a:t>
            </a:r>
            <a:r>
              <a:rPr lang="es-ES" dirty="0" smtClean="0"/>
              <a:t>..  </a:t>
            </a:r>
            <a:r>
              <a:rPr lang="es-ES" dirty="0" err="1" smtClean="0"/>
              <a:t>Wed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“Active” 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even</a:t>
            </a:r>
            <a:r>
              <a:rPr lang="es-ES" dirty="0" smtClean="0"/>
              <a:t> 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next</a:t>
            </a:r>
            <a:r>
              <a:rPr lang="es-ES" dirty="0" smtClean="0"/>
              <a:t> </a:t>
            </a:r>
            <a:r>
              <a:rPr lang="es-ES" dirty="0" err="1" smtClean="0"/>
              <a:t>week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half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Inactive </a:t>
            </a:r>
            <a:r>
              <a:rPr lang="es-ES" dirty="0" err="1" smtClean="0"/>
              <a:t>households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156077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abut</a:t>
            </a:r>
            <a:r>
              <a:rPr lang="es-ES" dirty="0" smtClean="0"/>
              <a:t> </a:t>
            </a:r>
            <a:r>
              <a:rPr lang="es-ES" dirty="0" err="1" smtClean="0"/>
              <a:t>quality</a:t>
            </a:r>
            <a:r>
              <a:rPr lang="es-ES" dirty="0" smtClean="0"/>
              <a:t> of data, </a:t>
            </a:r>
            <a:r>
              <a:rPr lang="es-ES" dirty="0" err="1" smtClean="0"/>
              <a:t>all</a:t>
            </a:r>
            <a:r>
              <a:rPr lang="es-ES" dirty="0" smtClean="0"/>
              <a:t> </a:t>
            </a:r>
            <a:r>
              <a:rPr lang="es-ES" dirty="0" err="1" smtClean="0"/>
              <a:t>questionnaires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important</a:t>
            </a:r>
            <a:r>
              <a:rPr lang="es-ES" baseline="0" dirty="0" smtClean="0"/>
              <a:t>   </a:t>
            </a:r>
            <a:r>
              <a:rPr lang="es-ES" baseline="0" dirty="0" err="1" smtClean="0"/>
              <a:t>but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some</a:t>
            </a:r>
            <a:r>
              <a:rPr lang="es-ES" baseline="0" dirty="0" smtClean="0"/>
              <a:t>  are more </a:t>
            </a:r>
            <a:r>
              <a:rPr lang="es-ES" baseline="0" dirty="0" err="1" smtClean="0"/>
              <a:t>important</a:t>
            </a:r>
            <a:r>
              <a:rPr lang="es-ES" baseline="0" dirty="0" smtClean="0"/>
              <a:t> tan </a:t>
            </a:r>
            <a:r>
              <a:rPr lang="es-ES" baseline="0" dirty="0" err="1" smtClean="0"/>
              <a:t>other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endParaRPr lang="es-ES" baseline="0" dirty="0" smtClean="0"/>
          </a:p>
          <a:p>
            <a:r>
              <a:rPr lang="es-ES" baseline="0" dirty="0" err="1" smtClean="0"/>
              <a:t>Here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table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questionnaires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collected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its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theoretical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week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later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Each</a:t>
            </a:r>
            <a:r>
              <a:rPr lang="es-ES" baseline="0" dirty="0" smtClean="0"/>
              <a:t> q, has 1 </a:t>
            </a:r>
            <a:r>
              <a:rPr lang="es-ES" baseline="0" dirty="0" err="1" smtClean="0"/>
              <a:t>th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Week</a:t>
            </a:r>
            <a:r>
              <a:rPr lang="es-ES" baseline="0" dirty="0" smtClean="0"/>
              <a:t> to be </a:t>
            </a:r>
            <a:r>
              <a:rPr lang="es-ES" baseline="0" dirty="0" err="1" smtClean="0"/>
              <a:t>collected</a:t>
            </a:r>
            <a:r>
              <a:rPr lang="es-ES" baseline="0" dirty="0" smtClean="0"/>
              <a:t> (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week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after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reference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week</a:t>
            </a:r>
            <a:r>
              <a:rPr lang="es-ES" baseline="0" dirty="0" smtClean="0"/>
              <a:t>) and 5 more </a:t>
            </a:r>
            <a:r>
              <a:rPr lang="es-ES" baseline="0" dirty="0" err="1" smtClean="0"/>
              <a:t>weeks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recover</a:t>
            </a:r>
            <a:r>
              <a:rPr lang="es-ES" baseline="0" dirty="0" smtClean="0"/>
              <a:t> non </a:t>
            </a:r>
            <a:r>
              <a:rPr lang="es-ES" baseline="0" dirty="0" err="1" smtClean="0"/>
              <a:t>contacted</a:t>
            </a:r>
            <a:r>
              <a:rPr lang="es-ES" baseline="0" dirty="0" smtClean="0"/>
              <a:t>.</a:t>
            </a:r>
          </a:p>
          <a:p>
            <a:r>
              <a:rPr lang="es-ES" baseline="0" dirty="0" smtClean="0"/>
              <a:t>76% of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q. are </a:t>
            </a:r>
            <a:r>
              <a:rPr lang="es-ES" baseline="0" dirty="0" err="1" smtClean="0"/>
              <a:t>collected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Week</a:t>
            </a:r>
            <a:r>
              <a:rPr lang="es-ES" baseline="0" dirty="0" smtClean="0"/>
              <a:t>, so 24% q are </a:t>
            </a:r>
            <a:r>
              <a:rPr lang="es-ES" baseline="0" dirty="0" err="1" smtClean="0"/>
              <a:t>collected</a:t>
            </a:r>
            <a:r>
              <a:rPr lang="es-ES" baseline="0" dirty="0" smtClean="0"/>
              <a:t> at </a:t>
            </a:r>
            <a:r>
              <a:rPr lang="es-ES" baseline="0" dirty="0" err="1" smtClean="0"/>
              <a:t>lest</a:t>
            </a:r>
            <a:r>
              <a:rPr lang="es-ES" baseline="0" dirty="0" smtClean="0"/>
              <a:t> 10 </a:t>
            </a:r>
            <a:r>
              <a:rPr lang="es-ES" baseline="0" dirty="0" err="1" smtClean="0"/>
              <a:t>days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after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reference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week</a:t>
            </a:r>
            <a:r>
              <a:rPr lang="es-ES" baseline="0" dirty="0" smtClean="0"/>
              <a:t>.</a:t>
            </a:r>
          </a:p>
          <a:p>
            <a:r>
              <a:rPr lang="es-ES" dirty="0" err="1" smtClean="0"/>
              <a:t>There</a:t>
            </a:r>
            <a:r>
              <a:rPr lang="es-ES" dirty="0" smtClean="0"/>
              <a:t> are </a:t>
            </a:r>
            <a:r>
              <a:rPr lang="es-ES" dirty="0" err="1" smtClean="0"/>
              <a:t>easy</a:t>
            </a:r>
            <a:r>
              <a:rPr lang="es-ES" dirty="0" smtClean="0"/>
              <a:t> </a:t>
            </a:r>
            <a:r>
              <a:rPr lang="es-ES" dirty="0" err="1" smtClean="0"/>
              <a:t>questions</a:t>
            </a:r>
            <a:r>
              <a:rPr lang="es-ES" dirty="0" smtClean="0"/>
              <a:t> to rem </a:t>
            </a:r>
            <a:r>
              <a:rPr lang="es-ES" dirty="0" err="1" smtClean="0"/>
              <a:t>mber</a:t>
            </a:r>
            <a:r>
              <a:rPr lang="es-ES" dirty="0" smtClean="0"/>
              <a:t>, </a:t>
            </a:r>
            <a:r>
              <a:rPr lang="es-ES" dirty="0" err="1" smtClean="0"/>
              <a:t>but</a:t>
            </a:r>
            <a:r>
              <a:rPr lang="es-ES" dirty="0" smtClean="0"/>
              <a:t> in </a:t>
            </a:r>
            <a:r>
              <a:rPr lang="es-ES" dirty="0" err="1" smtClean="0"/>
              <a:t>the</a:t>
            </a:r>
            <a:r>
              <a:rPr lang="es-ES" dirty="0" smtClean="0"/>
              <a:t> caso of </a:t>
            </a:r>
            <a:r>
              <a:rPr lang="es-ES" dirty="0" err="1" smtClean="0"/>
              <a:t>people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working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there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questions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like</a:t>
            </a:r>
            <a:r>
              <a:rPr lang="es-ES" baseline="0" dirty="0" smtClean="0"/>
              <a:t> “</a:t>
            </a:r>
            <a:r>
              <a:rPr lang="es-ES" dirty="0" err="1" smtClean="0"/>
              <a:t>Number</a:t>
            </a:r>
            <a:r>
              <a:rPr lang="es-ES" dirty="0" smtClean="0"/>
              <a:t> of </a:t>
            </a:r>
            <a:r>
              <a:rPr lang="es-ES" dirty="0" err="1" smtClean="0"/>
              <a:t>hours</a:t>
            </a:r>
            <a:r>
              <a:rPr lang="es-ES" dirty="0" smtClean="0"/>
              <a:t> </a:t>
            </a:r>
            <a:r>
              <a:rPr lang="es-ES" dirty="0" err="1" smtClean="0"/>
              <a:t>worked</a:t>
            </a:r>
            <a:r>
              <a:rPr lang="es-ES" dirty="0" smtClean="0"/>
              <a:t>”,</a:t>
            </a:r>
            <a:r>
              <a:rPr lang="es-ES" baseline="0" dirty="0" smtClean="0"/>
              <a:t> “</a:t>
            </a:r>
            <a:r>
              <a:rPr lang="es-ES" baseline="0" dirty="0" err="1" smtClean="0"/>
              <a:t>number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paid</a:t>
            </a:r>
            <a:r>
              <a:rPr lang="es-ES" baseline="0" dirty="0" smtClean="0"/>
              <a:t> extra </a:t>
            </a:r>
            <a:r>
              <a:rPr lang="es-ES" baseline="0" dirty="0" err="1" smtClean="0"/>
              <a:t>hours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worked</a:t>
            </a:r>
            <a:r>
              <a:rPr lang="es-ES" baseline="0" dirty="0" smtClean="0"/>
              <a:t>”, “</a:t>
            </a:r>
            <a:r>
              <a:rPr lang="es-ES" baseline="0" dirty="0" err="1" smtClean="0"/>
              <a:t>number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unpaid</a:t>
            </a:r>
            <a:r>
              <a:rPr lang="es-ES" baseline="0" dirty="0" smtClean="0"/>
              <a:t> extra </a:t>
            </a:r>
            <a:r>
              <a:rPr lang="es-ES" baseline="0" dirty="0" err="1" smtClean="0"/>
              <a:t>hours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worked</a:t>
            </a:r>
            <a:r>
              <a:rPr lang="es-ES" baseline="0" dirty="0" smtClean="0"/>
              <a:t>”, </a:t>
            </a:r>
            <a:r>
              <a:rPr lang="es-ES" baseline="0" dirty="0" err="1" smtClean="0"/>
              <a:t>job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search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methods</a:t>
            </a:r>
            <a:r>
              <a:rPr lang="es-ES" baseline="0" dirty="0" smtClean="0"/>
              <a:t>,…</a:t>
            </a:r>
          </a:p>
          <a:p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effect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memory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very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important</a:t>
            </a:r>
            <a:r>
              <a:rPr lang="es-ES" baseline="0" dirty="0" smtClean="0"/>
              <a:t> , more in Active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, So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prefer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collect</a:t>
            </a:r>
            <a:r>
              <a:rPr lang="es-ES" baseline="0" dirty="0" smtClean="0"/>
              <a:t> inactive q. </a:t>
            </a:r>
            <a:r>
              <a:rPr lang="es-ES" baseline="0" dirty="0" err="1" smtClean="0"/>
              <a:t>weeks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later</a:t>
            </a:r>
            <a:r>
              <a:rPr lang="es-ES" baseline="0" dirty="0" smtClean="0"/>
              <a:t> tan active q.</a:t>
            </a:r>
          </a:p>
          <a:p>
            <a:endParaRPr lang="es-ES" baseline="0" dirty="0" smtClean="0"/>
          </a:p>
          <a:p>
            <a:endParaRPr lang="es-ES" baseline="0" dirty="0" smtClean="0"/>
          </a:p>
          <a:p>
            <a:r>
              <a:rPr lang="es-ES" baseline="0" dirty="0" smtClean="0"/>
              <a:t>ii)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same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effect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finally</a:t>
            </a:r>
            <a:r>
              <a:rPr lang="es-ES" baseline="0" dirty="0" smtClean="0"/>
              <a:t> non </a:t>
            </a:r>
            <a:r>
              <a:rPr lang="es-ES" baseline="0" dirty="0" err="1" smtClean="0"/>
              <a:t>contacted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dwellings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copy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q. </a:t>
            </a:r>
            <a:r>
              <a:rPr lang="es-ES" baseline="0" dirty="0" err="1" smtClean="0"/>
              <a:t>from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former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quarter</a:t>
            </a:r>
            <a:r>
              <a:rPr lang="es-ES" baseline="0" dirty="0" smtClean="0"/>
              <a:t>. So ‘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copy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its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better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copy</a:t>
            </a:r>
            <a:r>
              <a:rPr lang="es-ES" baseline="0" dirty="0" smtClean="0"/>
              <a:t> more </a:t>
            </a:r>
            <a:r>
              <a:rPr lang="es-ES" baseline="0" dirty="0" err="1" smtClean="0"/>
              <a:t>stables</a:t>
            </a:r>
            <a:r>
              <a:rPr lang="es-ES" baseline="0" dirty="0" smtClean="0"/>
              <a:t> q.   </a:t>
            </a:r>
            <a:r>
              <a:rPr lang="es-ES" baseline="0" dirty="0" err="1" smtClean="0"/>
              <a:t>Retired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 q.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usually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less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changes</a:t>
            </a:r>
            <a:r>
              <a:rPr lang="es-ES" baseline="0" dirty="0" smtClean="0"/>
              <a:t> tan </a:t>
            </a:r>
            <a:r>
              <a:rPr lang="es-ES" baseline="0" dirty="0" err="1" smtClean="0"/>
              <a:t>working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 q.</a:t>
            </a:r>
          </a:p>
          <a:p>
            <a:endParaRPr lang="es-ES" baseline="0" dirty="0" smtClean="0"/>
          </a:p>
          <a:p>
            <a:r>
              <a:rPr lang="es-ES" baseline="0" dirty="0" smtClean="0"/>
              <a:t>2-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top </a:t>
            </a:r>
            <a:r>
              <a:rPr lang="es-ES" baseline="0" dirty="0" err="1" smtClean="0"/>
              <a:t>copy</a:t>
            </a:r>
            <a:r>
              <a:rPr lang="es-ES" baseline="0" dirty="0" smtClean="0"/>
              <a:t> data </a:t>
            </a:r>
            <a:r>
              <a:rPr lang="es-ES" baseline="0" dirty="0" err="1" smtClean="0"/>
              <a:t>from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previous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quarter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preferable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from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Iactive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dwellings</a:t>
            </a:r>
            <a:r>
              <a:rPr lang="es-ES" baseline="0" dirty="0" smtClean="0"/>
              <a:t> (more </a:t>
            </a:r>
            <a:r>
              <a:rPr lang="es-ES" baseline="0" dirty="0" err="1" smtClean="0"/>
              <a:t>stable</a:t>
            </a:r>
            <a:r>
              <a:rPr lang="es-ES" baseline="0" dirty="0" smtClean="0"/>
              <a:t>)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4924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59460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628644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talking</a:t>
            </a:r>
            <a:r>
              <a:rPr lang="es-ES" dirty="0" smtClean="0"/>
              <a:t> </a:t>
            </a:r>
            <a:r>
              <a:rPr lang="es-ES" dirty="0" err="1" smtClean="0"/>
              <a:t>abut</a:t>
            </a:r>
            <a:r>
              <a:rPr lang="es-ES" dirty="0" smtClean="0"/>
              <a:t> </a:t>
            </a:r>
            <a:r>
              <a:rPr lang="es-ES" dirty="0" err="1" smtClean="0"/>
              <a:t>quality</a:t>
            </a:r>
            <a:r>
              <a:rPr lang="es-ES" dirty="0" smtClean="0"/>
              <a:t> of data, </a:t>
            </a:r>
            <a:r>
              <a:rPr lang="es-ES" dirty="0" err="1" smtClean="0"/>
              <a:t>all</a:t>
            </a:r>
            <a:r>
              <a:rPr lang="es-ES" dirty="0" smtClean="0"/>
              <a:t> </a:t>
            </a:r>
            <a:r>
              <a:rPr lang="es-ES" dirty="0" err="1" smtClean="0"/>
              <a:t>questionnaires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important</a:t>
            </a:r>
            <a:r>
              <a:rPr lang="es-ES" baseline="0" dirty="0" smtClean="0"/>
              <a:t>   </a:t>
            </a:r>
            <a:r>
              <a:rPr lang="es-ES" baseline="0" dirty="0" err="1" smtClean="0"/>
              <a:t>but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some</a:t>
            </a:r>
            <a:r>
              <a:rPr lang="es-ES" baseline="0" dirty="0" smtClean="0"/>
              <a:t>  are more </a:t>
            </a:r>
            <a:r>
              <a:rPr lang="es-ES" baseline="0" dirty="0" err="1" smtClean="0"/>
              <a:t>important</a:t>
            </a:r>
            <a:r>
              <a:rPr lang="es-ES" baseline="0" dirty="0" smtClean="0"/>
              <a:t> tan </a:t>
            </a:r>
            <a:r>
              <a:rPr lang="es-ES" baseline="0" dirty="0" err="1" smtClean="0"/>
              <a:t>other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endParaRPr lang="es-ES" baseline="0" dirty="0" smtClean="0"/>
          </a:p>
          <a:p>
            <a:r>
              <a:rPr lang="es-ES" baseline="0" dirty="0" err="1" smtClean="0"/>
              <a:t>Here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table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questionnaires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collected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its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theoretical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week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later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Each</a:t>
            </a:r>
            <a:r>
              <a:rPr lang="es-ES" baseline="0" dirty="0" smtClean="0"/>
              <a:t> q, has 1 </a:t>
            </a:r>
            <a:r>
              <a:rPr lang="es-ES" baseline="0" dirty="0" err="1" smtClean="0"/>
              <a:t>th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Week</a:t>
            </a:r>
            <a:r>
              <a:rPr lang="es-ES" baseline="0" dirty="0" smtClean="0"/>
              <a:t> to be </a:t>
            </a:r>
            <a:r>
              <a:rPr lang="es-ES" baseline="0" dirty="0" err="1" smtClean="0"/>
              <a:t>collected</a:t>
            </a:r>
            <a:r>
              <a:rPr lang="es-ES" baseline="0" dirty="0" smtClean="0"/>
              <a:t> (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week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after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reference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week</a:t>
            </a:r>
            <a:r>
              <a:rPr lang="es-ES" baseline="0" dirty="0" smtClean="0"/>
              <a:t>) and 5 more </a:t>
            </a:r>
            <a:r>
              <a:rPr lang="es-ES" baseline="0" dirty="0" err="1" smtClean="0"/>
              <a:t>weeks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recover</a:t>
            </a:r>
            <a:r>
              <a:rPr lang="es-ES" baseline="0" dirty="0" smtClean="0"/>
              <a:t> non </a:t>
            </a:r>
            <a:r>
              <a:rPr lang="es-ES" baseline="0" dirty="0" err="1" smtClean="0"/>
              <a:t>contacted</a:t>
            </a:r>
            <a:r>
              <a:rPr lang="es-ES" baseline="0" dirty="0" smtClean="0"/>
              <a:t>.</a:t>
            </a:r>
          </a:p>
          <a:p>
            <a:r>
              <a:rPr lang="es-ES" baseline="0" dirty="0" smtClean="0"/>
              <a:t>76% of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q. are </a:t>
            </a:r>
            <a:r>
              <a:rPr lang="es-ES" baseline="0" dirty="0" err="1" smtClean="0"/>
              <a:t>collected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Week</a:t>
            </a:r>
            <a:r>
              <a:rPr lang="es-ES" baseline="0" dirty="0" smtClean="0"/>
              <a:t>, so 24% q are </a:t>
            </a:r>
            <a:r>
              <a:rPr lang="es-ES" baseline="0" dirty="0" err="1" smtClean="0"/>
              <a:t>collected</a:t>
            </a:r>
            <a:r>
              <a:rPr lang="es-ES" baseline="0" dirty="0" smtClean="0"/>
              <a:t> at </a:t>
            </a:r>
            <a:r>
              <a:rPr lang="es-ES" baseline="0" dirty="0" err="1" smtClean="0"/>
              <a:t>lest</a:t>
            </a:r>
            <a:r>
              <a:rPr lang="es-ES" baseline="0" dirty="0" smtClean="0"/>
              <a:t> 10 </a:t>
            </a:r>
            <a:r>
              <a:rPr lang="es-ES" baseline="0" dirty="0" err="1" smtClean="0"/>
              <a:t>days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after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reference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week</a:t>
            </a:r>
            <a:r>
              <a:rPr lang="es-ES" baseline="0" dirty="0" smtClean="0"/>
              <a:t>.</a:t>
            </a:r>
          </a:p>
          <a:p>
            <a:r>
              <a:rPr lang="es-ES" dirty="0" err="1" smtClean="0"/>
              <a:t>There</a:t>
            </a:r>
            <a:r>
              <a:rPr lang="es-ES" dirty="0" smtClean="0"/>
              <a:t> are </a:t>
            </a:r>
            <a:r>
              <a:rPr lang="es-ES" dirty="0" err="1" smtClean="0"/>
              <a:t>easy</a:t>
            </a:r>
            <a:r>
              <a:rPr lang="es-ES" dirty="0" smtClean="0"/>
              <a:t> </a:t>
            </a:r>
            <a:r>
              <a:rPr lang="es-ES" dirty="0" err="1" smtClean="0"/>
              <a:t>questions</a:t>
            </a:r>
            <a:r>
              <a:rPr lang="es-ES" dirty="0" smtClean="0"/>
              <a:t> to rem </a:t>
            </a:r>
            <a:r>
              <a:rPr lang="es-ES" dirty="0" err="1" smtClean="0"/>
              <a:t>mber</a:t>
            </a:r>
            <a:r>
              <a:rPr lang="es-ES" dirty="0" smtClean="0"/>
              <a:t>, </a:t>
            </a:r>
            <a:r>
              <a:rPr lang="es-ES" dirty="0" err="1" smtClean="0"/>
              <a:t>but</a:t>
            </a:r>
            <a:r>
              <a:rPr lang="es-ES" dirty="0" smtClean="0"/>
              <a:t> in </a:t>
            </a:r>
            <a:r>
              <a:rPr lang="es-ES" dirty="0" err="1" smtClean="0"/>
              <a:t>the</a:t>
            </a:r>
            <a:r>
              <a:rPr lang="es-ES" dirty="0" smtClean="0"/>
              <a:t> caso of </a:t>
            </a:r>
            <a:r>
              <a:rPr lang="es-ES" dirty="0" err="1" smtClean="0"/>
              <a:t>people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working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there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questions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like</a:t>
            </a:r>
            <a:r>
              <a:rPr lang="es-ES" baseline="0" dirty="0" smtClean="0"/>
              <a:t> “</a:t>
            </a:r>
            <a:r>
              <a:rPr lang="es-ES" dirty="0" err="1" smtClean="0"/>
              <a:t>Number</a:t>
            </a:r>
            <a:r>
              <a:rPr lang="es-ES" dirty="0" smtClean="0"/>
              <a:t> of </a:t>
            </a:r>
            <a:r>
              <a:rPr lang="es-ES" dirty="0" err="1" smtClean="0"/>
              <a:t>hours</a:t>
            </a:r>
            <a:r>
              <a:rPr lang="es-ES" dirty="0" smtClean="0"/>
              <a:t> </a:t>
            </a:r>
            <a:r>
              <a:rPr lang="es-ES" dirty="0" err="1" smtClean="0"/>
              <a:t>worked</a:t>
            </a:r>
            <a:r>
              <a:rPr lang="es-ES" dirty="0" smtClean="0"/>
              <a:t>”,</a:t>
            </a:r>
            <a:r>
              <a:rPr lang="es-ES" baseline="0" dirty="0" smtClean="0"/>
              <a:t> “</a:t>
            </a:r>
            <a:r>
              <a:rPr lang="es-ES" baseline="0" dirty="0" err="1" smtClean="0"/>
              <a:t>number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paid</a:t>
            </a:r>
            <a:r>
              <a:rPr lang="es-ES" baseline="0" dirty="0" smtClean="0"/>
              <a:t> extra </a:t>
            </a:r>
            <a:r>
              <a:rPr lang="es-ES" baseline="0" dirty="0" err="1" smtClean="0"/>
              <a:t>hours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worked</a:t>
            </a:r>
            <a:r>
              <a:rPr lang="es-ES" baseline="0" dirty="0" smtClean="0"/>
              <a:t>”, “</a:t>
            </a:r>
            <a:r>
              <a:rPr lang="es-ES" baseline="0" dirty="0" err="1" smtClean="0"/>
              <a:t>number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unpaid</a:t>
            </a:r>
            <a:r>
              <a:rPr lang="es-ES" baseline="0" dirty="0" smtClean="0"/>
              <a:t> extra </a:t>
            </a:r>
            <a:r>
              <a:rPr lang="es-ES" baseline="0" dirty="0" err="1" smtClean="0"/>
              <a:t>hours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worked</a:t>
            </a:r>
            <a:r>
              <a:rPr lang="es-ES" baseline="0" dirty="0" smtClean="0"/>
              <a:t>”, </a:t>
            </a:r>
            <a:r>
              <a:rPr lang="es-ES" baseline="0" dirty="0" err="1" smtClean="0"/>
              <a:t>job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search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methods</a:t>
            </a:r>
            <a:r>
              <a:rPr lang="es-ES" baseline="0" dirty="0" smtClean="0"/>
              <a:t>,…</a:t>
            </a:r>
          </a:p>
          <a:p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effect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memory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very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important</a:t>
            </a:r>
            <a:r>
              <a:rPr lang="es-ES" baseline="0" dirty="0" smtClean="0"/>
              <a:t> , more in Active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, So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prefer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collect</a:t>
            </a:r>
            <a:r>
              <a:rPr lang="es-ES" baseline="0" dirty="0" smtClean="0"/>
              <a:t> inactive q. </a:t>
            </a:r>
            <a:r>
              <a:rPr lang="es-ES" baseline="0" dirty="0" err="1" smtClean="0"/>
              <a:t>weeks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later</a:t>
            </a:r>
            <a:r>
              <a:rPr lang="es-ES" baseline="0" dirty="0" smtClean="0"/>
              <a:t> tan active q.</a:t>
            </a:r>
          </a:p>
          <a:p>
            <a:endParaRPr lang="es-ES" baseline="0" dirty="0" smtClean="0"/>
          </a:p>
          <a:p>
            <a:endParaRPr lang="es-ES" baseline="0" dirty="0" smtClean="0"/>
          </a:p>
          <a:p>
            <a:r>
              <a:rPr lang="es-ES" baseline="0" dirty="0" smtClean="0"/>
              <a:t>ii)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same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effect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finally</a:t>
            </a:r>
            <a:r>
              <a:rPr lang="es-ES" baseline="0" dirty="0" smtClean="0"/>
              <a:t> non </a:t>
            </a:r>
            <a:r>
              <a:rPr lang="es-ES" baseline="0" dirty="0" err="1" smtClean="0"/>
              <a:t>contacted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dwellings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copy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q. </a:t>
            </a:r>
            <a:r>
              <a:rPr lang="es-ES" baseline="0" dirty="0" err="1" smtClean="0"/>
              <a:t>from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former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quarter</a:t>
            </a:r>
            <a:r>
              <a:rPr lang="es-ES" baseline="0" dirty="0" smtClean="0"/>
              <a:t>. So ‘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copy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its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better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copy</a:t>
            </a:r>
            <a:r>
              <a:rPr lang="es-ES" baseline="0" dirty="0" smtClean="0"/>
              <a:t> more </a:t>
            </a:r>
            <a:r>
              <a:rPr lang="es-ES" baseline="0" dirty="0" err="1" smtClean="0"/>
              <a:t>stables</a:t>
            </a:r>
            <a:r>
              <a:rPr lang="es-ES" baseline="0" dirty="0" smtClean="0"/>
              <a:t> q.   </a:t>
            </a:r>
            <a:r>
              <a:rPr lang="es-ES" baseline="0" dirty="0" err="1" smtClean="0"/>
              <a:t>Retired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 q.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usually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less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changes</a:t>
            </a:r>
            <a:r>
              <a:rPr lang="es-ES" baseline="0" dirty="0" smtClean="0"/>
              <a:t> tan </a:t>
            </a:r>
            <a:r>
              <a:rPr lang="es-ES" baseline="0" dirty="0" err="1" smtClean="0"/>
              <a:t>working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 q.  ROLL ON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variables</a:t>
            </a:r>
          </a:p>
          <a:p>
            <a:endParaRPr lang="es-ES" baseline="0" dirty="0" smtClean="0"/>
          </a:p>
          <a:p>
            <a:r>
              <a:rPr lang="es-ES" baseline="0" dirty="0" smtClean="0"/>
              <a:t>2-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top </a:t>
            </a:r>
            <a:r>
              <a:rPr lang="es-ES" baseline="0" dirty="0" err="1" smtClean="0"/>
              <a:t>copy</a:t>
            </a:r>
            <a:r>
              <a:rPr lang="es-ES" baseline="0" dirty="0" smtClean="0"/>
              <a:t> data </a:t>
            </a:r>
            <a:r>
              <a:rPr lang="es-ES" baseline="0" dirty="0" err="1" smtClean="0"/>
              <a:t>from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previous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quarter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preferable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from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Iactive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dwellings</a:t>
            </a:r>
            <a:r>
              <a:rPr lang="es-ES" baseline="0" dirty="0" smtClean="0"/>
              <a:t> (more </a:t>
            </a:r>
            <a:r>
              <a:rPr lang="es-ES" baseline="0" dirty="0" err="1" smtClean="0"/>
              <a:t>stable</a:t>
            </a:r>
            <a:r>
              <a:rPr lang="es-ES" baseline="0" dirty="0" smtClean="0"/>
              <a:t>)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18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89783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have</a:t>
            </a:r>
            <a:r>
              <a:rPr lang="es-ES" dirty="0" smtClean="0"/>
              <a:t> </a:t>
            </a:r>
            <a:r>
              <a:rPr lang="es-ES" dirty="0" err="1" smtClean="0"/>
              <a:t>made</a:t>
            </a:r>
            <a:r>
              <a:rPr lang="es-ES" dirty="0" smtClean="0"/>
              <a:t> a </a:t>
            </a:r>
            <a:r>
              <a:rPr lang="es-ES" dirty="0" err="1" smtClean="0"/>
              <a:t>classification</a:t>
            </a:r>
            <a:r>
              <a:rPr lang="es-ES" dirty="0" smtClean="0"/>
              <a:t> ,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perhaps</a:t>
            </a:r>
            <a:r>
              <a:rPr lang="es-ES" dirty="0" smtClean="0"/>
              <a:t> </a:t>
            </a:r>
            <a:r>
              <a:rPr lang="es-ES" dirty="0" err="1" smtClean="0"/>
              <a:t>goes</a:t>
            </a:r>
            <a:r>
              <a:rPr lang="es-ES" dirty="0" smtClean="0"/>
              <a:t> </a:t>
            </a:r>
            <a:r>
              <a:rPr lang="es-ES" dirty="0" err="1" smtClean="0"/>
              <a:t>well</a:t>
            </a:r>
            <a:r>
              <a:rPr lang="es-ES" dirty="0" smtClean="0"/>
              <a:t>, </a:t>
            </a:r>
            <a:r>
              <a:rPr lang="es-ES" dirty="0" err="1" smtClean="0"/>
              <a:t>by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posible to </a:t>
            </a:r>
            <a:r>
              <a:rPr lang="es-ES" dirty="0" err="1" smtClean="0"/>
              <a:t>debug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classification</a:t>
            </a:r>
            <a:r>
              <a:rPr lang="es-ES" baseline="0" dirty="0" smtClean="0"/>
              <a:t>.</a:t>
            </a:r>
          </a:p>
          <a:p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example</a:t>
            </a:r>
            <a:r>
              <a:rPr lang="es-ES" baseline="0" dirty="0" smtClean="0"/>
              <a:t>,  a </a:t>
            </a:r>
            <a:r>
              <a:rPr lang="es-ES" baseline="0" dirty="0" err="1" smtClean="0"/>
              <a:t>households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students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goes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type</a:t>
            </a:r>
            <a:r>
              <a:rPr lang="es-ES" baseline="0" dirty="0" smtClean="0"/>
              <a:t> 1. </a:t>
            </a:r>
            <a:r>
              <a:rPr lang="es-ES" baseline="0" dirty="0" err="1" smtClean="0"/>
              <a:t>But</a:t>
            </a:r>
            <a:r>
              <a:rPr lang="es-ES" baseline="0" dirty="0" smtClean="0"/>
              <a:t> , in Christmas, </a:t>
            </a:r>
            <a:r>
              <a:rPr lang="es-ES" baseline="0" dirty="0" err="1" smtClean="0"/>
              <a:t>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summer</a:t>
            </a:r>
            <a:r>
              <a:rPr lang="es-ES" baseline="0" dirty="0" smtClean="0"/>
              <a:t> , </a:t>
            </a:r>
            <a:r>
              <a:rPr lang="es-ES" baseline="0" dirty="0" err="1" smtClean="0"/>
              <a:t>many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them</a:t>
            </a:r>
            <a:r>
              <a:rPr lang="es-ES" baseline="0" dirty="0" smtClean="0"/>
              <a:t> look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job</a:t>
            </a:r>
            <a:r>
              <a:rPr lang="es-ES" baseline="0" dirty="0" smtClean="0"/>
              <a:t>, and </a:t>
            </a:r>
            <a:r>
              <a:rPr lang="es-ES" baseline="0" dirty="0" err="1" smtClean="0"/>
              <a:t>change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completely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their</a:t>
            </a:r>
            <a:r>
              <a:rPr lang="es-ES" baseline="0" dirty="0" smtClean="0"/>
              <a:t> laboral status.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population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extremely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interesting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survey</a:t>
            </a:r>
            <a:r>
              <a:rPr lang="es-ES" baseline="0" dirty="0" smtClean="0"/>
              <a:t>, so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important</a:t>
            </a:r>
            <a:r>
              <a:rPr lang="es-ES" baseline="0" dirty="0" smtClean="0"/>
              <a:t>  to </a:t>
            </a:r>
            <a:r>
              <a:rPr lang="es-ES" baseline="0" dirty="0" err="1" smtClean="0"/>
              <a:t>deal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pririty</a:t>
            </a:r>
            <a:r>
              <a:rPr lang="es-ES" baseline="0" dirty="0" smtClean="0"/>
              <a:t>  (</a:t>
            </a:r>
            <a:r>
              <a:rPr lang="es-ES" baseline="0" dirty="0" err="1" smtClean="0"/>
              <a:t>Type</a:t>
            </a:r>
            <a:r>
              <a:rPr lang="es-ES" baseline="0" dirty="0" smtClean="0"/>
              <a:t> 0)</a:t>
            </a:r>
          </a:p>
          <a:p>
            <a:endParaRPr lang="es-ES" baseline="0" dirty="0" smtClean="0"/>
          </a:p>
          <a:p>
            <a:r>
              <a:rPr lang="es-ES" baseline="0" dirty="0" smtClean="0"/>
              <a:t>2- </a:t>
            </a:r>
            <a:r>
              <a:rPr lang="es-ES" baseline="0" dirty="0" err="1" smtClean="0"/>
              <a:t>Currently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CATI responsable decides </a:t>
            </a:r>
            <a:r>
              <a:rPr lang="es-ES" baseline="0" dirty="0" err="1" smtClean="0"/>
              <a:t>when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unblock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Type</a:t>
            </a:r>
            <a:r>
              <a:rPr lang="es-ES" baseline="0" dirty="0" smtClean="0"/>
              <a:t> 1 </a:t>
            </a:r>
            <a:r>
              <a:rPr lang="es-ES" baseline="0" dirty="0" err="1" smtClean="0"/>
              <a:t>dwelings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when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unblock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type</a:t>
            </a:r>
            <a:r>
              <a:rPr lang="es-ES" baseline="0" dirty="0" smtClean="0"/>
              <a:t> 2 </a:t>
            </a:r>
            <a:r>
              <a:rPr lang="es-ES" baseline="0" dirty="0" err="1" smtClean="0"/>
              <a:t>dwelings</a:t>
            </a:r>
            <a:r>
              <a:rPr lang="es-ES" baseline="0" dirty="0" smtClean="0"/>
              <a:t>.</a:t>
            </a:r>
          </a:p>
          <a:p>
            <a:r>
              <a:rPr lang="es-ES" baseline="0" dirty="0" err="1" smtClean="0"/>
              <a:t>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no </a:t>
            </a:r>
            <a:r>
              <a:rPr lang="es-ES" baseline="0" dirty="0" err="1" smtClean="0"/>
              <a:t>optimal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include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automatic</a:t>
            </a:r>
            <a:r>
              <a:rPr lang="es-ES" baseline="0" dirty="0" smtClean="0"/>
              <a:t> </a:t>
            </a:r>
            <a:r>
              <a:rPr lang="es-ES" baseline="0" dirty="0" err="1" smtClean="0"/>
              <a:t>unblock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because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ther</a:t>
            </a:r>
            <a:r>
              <a:rPr lang="es-ES" baseline="0" dirty="0" smtClean="0"/>
              <a:t> are a </a:t>
            </a:r>
            <a:r>
              <a:rPr lang="es-ES" baseline="0" dirty="0" err="1" smtClean="0"/>
              <a:t>lot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factors</a:t>
            </a:r>
            <a:r>
              <a:rPr lang="es-ES" baseline="0" dirty="0" smtClean="0"/>
              <a:t>…  </a:t>
            </a:r>
            <a:r>
              <a:rPr lang="es-ES" baseline="0" dirty="0" err="1" smtClean="0"/>
              <a:t>holidays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number</a:t>
            </a:r>
            <a:r>
              <a:rPr lang="es-ES" baseline="0" dirty="0" smtClean="0"/>
              <a:t> of human </a:t>
            </a:r>
            <a:r>
              <a:rPr lang="es-ES" baseline="0" dirty="0" err="1" smtClean="0"/>
              <a:t>resources</a:t>
            </a:r>
            <a:r>
              <a:rPr lang="es-ES" baseline="0" dirty="0" smtClean="0"/>
              <a:t>,… </a:t>
            </a:r>
            <a:r>
              <a:rPr lang="es-ES" baseline="0" dirty="0" err="1" smtClean="0"/>
              <a:t>but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important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give</a:t>
            </a:r>
            <a:r>
              <a:rPr lang="es-ES" baseline="0" dirty="0" smtClean="0"/>
              <a:t> tolos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decisión… 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example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inform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first</a:t>
            </a:r>
            <a:r>
              <a:rPr lang="es-ES" baseline="0" dirty="0" smtClean="0"/>
              <a:t> round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finished</a:t>
            </a:r>
            <a:r>
              <a:rPr lang="es-ES" baseline="0" dirty="0" smtClean="0"/>
              <a:t>, 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secound</a:t>
            </a:r>
            <a:r>
              <a:rPr lang="es-ES" baseline="0" dirty="0" smtClean="0"/>
              <a:t> round of </a:t>
            </a:r>
            <a:r>
              <a:rPr lang="es-ES" baseline="0" dirty="0" err="1" smtClean="0"/>
              <a:t>calls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finished</a:t>
            </a:r>
            <a:r>
              <a:rPr lang="es-ES" baseline="0" dirty="0" smtClean="0"/>
              <a:t> and so </a:t>
            </a:r>
            <a:r>
              <a:rPr lang="es-ES" baseline="0" dirty="0" err="1" smtClean="0"/>
              <a:t>on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AEB66E-BFAD-40D2-86DD-9E7364B37B5C}" type="slidenum">
              <a:rPr lang="es-ES_tradnl" smtClean="0"/>
              <a:pPr>
                <a:defRPr/>
              </a:pPr>
              <a:t>19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50785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Marcador de nota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smtClean="0"/>
          </a:p>
        </p:txBody>
      </p:sp>
      <p:sp>
        <p:nvSpPr>
          <p:cNvPr id="30724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1pPr>
            <a:lvl2pPr marL="742950" indent="-28575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2pPr>
            <a:lvl3pPr marL="11430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3pPr>
            <a:lvl4pPr marL="16002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4pPr>
            <a:lvl5pPr marL="2057400" indent="-228600" defTabSz="906463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9pPr>
          </a:lstStyle>
          <a:p>
            <a:fld id="{E99D9097-3DAB-4BB5-8CE3-1BFF88CE3DE8}" type="slidenum">
              <a:rPr lang="es-ES_tradnl" altLang="es-ES" sz="1200" b="0" smtClean="0">
                <a:solidFill>
                  <a:schemeClr val="tx1"/>
                </a:solidFill>
              </a:rPr>
              <a:pPr/>
              <a:t>20</a:t>
            </a:fld>
            <a:endParaRPr lang="es-ES_tradnl" altLang="es-ES" sz="1200" b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471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8662" y="714356"/>
            <a:ext cx="7772400" cy="114300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84213" y="50133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195513" y="501332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88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7224" y="785794"/>
            <a:ext cx="7772400" cy="114300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50825" y="51577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90800" y="479742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300788" y="45688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13F86-21D2-4C33-A622-DC29D39FB83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2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26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734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B436B-F5D6-4F62-BEB4-A092806D4E6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5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FF575-E172-45AA-82BE-A42CDDABB92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54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1BE1F-3385-404A-BA49-54981E2E0F3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66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3DD15-D87A-445E-94D4-4D448D81C0D4}" type="datetimeFigureOut">
              <a:rPr lang="es-ES"/>
              <a:pPr>
                <a:defRPr/>
              </a:pPr>
              <a:t>17/05/2019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241D0-5875-4F73-82A6-0F8A0E97D96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7879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2ED50-1AFF-45A4-80BA-73329F39E022}" type="datetimeFigureOut">
              <a:rPr lang="es-ES"/>
              <a:pPr>
                <a:defRPr/>
              </a:pPr>
              <a:t>17/05/2019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E96A1-928D-4E1E-BC1C-A486DF7D5B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534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536B4-4874-4673-A806-C999DB826F07}" type="datetimeFigureOut">
              <a:rPr lang="es-ES"/>
              <a:pPr>
                <a:defRPr/>
              </a:pPr>
              <a:t>17/05/2019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FC74B-63A8-413D-A498-A8378097133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173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AA3A4-5525-4D62-80EC-35739E1616EB}" type="datetimeFigureOut">
              <a:rPr lang="es-ES"/>
              <a:pPr>
                <a:defRPr/>
              </a:pPr>
              <a:t>17/05/2019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83652-B220-4847-B826-0CB46EAC7B5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9317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A0E72-BB04-4094-A79B-F039E489ECFE}" type="datetimeFigureOut">
              <a:rPr lang="es-ES"/>
              <a:pPr>
                <a:defRPr/>
              </a:pPr>
              <a:t>17/05/2019</a:t>
            </a:fld>
            <a:endParaRPr lang="es-ES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18FC1-B013-4736-91DD-50C976580AE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33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1149D-9DDD-4EB2-B7B8-220968736CED}" type="datetimeFigureOut">
              <a:rPr lang="es-ES"/>
              <a:pPr>
                <a:defRPr/>
              </a:pPr>
              <a:t>17/05/2019</a:t>
            </a:fld>
            <a:endParaRPr lang="es-ES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CB4E6-F803-416D-8AED-3D8C5AF31D9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7187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521C6-2B67-44EE-9785-A3D417AE3BB3}" type="datetimeFigureOut">
              <a:rPr lang="es-ES"/>
              <a:pPr>
                <a:defRPr/>
              </a:pPr>
              <a:t>17/05/2019</a:t>
            </a:fld>
            <a:endParaRPr lang="es-ES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CD8E1-EE8B-4EA3-8E56-D6ED87A8184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5723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AB2BC-D893-4540-8C31-22BD71F6F037}" type="datetimeFigureOut">
              <a:rPr lang="es-ES"/>
              <a:pPr>
                <a:defRPr/>
              </a:pPr>
              <a:t>17/05/2019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8CB32-BDE6-4BE0-B924-5A9CC51327F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8026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F9816-B3FF-4D58-8235-1CC1FDF68B00}" type="datetimeFigureOut">
              <a:rPr lang="es-ES"/>
              <a:pPr>
                <a:defRPr/>
              </a:pPr>
              <a:t>17/05/2019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A81ED-B69A-4605-AABF-ECA15FF694F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0529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1C5E5-EC9C-4E17-9F8E-95FB03F4EC66}" type="datetimeFigureOut">
              <a:rPr lang="es-ES"/>
              <a:pPr>
                <a:defRPr/>
              </a:pPr>
              <a:t>17/05/2019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77E85-1836-4555-8553-B4F987847FC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0245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2CAFF-58B0-49CD-A9F8-D72AA77B1EC1}" type="datetimeFigureOut">
              <a:rPr lang="es-ES"/>
              <a:pPr>
                <a:defRPr/>
              </a:pPr>
              <a:t>17/05/2019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5644F-79DC-41BF-8BF2-6C4C42F37B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02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28688" y="785813"/>
            <a:ext cx="7772400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466534B-D7BB-4504-A6E2-B25060D9BBF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pic>
        <p:nvPicPr>
          <p:cNvPr id="1031" name="Picture 8" descr="logocolores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6553200"/>
            <a:ext cx="618172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9"/>
          <p:cNvSpPr txBox="1">
            <a:spLocks noChangeArrowheads="1"/>
          </p:cNvSpPr>
          <p:nvPr/>
        </p:nvSpPr>
        <p:spPr bwMode="auto">
          <a:xfrm>
            <a:off x="3132138" y="6324600"/>
            <a:ext cx="5783262" cy="2286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algn="ctr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Aft>
                <a:spcPct val="20000"/>
              </a:spcAft>
              <a:defRPr/>
            </a:pPr>
            <a:r>
              <a:rPr lang="en-GB" sz="900" i="1" dirty="0" smtClean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033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152400"/>
            <a:ext cx="633412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06" r:id="rId1"/>
    <p:sldLayoutId id="2147484407" r:id="rId2"/>
    <p:sldLayoutId id="2147484408" r:id="rId3"/>
    <p:sldLayoutId id="2147484409" r:id="rId4"/>
    <p:sldLayoutId id="2147484392" r:id="rId5"/>
    <p:sldLayoutId id="2147484393" r:id="rId6"/>
    <p:sldLayoutId id="2147484394" r:id="rId7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título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EA87B6D-FE1B-4BC9-96DA-364104E9CED9}" type="datetimeFigureOut">
              <a:rPr lang="es-ES"/>
              <a:pPr>
                <a:defRPr/>
              </a:pPr>
              <a:t>17/05/2019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A90F05B-260F-46CA-9BE5-C5FD7AF245E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5" r:id="rId1"/>
    <p:sldLayoutId id="2147484396" r:id="rId2"/>
    <p:sldLayoutId id="2147484397" r:id="rId3"/>
    <p:sldLayoutId id="2147484398" r:id="rId4"/>
    <p:sldLayoutId id="2147484399" r:id="rId5"/>
    <p:sldLayoutId id="2147484400" r:id="rId6"/>
    <p:sldLayoutId id="2147484401" r:id="rId7"/>
    <p:sldLayoutId id="2147484402" r:id="rId8"/>
    <p:sldLayoutId id="2147484403" r:id="rId9"/>
    <p:sldLayoutId id="2147484404" r:id="rId10"/>
    <p:sldLayoutId id="214748440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7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763713" y="1916113"/>
            <a:ext cx="678180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10" tIns="40005" rIns="80010" bIns="40005">
            <a:spAutoFit/>
          </a:bodyPr>
          <a:lstStyle>
            <a:lvl1pPr defTabSz="8001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001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001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001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001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20000"/>
              </a:spcAft>
              <a:buFontTx/>
              <a:buNone/>
            </a:pPr>
            <a:r>
              <a:rPr lang="en-GB" altLang="es-ES" sz="3600"/>
              <a:t>Spanish LFS</a:t>
            </a:r>
          </a:p>
          <a:p>
            <a:pPr algn="ctr" eaLnBrk="1" hangingPunct="1">
              <a:spcBef>
                <a:spcPct val="0"/>
              </a:spcBef>
              <a:spcAft>
                <a:spcPct val="20000"/>
              </a:spcAft>
              <a:buFontTx/>
              <a:buNone/>
            </a:pPr>
            <a:r>
              <a:rPr lang="en-GB" altLang="es-ES" sz="3600"/>
              <a:t>Improvements in the CATI algorithm.</a:t>
            </a: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4716016" y="5373216"/>
            <a:ext cx="4329112" cy="121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10" tIns="40005" rIns="80010" bIns="40005">
            <a:spAutoFit/>
          </a:bodyPr>
          <a:lstStyle>
            <a:lvl1pPr defTabSz="8001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001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001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001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001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001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001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001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001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ctr" hangingPunct="1">
              <a:spcBef>
                <a:spcPct val="0"/>
              </a:spcBef>
              <a:spcAft>
                <a:spcPct val="20000"/>
              </a:spcAft>
              <a:buFontTx/>
              <a:buNone/>
            </a:pPr>
            <a:r>
              <a:rPr lang="en-US" altLang="es-ES" sz="1600" i="1" dirty="0"/>
              <a:t>Víctor Balsa</a:t>
            </a:r>
          </a:p>
          <a:p>
            <a:pPr algn="r" eaLnBrk="1" fontAlgn="ctr" hangingPunct="1">
              <a:spcBef>
                <a:spcPct val="0"/>
              </a:spcBef>
              <a:spcAft>
                <a:spcPct val="20000"/>
              </a:spcAft>
              <a:buFontTx/>
              <a:buNone/>
            </a:pPr>
            <a:r>
              <a:rPr lang="en-US" altLang="es-ES" sz="1600" i="1" dirty="0" smtClean="0"/>
              <a:t>Households Data Collection </a:t>
            </a:r>
          </a:p>
          <a:p>
            <a:pPr algn="r" eaLnBrk="1" fontAlgn="ctr" hangingPunct="1">
              <a:spcBef>
                <a:spcPct val="0"/>
              </a:spcBef>
              <a:spcAft>
                <a:spcPct val="20000"/>
              </a:spcAft>
              <a:buFontTx/>
              <a:buNone/>
            </a:pPr>
            <a:r>
              <a:rPr lang="en-US" altLang="es-ES" sz="1600" i="1" dirty="0" smtClean="0"/>
              <a:t>NSI </a:t>
            </a:r>
            <a:r>
              <a:rPr lang="en-US" altLang="es-ES" sz="1600" i="1" dirty="0"/>
              <a:t>Spain (INE)    </a:t>
            </a:r>
            <a:r>
              <a:rPr lang="en-US" altLang="es-ES" sz="1600" i="1" dirty="0" smtClean="0"/>
              <a:t>May 2019</a:t>
            </a:r>
          </a:p>
          <a:p>
            <a:pPr algn="r" eaLnBrk="1" fontAlgn="ctr" hangingPunct="1">
              <a:spcBef>
                <a:spcPct val="0"/>
              </a:spcBef>
              <a:spcAft>
                <a:spcPct val="20000"/>
              </a:spcAft>
              <a:buFontTx/>
              <a:buNone/>
            </a:pPr>
            <a:r>
              <a:rPr lang="en-US" altLang="es-ES" sz="1600" i="1" dirty="0" smtClean="0"/>
              <a:t>victor.balsa.criado@ine.es</a:t>
            </a:r>
            <a:endParaRPr lang="en-US" alt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 Título"/>
          <p:cNvSpPr txBox="1">
            <a:spLocks/>
          </p:cNvSpPr>
          <p:nvPr/>
        </p:nvSpPr>
        <p:spPr bwMode="auto">
          <a:xfrm>
            <a:off x="1187450" y="333375"/>
            <a:ext cx="7000875" cy="523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s-ES" altLang="es-ES" kern="0" dirty="0" err="1" smtClean="0">
                <a:solidFill>
                  <a:srgbClr val="7030A0"/>
                </a:solidFill>
              </a:rPr>
              <a:t>Spanish</a:t>
            </a:r>
            <a:r>
              <a:rPr lang="es-ES" altLang="es-ES" kern="0" dirty="0" smtClean="0">
                <a:solidFill>
                  <a:srgbClr val="7030A0"/>
                </a:solidFill>
              </a:rPr>
              <a:t> LFS</a:t>
            </a:r>
          </a:p>
        </p:txBody>
      </p:sp>
      <p:sp>
        <p:nvSpPr>
          <p:cNvPr id="11267" name="Rectangle 3"/>
          <p:cNvSpPr txBox="1">
            <a:spLocks noChangeArrowheads="1"/>
          </p:cNvSpPr>
          <p:nvPr/>
        </p:nvSpPr>
        <p:spPr bwMode="auto">
          <a:xfrm>
            <a:off x="651668" y="1124744"/>
            <a:ext cx="8072437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s-ES" altLang="es-ES" sz="2800" dirty="0" err="1"/>
              <a:t>Mixed</a:t>
            </a:r>
            <a:r>
              <a:rPr lang="es-ES" altLang="es-ES" sz="2800" dirty="0"/>
              <a:t> </a:t>
            </a:r>
            <a:r>
              <a:rPr lang="es-ES" altLang="es-ES" sz="2800" dirty="0" err="1"/>
              <a:t>model</a:t>
            </a:r>
            <a:r>
              <a:rPr lang="es-ES" altLang="es-ES" sz="2800" dirty="0"/>
              <a:t> (6 </a:t>
            </a:r>
            <a:r>
              <a:rPr lang="es-ES" altLang="es-ES" sz="2800" dirty="0" err="1"/>
              <a:t>waves</a:t>
            </a:r>
            <a:r>
              <a:rPr lang="es-ES" altLang="es-ES" sz="2800" dirty="0"/>
              <a:t>) CAPI (</a:t>
            </a:r>
            <a:r>
              <a:rPr lang="es-ES" altLang="es-ES" sz="2800" dirty="0" smtClean="0"/>
              <a:t>1st)-</a:t>
            </a:r>
            <a:r>
              <a:rPr lang="es-ES" altLang="es-ES" sz="2800" dirty="0"/>
              <a:t>CATI (</a:t>
            </a:r>
            <a:r>
              <a:rPr lang="es-ES" altLang="es-ES" sz="2800" dirty="0" smtClean="0"/>
              <a:t>2nd to 6th)</a:t>
            </a:r>
            <a:endParaRPr lang="es-ES_tradnl" altLang="es-ES" sz="2800" dirty="0"/>
          </a:p>
          <a:p>
            <a:pPr eaLnBrk="1" hangingPunct="1">
              <a:spcBef>
                <a:spcPts val="600"/>
              </a:spcBef>
            </a:pPr>
            <a:r>
              <a:rPr lang="es-ES_tradnl" altLang="es-ES" sz="2800" dirty="0" err="1"/>
              <a:t>Quarterly</a:t>
            </a:r>
            <a:r>
              <a:rPr lang="es-ES_tradnl" altLang="es-ES" sz="2800" dirty="0"/>
              <a:t> </a:t>
            </a:r>
            <a:r>
              <a:rPr lang="es-ES_tradnl" altLang="es-ES" sz="2800" dirty="0" err="1"/>
              <a:t>sample</a:t>
            </a:r>
            <a:r>
              <a:rPr lang="es-ES_tradnl" altLang="es-ES" sz="2800" dirty="0"/>
              <a:t> of more </a:t>
            </a:r>
            <a:r>
              <a:rPr lang="es-ES_tradnl" altLang="es-ES" sz="2800" dirty="0" err="1"/>
              <a:t>than</a:t>
            </a:r>
            <a:r>
              <a:rPr lang="es-ES_tradnl" altLang="es-ES" sz="2800" dirty="0"/>
              <a:t> 80.000 </a:t>
            </a:r>
            <a:r>
              <a:rPr lang="es-ES_tradnl" altLang="es-ES" sz="2800" dirty="0" err="1" smtClean="0"/>
              <a:t>dwellings</a:t>
            </a:r>
            <a:endParaRPr lang="es-ES_tradnl" altLang="es-ES" sz="2800" dirty="0" smtClean="0"/>
          </a:p>
          <a:p>
            <a:pPr eaLnBrk="1" hangingPunct="1">
              <a:spcBef>
                <a:spcPts val="600"/>
              </a:spcBef>
            </a:pPr>
            <a:r>
              <a:rPr lang="es-ES" altLang="es-ES" sz="2800" dirty="0"/>
              <a:t>55.000 </a:t>
            </a:r>
            <a:r>
              <a:rPr lang="es-ES" altLang="es-ES" sz="2800" dirty="0" err="1"/>
              <a:t>questionnaires</a:t>
            </a:r>
            <a:r>
              <a:rPr lang="es-ES" altLang="es-ES" sz="2800" dirty="0"/>
              <a:t> </a:t>
            </a:r>
            <a:r>
              <a:rPr lang="es-ES" altLang="es-ES" sz="2800" dirty="0" err="1"/>
              <a:t>completed</a:t>
            </a:r>
            <a:r>
              <a:rPr lang="es-ES" altLang="es-ES" sz="2800" dirty="0"/>
              <a:t> </a:t>
            </a:r>
            <a:r>
              <a:rPr lang="es-ES" altLang="es-ES" sz="2800" dirty="0" err="1"/>
              <a:t>every</a:t>
            </a:r>
            <a:r>
              <a:rPr lang="es-ES" altLang="es-ES" sz="2800" dirty="0"/>
              <a:t> </a:t>
            </a:r>
            <a:r>
              <a:rPr lang="es-ES" altLang="es-ES" sz="2800" dirty="0" err="1"/>
              <a:t>quarter</a:t>
            </a:r>
            <a:r>
              <a:rPr lang="es-ES" altLang="es-ES" sz="2800" dirty="0"/>
              <a:t>, 40.000 </a:t>
            </a:r>
            <a:r>
              <a:rPr lang="es-ES" altLang="es-ES" sz="2800" dirty="0" err="1"/>
              <a:t>from</a:t>
            </a:r>
            <a:r>
              <a:rPr lang="es-ES" altLang="es-ES" sz="2800" dirty="0"/>
              <a:t> CATI</a:t>
            </a:r>
            <a:r>
              <a:rPr lang="es-ES" altLang="es-ES" sz="2800" dirty="0" smtClean="0"/>
              <a:t>.</a:t>
            </a:r>
            <a:endParaRPr lang="es-ES_tradnl" altLang="es-ES" sz="2800" dirty="0" smtClean="0"/>
          </a:p>
          <a:p>
            <a:pPr eaLnBrk="1" hangingPunct="1">
              <a:spcBef>
                <a:spcPts val="600"/>
              </a:spcBef>
            </a:pPr>
            <a:r>
              <a:rPr lang="es-ES" altLang="es-ES" sz="2800" dirty="0" err="1" smtClean="0"/>
              <a:t>Every</a:t>
            </a:r>
            <a:r>
              <a:rPr lang="es-ES" altLang="es-ES" sz="2800" dirty="0" smtClean="0"/>
              <a:t> </a:t>
            </a:r>
            <a:r>
              <a:rPr lang="es-ES" altLang="es-ES" sz="2800" dirty="0" err="1" smtClean="0"/>
              <a:t>week</a:t>
            </a:r>
            <a:r>
              <a:rPr lang="es-ES" altLang="es-ES" sz="2800" dirty="0" smtClean="0"/>
              <a:t> 3.500 new </a:t>
            </a:r>
            <a:r>
              <a:rPr lang="es-ES" altLang="es-ES" sz="2800" dirty="0" err="1" smtClean="0"/>
              <a:t>dwellings</a:t>
            </a:r>
            <a:r>
              <a:rPr lang="es-ES" altLang="es-ES" sz="2800" dirty="0" smtClean="0"/>
              <a:t> </a:t>
            </a:r>
            <a:r>
              <a:rPr lang="es-ES" altLang="es-ES" sz="2800" dirty="0" err="1" smtClean="0"/>
              <a:t>appears</a:t>
            </a:r>
            <a:r>
              <a:rPr lang="es-ES" altLang="es-ES" sz="2800" dirty="0" smtClean="0"/>
              <a:t> in CATI.</a:t>
            </a:r>
            <a:endParaRPr lang="es-ES_tradnl" altLang="es-ES" sz="2800" dirty="0"/>
          </a:p>
          <a:p>
            <a:pPr eaLnBrk="1" hangingPunct="1">
              <a:spcBef>
                <a:spcPts val="600"/>
              </a:spcBef>
            </a:pPr>
            <a:r>
              <a:rPr lang="es-ES" altLang="es-ES" sz="2800" dirty="0" smtClean="0"/>
              <a:t>1 </a:t>
            </a:r>
            <a:r>
              <a:rPr lang="es-ES" altLang="es-ES" sz="2800" dirty="0" err="1" smtClean="0"/>
              <a:t>collection</a:t>
            </a:r>
            <a:r>
              <a:rPr lang="es-ES" altLang="es-ES" sz="2800" dirty="0" smtClean="0"/>
              <a:t> </a:t>
            </a:r>
            <a:r>
              <a:rPr lang="es-ES" altLang="es-ES" sz="2800" dirty="0" err="1" smtClean="0"/>
              <a:t>week</a:t>
            </a:r>
            <a:r>
              <a:rPr lang="es-ES" altLang="es-ES" sz="2800" dirty="0" smtClean="0"/>
              <a:t> + 5 “</a:t>
            </a:r>
            <a:r>
              <a:rPr lang="es-ES" altLang="es-ES" sz="2800" dirty="0" err="1" smtClean="0"/>
              <a:t>recovering</a:t>
            </a:r>
            <a:r>
              <a:rPr lang="es-ES" altLang="es-ES" sz="2800" dirty="0" smtClean="0"/>
              <a:t>” </a:t>
            </a:r>
            <a:r>
              <a:rPr lang="es-ES" altLang="es-ES" sz="2800" dirty="0" err="1" smtClean="0"/>
              <a:t>weeks</a:t>
            </a:r>
            <a:r>
              <a:rPr lang="es-ES" altLang="es-ES" sz="2800" dirty="0" smtClean="0"/>
              <a:t> to data </a:t>
            </a:r>
            <a:r>
              <a:rPr lang="es-ES" altLang="es-ES" sz="2800" dirty="0" err="1" smtClean="0"/>
              <a:t>collection</a:t>
            </a:r>
            <a:r>
              <a:rPr lang="es-ES" altLang="es-ES" sz="2800" dirty="0" smtClean="0"/>
              <a:t>.</a:t>
            </a:r>
            <a:endParaRPr lang="es-ES" alt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 bwMode="auto">
          <a:xfrm>
            <a:off x="1187450" y="188913"/>
            <a:ext cx="7000875" cy="523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s-ES" altLang="es-ES" kern="0" dirty="0" err="1" smtClean="0">
                <a:solidFill>
                  <a:srgbClr val="7030A0"/>
                </a:solidFill>
              </a:rPr>
              <a:t>Call</a:t>
            </a:r>
            <a:r>
              <a:rPr lang="es-ES" altLang="es-ES" kern="0" dirty="0" smtClean="0">
                <a:solidFill>
                  <a:srgbClr val="7030A0"/>
                </a:solidFill>
              </a:rPr>
              <a:t> </a:t>
            </a:r>
            <a:r>
              <a:rPr lang="es-ES" altLang="es-ES" kern="0" dirty="0" err="1" smtClean="0">
                <a:solidFill>
                  <a:srgbClr val="7030A0"/>
                </a:solidFill>
              </a:rPr>
              <a:t>dispatcher</a:t>
            </a:r>
            <a:endParaRPr lang="es-ES" altLang="es-ES" kern="0" dirty="0" smtClean="0">
              <a:solidFill>
                <a:srgbClr val="7030A0"/>
              </a:solidFill>
            </a:endParaRPr>
          </a:p>
        </p:txBody>
      </p:sp>
      <p:pic>
        <p:nvPicPr>
          <p:cNvPr id="13315" name="Picture 6" descr="http://www.mediawhiz.com/wp-content/uploads/2013/08/Call-Cente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471738"/>
            <a:ext cx="3252788" cy="180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Marcador de número de diapositiva 4"/>
          <p:cNvSpPr txBox="1">
            <a:spLocks/>
          </p:cNvSpPr>
          <p:nvPr/>
        </p:nvSpPr>
        <p:spPr bwMode="auto">
          <a:xfrm>
            <a:off x="6670675" y="5997575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A3B37D7-58DE-42B3-BEEB-45FF5DD92D66}" type="slidenum">
              <a:rPr lang="es-ES" altLang="es-ES" sz="14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s-ES" altLang="es-ES" sz="1400">
              <a:latin typeface="Times New Roman" panose="02020603050405020304" pitchFamily="18" charset="0"/>
            </a:endParaRP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4765675" y="2230438"/>
            <a:ext cx="3886200" cy="3505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2632075" y="1273175"/>
            <a:ext cx="4724400" cy="990600"/>
          </a:xfrm>
          <a:prstGeom prst="curvedDownArrow">
            <a:avLst>
              <a:gd name="adj1" fmla="val 95385"/>
              <a:gd name="adj2" fmla="val 190769"/>
              <a:gd name="adj3" fmla="val 33333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7712075" y="2414588"/>
            <a:ext cx="762000" cy="31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280258...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256990...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256987..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362500..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152500..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280258...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256990...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256987..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362500..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152500..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280258...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256990...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700">
                <a:latin typeface="Times New Roman" panose="02020603050405020304" pitchFamily="18" charset="0"/>
              </a:rPr>
              <a:t>………….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000">
                <a:latin typeface="Times New Roman" panose="02020603050405020304" pitchFamily="18" charset="0"/>
              </a:rPr>
              <a:t>256987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765675" y="5683250"/>
            <a:ext cx="3886200" cy="8302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2400">
                <a:latin typeface="Times New Roman" panose="02020603050405020304" pitchFamily="18" charset="0"/>
              </a:rPr>
              <a:t>Sorted by priority every 60 seconds</a:t>
            </a: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3927475" y="2476500"/>
            <a:ext cx="3695700" cy="100013"/>
          </a:xfrm>
          <a:prstGeom prst="leftArrow">
            <a:avLst>
              <a:gd name="adj1" fmla="val 50000"/>
              <a:gd name="adj2" fmla="val 350019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13324" name="Text Box 15"/>
          <p:cNvSpPr txBox="1">
            <a:spLocks noChangeArrowheads="1"/>
          </p:cNvSpPr>
          <p:nvPr/>
        </p:nvSpPr>
        <p:spPr bwMode="auto">
          <a:xfrm>
            <a:off x="928688" y="404495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2400">
                <a:latin typeface="Times New Roman" panose="02020603050405020304" pitchFamily="18" charset="0"/>
              </a:rPr>
              <a:t>Interviewers</a:t>
            </a:r>
          </a:p>
        </p:txBody>
      </p:sp>
      <p:sp>
        <p:nvSpPr>
          <p:cNvPr id="13325" name="Text Box 16"/>
          <p:cNvSpPr txBox="1">
            <a:spLocks noChangeArrowheads="1"/>
          </p:cNvSpPr>
          <p:nvPr/>
        </p:nvSpPr>
        <p:spPr bwMode="auto">
          <a:xfrm>
            <a:off x="5032375" y="5005388"/>
            <a:ext cx="2590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2000">
                <a:latin typeface="Times New Roman" panose="02020603050405020304" pitchFamily="18" charset="0"/>
              </a:rPr>
              <a:t>Dwellings “Pool”</a:t>
            </a:r>
          </a:p>
        </p:txBody>
      </p:sp>
      <p:pic>
        <p:nvPicPr>
          <p:cNvPr id="1332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475" y="2838450"/>
            <a:ext cx="2054225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5091113" y="2749550"/>
            <a:ext cx="407987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3267075" y="90805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2400">
                <a:latin typeface="Times New Roman" panose="02020603050405020304" pitchFamily="18" charset="0"/>
              </a:rPr>
              <a:t>“New call”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7686675" y="2414588"/>
            <a:ext cx="557213" cy="29051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9" name="Rectángulo 18"/>
          <p:cNvSpPr/>
          <p:nvPr/>
        </p:nvSpPr>
        <p:spPr>
          <a:xfrm>
            <a:off x="7716838" y="5324475"/>
            <a:ext cx="557212" cy="2921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2" name="Rectángulo 1"/>
          <p:cNvSpPr/>
          <p:nvPr/>
        </p:nvSpPr>
        <p:spPr>
          <a:xfrm>
            <a:off x="1741376" y="4772707"/>
            <a:ext cx="2913174" cy="126546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dirty="0" err="1" smtClean="0">
                <a:solidFill>
                  <a:schemeClr val="tx1"/>
                </a:solidFill>
              </a:rPr>
              <a:t>Between</a:t>
            </a:r>
            <a:r>
              <a:rPr lang="es-ES" sz="1800" dirty="0" smtClean="0">
                <a:solidFill>
                  <a:schemeClr val="tx1"/>
                </a:solidFill>
              </a:rPr>
              <a:t> 2.000 and 4.000 </a:t>
            </a:r>
            <a:r>
              <a:rPr lang="es-ES" sz="1800" dirty="0" err="1" smtClean="0">
                <a:solidFill>
                  <a:schemeClr val="tx1"/>
                </a:solidFill>
              </a:rPr>
              <a:t>dwellings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ready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everyday</a:t>
            </a:r>
            <a:r>
              <a:rPr lang="es-ES" sz="1800" dirty="0" smtClean="0">
                <a:solidFill>
                  <a:schemeClr val="tx1"/>
                </a:solidFill>
              </a:rPr>
              <a:t> to be </a:t>
            </a:r>
            <a:r>
              <a:rPr lang="es-ES" sz="1800" dirty="0" err="1" smtClean="0">
                <a:solidFill>
                  <a:schemeClr val="tx1"/>
                </a:solidFill>
              </a:rPr>
              <a:t>selected</a:t>
            </a:r>
            <a:endParaRPr lang="es-ES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 bwMode="auto">
          <a:xfrm>
            <a:off x="1187450" y="333375"/>
            <a:ext cx="7000875" cy="523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s-ES" altLang="es-ES" kern="0" dirty="0" err="1" smtClean="0">
                <a:solidFill>
                  <a:srgbClr val="7030A0"/>
                </a:solidFill>
              </a:rPr>
              <a:t>Other</a:t>
            </a:r>
            <a:r>
              <a:rPr lang="es-ES" altLang="es-ES" kern="0" dirty="0" smtClean="0">
                <a:solidFill>
                  <a:srgbClr val="7030A0"/>
                </a:solidFill>
              </a:rPr>
              <a:t> </a:t>
            </a:r>
            <a:r>
              <a:rPr lang="es-ES" altLang="es-ES" kern="0" dirty="0" err="1" smtClean="0">
                <a:solidFill>
                  <a:srgbClr val="7030A0"/>
                </a:solidFill>
              </a:rPr>
              <a:t>improvements</a:t>
            </a:r>
            <a:r>
              <a:rPr lang="es-ES" altLang="es-ES" kern="0" dirty="0" smtClean="0">
                <a:solidFill>
                  <a:srgbClr val="7030A0"/>
                </a:solidFill>
              </a:rPr>
              <a:t> in </a:t>
            </a:r>
            <a:r>
              <a:rPr lang="es-ES" altLang="es-ES" kern="0" dirty="0" err="1" smtClean="0">
                <a:solidFill>
                  <a:srgbClr val="7030A0"/>
                </a:solidFill>
              </a:rPr>
              <a:t>the</a:t>
            </a:r>
            <a:r>
              <a:rPr lang="es-ES" altLang="es-ES" kern="0" dirty="0" smtClean="0">
                <a:solidFill>
                  <a:srgbClr val="7030A0"/>
                </a:solidFill>
              </a:rPr>
              <a:t> </a:t>
            </a:r>
            <a:r>
              <a:rPr lang="es-ES" altLang="es-ES" kern="0" dirty="0" err="1" smtClean="0">
                <a:solidFill>
                  <a:srgbClr val="7030A0"/>
                </a:solidFill>
              </a:rPr>
              <a:t>Algorithm</a:t>
            </a:r>
            <a:endParaRPr lang="es-ES" altLang="es-ES" kern="0" dirty="0" smtClean="0">
              <a:solidFill>
                <a:srgbClr val="7030A0"/>
              </a:solidFill>
            </a:endParaRPr>
          </a:p>
        </p:txBody>
      </p:sp>
      <p:sp>
        <p:nvSpPr>
          <p:cNvPr id="15363" name="Rectangle 3"/>
          <p:cNvSpPr txBox="1">
            <a:spLocks noChangeArrowheads="1"/>
          </p:cNvSpPr>
          <p:nvPr/>
        </p:nvSpPr>
        <p:spPr bwMode="auto">
          <a:xfrm>
            <a:off x="467544" y="1340768"/>
            <a:ext cx="8382000" cy="5026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s-ES" dirty="0" smtClean="0"/>
              <a:t>Different </a:t>
            </a:r>
            <a:r>
              <a:rPr lang="en-US" altLang="es-ES" dirty="0"/>
              <a:t>time zone in the Canary Islands</a:t>
            </a:r>
            <a:r>
              <a:rPr lang="es-ES_tradnl" altLang="es-ES" dirty="0"/>
              <a:t>.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s-ES_tradnl" altLang="es-ES" sz="2400" dirty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_tradnl" altLang="es-ES" dirty="0" err="1"/>
              <a:t>Change</a:t>
            </a:r>
            <a:r>
              <a:rPr lang="es-ES_tradnl" altLang="es-ES" dirty="0"/>
              <a:t> </a:t>
            </a:r>
            <a:r>
              <a:rPr lang="es-ES_tradnl" altLang="es-ES" dirty="0" err="1"/>
              <a:t>the</a:t>
            </a:r>
            <a:r>
              <a:rPr lang="es-ES_tradnl" altLang="es-ES" dirty="0"/>
              <a:t> </a:t>
            </a:r>
            <a:r>
              <a:rPr lang="es-ES_tradnl" altLang="es-ES" dirty="0" err="1"/>
              <a:t>shift</a:t>
            </a:r>
            <a:r>
              <a:rPr lang="es-ES_tradnl" altLang="es-ES" dirty="0"/>
              <a:t> to “</a:t>
            </a:r>
            <a:r>
              <a:rPr lang="es-ES_tradnl" altLang="es-ES" dirty="0" err="1"/>
              <a:t>Not</a:t>
            </a:r>
            <a:r>
              <a:rPr lang="es-ES_tradnl" altLang="es-ES" dirty="0"/>
              <a:t> </a:t>
            </a:r>
            <a:r>
              <a:rPr lang="es-ES_tradnl" altLang="es-ES" dirty="0" err="1"/>
              <a:t>contacted</a:t>
            </a:r>
            <a:r>
              <a:rPr lang="es-ES_tradnl" altLang="es-ES" dirty="0"/>
              <a:t>” </a:t>
            </a:r>
            <a:r>
              <a:rPr lang="es-ES_tradnl" altLang="es-ES" dirty="0" err="1"/>
              <a:t>dwellings</a:t>
            </a:r>
            <a:endParaRPr lang="es-ES_tradnl" altLang="es-ES" dirty="0"/>
          </a:p>
          <a:p>
            <a:pPr lvl="2" eaLnBrk="1" hangingPunct="1">
              <a:lnSpc>
                <a:spcPct val="90000"/>
              </a:lnSpc>
            </a:pPr>
            <a:r>
              <a:rPr lang="es-ES_tradnl" altLang="es-ES" dirty="0" err="1"/>
              <a:t>Last</a:t>
            </a:r>
            <a:r>
              <a:rPr lang="es-ES_tradnl" altLang="es-ES" dirty="0"/>
              <a:t> </a:t>
            </a:r>
            <a:r>
              <a:rPr lang="es-ES_tradnl" altLang="es-ES" dirty="0" err="1"/>
              <a:t>call</a:t>
            </a:r>
            <a:r>
              <a:rPr lang="es-ES_tradnl" altLang="es-ES" dirty="0"/>
              <a:t> </a:t>
            </a:r>
            <a:r>
              <a:rPr lang="es-ES_tradnl" altLang="es-ES" dirty="0" err="1"/>
              <a:t>morning</a:t>
            </a:r>
            <a:r>
              <a:rPr lang="es-ES_tradnl" altLang="es-ES" dirty="0"/>
              <a:t> 		</a:t>
            </a:r>
            <a:r>
              <a:rPr lang="es-ES_tradnl" altLang="es-ES" dirty="0" err="1"/>
              <a:t>Afternoon</a:t>
            </a:r>
            <a:endParaRPr lang="es-ES_tradnl" altLang="es-ES" dirty="0"/>
          </a:p>
          <a:p>
            <a:pPr lvl="2" eaLnBrk="1" hangingPunct="1">
              <a:lnSpc>
                <a:spcPct val="90000"/>
              </a:lnSpc>
            </a:pPr>
            <a:r>
              <a:rPr lang="es-ES_tradnl" altLang="es-ES" dirty="0" err="1"/>
              <a:t>Last</a:t>
            </a:r>
            <a:r>
              <a:rPr lang="es-ES_tradnl" altLang="es-ES" dirty="0"/>
              <a:t> </a:t>
            </a:r>
            <a:r>
              <a:rPr lang="es-ES_tradnl" altLang="es-ES" dirty="0" err="1"/>
              <a:t>call</a:t>
            </a:r>
            <a:r>
              <a:rPr lang="es-ES_tradnl" altLang="es-ES" dirty="0"/>
              <a:t> </a:t>
            </a:r>
            <a:r>
              <a:rPr lang="es-ES_tradnl" altLang="es-ES" dirty="0" err="1"/>
              <a:t>afternoon</a:t>
            </a:r>
            <a:r>
              <a:rPr lang="es-ES_tradnl" altLang="es-ES" dirty="0"/>
              <a:t> 		</a:t>
            </a:r>
            <a:r>
              <a:rPr lang="es-ES_tradnl" altLang="es-ES" dirty="0" err="1"/>
              <a:t>Morning</a:t>
            </a:r>
            <a:endParaRPr lang="es-ES_tradnl" altLang="es-ES" dirty="0"/>
          </a:p>
          <a:p>
            <a:pPr marL="914400" lvl="2" indent="0" eaLnBrk="1" hangingPunct="1">
              <a:lnSpc>
                <a:spcPct val="90000"/>
              </a:lnSpc>
              <a:buNone/>
            </a:pPr>
            <a:endParaRPr lang="es-ES_tradnl" altLang="es-ES" dirty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_tradnl" altLang="es-ES" dirty="0" err="1"/>
              <a:t>Partially</a:t>
            </a:r>
            <a:r>
              <a:rPr lang="es-ES_tradnl" altLang="es-ES" dirty="0"/>
              <a:t> </a:t>
            </a:r>
            <a:r>
              <a:rPr lang="es-ES_tradnl" altLang="es-ES" dirty="0" err="1"/>
              <a:t>interviewed</a:t>
            </a:r>
            <a:r>
              <a:rPr lang="es-ES_tradnl" altLang="es-ES" dirty="0"/>
              <a:t> </a:t>
            </a:r>
            <a:r>
              <a:rPr lang="es-ES_tradnl" altLang="es-ES" dirty="0" err="1"/>
              <a:t>dwellings</a:t>
            </a:r>
            <a:r>
              <a:rPr lang="es-ES_tradnl" altLang="es-ES" dirty="0"/>
              <a:t> </a:t>
            </a:r>
            <a:r>
              <a:rPr lang="es-ES_tradnl" altLang="es-ES" dirty="0" err="1"/>
              <a:t>give</a:t>
            </a:r>
            <a:r>
              <a:rPr lang="es-ES_tradnl" altLang="es-ES" dirty="0"/>
              <a:t> </a:t>
            </a:r>
            <a:r>
              <a:rPr lang="es-ES_tradnl" altLang="es-ES" dirty="0" err="1"/>
              <a:t>priority</a:t>
            </a:r>
            <a:r>
              <a:rPr lang="es-ES_tradnl" altLang="es-ES" dirty="0"/>
              <a:t> to </a:t>
            </a:r>
            <a:r>
              <a:rPr lang="es-ES_tradnl" altLang="es-ES" dirty="0" err="1"/>
              <a:t>the</a:t>
            </a:r>
            <a:r>
              <a:rPr lang="es-ES_tradnl" altLang="es-ES" dirty="0"/>
              <a:t> </a:t>
            </a:r>
            <a:r>
              <a:rPr lang="es-ES_tradnl" altLang="es-ES" dirty="0" err="1"/>
              <a:t>same</a:t>
            </a:r>
            <a:r>
              <a:rPr lang="es-ES_tradnl" altLang="es-ES" dirty="0"/>
              <a:t> </a:t>
            </a:r>
            <a:r>
              <a:rPr lang="es-ES_tradnl" altLang="es-ES" dirty="0" err="1" smtClean="0"/>
              <a:t>interviewer</a:t>
            </a:r>
            <a:endParaRPr lang="es-ES_tradnl" altLang="es-ES" dirty="0" smtClean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s-ES_tradnl" altLang="es-ES" sz="2400" dirty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_tradnl" altLang="es-ES" dirty="0" smtClean="0"/>
              <a:t>Set a </a:t>
            </a:r>
            <a:r>
              <a:rPr lang="es-ES_tradnl" altLang="es-ES" dirty="0" err="1" smtClean="0"/>
              <a:t>maximum</a:t>
            </a:r>
            <a:r>
              <a:rPr lang="es-ES_tradnl" altLang="es-ES" dirty="0" smtClean="0"/>
              <a:t> </a:t>
            </a:r>
            <a:r>
              <a:rPr lang="es-ES_tradnl" altLang="es-ES" dirty="0" err="1" smtClean="0"/>
              <a:t>number</a:t>
            </a:r>
            <a:r>
              <a:rPr lang="es-ES_tradnl" altLang="es-ES" dirty="0" smtClean="0"/>
              <a:t> of </a:t>
            </a:r>
            <a:r>
              <a:rPr lang="es-ES_tradnl" altLang="es-ES" dirty="0" err="1" smtClean="0"/>
              <a:t>calls</a:t>
            </a:r>
            <a:r>
              <a:rPr lang="es-ES_tradnl" altLang="es-ES" dirty="0" smtClean="0"/>
              <a:t> </a:t>
            </a:r>
            <a:r>
              <a:rPr lang="es-ES_tradnl" altLang="es-ES" sz="2400" dirty="0" smtClean="0"/>
              <a:t>(</a:t>
            </a:r>
            <a:r>
              <a:rPr lang="es-ES_tradnl" altLang="es-ES" sz="2400" dirty="0" err="1" smtClean="0"/>
              <a:t>day</a:t>
            </a:r>
            <a:r>
              <a:rPr lang="es-ES_tradnl" altLang="es-ES" sz="2400" dirty="0" smtClean="0"/>
              <a:t>, </a:t>
            </a:r>
            <a:r>
              <a:rPr lang="es-ES_tradnl" altLang="es-ES" sz="2400" dirty="0" err="1" smtClean="0"/>
              <a:t>appointment</a:t>
            </a:r>
            <a:r>
              <a:rPr lang="es-ES_tradnl" altLang="es-ES" sz="2400" dirty="0" smtClean="0"/>
              <a:t> </a:t>
            </a:r>
            <a:r>
              <a:rPr lang="es-ES_tradnl" altLang="es-ES" sz="2400" dirty="0" err="1" smtClean="0"/>
              <a:t>period</a:t>
            </a:r>
            <a:r>
              <a:rPr lang="es-ES_tradnl" altLang="es-ES" sz="2400" dirty="0" smtClean="0"/>
              <a:t>,…)</a:t>
            </a:r>
            <a:endParaRPr lang="es-ES_tradnl" altLang="es-ES" dirty="0"/>
          </a:p>
        </p:txBody>
      </p:sp>
      <p:sp>
        <p:nvSpPr>
          <p:cNvPr id="5" name="Flecha a la derecha con muesca 4"/>
          <p:cNvSpPr/>
          <p:nvPr/>
        </p:nvSpPr>
        <p:spPr>
          <a:xfrm>
            <a:off x="4724400" y="3192140"/>
            <a:ext cx="1008063" cy="14446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6" name="Flecha a la derecha con muesca 5"/>
          <p:cNvSpPr/>
          <p:nvPr/>
        </p:nvSpPr>
        <p:spPr>
          <a:xfrm>
            <a:off x="4724400" y="3644577"/>
            <a:ext cx="1008063" cy="14446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243762" cy="4802188"/>
          </a:xfrm>
        </p:spPr>
        <p:txBody>
          <a:bodyPr/>
          <a:lstStyle/>
          <a:p>
            <a:pPr>
              <a:defRPr/>
            </a:pPr>
            <a:r>
              <a:rPr lang="es-ES" sz="4000" dirty="0" err="1" smtClean="0"/>
              <a:t>How</a:t>
            </a:r>
            <a:r>
              <a:rPr lang="es-ES" sz="4000" dirty="0" smtClean="0"/>
              <a:t> to </a:t>
            </a:r>
            <a:r>
              <a:rPr lang="es-ES" sz="4000" dirty="0" err="1" smtClean="0"/>
              <a:t>make</a:t>
            </a:r>
            <a:r>
              <a:rPr lang="es-ES" sz="4000" dirty="0" smtClean="0"/>
              <a:t> new </a:t>
            </a:r>
            <a:r>
              <a:rPr lang="es-ES" sz="4000" dirty="0" err="1" smtClean="0"/>
              <a:t>improvements</a:t>
            </a:r>
            <a:r>
              <a:rPr lang="es-ES" sz="4000" dirty="0" smtClean="0"/>
              <a:t> in </a:t>
            </a:r>
            <a:r>
              <a:rPr lang="es-ES" sz="4000" dirty="0" err="1" smtClean="0"/>
              <a:t>the</a:t>
            </a:r>
            <a:r>
              <a:rPr lang="es-ES" sz="4000" dirty="0" smtClean="0"/>
              <a:t> </a:t>
            </a:r>
            <a:r>
              <a:rPr lang="es-ES" sz="4000" dirty="0" err="1" smtClean="0"/>
              <a:t>call</a:t>
            </a:r>
            <a:r>
              <a:rPr lang="es-ES" sz="4000" dirty="0" smtClean="0"/>
              <a:t> </a:t>
            </a:r>
            <a:r>
              <a:rPr lang="es-ES" sz="4000" dirty="0" err="1" smtClean="0"/>
              <a:t>dispatcher</a:t>
            </a:r>
            <a:r>
              <a:rPr lang="es-ES" sz="4000" dirty="0" smtClean="0"/>
              <a:t> </a:t>
            </a:r>
            <a:r>
              <a:rPr lang="es-ES" sz="4000" dirty="0" err="1" smtClean="0"/>
              <a:t>algorithm</a:t>
            </a:r>
            <a:r>
              <a:rPr lang="es-ES" sz="4000" dirty="0" smtClean="0"/>
              <a:t>?</a:t>
            </a:r>
            <a:endParaRPr lang="es-ES" sz="4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4221088"/>
            <a:ext cx="2533464" cy="1688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2988" y="260350"/>
            <a:ext cx="7772400" cy="792163"/>
          </a:xfrm>
        </p:spPr>
        <p:txBody>
          <a:bodyPr/>
          <a:lstStyle/>
          <a:p>
            <a:pPr>
              <a:defRPr/>
            </a:pPr>
            <a:r>
              <a:rPr lang="es-ES" dirty="0" err="1" smtClean="0"/>
              <a:t>Weekly</a:t>
            </a:r>
            <a:r>
              <a:rPr lang="es-ES" dirty="0" smtClean="0"/>
              <a:t> </a:t>
            </a:r>
            <a:r>
              <a:rPr lang="es-ES" dirty="0" err="1" smtClean="0"/>
              <a:t>productivity</a:t>
            </a:r>
            <a:r>
              <a:rPr lang="es-ES" dirty="0"/>
              <a:t> </a:t>
            </a:r>
            <a:r>
              <a:rPr lang="es-ES" dirty="0" smtClean="0"/>
              <a:t>of CATI </a:t>
            </a:r>
            <a:r>
              <a:rPr lang="es-ES" dirty="0" err="1" smtClean="0"/>
              <a:t>interviewers</a:t>
            </a:r>
            <a:endParaRPr lang="es-ES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9837"/>
              </p:ext>
            </p:extLst>
          </p:nvPr>
        </p:nvGraphicFramePr>
        <p:xfrm>
          <a:off x="683568" y="5085184"/>
          <a:ext cx="7200901" cy="822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54"/>
                <a:gridCol w="1080135"/>
                <a:gridCol w="1224153"/>
                <a:gridCol w="1272157"/>
                <a:gridCol w="1200151"/>
                <a:gridCol w="1200151"/>
              </a:tblGrid>
              <a:tr h="822325"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solidFill>
                            <a:schemeClr val="tx1"/>
                          </a:solidFill>
                        </a:rPr>
                        <a:t>Questionnaires</a:t>
                      </a:r>
                      <a:r>
                        <a:rPr lang="es-ES" sz="1200" baseline="0" dirty="0" smtClean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es-ES" sz="1200" baseline="0" dirty="0" err="1" smtClean="0">
                          <a:solidFill>
                            <a:schemeClr val="tx1"/>
                          </a:solidFill>
                        </a:rPr>
                        <a:t>interviewer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01" marB="456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tx1"/>
                          </a:solidFill>
                        </a:rPr>
                        <a:t>8-10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01" marB="45601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 smtClean="0">
                          <a:solidFill>
                            <a:schemeClr val="tx1"/>
                          </a:solidFill>
                        </a:rPr>
                        <a:t>8-10</a:t>
                      </a:r>
                    </a:p>
                    <a:p>
                      <a:pPr algn="ctr"/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01" marB="45601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tx1"/>
                          </a:solidFill>
                        </a:rPr>
                        <a:t>6-8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01" marB="45601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tx1"/>
                          </a:solidFill>
                        </a:rPr>
                        <a:t>4-6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01" marB="45601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tx1"/>
                          </a:solidFill>
                        </a:rPr>
                        <a:t>2-4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01" marB="45601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9279132"/>
              </p:ext>
            </p:extLst>
          </p:nvPr>
        </p:nvGraphicFramePr>
        <p:xfrm>
          <a:off x="971599" y="1268760"/>
          <a:ext cx="6912869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 bwMode="auto">
          <a:xfrm>
            <a:off x="1187450" y="333375"/>
            <a:ext cx="7000875" cy="523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s-ES" altLang="es-ES" kern="0" dirty="0" err="1" smtClean="0">
                <a:solidFill>
                  <a:srgbClr val="7030A0"/>
                </a:solidFill>
              </a:rPr>
              <a:t>Household</a:t>
            </a:r>
            <a:r>
              <a:rPr lang="es-ES" altLang="es-ES" kern="0" dirty="0" smtClean="0">
                <a:solidFill>
                  <a:srgbClr val="7030A0"/>
                </a:solidFill>
              </a:rPr>
              <a:t> </a:t>
            </a:r>
            <a:r>
              <a:rPr lang="es-ES" altLang="es-ES" kern="0" dirty="0" err="1" smtClean="0">
                <a:solidFill>
                  <a:srgbClr val="7030A0"/>
                </a:solidFill>
              </a:rPr>
              <a:t>classification</a:t>
            </a:r>
            <a:endParaRPr lang="es-ES" altLang="es-ES" kern="0" dirty="0" smtClean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1066800"/>
            <a:ext cx="8382000" cy="9350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14350" lvl="1" indent="0" eaLnBrk="1" hangingPunct="1">
              <a:lnSpc>
                <a:spcPct val="90000"/>
              </a:lnSpc>
              <a:buFontTx/>
              <a:buNone/>
              <a:defRPr/>
            </a:pPr>
            <a:r>
              <a:rPr lang="es-ES_tradnl" kern="0" dirty="0" smtClean="0"/>
              <a:t>(</a:t>
            </a:r>
            <a:r>
              <a:rPr lang="es-ES_tradnl" kern="0" dirty="0" err="1" smtClean="0"/>
              <a:t>depending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on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the</a:t>
            </a:r>
            <a:r>
              <a:rPr lang="es-ES_tradnl" kern="0" dirty="0" smtClean="0"/>
              <a:t> laboral </a:t>
            </a:r>
            <a:r>
              <a:rPr lang="es-ES_tradnl" kern="0" dirty="0" err="1" smtClean="0"/>
              <a:t>situation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the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previous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quarter</a:t>
            </a:r>
            <a:r>
              <a:rPr lang="es-ES_tradnl" kern="0" dirty="0" smtClean="0"/>
              <a:t>):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663531" y="2355056"/>
            <a:ext cx="2117725" cy="6429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1430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s-ES_tradnl" kern="0" dirty="0" smtClean="0">
                <a:solidFill>
                  <a:schemeClr val="accent1">
                    <a:lumMod val="75000"/>
                  </a:schemeClr>
                </a:solidFill>
              </a:rPr>
              <a:t>“</a:t>
            </a:r>
            <a:r>
              <a:rPr lang="es-ES_tradnl" kern="0" dirty="0" err="1" smtClean="0">
                <a:solidFill>
                  <a:schemeClr val="accent1">
                    <a:lumMod val="75000"/>
                  </a:schemeClr>
                </a:solidFill>
              </a:rPr>
              <a:t>Easy</a:t>
            </a:r>
            <a:r>
              <a:rPr lang="es-ES_tradnl" kern="0" dirty="0" smtClean="0">
                <a:solidFill>
                  <a:schemeClr val="accent1">
                    <a:lumMod val="75000"/>
                  </a:schemeClr>
                </a:solidFill>
              </a:rPr>
              <a:t>”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516688" y="5301208"/>
            <a:ext cx="2398712" cy="67573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1430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s-ES_tradnl" kern="0" dirty="0" smtClean="0">
                <a:solidFill>
                  <a:schemeClr val="accent1">
                    <a:lumMod val="75000"/>
                  </a:schemeClr>
                </a:solidFill>
              </a:rPr>
              <a:t>“</a:t>
            </a:r>
            <a:r>
              <a:rPr lang="es-ES_tradnl" kern="0" dirty="0" err="1" smtClean="0">
                <a:solidFill>
                  <a:schemeClr val="accent1">
                    <a:lumMod val="75000"/>
                  </a:schemeClr>
                </a:solidFill>
              </a:rPr>
              <a:t>Difficult</a:t>
            </a:r>
            <a:r>
              <a:rPr lang="es-ES_tradnl" kern="0" dirty="0" smtClean="0">
                <a:solidFill>
                  <a:schemeClr val="accent1">
                    <a:lumMod val="75000"/>
                  </a:schemeClr>
                </a:solidFill>
              </a:rPr>
              <a:t>”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523038" y="3821113"/>
            <a:ext cx="2398712" cy="5873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1430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s-ES_tradnl" kern="0" dirty="0" smtClean="0">
                <a:solidFill>
                  <a:schemeClr val="accent1">
                    <a:lumMod val="75000"/>
                  </a:schemeClr>
                </a:solidFill>
              </a:rPr>
              <a:t>“Medium”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202086" y="2066575"/>
            <a:ext cx="4032448" cy="12904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800" dirty="0" smtClean="0">
              <a:solidFill>
                <a:schemeClr val="tx1"/>
              </a:solidFill>
            </a:endParaRPr>
          </a:p>
          <a:p>
            <a:pPr marL="361950"/>
            <a:r>
              <a:rPr lang="es-ES" sz="2800" dirty="0" err="1" smtClean="0">
                <a:solidFill>
                  <a:schemeClr val="tx1"/>
                </a:solidFill>
              </a:rPr>
              <a:t>All</a:t>
            </a:r>
            <a:r>
              <a:rPr lang="es-ES" sz="2800" dirty="0" smtClean="0">
                <a:solidFill>
                  <a:schemeClr val="tx1"/>
                </a:solidFill>
              </a:rPr>
              <a:t> </a:t>
            </a:r>
            <a:r>
              <a:rPr lang="es-ES" sz="2800" dirty="0" err="1" smtClean="0">
                <a:solidFill>
                  <a:schemeClr val="tx1"/>
                </a:solidFill>
              </a:rPr>
              <a:t>members</a:t>
            </a:r>
            <a:r>
              <a:rPr lang="es-ES" sz="2800" dirty="0" smtClean="0">
                <a:solidFill>
                  <a:schemeClr val="tx1"/>
                </a:solidFill>
              </a:rPr>
              <a:t> </a:t>
            </a:r>
            <a:r>
              <a:rPr lang="es-ES" sz="2800" dirty="0" err="1" smtClean="0">
                <a:solidFill>
                  <a:schemeClr val="tx1"/>
                </a:solidFill>
              </a:rPr>
              <a:t>aged</a:t>
            </a:r>
            <a:r>
              <a:rPr lang="es-ES" sz="2800" dirty="0" smtClean="0">
                <a:solidFill>
                  <a:schemeClr val="tx1"/>
                </a:solidFill>
              </a:rPr>
              <a:t> more </a:t>
            </a:r>
            <a:r>
              <a:rPr lang="es-ES" sz="2800" dirty="0" err="1" smtClean="0">
                <a:solidFill>
                  <a:schemeClr val="tx1"/>
                </a:solidFill>
              </a:rPr>
              <a:t>than</a:t>
            </a:r>
            <a:r>
              <a:rPr lang="es-ES" sz="2800" dirty="0" smtClean="0">
                <a:solidFill>
                  <a:schemeClr val="tx1"/>
                </a:solidFill>
              </a:rPr>
              <a:t> 65</a:t>
            </a: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195736" y="2060848"/>
            <a:ext cx="172819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rgbClr val="000099"/>
                </a:solidFill>
              </a:rPr>
              <a:t>“</a:t>
            </a:r>
            <a:r>
              <a:rPr lang="es-ES" sz="2800" dirty="0" err="1" smtClean="0">
                <a:solidFill>
                  <a:srgbClr val="000099"/>
                </a:solidFill>
              </a:rPr>
              <a:t>Retired</a:t>
            </a:r>
            <a:r>
              <a:rPr lang="es-ES" sz="2800" dirty="0" smtClean="0">
                <a:solidFill>
                  <a:srgbClr val="000099"/>
                </a:solidFill>
              </a:rPr>
              <a:t>”</a:t>
            </a:r>
            <a:endParaRPr lang="es-ES" sz="2800" dirty="0">
              <a:solidFill>
                <a:srgbClr val="000099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202086" y="3457004"/>
            <a:ext cx="4032448" cy="12904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800" dirty="0" smtClean="0">
              <a:solidFill>
                <a:schemeClr val="tx1"/>
              </a:solidFill>
            </a:endParaRPr>
          </a:p>
          <a:p>
            <a:pPr marL="361950"/>
            <a:r>
              <a:rPr lang="es-ES" sz="2800" dirty="0" err="1" smtClean="0">
                <a:solidFill>
                  <a:schemeClr val="tx1"/>
                </a:solidFill>
              </a:rPr>
              <a:t>All</a:t>
            </a:r>
            <a:r>
              <a:rPr lang="es-ES" sz="2800" dirty="0" smtClean="0">
                <a:solidFill>
                  <a:schemeClr val="tx1"/>
                </a:solidFill>
              </a:rPr>
              <a:t> </a:t>
            </a:r>
            <a:r>
              <a:rPr lang="es-ES" sz="2800" dirty="0" err="1" smtClean="0">
                <a:solidFill>
                  <a:schemeClr val="tx1"/>
                </a:solidFill>
              </a:rPr>
              <a:t>members</a:t>
            </a:r>
            <a:r>
              <a:rPr lang="es-ES" sz="2800" dirty="0" smtClean="0">
                <a:solidFill>
                  <a:schemeClr val="tx1"/>
                </a:solidFill>
              </a:rPr>
              <a:t> </a:t>
            </a:r>
          </a:p>
          <a:p>
            <a:pPr marL="361950"/>
            <a:r>
              <a:rPr lang="es-ES" sz="2800" dirty="0" smtClean="0">
                <a:solidFill>
                  <a:schemeClr val="tx1"/>
                </a:solidFill>
              </a:rPr>
              <a:t>&gt;65 </a:t>
            </a:r>
            <a:r>
              <a:rPr lang="es-ES" sz="2800" dirty="0" err="1" smtClean="0">
                <a:solidFill>
                  <a:schemeClr val="tx1"/>
                </a:solidFill>
              </a:rPr>
              <a:t>or</a:t>
            </a:r>
            <a:r>
              <a:rPr lang="es-ES" sz="2800" dirty="0" smtClean="0">
                <a:solidFill>
                  <a:schemeClr val="tx1"/>
                </a:solidFill>
              </a:rPr>
              <a:t>  &lt;65 Inactive</a:t>
            </a: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195736" y="3451277"/>
            <a:ext cx="2016224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rgbClr val="000099"/>
                </a:solidFill>
              </a:rPr>
              <a:t>“Inactive”</a:t>
            </a:r>
            <a:endParaRPr lang="es-ES" sz="2800" dirty="0">
              <a:solidFill>
                <a:srgbClr val="000099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202086" y="4862914"/>
            <a:ext cx="4032448" cy="12904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800" dirty="0" smtClean="0">
              <a:solidFill>
                <a:schemeClr val="tx1"/>
              </a:solidFill>
            </a:endParaRPr>
          </a:p>
          <a:p>
            <a:pPr marL="361950"/>
            <a:r>
              <a:rPr lang="es-ES" sz="2800" dirty="0" err="1" smtClean="0">
                <a:solidFill>
                  <a:schemeClr val="tx1"/>
                </a:solidFill>
              </a:rPr>
              <a:t>Rest</a:t>
            </a:r>
            <a:r>
              <a:rPr lang="es-ES" sz="2800" dirty="0" smtClean="0">
                <a:solidFill>
                  <a:schemeClr val="tx1"/>
                </a:solidFill>
              </a:rPr>
              <a:t> of </a:t>
            </a:r>
            <a:r>
              <a:rPr lang="es-ES" sz="2800" dirty="0" err="1" smtClean="0">
                <a:solidFill>
                  <a:schemeClr val="tx1"/>
                </a:solidFill>
              </a:rPr>
              <a:t>Households</a:t>
            </a: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195736" y="4857187"/>
            <a:ext cx="172819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rgbClr val="000099"/>
                </a:solidFill>
              </a:rPr>
              <a:t>“Active”</a:t>
            </a:r>
            <a:endParaRPr lang="es-ES" sz="2800" dirty="0">
              <a:solidFill>
                <a:srgbClr val="000099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33400" y="2060848"/>
            <a:ext cx="1518320" cy="529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solidFill>
                  <a:srgbClr val="C00000"/>
                </a:solidFill>
              </a:rPr>
              <a:t>Type</a:t>
            </a:r>
            <a:r>
              <a:rPr lang="es-ES" dirty="0" smtClean="0">
                <a:solidFill>
                  <a:srgbClr val="C00000"/>
                </a:solidFill>
              </a:rPr>
              <a:t> 1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33164" y="3451277"/>
            <a:ext cx="1518320" cy="529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solidFill>
                  <a:srgbClr val="C00000"/>
                </a:solidFill>
              </a:rPr>
              <a:t>Type</a:t>
            </a:r>
            <a:r>
              <a:rPr lang="es-ES" dirty="0" smtClean="0">
                <a:solidFill>
                  <a:srgbClr val="C00000"/>
                </a:solidFill>
              </a:rPr>
              <a:t> 2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33164" y="4900716"/>
            <a:ext cx="1518320" cy="529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solidFill>
                  <a:srgbClr val="C00000"/>
                </a:solidFill>
              </a:rPr>
              <a:t>Type</a:t>
            </a:r>
            <a:r>
              <a:rPr lang="es-ES" dirty="0" smtClean="0">
                <a:solidFill>
                  <a:srgbClr val="C00000"/>
                </a:solidFill>
              </a:rPr>
              <a:t> 0</a:t>
            </a:r>
            <a:endParaRPr lang="es-E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5707324"/>
              </p:ext>
            </p:extLst>
          </p:nvPr>
        </p:nvGraphicFramePr>
        <p:xfrm>
          <a:off x="827584" y="1340768"/>
          <a:ext cx="806489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772400" cy="792088"/>
          </a:xfrm>
        </p:spPr>
        <p:txBody>
          <a:bodyPr/>
          <a:lstStyle/>
          <a:p>
            <a:r>
              <a:rPr lang="es-ES" dirty="0" err="1" smtClean="0"/>
              <a:t>Number</a:t>
            </a:r>
            <a:r>
              <a:rPr lang="es-ES" dirty="0" smtClean="0"/>
              <a:t> of </a:t>
            </a:r>
            <a:r>
              <a:rPr lang="es-ES" dirty="0" err="1" smtClean="0"/>
              <a:t>calls</a:t>
            </a:r>
            <a:r>
              <a:rPr lang="es-ES" dirty="0"/>
              <a:t>.</a:t>
            </a: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332882"/>
              </p:ext>
            </p:extLst>
          </p:nvPr>
        </p:nvGraphicFramePr>
        <p:xfrm>
          <a:off x="3923928" y="1327056"/>
          <a:ext cx="5580112" cy="3535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6081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 bwMode="auto">
          <a:xfrm>
            <a:off x="1187450" y="333375"/>
            <a:ext cx="7000875" cy="523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s-ES" altLang="es-ES" kern="0" dirty="0" err="1" smtClean="0">
                <a:solidFill>
                  <a:srgbClr val="7030A0"/>
                </a:solidFill>
              </a:rPr>
              <a:t>Action</a:t>
            </a:r>
            <a:endParaRPr lang="es-ES" altLang="es-ES" kern="0" dirty="0" smtClean="0">
              <a:solidFill>
                <a:srgbClr val="7030A0"/>
              </a:solidFill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987425" y="1120775"/>
          <a:ext cx="7200901" cy="50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6264"/>
                <a:gridCol w="1296144"/>
                <a:gridCol w="1296144"/>
                <a:gridCol w="1296144"/>
                <a:gridCol w="1224136"/>
                <a:gridCol w="1312069"/>
              </a:tblGrid>
              <a:tr h="508000">
                <a:tc>
                  <a:txBody>
                    <a:bodyPr/>
                    <a:lstStyle/>
                    <a:p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584" marB="45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 smtClean="0">
                          <a:solidFill>
                            <a:schemeClr val="tx1"/>
                          </a:solidFill>
                        </a:rPr>
                        <a:t>Mon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584" marB="4558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 err="1" smtClean="0">
                          <a:solidFill>
                            <a:schemeClr val="tx1"/>
                          </a:solidFill>
                        </a:rPr>
                        <a:t>Tue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584" marB="4558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 smtClean="0">
                          <a:solidFill>
                            <a:schemeClr val="tx1"/>
                          </a:solidFill>
                        </a:rPr>
                        <a:t>Wed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584" marB="4558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 smtClean="0">
                          <a:solidFill>
                            <a:schemeClr val="tx1"/>
                          </a:solidFill>
                        </a:rPr>
                        <a:t>Thu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584" marB="4558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 smtClean="0">
                          <a:solidFill>
                            <a:schemeClr val="tx1"/>
                          </a:solidFill>
                        </a:rPr>
                        <a:t>Fri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584" marB="45584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4595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1965325"/>
            <a:ext cx="172085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4724400"/>
            <a:ext cx="901700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354013" y="5784850"/>
            <a:ext cx="1436687" cy="646113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800" dirty="0"/>
              <a:t>Inactive:</a:t>
            </a:r>
          </a:p>
          <a:p>
            <a:pPr algn="ctr">
              <a:defRPr/>
            </a:pPr>
            <a:r>
              <a:rPr lang="es-ES" sz="1800" dirty="0"/>
              <a:t>BLOCKED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09588" y="3821113"/>
            <a:ext cx="1436687" cy="36988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800" dirty="0"/>
              <a:t>Active:</a:t>
            </a:r>
          </a:p>
        </p:txBody>
      </p:sp>
      <p:sp>
        <p:nvSpPr>
          <p:cNvPr id="2" name="Flecha arriba 1"/>
          <p:cNvSpPr/>
          <p:nvPr/>
        </p:nvSpPr>
        <p:spPr>
          <a:xfrm>
            <a:off x="2190750" y="2133600"/>
            <a:ext cx="71438" cy="200342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3" name="Flecha arriba 12"/>
          <p:cNvSpPr/>
          <p:nvPr/>
        </p:nvSpPr>
        <p:spPr>
          <a:xfrm>
            <a:off x="2333625" y="2133600"/>
            <a:ext cx="71438" cy="200342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4" name="Flecha arriba 13"/>
          <p:cNvSpPr/>
          <p:nvPr/>
        </p:nvSpPr>
        <p:spPr>
          <a:xfrm>
            <a:off x="2476500" y="2128838"/>
            <a:ext cx="71438" cy="200342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5" name="Flecha arriba 14"/>
          <p:cNvSpPr/>
          <p:nvPr/>
        </p:nvSpPr>
        <p:spPr>
          <a:xfrm>
            <a:off x="2614613" y="2128838"/>
            <a:ext cx="71437" cy="200342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6" name="Flecha arriba 15"/>
          <p:cNvSpPr/>
          <p:nvPr/>
        </p:nvSpPr>
        <p:spPr>
          <a:xfrm>
            <a:off x="2770188" y="2128838"/>
            <a:ext cx="71437" cy="200342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7" name="Flecha arriba 16"/>
          <p:cNvSpPr/>
          <p:nvPr/>
        </p:nvSpPr>
        <p:spPr>
          <a:xfrm>
            <a:off x="2051050" y="2133600"/>
            <a:ext cx="73025" cy="200342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8" name="Flecha arriba 17"/>
          <p:cNvSpPr/>
          <p:nvPr/>
        </p:nvSpPr>
        <p:spPr>
          <a:xfrm>
            <a:off x="3684588" y="2133600"/>
            <a:ext cx="60325" cy="173196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9" name="Flecha arriba 18"/>
          <p:cNvSpPr/>
          <p:nvPr/>
        </p:nvSpPr>
        <p:spPr>
          <a:xfrm>
            <a:off x="3827463" y="2133600"/>
            <a:ext cx="60325" cy="173196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0" name="Flecha arriba 19"/>
          <p:cNvSpPr/>
          <p:nvPr/>
        </p:nvSpPr>
        <p:spPr>
          <a:xfrm>
            <a:off x="3970338" y="2128838"/>
            <a:ext cx="60325" cy="1731962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1" name="Flecha arriba 20"/>
          <p:cNvSpPr/>
          <p:nvPr/>
        </p:nvSpPr>
        <p:spPr>
          <a:xfrm>
            <a:off x="4108450" y="2128838"/>
            <a:ext cx="60325" cy="1731962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3" name="Flecha arriba 22"/>
          <p:cNvSpPr/>
          <p:nvPr/>
        </p:nvSpPr>
        <p:spPr>
          <a:xfrm>
            <a:off x="3546475" y="2133600"/>
            <a:ext cx="60325" cy="173196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4" name="Flecha arriba 23"/>
          <p:cNvSpPr/>
          <p:nvPr/>
        </p:nvSpPr>
        <p:spPr>
          <a:xfrm>
            <a:off x="5003800" y="2133600"/>
            <a:ext cx="74613" cy="13716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5" name="Flecha arriba 24"/>
          <p:cNvSpPr/>
          <p:nvPr/>
        </p:nvSpPr>
        <p:spPr>
          <a:xfrm>
            <a:off x="5146675" y="2133600"/>
            <a:ext cx="74613" cy="13716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6" name="Flecha arriba 25"/>
          <p:cNvSpPr/>
          <p:nvPr/>
        </p:nvSpPr>
        <p:spPr>
          <a:xfrm>
            <a:off x="5289550" y="2128838"/>
            <a:ext cx="74613" cy="13716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8" name="Flecha arriba 27"/>
          <p:cNvSpPr/>
          <p:nvPr/>
        </p:nvSpPr>
        <p:spPr>
          <a:xfrm>
            <a:off x="4865688" y="2133600"/>
            <a:ext cx="74612" cy="13716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2" name="Flecha doblada hacia arriba 11"/>
          <p:cNvSpPr/>
          <p:nvPr/>
        </p:nvSpPr>
        <p:spPr>
          <a:xfrm>
            <a:off x="1868488" y="3097213"/>
            <a:ext cx="5084762" cy="2098675"/>
          </a:xfrm>
          <a:prstGeom prst="bentUpArrow">
            <a:avLst>
              <a:gd name="adj1" fmla="val 10903"/>
              <a:gd name="adj2" fmla="val 20236"/>
              <a:gd name="adj3" fmla="val 42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 smtClean="0">
                <a:solidFill>
                  <a:schemeClr val="tx1"/>
                </a:solidFill>
              </a:rPr>
              <a:t>Inactive</a:t>
            </a: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30" name="Flecha doblada hacia arriba 29"/>
          <p:cNvSpPr/>
          <p:nvPr/>
        </p:nvSpPr>
        <p:spPr>
          <a:xfrm>
            <a:off x="1868488" y="2997200"/>
            <a:ext cx="6564312" cy="3292475"/>
          </a:xfrm>
          <a:prstGeom prst="bentUpArrow">
            <a:avLst>
              <a:gd name="adj1" fmla="val 18330"/>
              <a:gd name="adj2" fmla="val 20236"/>
              <a:gd name="adj3" fmla="val 42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err="1" smtClean="0">
                <a:solidFill>
                  <a:schemeClr val="tx1"/>
                </a:solidFill>
              </a:rPr>
              <a:t>Retired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Flecha arriba 30"/>
          <p:cNvSpPr/>
          <p:nvPr/>
        </p:nvSpPr>
        <p:spPr>
          <a:xfrm>
            <a:off x="6156325" y="2128838"/>
            <a:ext cx="84138" cy="111283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2" name="Flecha arriba 31"/>
          <p:cNvSpPr/>
          <p:nvPr/>
        </p:nvSpPr>
        <p:spPr>
          <a:xfrm>
            <a:off x="6299200" y="2128838"/>
            <a:ext cx="84138" cy="111283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4" name="Flecha arriba 33"/>
          <p:cNvSpPr/>
          <p:nvPr/>
        </p:nvSpPr>
        <p:spPr>
          <a:xfrm>
            <a:off x="6018213" y="2128838"/>
            <a:ext cx="82550" cy="111283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5" name="Flecha arriba 34"/>
          <p:cNvSpPr/>
          <p:nvPr/>
        </p:nvSpPr>
        <p:spPr>
          <a:xfrm>
            <a:off x="7521575" y="2128838"/>
            <a:ext cx="93663" cy="868362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7" name="Flecha arriba 36"/>
          <p:cNvSpPr/>
          <p:nvPr/>
        </p:nvSpPr>
        <p:spPr>
          <a:xfrm>
            <a:off x="7383463" y="2128838"/>
            <a:ext cx="93662" cy="868362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9" name="Flecha arriba 28"/>
          <p:cNvSpPr/>
          <p:nvPr/>
        </p:nvSpPr>
        <p:spPr>
          <a:xfrm>
            <a:off x="2854325" y="2138363"/>
            <a:ext cx="576263" cy="2003425"/>
          </a:xfrm>
          <a:prstGeom prst="upArrow">
            <a:avLst/>
          </a:prstGeom>
          <a:solidFill>
            <a:srgbClr val="0099FF"/>
          </a:solidFill>
          <a:ln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9" name="Flecha arriba 38"/>
          <p:cNvSpPr/>
          <p:nvPr/>
        </p:nvSpPr>
        <p:spPr>
          <a:xfrm>
            <a:off x="4181475" y="2138363"/>
            <a:ext cx="520700" cy="1722437"/>
          </a:xfrm>
          <a:prstGeom prst="upArrow">
            <a:avLst/>
          </a:prstGeom>
          <a:solidFill>
            <a:srgbClr val="0099FF"/>
          </a:solidFill>
          <a:ln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40" name="Flecha arriba 39"/>
          <p:cNvSpPr/>
          <p:nvPr/>
        </p:nvSpPr>
        <p:spPr>
          <a:xfrm>
            <a:off x="5337175" y="2155825"/>
            <a:ext cx="538163" cy="1344613"/>
          </a:xfrm>
          <a:prstGeom prst="upArrow">
            <a:avLst/>
          </a:prstGeom>
          <a:solidFill>
            <a:srgbClr val="0099FF"/>
          </a:solidFill>
          <a:ln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41" name="Flecha arriba 40"/>
          <p:cNvSpPr/>
          <p:nvPr/>
        </p:nvSpPr>
        <p:spPr>
          <a:xfrm>
            <a:off x="6383337" y="2143125"/>
            <a:ext cx="492125" cy="1098550"/>
          </a:xfrm>
          <a:prstGeom prst="upArrow">
            <a:avLst/>
          </a:prstGeom>
          <a:solidFill>
            <a:srgbClr val="0099FF"/>
          </a:solidFill>
          <a:ln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42" name="Flecha arriba 41"/>
          <p:cNvSpPr/>
          <p:nvPr/>
        </p:nvSpPr>
        <p:spPr>
          <a:xfrm>
            <a:off x="7696200" y="2138363"/>
            <a:ext cx="404192" cy="858837"/>
          </a:xfrm>
          <a:prstGeom prst="upArrow">
            <a:avLst/>
          </a:prstGeom>
          <a:solidFill>
            <a:srgbClr val="0099FF"/>
          </a:solidFill>
          <a:ln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44" name="CuadroTexto 43"/>
          <p:cNvSpPr txBox="1">
            <a:spLocks noChangeArrowheads="1"/>
          </p:cNvSpPr>
          <p:nvPr/>
        </p:nvSpPr>
        <p:spPr bwMode="auto">
          <a:xfrm>
            <a:off x="2686050" y="4202113"/>
            <a:ext cx="733425" cy="3079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" altLang="es-ES" sz="1400">
                <a:solidFill>
                  <a:srgbClr val="0099FF"/>
                </a:solidFill>
              </a:rPr>
              <a:t>Stock: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12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7" grpId="0" animBg="1"/>
      <p:bldP spid="29" grpId="0" animBg="1"/>
      <p:bldP spid="39" grpId="0" animBg="1"/>
      <p:bldP spid="40" grpId="0" animBg="1"/>
      <p:bldP spid="41" grpId="0" animBg="1"/>
      <p:bldP spid="42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2988" y="260350"/>
            <a:ext cx="7772400" cy="792163"/>
          </a:xfrm>
        </p:spPr>
        <p:txBody>
          <a:bodyPr/>
          <a:lstStyle/>
          <a:p>
            <a:pPr>
              <a:defRPr/>
            </a:pPr>
            <a:r>
              <a:rPr lang="es-ES" dirty="0" err="1" smtClean="0"/>
              <a:t>Weekly</a:t>
            </a:r>
            <a:r>
              <a:rPr lang="es-ES" dirty="0" smtClean="0"/>
              <a:t> </a:t>
            </a:r>
            <a:r>
              <a:rPr lang="es-ES" dirty="0" err="1" smtClean="0"/>
              <a:t>productivity</a:t>
            </a:r>
            <a:r>
              <a:rPr lang="es-ES" dirty="0" smtClean="0"/>
              <a:t> of CATI </a:t>
            </a:r>
            <a:r>
              <a:rPr lang="es-ES" dirty="0" err="1" smtClean="0"/>
              <a:t>interviewers</a:t>
            </a:r>
            <a:endParaRPr lang="es-ES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238364"/>
              </p:ext>
            </p:extLst>
          </p:nvPr>
        </p:nvGraphicFramePr>
        <p:xfrm>
          <a:off x="827584" y="5241209"/>
          <a:ext cx="7200901" cy="822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54"/>
                <a:gridCol w="1080135"/>
                <a:gridCol w="1224153"/>
                <a:gridCol w="1272157"/>
                <a:gridCol w="1200151"/>
                <a:gridCol w="1200151"/>
              </a:tblGrid>
              <a:tr h="822325"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solidFill>
                            <a:schemeClr val="tx1"/>
                          </a:solidFill>
                        </a:rPr>
                        <a:t>Questionnaires</a:t>
                      </a:r>
                      <a:r>
                        <a:rPr lang="es-ES" sz="1200" baseline="0" dirty="0" smtClean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es-ES" sz="1200" baseline="0" dirty="0" err="1" smtClean="0">
                          <a:solidFill>
                            <a:schemeClr val="tx1"/>
                          </a:solidFill>
                        </a:rPr>
                        <a:t>interviewer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01" marB="456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tx1"/>
                          </a:solidFill>
                        </a:rPr>
                        <a:t>7-9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01" marB="45601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 smtClean="0">
                          <a:solidFill>
                            <a:schemeClr val="tx1"/>
                          </a:solidFill>
                        </a:rPr>
                        <a:t>7-9</a:t>
                      </a:r>
                    </a:p>
                    <a:p>
                      <a:pPr algn="ctr"/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01" marB="45601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tx1"/>
                          </a:solidFill>
                        </a:rPr>
                        <a:t>6-8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01" marB="45601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tx1"/>
                          </a:solidFill>
                        </a:rPr>
                        <a:t>5-7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01" marB="45601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tx1"/>
                          </a:solidFill>
                        </a:rPr>
                        <a:t>4-6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01" marB="45601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006131"/>
              </p:ext>
            </p:extLst>
          </p:nvPr>
        </p:nvGraphicFramePr>
        <p:xfrm>
          <a:off x="1042988" y="1196751"/>
          <a:ext cx="7273428" cy="4032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2988" y="333375"/>
            <a:ext cx="7772400" cy="863600"/>
          </a:xfrm>
        </p:spPr>
        <p:txBody>
          <a:bodyPr/>
          <a:lstStyle/>
          <a:p>
            <a:pPr>
              <a:defRPr/>
            </a:pPr>
            <a:r>
              <a:rPr lang="es-ES" dirty="0" err="1" smtClean="0"/>
              <a:t>Results</a:t>
            </a:r>
            <a:endParaRPr lang="es-ES" dirty="0"/>
          </a:p>
        </p:txBody>
      </p:sp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825692"/>
              </p:ext>
            </p:extLst>
          </p:nvPr>
        </p:nvGraphicFramePr>
        <p:xfrm>
          <a:off x="1331639" y="2475468"/>
          <a:ext cx="7344817" cy="2321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6620"/>
                <a:gridCol w="2271813"/>
                <a:gridCol w="216024"/>
                <a:gridCol w="1080120"/>
                <a:gridCol w="2160240"/>
              </a:tblGrid>
              <a:tr h="850384"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tx1"/>
                          </a:solidFill>
                        </a:rPr>
                        <a:t>2015           Non-</a:t>
                      </a:r>
                      <a:r>
                        <a:rPr lang="es-ES" sz="2400" dirty="0" err="1" smtClean="0">
                          <a:solidFill>
                            <a:schemeClr val="tx1"/>
                          </a:solidFill>
                        </a:rPr>
                        <a:t>contacted</a:t>
                      </a:r>
                      <a:endParaRPr lang="es-E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 smtClean="0">
                          <a:solidFill>
                            <a:schemeClr val="tx1"/>
                          </a:solidFill>
                        </a:rPr>
                        <a:t>2018           Non-</a:t>
                      </a:r>
                      <a:r>
                        <a:rPr lang="es-ES" sz="2400" dirty="0" err="1" smtClean="0">
                          <a:solidFill>
                            <a:schemeClr val="tx1"/>
                          </a:solidFill>
                        </a:rPr>
                        <a:t>contacted</a:t>
                      </a:r>
                      <a:endParaRPr lang="es-ES" sz="2400" dirty="0"/>
                    </a:p>
                  </a:txBody>
                  <a:tcPr/>
                </a:tc>
              </a:tr>
              <a:tr h="485934"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“Active”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/>
                        <a:t>1.417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es-ES" sz="2400" dirty="0" smtClean="0"/>
                        <a:t>-4,3%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/>
                        <a:t>1.356</a:t>
                      </a:r>
                      <a:endParaRPr lang="es-ES" sz="2400" dirty="0"/>
                    </a:p>
                  </a:txBody>
                  <a:tcPr/>
                </a:tc>
              </a:tr>
              <a:tr h="492683"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“Inactive”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/>
                        <a:t> 472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+9%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/>
                        <a:t>519</a:t>
                      </a:r>
                      <a:endParaRPr lang="es-ES" sz="2400" dirty="0"/>
                    </a:p>
                  </a:txBody>
                  <a:tcPr/>
                </a:tc>
              </a:tr>
              <a:tr h="492683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Total</a:t>
                      </a:r>
                      <a:endParaRPr lang="es-E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/>
                        <a:t>1.889</a:t>
                      </a:r>
                      <a:endParaRPr lang="es-E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tx1"/>
                          </a:solidFill>
                        </a:rPr>
                        <a:t>1.875</a:t>
                      </a:r>
                      <a:endParaRPr lang="es-ES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CuadroTexto 2"/>
          <p:cNvSpPr txBox="1">
            <a:spLocks noChangeArrowheads="1"/>
          </p:cNvSpPr>
          <p:nvPr/>
        </p:nvSpPr>
        <p:spPr bwMode="auto">
          <a:xfrm>
            <a:off x="971600" y="1438498"/>
            <a:ext cx="69121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dirty="0" smtClean="0">
                <a:solidFill>
                  <a:schemeClr val="tx1"/>
                </a:solidFill>
              </a:rPr>
              <a:t>Non </a:t>
            </a:r>
            <a:r>
              <a:rPr lang="es-ES" altLang="es-ES" dirty="0" err="1" smtClean="0">
                <a:solidFill>
                  <a:schemeClr val="tx1"/>
                </a:solidFill>
              </a:rPr>
              <a:t>contacted</a:t>
            </a:r>
            <a:r>
              <a:rPr lang="es-ES" altLang="es-ES" dirty="0" smtClean="0">
                <a:solidFill>
                  <a:schemeClr val="tx1"/>
                </a:solidFill>
              </a:rPr>
              <a:t> </a:t>
            </a:r>
            <a:r>
              <a:rPr lang="es-ES" altLang="es-ES" dirty="0" err="1" smtClean="0">
                <a:solidFill>
                  <a:schemeClr val="tx1"/>
                </a:solidFill>
              </a:rPr>
              <a:t>reduction</a:t>
            </a:r>
            <a:endParaRPr lang="es-ES" altLang="es-ES" dirty="0">
              <a:solidFill>
                <a:schemeClr val="tx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259631" y="4880015"/>
            <a:ext cx="34204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/>
              <a:t>DATA: 4th </a:t>
            </a:r>
            <a:r>
              <a:rPr lang="es-ES" sz="1800" dirty="0" err="1" smtClean="0"/>
              <a:t>quarter</a:t>
            </a:r>
            <a:r>
              <a:rPr lang="es-ES" sz="1800" dirty="0" smtClean="0"/>
              <a:t> 2018-2015,</a:t>
            </a:r>
          </a:p>
          <a:p>
            <a:r>
              <a:rPr lang="es-ES" sz="1800" dirty="0" smtClean="0"/>
              <a:t>More tan 45,000 CATI </a:t>
            </a:r>
            <a:r>
              <a:rPr lang="es-ES" sz="1800" dirty="0" err="1" smtClean="0"/>
              <a:t>households</a:t>
            </a:r>
            <a:endParaRPr lang="es-ES" sz="1800" dirty="0"/>
          </a:p>
        </p:txBody>
      </p:sp>
      <p:sp>
        <p:nvSpPr>
          <p:cNvPr id="13" name="Flecha abajo 12"/>
          <p:cNvSpPr/>
          <p:nvPr/>
        </p:nvSpPr>
        <p:spPr>
          <a:xfrm>
            <a:off x="4680099" y="3966983"/>
            <a:ext cx="791914" cy="2365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arriba 13"/>
          <p:cNvSpPr/>
          <p:nvPr/>
        </p:nvSpPr>
        <p:spPr>
          <a:xfrm>
            <a:off x="4909534" y="3470989"/>
            <a:ext cx="360040" cy="2347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 arriba 14"/>
          <p:cNvSpPr/>
          <p:nvPr/>
        </p:nvSpPr>
        <p:spPr>
          <a:xfrm flipH="1">
            <a:off x="5004047" y="4553034"/>
            <a:ext cx="180020" cy="10144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903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772400" cy="864096"/>
          </a:xfrm>
        </p:spPr>
        <p:txBody>
          <a:bodyPr/>
          <a:lstStyle/>
          <a:p>
            <a:r>
              <a:rPr lang="es-ES" dirty="0" smtClean="0"/>
              <a:t>1st and 2nd </a:t>
            </a:r>
            <a:r>
              <a:rPr lang="es-ES" dirty="0" err="1" smtClean="0"/>
              <a:t>call</a:t>
            </a:r>
            <a:r>
              <a:rPr lang="es-ES" dirty="0" smtClean="0"/>
              <a:t> </a:t>
            </a:r>
            <a:r>
              <a:rPr lang="es-ES" dirty="0" err="1" smtClean="0"/>
              <a:t>day</a:t>
            </a:r>
            <a:r>
              <a:rPr lang="es-ES" dirty="0" smtClean="0"/>
              <a:t> (2015)</a:t>
            </a:r>
            <a:endParaRPr lang="es-ES" dirty="0"/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534104"/>
              </p:ext>
            </p:extLst>
          </p:nvPr>
        </p:nvGraphicFramePr>
        <p:xfrm>
          <a:off x="1043608" y="1124744"/>
          <a:ext cx="777240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179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772400" cy="792088"/>
          </a:xfrm>
        </p:spPr>
        <p:txBody>
          <a:bodyPr/>
          <a:lstStyle/>
          <a:p>
            <a:r>
              <a:rPr lang="es-ES" dirty="0" smtClean="0"/>
              <a:t>2019. 1st </a:t>
            </a:r>
            <a:r>
              <a:rPr lang="es-ES" dirty="0" err="1" smtClean="0"/>
              <a:t>call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households</a:t>
            </a:r>
            <a:r>
              <a:rPr lang="es-ES" dirty="0" smtClean="0"/>
              <a:t> of </a:t>
            </a:r>
            <a:r>
              <a:rPr lang="es-ES" dirty="0" err="1" smtClean="0"/>
              <a:t>week</a:t>
            </a:r>
            <a:r>
              <a:rPr lang="es-ES" dirty="0" smtClean="0"/>
              <a:t> “w”</a:t>
            </a:r>
            <a:endParaRPr lang="es-ES" dirty="0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0163898"/>
              </p:ext>
            </p:extLst>
          </p:nvPr>
        </p:nvGraphicFramePr>
        <p:xfrm>
          <a:off x="827584" y="1052736"/>
          <a:ext cx="784887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0482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772400" cy="792088"/>
          </a:xfrm>
        </p:spPr>
        <p:txBody>
          <a:bodyPr/>
          <a:lstStyle/>
          <a:p>
            <a:r>
              <a:rPr lang="es-ES" dirty="0" smtClean="0"/>
              <a:t>2019. 2nd </a:t>
            </a:r>
            <a:r>
              <a:rPr lang="es-ES" dirty="0" err="1" smtClean="0"/>
              <a:t>call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households</a:t>
            </a:r>
            <a:r>
              <a:rPr lang="es-ES" dirty="0" smtClean="0"/>
              <a:t> of </a:t>
            </a:r>
            <a:r>
              <a:rPr lang="es-ES" dirty="0" err="1" smtClean="0"/>
              <a:t>week</a:t>
            </a:r>
            <a:r>
              <a:rPr lang="es-ES" dirty="0" smtClean="0"/>
              <a:t> “w”</a:t>
            </a:r>
            <a:endParaRPr lang="es-ES" dirty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0544198"/>
              </p:ext>
            </p:extLst>
          </p:nvPr>
        </p:nvGraphicFramePr>
        <p:xfrm>
          <a:off x="841471" y="1060259"/>
          <a:ext cx="7916416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ángulo 5"/>
          <p:cNvSpPr/>
          <p:nvPr/>
        </p:nvSpPr>
        <p:spPr>
          <a:xfrm>
            <a:off x="1475656" y="5792367"/>
            <a:ext cx="3816424" cy="3138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 dirty="0" err="1" smtClean="0">
                <a:solidFill>
                  <a:schemeClr val="tx1"/>
                </a:solidFill>
              </a:rPr>
              <a:t>Week</a:t>
            </a:r>
            <a:r>
              <a:rPr lang="es-ES" sz="1200" b="1" dirty="0" smtClean="0">
                <a:solidFill>
                  <a:schemeClr val="tx1"/>
                </a:solidFill>
              </a:rPr>
              <a:t> “w”</a:t>
            </a:r>
            <a:endParaRPr lang="es-ES" sz="1200" b="1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559342" y="5792367"/>
            <a:ext cx="3168352" cy="3138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 dirty="0" err="1" smtClean="0">
                <a:solidFill>
                  <a:schemeClr val="tx1"/>
                </a:solidFill>
              </a:rPr>
              <a:t>Week</a:t>
            </a:r>
            <a:r>
              <a:rPr lang="es-ES" sz="1400" b="1" dirty="0" smtClean="0">
                <a:solidFill>
                  <a:schemeClr val="tx1"/>
                </a:solidFill>
              </a:rPr>
              <a:t> “w+1”</a:t>
            </a:r>
            <a:endParaRPr lang="es-E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44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 bwMode="auto">
          <a:xfrm>
            <a:off x="1187450" y="333375"/>
            <a:ext cx="7000875" cy="523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s-ES" altLang="es-ES" kern="0" dirty="0" err="1" smtClean="0">
                <a:solidFill>
                  <a:srgbClr val="7030A0"/>
                </a:solidFill>
              </a:rPr>
              <a:t>Conclusion</a:t>
            </a:r>
            <a:r>
              <a:rPr lang="es-ES" altLang="es-ES" kern="0" dirty="0" smtClean="0">
                <a:solidFill>
                  <a:srgbClr val="7030A0"/>
                </a:solidFill>
              </a:rPr>
              <a:t> (ii)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059768"/>
            <a:ext cx="8784976" cy="48824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914400" lvl="2" indent="0" eaLnBrk="1" hangingPunct="1">
              <a:lnSpc>
                <a:spcPct val="90000"/>
              </a:lnSpc>
              <a:buFontTx/>
              <a:buNone/>
              <a:defRPr/>
            </a:pPr>
            <a:endParaRPr lang="es-ES_tradnl" kern="0" dirty="0" smtClean="0"/>
          </a:p>
          <a:p>
            <a:pPr marL="971550" lvl="1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s-ES_tradnl" kern="0" dirty="0" smtClean="0"/>
              <a:t>QUALITY OF DATA</a:t>
            </a:r>
          </a:p>
          <a:p>
            <a:pPr marL="1428750" lvl="2" indent="-514350" eaLnBrk="1" hangingPunct="1">
              <a:lnSpc>
                <a:spcPct val="90000"/>
              </a:lnSpc>
              <a:buFont typeface="+mj-lt"/>
              <a:buAutoNum type="romanUcPeriod"/>
              <a:defRPr/>
            </a:pPr>
            <a:r>
              <a:rPr lang="es-ES_tradnl" kern="0" dirty="0" err="1" smtClean="0"/>
              <a:t>Memory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effect</a:t>
            </a:r>
            <a:r>
              <a:rPr lang="es-ES_tradnl" kern="0" dirty="0" smtClean="0"/>
              <a:t>.</a:t>
            </a:r>
          </a:p>
          <a:p>
            <a:pPr marL="2424113" lvl="4" indent="0" eaLnBrk="1" hangingPunct="1">
              <a:lnSpc>
                <a:spcPct val="90000"/>
              </a:lnSpc>
              <a:buNone/>
              <a:defRPr/>
            </a:pPr>
            <a:endParaRPr lang="en-US" sz="1400" dirty="0" smtClean="0"/>
          </a:p>
          <a:p>
            <a:pPr marL="2424113" lvl="4" indent="0" eaLnBrk="1" hangingPunct="1">
              <a:lnSpc>
                <a:spcPct val="90000"/>
              </a:lnSpc>
              <a:buNone/>
              <a:defRPr/>
            </a:pPr>
            <a:r>
              <a:rPr lang="en-US" dirty="0" smtClean="0"/>
              <a:t>Questionnaires </a:t>
            </a:r>
            <a:r>
              <a:rPr lang="en-US" dirty="0"/>
              <a:t>collected in its theoretical </a:t>
            </a:r>
            <a:r>
              <a:rPr lang="en-US" dirty="0" smtClean="0"/>
              <a:t>week or </a:t>
            </a:r>
            <a:r>
              <a:rPr lang="en-US" dirty="0"/>
              <a:t>later </a:t>
            </a:r>
            <a:endParaRPr lang="es-ES_tradnl" kern="0" dirty="0"/>
          </a:p>
          <a:p>
            <a:pPr marL="1428750" lvl="2" indent="-514350" eaLnBrk="1" hangingPunct="1">
              <a:lnSpc>
                <a:spcPct val="90000"/>
              </a:lnSpc>
              <a:buFont typeface="+mj-lt"/>
              <a:buAutoNum type="romanUcPeriod"/>
              <a:defRPr/>
            </a:pPr>
            <a:endParaRPr lang="es-ES_tradnl" kern="0" dirty="0" smtClean="0"/>
          </a:p>
          <a:p>
            <a:pPr marL="1428750" lvl="2" indent="-514350" eaLnBrk="1" hangingPunct="1">
              <a:lnSpc>
                <a:spcPct val="90000"/>
              </a:lnSpc>
              <a:buFont typeface="+mj-lt"/>
              <a:buAutoNum type="romanUcPeriod"/>
              <a:defRPr/>
            </a:pPr>
            <a:endParaRPr lang="es-ES_tradnl" kern="0" dirty="0"/>
          </a:p>
          <a:p>
            <a:pPr marL="1428750" lvl="2" indent="-514350" eaLnBrk="1" hangingPunct="1">
              <a:lnSpc>
                <a:spcPct val="90000"/>
              </a:lnSpc>
              <a:buFont typeface="+mj-lt"/>
              <a:buAutoNum type="romanUcPeriod"/>
              <a:defRPr/>
            </a:pPr>
            <a:endParaRPr lang="es-ES_tradnl" kern="0" dirty="0" smtClean="0"/>
          </a:p>
          <a:p>
            <a:pPr marL="1428750" lvl="2" indent="-514350" eaLnBrk="1" hangingPunct="1">
              <a:lnSpc>
                <a:spcPct val="90000"/>
              </a:lnSpc>
              <a:buFont typeface="+mj-lt"/>
              <a:buAutoNum type="romanUcPeriod"/>
              <a:defRPr/>
            </a:pPr>
            <a:endParaRPr lang="es-ES_tradnl" kern="0" dirty="0" smtClean="0"/>
          </a:p>
          <a:p>
            <a:pPr marL="1428750" lvl="2" indent="-514350" eaLnBrk="1" hangingPunct="1">
              <a:lnSpc>
                <a:spcPct val="90000"/>
              </a:lnSpc>
              <a:buFont typeface="+mj-lt"/>
              <a:buAutoNum type="romanUcPeriod"/>
              <a:defRPr/>
            </a:pPr>
            <a:endParaRPr lang="es-ES_tradnl" kern="0" dirty="0"/>
          </a:p>
          <a:p>
            <a:pPr marL="1428750" lvl="2" indent="-514350" eaLnBrk="1" hangingPunct="1">
              <a:lnSpc>
                <a:spcPct val="90000"/>
              </a:lnSpc>
              <a:buFont typeface="+mj-lt"/>
              <a:buAutoNum type="romanUcPeriod"/>
              <a:defRPr/>
            </a:pPr>
            <a:endParaRPr lang="es-ES_tradnl" kern="0" dirty="0" smtClean="0"/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endParaRPr lang="es-ES_tradnl" kern="0" dirty="0"/>
          </a:p>
          <a:p>
            <a:pPr lvl="1" eaLnBrk="1" hangingPunct="1">
              <a:lnSpc>
                <a:spcPct val="90000"/>
              </a:lnSpc>
              <a:defRPr/>
            </a:pPr>
            <a:endParaRPr lang="es-ES_tradnl" kern="0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s-ES_tradnl" kern="0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49" y="2565438"/>
            <a:ext cx="2143125" cy="2143125"/>
          </a:xfrm>
          <a:prstGeom prst="rect">
            <a:avLst/>
          </a:prstGeom>
        </p:spPr>
      </p:pic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646172"/>
              </p:ext>
            </p:extLst>
          </p:nvPr>
        </p:nvGraphicFramePr>
        <p:xfrm>
          <a:off x="2522573" y="3406169"/>
          <a:ext cx="6250993" cy="10109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accent2"/>
                  </a:outerShdw>
                </a:effectLst>
                <a:tableStyleId>{5C22544A-7EE6-4342-B048-85BDC9FD1C3A}</a:tableStyleId>
              </a:tblPr>
              <a:tblGrid>
                <a:gridCol w="892999"/>
                <a:gridCol w="892999"/>
                <a:gridCol w="892999"/>
                <a:gridCol w="892999"/>
                <a:gridCol w="892999"/>
                <a:gridCol w="892999"/>
                <a:gridCol w="8929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/>
                        <a:t>Theor</a:t>
                      </a:r>
                      <a:r>
                        <a:rPr lang="es-ES" dirty="0" smtClean="0"/>
                        <a:t>. </a:t>
                      </a:r>
                      <a:r>
                        <a:rPr lang="es-ES" dirty="0" err="1" smtClean="0"/>
                        <a:t>week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/>
                        <a:t>Theor</a:t>
                      </a:r>
                      <a:r>
                        <a:rPr lang="es-ES" dirty="0" smtClean="0"/>
                        <a:t>. + 1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/>
                        <a:t>Theor</a:t>
                      </a:r>
                      <a:r>
                        <a:rPr lang="es-ES" dirty="0" smtClean="0"/>
                        <a:t>. + 2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err="1" smtClean="0"/>
                        <a:t>Theor</a:t>
                      </a:r>
                      <a:r>
                        <a:rPr lang="es-ES" dirty="0" smtClean="0"/>
                        <a:t>. + 3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err="1" smtClean="0"/>
                        <a:t>Theor</a:t>
                      </a:r>
                      <a:r>
                        <a:rPr lang="es-ES" dirty="0" smtClean="0"/>
                        <a:t>. + 4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err="1" smtClean="0"/>
                        <a:t>Theor</a:t>
                      </a:r>
                      <a:r>
                        <a:rPr lang="es-ES" dirty="0" smtClean="0"/>
                        <a:t>. + 5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76,0%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14,9%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4,8%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1,9%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1,3%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1,1%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100%</a:t>
                      </a:r>
                      <a:endParaRPr lang="es-E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Elipse 9"/>
          <p:cNvSpPr/>
          <p:nvPr/>
        </p:nvSpPr>
        <p:spPr>
          <a:xfrm>
            <a:off x="3314297" y="3715721"/>
            <a:ext cx="4464496" cy="1080120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2139580" y="5000038"/>
            <a:ext cx="534451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/>
                </a:solidFill>
              </a:rPr>
              <a:t>24% </a:t>
            </a:r>
            <a:r>
              <a:rPr lang="es-ES" sz="2000" dirty="0" err="1" smtClean="0">
                <a:solidFill>
                  <a:schemeClr val="tx1"/>
                </a:solidFill>
              </a:rPr>
              <a:t>questionnaires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</a:rPr>
              <a:t>collected</a:t>
            </a:r>
            <a:r>
              <a:rPr lang="es-ES" sz="2000" dirty="0" smtClean="0">
                <a:solidFill>
                  <a:schemeClr val="tx1"/>
                </a:solidFill>
              </a:rPr>
              <a:t> at </a:t>
            </a:r>
            <a:r>
              <a:rPr lang="es-ES" sz="2000" dirty="0" err="1" smtClean="0">
                <a:solidFill>
                  <a:schemeClr val="tx1"/>
                </a:solidFill>
              </a:rPr>
              <a:t>least</a:t>
            </a:r>
            <a:r>
              <a:rPr lang="es-ES" sz="2000" dirty="0" smtClean="0">
                <a:solidFill>
                  <a:schemeClr val="tx1"/>
                </a:solidFill>
              </a:rPr>
              <a:t> 10 </a:t>
            </a:r>
            <a:r>
              <a:rPr lang="es-ES" sz="2000" dirty="0" err="1" smtClean="0">
                <a:solidFill>
                  <a:schemeClr val="tx1"/>
                </a:solidFill>
              </a:rPr>
              <a:t>days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</a:rPr>
              <a:t>after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</a:rPr>
              <a:t>reference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</a:rPr>
              <a:t>week</a:t>
            </a: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12" name="Cerrar llave 11"/>
          <p:cNvSpPr/>
          <p:nvPr/>
        </p:nvSpPr>
        <p:spPr>
          <a:xfrm>
            <a:off x="7287717" y="4788793"/>
            <a:ext cx="216024" cy="1088479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/>
          <p:cNvSpPr txBox="1"/>
          <p:nvPr/>
        </p:nvSpPr>
        <p:spPr>
          <a:xfrm>
            <a:off x="7503741" y="4922901"/>
            <a:ext cx="1460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err="1" smtClean="0">
                <a:solidFill>
                  <a:schemeClr val="tx1"/>
                </a:solidFill>
              </a:rPr>
              <a:t>Preference</a:t>
            </a:r>
            <a:r>
              <a:rPr lang="es-ES" sz="2000" dirty="0" smtClean="0">
                <a:solidFill>
                  <a:schemeClr val="tx1"/>
                </a:solidFill>
              </a:rPr>
              <a:t>: Inactive</a:t>
            </a:r>
            <a:endParaRPr lang="es-E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337779"/>
              </p:ext>
            </p:extLst>
          </p:nvPr>
        </p:nvGraphicFramePr>
        <p:xfrm>
          <a:off x="1115616" y="1196752"/>
          <a:ext cx="777686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1 Título"/>
          <p:cNvSpPr txBox="1">
            <a:spLocks/>
          </p:cNvSpPr>
          <p:nvPr/>
        </p:nvSpPr>
        <p:spPr bwMode="auto">
          <a:xfrm>
            <a:off x="1187450" y="118259"/>
            <a:ext cx="7000875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s-ES" altLang="es-ES" kern="0" dirty="0" err="1" smtClean="0">
                <a:solidFill>
                  <a:srgbClr val="7030A0"/>
                </a:solidFill>
              </a:rPr>
              <a:t>Households</a:t>
            </a:r>
            <a:r>
              <a:rPr lang="es-ES" altLang="es-ES" kern="0" dirty="0" smtClean="0">
                <a:solidFill>
                  <a:srgbClr val="7030A0"/>
                </a:solidFill>
              </a:rPr>
              <a:t> </a:t>
            </a:r>
            <a:r>
              <a:rPr lang="es-ES" altLang="es-ES" kern="0" dirty="0" err="1" smtClean="0">
                <a:solidFill>
                  <a:srgbClr val="7030A0"/>
                </a:solidFill>
              </a:rPr>
              <a:t>collected</a:t>
            </a:r>
            <a:r>
              <a:rPr lang="es-ES" altLang="es-ES" kern="0" dirty="0" smtClean="0">
                <a:solidFill>
                  <a:srgbClr val="7030A0"/>
                </a:solidFill>
              </a:rPr>
              <a:t> in </a:t>
            </a:r>
            <a:r>
              <a:rPr lang="es-ES" altLang="es-ES" kern="0" dirty="0" err="1" smtClean="0">
                <a:solidFill>
                  <a:srgbClr val="7030A0"/>
                </a:solidFill>
              </a:rPr>
              <a:t>week</a:t>
            </a:r>
            <a:r>
              <a:rPr lang="es-ES" altLang="es-ES" kern="0" dirty="0" smtClean="0">
                <a:solidFill>
                  <a:srgbClr val="7030A0"/>
                </a:solidFill>
              </a:rPr>
              <a:t> reference+1 </a:t>
            </a:r>
          </a:p>
        </p:txBody>
      </p:sp>
    </p:spTree>
    <p:extLst>
      <p:ext uri="{BB962C8B-B14F-4D97-AF65-F5344CB8AC3E}">
        <p14:creationId xmlns:p14="http://schemas.microsoft.com/office/powerpoint/2010/main" val="399814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1187450" y="118259"/>
            <a:ext cx="7000875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s-ES" altLang="es-ES" kern="0" dirty="0" err="1" smtClean="0">
                <a:solidFill>
                  <a:srgbClr val="7030A0"/>
                </a:solidFill>
              </a:rPr>
              <a:t>Households</a:t>
            </a:r>
            <a:r>
              <a:rPr lang="es-ES" altLang="es-ES" kern="0" dirty="0" smtClean="0">
                <a:solidFill>
                  <a:srgbClr val="7030A0"/>
                </a:solidFill>
              </a:rPr>
              <a:t> </a:t>
            </a:r>
            <a:r>
              <a:rPr lang="es-ES" altLang="es-ES" kern="0" dirty="0" err="1" smtClean="0">
                <a:solidFill>
                  <a:srgbClr val="7030A0"/>
                </a:solidFill>
              </a:rPr>
              <a:t>collected</a:t>
            </a:r>
            <a:r>
              <a:rPr lang="es-ES" altLang="es-ES" kern="0" dirty="0" smtClean="0">
                <a:solidFill>
                  <a:srgbClr val="7030A0"/>
                </a:solidFill>
              </a:rPr>
              <a:t> in “</a:t>
            </a:r>
            <a:r>
              <a:rPr lang="es-ES" altLang="es-ES" kern="0" dirty="0" err="1" smtClean="0">
                <a:solidFill>
                  <a:srgbClr val="7030A0"/>
                </a:solidFill>
              </a:rPr>
              <a:t>recovery</a:t>
            </a:r>
            <a:r>
              <a:rPr lang="es-ES" altLang="es-ES" kern="0" dirty="0" smtClean="0">
                <a:solidFill>
                  <a:srgbClr val="7030A0"/>
                </a:solidFill>
              </a:rPr>
              <a:t>” </a:t>
            </a:r>
            <a:r>
              <a:rPr lang="es-ES" altLang="es-ES" kern="0" dirty="0" err="1" smtClean="0">
                <a:solidFill>
                  <a:srgbClr val="7030A0"/>
                </a:solidFill>
              </a:rPr>
              <a:t>weeks</a:t>
            </a:r>
            <a:endParaRPr lang="es-ES" altLang="es-ES" kern="0" dirty="0" smtClean="0">
              <a:solidFill>
                <a:srgbClr val="7030A0"/>
              </a:solidFill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3695987"/>
              </p:ext>
            </p:extLst>
          </p:nvPr>
        </p:nvGraphicFramePr>
        <p:xfrm>
          <a:off x="1187450" y="1196752"/>
          <a:ext cx="7633022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24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 bwMode="auto">
          <a:xfrm>
            <a:off x="1187450" y="333375"/>
            <a:ext cx="7000875" cy="523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s-ES" altLang="es-ES" kern="0" dirty="0" err="1" smtClean="0">
                <a:solidFill>
                  <a:srgbClr val="7030A0"/>
                </a:solidFill>
              </a:rPr>
              <a:t>Conclusion</a:t>
            </a:r>
            <a:r>
              <a:rPr lang="es-ES" altLang="es-ES" kern="0" dirty="0" smtClean="0">
                <a:solidFill>
                  <a:srgbClr val="7030A0"/>
                </a:solidFill>
              </a:rPr>
              <a:t> (ii)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857250"/>
            <a:ext cx="8784976" cy="48824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914400" lvl="2" indent="0" eaLnBrk="1" hangingPunct="1">
              <a:lnSpc>
                <a:spcPct val="90000"/>
              </a:lnSpc>
              <a:buFontTx/>
              <a:buNone/>
              <a:defRPr/>
            </a:pPr>
            <a:endParaRPr lang="es-ES_tradnl" sz="900" kern="0" dirty="0" smtClean="0"/>
          </a:p>
          <a:p>
            <a:pPr marL="971550" lvl="1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s-ES_tradnl" kern="0" dirty="0" smtClean="0"/>
              <a:t>QUALITY OF DATA</a:t>
            </a:r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endParaRPr lang="es-ES_tradnl" sz="1100" kern="0" dirty="0" smtClean="0"/>
          </a:p>
          <a:p>
            <a:pPr marL="1428750" lvl="2" indent="-514350" eaLnBrk="1" hangingPunct="1">
              <a:lnSpc>
                <a:spcPct val="90000"/>
              </a:lnSpc>
              <a:buFont typeface="+mj-lt"/>
              <a:buAutoNum type="romanUcPeriod" startAt="2"/>
              <a:defRPr/>
            </a:pPr>
            <a:r>
              <a:rPr lang="es-ES_tradnl" kern="0" dirty="0" smtClean="0"/>
              <a:t>Final Non </a:t>
            </a:r>
            <a:r>
              <a:rPr lang="es-ES_tradnl" kern="0" dirty="0" err="1" smtClean="0"/>
              <a:t>contacted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households</a:t>
            </a:r>
            <a:endParaRPr lang="es-ES_tradnl" kern="0" dirty="0" smtClean="0"/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endParaRPr lang="es-ES_tradnl" sz="1100" kern="0" dirty="0" smtClean="0"/>
          </a:p>
          <a:p>
            <a:pPr lvl="2" eaLnBrk="1" hangingPunct="1">
              <a:lnSpc>
                <a:spcPct val="90000"/>
              </a:lnSpc>
              <a:buFontTx/>
              <a:buChar char="-"/>
              <a:defRPr/>
            </a:pPr>
            <a:r>
              <a:rPr lang="es-ES_tradnl" kern="0" dirty="0" err="1" smtClean="0"/>
              <a:t>The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result</a:t>
            </a:r>
            <a:r>
              <a:rPr lang="es-ES_tradnl" kern="0" dirty="0" smtClean="0"/>
              <a:t> of </a:t>
            </a:r>
            <a:r>
              <a:rPr lang="es-ES_tradnl" kern="0" dirty="0" err="1" smtClean="0"/>
              <a:t>the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household</a:t>
            </a:r>
            <a:r>
              <a:rPr lang="es-ES_tradnl" kern="0" dirty="0" smtClean="0"/>
              <a:t> in </a:t>
            </a:r>
            <a:r>
              <a:rPr lang="es-ES_tradnl" kern="0" dirty="0" err="1" smtClean="0"/>
              <a:t>the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previous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quarter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is</a:t>
            </a:r>
            <a:r>
              <a:rPr lang="es-ES_tradnl" kern="0" dirty="0" smtClean="0"/>
              <a:t> </a:t>
            </a:r>
            <a:r>
              <a:rPr lang="es-ES_tradnl" kern="0" dirty="0" err="1" smtClean="0"/>
              <a:t>consulted</a:t>
            </a:r>
            <a:r>
              <a:rPr lang="es-ES_tradnl" kern="0" dirty="0" smtClean="0"/>
              <a:t>.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  <a:defRPr/>
            </a:pPr>
            <a:endParaRPr lang="es-ES_tradnl" kern="0" dirty="0"/>
          </a:p>
          <a:p>
            <a:pPr lvl="1" eaLnBrk="1" hangingPunct="1">
              <a:lnSpc>
                <a:spcPct val="90000"/>
              </a:lnSpc>
              <a:defRPr/>
            </a:pPr>
            <a:endParaRPr lang="es-ES_tradnl" kern="0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s-ES_tradnl" kern="0" dirty="0" smtClean="0"/>
          </a:p>
        </p:txBody>
      </p:sp>
      <p:sp>
        <p:nvSpPr>
          <p:cNvPr id="2" name="Rombo 1"/>
          <p:cNvSpPr/>
          <p:nvPr/>
        </p:nvSpPr>
        <p:spPr>
          <a:xfrm>
            <a:off x="467544" y="3140968"/>
            <a:ext cx="3384376" cy="1656184"/>
          </a:xfrm>
          <a:prstGeom prst="diamon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err="1" smtClean="0">
                <a:solidFill>
                  <a:schemeClr val="tx1"/>
                </a:solidFill>
              </a:rPr>
              <a:t>Completed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</a:rPr>
              <a:t>questionnaire</a:t>
            </a:r>
            <a:endParaRPr lang="es-ES" sz="2000" dirty="0">
              <a:solidFill>
                <a:schemeClr val="tx1"/>
              </a:solidFill>
            </a:endParaRPr>
          </a:p>
        </p:txBody>
      </p:sp>
      <p:cxnSp>
        <p:nvCxnSpPr>
          <p:cNvPr id="7" name="Conector recto de flecha 6"/>
          <p:cNvCxnSpPr>
            <a:stCxn id="2" idx="3"/>
          </p:cNvCxnSpPr>
          <p:nvPr/>
        </p:nvCxnSpPr>
        <p:spPr>
          <a:xfrm>
            <a:off x="3851920" y="3969060"/>
            <a:ext cx="1041119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>
          <a:xfrm>
            <a:off x="3956935" y="3445932"/>
            <a:ext cx="936104" cy="5105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Yes</a:t>
            </a:r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17" name="Conector recto de flecha 16"/>
          <p:cNvCxnSpPr/>
          <p:nvPr/>
        </p:nvCxnSpPr>
        <p:spPr>
          <a:xfrm>
            <a:off x="2195736" y="5739730"/>
            <a:ext cx="2697303" cy="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>
            <a:endCxn id="2" idx="2"/>
          </p:cNvCxnSpPr>
          <p:nvPr/>
        </p:nvCxnSpPr>
        <p:spPr>
          <a:xfrm flipH="1" flipV="1">
            <a:off x="2159732" y="4797152"/>
            <a:ext cx="36004" cy="963817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/>
          <p:cNvSpPr/>
          <p:nvPr/>
        </p:nvSpPr>
        <p:spPr>
          <a:xfrm>
            <a:off x="2393758" y="5250439"/>
            <a:ext cx="936104" cy="5105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No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4893039" y="3126850"/>
            <a:ext cx="4250961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Variables are </a:t>
            </a:r>
            <a:r>
              <a:rPr lang="es-ES" dirty="0" err="1" smtClean="0">
                <a:solidFill>
                  <a:schemeClr val="tx1"/>
                </a:solidFill>
              </a:rPr>
              <a:t>copied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from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previous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quarter</a:t>
            </a:r>
            <a:r>
              <a:rPr lang="es-ES" dirty="0" smtClean="0">
                <a:solidFill>
                  <a:schemeClr val="tx1"/>
                </a:solidFill>
              </a:rPr>
              <a:t> **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893039" y="4434466"/>
            <a:ext cx="4250961" cy="4532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solidFill>
                  <a:schemeClr val="tx1"/>
                </a:solidFill>
              </a:rPr>
              <a:t>Preference</a:t>
            </a:r>
            <a:r>
              <a:rPr lang="es-ES" dirty="0" smtClean="0">
                <a:solidFill>
                  <a:schemeClr val="tx1"/>
                </a:solidFill>
              </a:rPr>
              <a:t> Inactive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887772" y="5517232"/>
            <a:ext cx="4250961" cy="4695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solidFill>
                  <a:schemeClr val="tx1"/>
                </a:solidFill>
              </a:rPr>
              <a:t>Nothing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is</a:t>
            </a:r>
            <a:r>
              <a:rPr lang="es-ES" dirty="0" smtClean="0">
                <a:solidFill>
                  <a:schemeClr val="tx1"/>
                </a:solidFill>
              </a:rPr>
              <a:t> done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3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2988" y="333375"/>
            <a:ext cx="7772400" cy="863600"/>
          </a:xfrm>
        </p:spPr>
        <p:txBody>
          <a:bodyPr/>
          <a:lstStyle/>
          <a:p>
            <a:pPr>
              <a:defRPr/>
            </a:pPr>
            <a:r>
              <a:rPr lang="es-ES" dirty="0" err="1" smtClean="0"/>
              <a:t>Next</a:t>
            </a:r>
            <a:r>
              <a:rPr lang="es-ES" dirty="0" smtClean="0"/>
              <a:t> </a:t>
            </a:r>
            <a:r>
              <a:rPr lang="es-ES" dirty="0" err="1" smtClean="0"/>
              <a:t>Steps</a:t>
            </a:r>
            <a:endParaRPr lang="es-ES" dirty="0"/>
          </a:p>
        </p:txBody>
      </p:sp>
      <p:sp>
        <p:nvSpPr>
          <p:cNvPr id="28675" name="CuadroTexto 2"/>
          <p:cNvSpPr txBox="1">
            <a:spLocks noChangeArrowheads="1"/>
          </p:cNvSpPr>
          <p:nvPr/>
        </p:nvSpPr>
        <p:spPr bwMode="auto">
          <a:xfrm>
            <a:off x="539552" y="1634783"/>
            <a:ext cx="8376121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3300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altLang="es-ES" dirty="0" err="1" smtClean="0">
                <a:solidFill>
                  <a:schemeClr val="tx1"/>
                </a:solidFill>
              </a:rPr>
              <a:t>Make</a:t>
            </a:r>
            <a:r>
              <a:rPr lang="es-ES" altLang="es-ES" dirty="0" smtClean="0">
                <a:solidFill>
                  <a:schemeClr val="tx1"/>
                </a:solidFill>
              </a:rPr>
              <a:t> </a:t>
            </a:r>
            <a:r>
              <a:rPr lang="es-ES" altLang="es-ES" dirty="0" err="1" smtClean="0">
                <a:solidFill>
                  <a:schemeClr val="tx1"/>
                </a:solidFill>
              </a:rPr>
              <a:t>distinctions</a:t>
            </a:r>
            <a:r>
              <a:rPr lang="es-ES" altLang="es-ES" dirty="0" smtClean="0">
                <a:solidFill>
                  <a:schemeClr val="tx1"/>
                </a:solidFill>
              </a:rPr>
              <a:t> in </a:t>
            </a:r>
            <a:r>
              <a:rPr lang="es-ES" altLang="es-ES" dirty="0" err="1" smtClean="0">
                <a:solidFill>
                  <a:schemeClr val="tx1"/>
                </a:solidFill>
              </a:rPr>
              <a:t>Type</a:t>
            </a:r>
            <a:r>
              <a:rPr lang="es-ES" altLang="es-ES" dirty="0" smtClean="0">
                <a:solidFill>
                  <a:schemeClr val="tx1"/>
                </a:solidFill>
              </a:rPr>
              <a:t> 1 </a:t>
            </a:r>
            <a:r>
              <a:rPr lang="es-ES" altLang="es-ES" dirty="0" err="1" smtClean="0">
                <a:solidFill>
                  <a:schemeClr val="tx1"/>
                </a:solidFill>
              </a:rPr>
              <a:t>households</a:t>
            </a:r>
            <a:endParaRPr lang="es-ES" altLang="es-ES" dirty="0" smtClean="0">
              <a:solidFill>
                <a:schemeClr val="tx1"/>
              </a:solidFill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s-ES" altLang="es-ES" sz="2800" dirty="0" smtClean="0">
                <a:solidFill>
                  <a:schemeClr val="tx1"/>
                </a:solidFill>
              </a:rPr>
              <a:t>Inactive (non </a:t>
            </a:r>
            <a:r>
              <a:rPr lang="es-ES" altLang="es-ES" sz="2800" dirty="0" err="1" smtClean="0">
                <a:solidFill>
                  <a:schemeClr val="tx1"/>
                </a:solidFill>
              </a:rPr>
              <a:t>retired</a:t>
            </a:r>
            <a:r>
              <a:rPr lang="es-ES" altLang="es-ES" sz="2800" dirty="0" smtClean="0">
                <a:solidFill>
                  <a:schemeClr val="tx1"/>
                </a:solidFill>
              </a:rPr>
              <a:t>) </a:t>
            </a:r>
            <a:r>
              <a:rPr lang="es-ES" altLang="es-ES" sz="2800" dirty="0" err="1" smtClean="0">
                <a:solidFill>
                  <a:schemeClr val="tx1"/>
                </a:solidFill>
              </a:rPr>
              <a:t>people</a:t>
            </a:r>
            <a:r>
              <a:rPr lang="es-ES" altLang="es-ES" sz="2800" dirty="0" smtClean="0">
                <a:solidFill>
                  <a:schemeClr val="tx1"/>
                </a:solidFill>
              </a:rPr>
              <a:t> </a:t>
            </a:r>
            <a:r>
              <a:rPr lang="es-ES" altLang="es-ES" sz="2800" dirty="0" err="1" smtClean="0">
                <a:solidFill>
                  <a:schemeClr val="tx1"/>
                </a:solidFill>
              </a:rPr>
              <a:t>may</a:t>
            </a:r>
            <a:r>
              <a:rPr lang="es-ES" altLang="es-ES" sz="2800" dirty="0" smtClean="0">
                <a:solidFill>
                  <a:schemeClr val="tx1"/>
                </a:solidFill>
              </a:rPr>
              <a:t> be </a:t>
            </a:r>
            <a:r>
              <a:rPr lang="es-ES" altLang="es-ES" sz="2800" dirty="0" err="1" smtClean="0">
                <a:solidFill>
                  <a:schemeClr val="tx1"/>
                </a:solidFill>
              </a:rPr>
              <a:t>students</a:t>
            </a:r>
            <a:r>
              <a:rPr lang="es-ES" altLang="es-ES" sz="2800" dirty="0" smtClean="0">
                <a:solidFill>
                  <a:schemeClr val="tx1"/>
                </a:solidFill>
              </a:rPr>
              <a:t>, </a:t>
            </a:r>
            <a:r>
              <a:rPr lang="es-ES" altLang="es-ES" sz="2800" dirty="0" err="1" smtClean="0">
                <a:solidFill>
                  <a:schemeClr val="tx1"/>
                </a:solidFill>
              </a:rPr>
              <a:t>disabled</a:t>
            </a:r>
            <a:r>
              <a:rPr lang="es-ES" altLang="es-ES" sz="2800" dirty="0" smtClean="0">
                <a:solidFill>
                  <a:schemeClr val="tx1"/>
                </a:solidFill>
              </a:rPr>
              <a:t>, </a:t>
            </a:r>
            <a:r>
              <a:rPr lang="es-ES" altLang="es-ES" sz="2800" dirty="0" err="1" smtClean="0">
                <a:solidFill>
                  <a:schemeClr val="tx1"/>
                </a:solidFill>
              </a:rPr>
              <a:t>dedicated</a:t>
            </a:r>
            <a:r>
              <a:rPr lang="es-ES" altLang="es-ES" sz="2800" dirty="0" smtClean="0">
                <a:solidFill>
                  <a:schemeClr val="tx1"/>
                </a:solidFill>
              </a:rPr>
              <a:t> to </a:t>
            </a:r>
            <a:r>
              <a:rPr lang="es-ES" altLang="es-ES" sz="2800" dirty="0" err="1" smtClean="0">
                <a:solidFill>
                  <a:schemeClr val="tx1"/>
                </a:solidFill>
              </a:rPr>
              <a:t>housework</a:t>
            </a:r>
            <a:r>
              <a:rPr lang="es-ES" altLang="es-ES" sz="2800" dirty="0" smtClean="0">
                <a:solidFill>
                  <a:schemeClr val="tx1"/>
                </a:solidFill>
              </a:rPr>
              <a:t>,…</a:t>
            </a:r>
          </a:p>
          <a:p>
            <a:pPr lvl="1" indent="0"/>
            <a:endParaRPr lang="es-ES" altLang="es-ES" sz="2400" dirty="0" smtClean="0">
              <a:solidFill>
                <a:schemeClr val="tx1"/>
              </a:solidFill>
            </a:endParaRPr>
          </a:p>
          <a:p>
            <a:pPr marL="1485900" lvl="2" indent="-342900">
              <a:buFontTx/>
              <a:buChar char="-"/>
            </a:pPr>
            <a:r>
              <a:rPr lang="es-ES" altLang="es-ES" sz="2400" dirty="0" err="1" smtClean="0">
                <a:solidFill>
                  <a:schemeClr val="tx1"/>
                </a:solidFill>
              </a:rPr>
              <a:t>Students</a:t>
            </a:r>
            <a:r>
              <a:rPr lang="es-ES" altLang="es-ES" sz="2400" dirty="0" smtClean="0">
                <a:solidFill>
                  <a:schemeClr val="tx1"/>
                </a:solidFill>
              </a:rPr>
              <a:t> </a:t>
            </a:r>
            <a:r>
              <a:rPr lang="es-ES" altLang="es-ES" sz="2400" dirty="0" err="1" smtClean="0">
                <a:solidFill>
                  <a:schemeClr val="tx1"/>
                </a:solidFill>
              </a:rPr>
              <a:t>may</a:t>
            </a:r>
            <a:r>
              <a:rPr lang="es-ES" altLang="es-ES" sz="2400" dirty="0" smtClean="0">
                <a:solidFill>
                  <a:schemeClr val="tx1"/>
                </a:solidFill>
              </a:rPr>
              <a:t> </a:t>
            </a:r>
            <a:r>
              <a:rPr lang="es-ES" altLang="es-ES" sz="2400" dirty="0" err="1" smtClean="0">
                <a:solidFill>
                  <a:schemeClr val="tx1"/>
                </a:solidFill>
              </a:rPr>
              <a:t>change</a:t>
            </a:r>
            <a:r>
              <a:rPr lang="es-ES" altLang="es-ES" sz="2400" dirty="0" smtClean="0">
                <a:solidFill>
                  <a:schemeClr val="tx1"/>
                </a:solidFill>
              </a:rPr>
              <a:t> laboral status in </a:t>
            </a:r>
            <a:r>
              <a:rPr lang="es-ES" altLang="es-ES" sz="2400" dirty="0" err="1" smtClean="0">
                <a:solidFill>
                  <a:schemeClr val="tx1"/>
                </a:solidFill>
              </a:rPr>
              <a:t>specific</a:t>
            </a:r>
            <a:r>
              <a:rPr lang="es-ES" altLang="es-ES" sz="2400" dirty="0" smtClean="0">
                <a:solidFill>
                  <a:schemeClr val="tx1"/>
                </a:solidFill>
              </a:rPr>
              <a:t> dates.</a:t>
            </a:r>
          </a:p>
          <a:p>
            <a:pPr lvl="2" indent="0"/>
            <a:endParaRPr lang="es-ES" altLang="es-ES" sz="2000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altLang="es-ES" dirty="0" err="1" smtClean="0">
                <a:solidFill>
                  <a:schemeClr val="tx1"/>
                </a:solidFill>
              </a:rPr>
              <a:t>Make</a:t>
            </a:r>
            <a:r>
              <a:rPr lang="es-ES" altLang="es-ES" dirty="0" smtClean="0">
                <a:solidFill>
                  <a:schemeClr val="tx1"/>
                </a:solidFill>
              </a:rPr>
              <a:t> </a:t>
            </a:r>
            <a:r>
              <a:rPr lang="es-ES" altLang="es-ES" dirty="0" err="1" smtClean="0">
                <a:solidFill>
                  <a:schemeClr val="tx1"/>
                </a:solidFill>
              </a:rPr>
              <a:t>improvements</a:t>
            </a:r>
            <a:r>
              <a:rPr lang="es-ES" altLang="es-ES" dirty="0" smtClean="0">
                <a:solidFill>
                  <a:schemeClr val="tx1"/>
                </a:solidFill>
              </a:rPr>
              <a:t> in software, to </a:t>
            </a:r>
            <a:r>
              <a:rPr lang="es-ES" altLang="es-ES" dirty="0" err="1" smtClean="0">
                <a:solidFill>
                  <a:schemeClr val="tx1"/>
                </a:solidFill>
              </a:rPr>
              <a:t>help</a:t>
            </a:r>
            <a:r>
              <a:rPr lang="es-ES" altLang="es-ES" dirty="0" smtClean="0">
                <a:solidFill>
                  <a:schemeClr val="tx1"/>
                </a:solidFill>
              </a:rPr>
              <a:t> decisión </a:t>
            </a:r>
            <a:r>
              <a:rPr lang="es-ES" altLang="es-ES" dirty="0" err="1" smtClean="0">
                <a:solidFill>
                  <a:schemeClr val="tx1"/>
                </a:solidFill>
              </a:rPr>
              <a:t>making</a:t>
            </a:r>
            <a:r>
              <a:rPr lang="es-ES" altLang="es-ES" dirty="0" smtClean="0">
                <a:solidFill>
                  <a:schemeClr val="tx1"/>
                </a:solidFill>
              </a:rPr>
              <a:t> </a:t>
            </a:r>
          </a:p>
          <a:p>
            <a:endParaRPr lang="es-ES" altLang="es-ES" sz="2400" dirty="0" smtClean="0">
              <a:solidFill>
                <a:schemeClr val="tx1"/>
              </a:solidFill>
            </a:endParaRPr>
          </a:p>
          <a:p>
            <a:pPr marL="1485900" lvl="2" indent="-342900">
              <a:buFontTx/>
              <a:buChar char="-"/>
            </a:pPr>
            <a:r>
              <a:rPr lang="es-ES" altLang="es-ES" sz="2400" dirty="0" err="1" smtClean="0">
                <a:solidFill>
                  <a:schemeClr val="tx1"/>
                </a:solidFill>
              </a:rPr>
              <a:t>When</a:t>
            </a:r>
            <a:r>
              <a:rPr lang="es-ES" altLang="es-ES" sz="2400" dirty="0" smtClean="0">
                <a:solidFill>
                  <a:schemeClr val="tx1"/>
                </a:solidFill>
              </a:rPr>
              <a:t> </a:t>
            </a:r>
            <a:r>
              <a:rPr lang="es-ES" altLang="es-ES" sz="2400" dirty="0" err="1">
                <a:solidFill>
                  <a:schemeClr val="tx1"/>
                </a:solidFill>
              </a:rPr>
              <a:t>unblock</a:t>
            </a:r>
            <a:r>
              <a:rPr lang="es-ES" altLang="es-ES" sz="2400" dirty="0">
                <a:solidFill>
                  <a:schemeClr val="tx1"/>
                </a:solidFill>
              </a:rPr>
              <a:t> “inactive” </a:t>
            </a:r>
            <a:r>
              <a:rPr lang="es-ES" altLang="es-ES" sz="2400" dirty="0" err="1">
                <a:solidFill>
                  <a:schemeClr val="tx1"/>
                </a:solidFill>
              </a:rPr>
              <a:t>or</a:t>
            </a:r>
            <a:r>
              <a:rPr lang="es-ES" altLang="es-ES" sz="2400" dirty="0">
                <a:solidFill>
                  <a:schemeClr val="tx1"/>
                </a:solidFill>
              </a:rPr>
              <a:t> “</a:t>
            </a:r>
            <a:r>
              <a:rPr lang="es-ES" altLang="es-ES" sz="2400" dirty="0" err="1">
                <a:solidFill>
                  <a:schemeClr val="tx1"/>
                </a:solidFill>
              </a:rPr>
              <a:t>retired</a:t>
            </a:r>
            <a:r>
              <a:rPr lang="es-ES" altLang="es-ES" sz="2400" dirty="0">
                <a:solidFill>
                  <a:schemeClr val="tx1"/>
                </a:solidFill>
              </a:rPr>
              <a:t>” </a:t>
            </a:r>
            <a:r>
              <a:rPr lang="es-ES" altLang="es-ES" sz="2400" dirty="0" err="1" smtClean="0">
                <a:solidFill>
                  <a:schemeClr val="tx1"/>
                </a:solidFill>
              </a:rPr>
              <a:t>households</a:t>
            </a:r>
            <a:r>
              <a:rPr lang="es-ES" altLang="es-ES" sz="2400" dirty="0" smtClean="0">
                <a:solidFill>
                  <a:schemeClr val="tx1"/>
                </a:solidFill>
              </a:rPr>
              <a:t>.</a:t>
            </a:r>
            <a:endParaRPr lang="es-ES" altLang="es-ES" sz="240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es-ES" altLang="es-E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5" descr="Resultado de imagen de thanks for your attention"/>
          <p:cNvSpPr>
            <a:spLocks noChangeAspect="1" noChangeArrowheads="1"/>
          </p:cNvSpPr>
          <p:nvPr/>
        </p:nvSpPr>
        <p:spPr bwMode="auto">
          <a:xfrm>
            <a:off x="3563938" y="1717675"/>
            <a:ext cx="13684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9699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979488"/>
            <a:ext cx="5308600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ppt_INE2012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26380</TotalTime>
  <Words>2191</Words>
  <Application>Microsoft Office PowerPoint</Application>
  <PresentationFormat>Presentación en pantalla (4:3)</PresentationFormat>
  <Paragraphs>304</Paragraphs>
  <Slides>20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PLANTILLAppt_INE2012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How to make new improvements in the call dispatcher algorithm?</vt:lpstr>
      <vt:lpstr>Weekly productivity of CATI interviewers</vt:lpstr>
      <vt:lpstr>Presentación de PowerPoint</vt:lpstr>
      <vt:lpstr>Number of calls.</vt:lpstr>
      <vt:lpstr>Presentación de PowerPoint</vt:lpstr>
      <vt:lpstr>Weekly productivity of CATI interviewers</vt:lpstr>
      <vt:lpstr>Results</vt:lpstr>
      <vt:lpstr>1st and 2nd call day (2015)</vt:lpstr>
      <vt:lpstr>2019. 1st call for households of week “w”</vt:lpstr>
      <vt:lpstr>2019. 2nd call for households of week “w”</vt:lpstr>
      <vt:lpstr>Presentación de PowerPoint</vt:lpstr>
      <vt:lpstr>Presentación de PowerPoint</vt:lpstr>
      <vt:lpstr>Presentación de PowerPoint</vt:lpstr>
      <vt:lpstr>Presentación de PowerPoint</vt:lpstr>
      <vt:lpstr>Next Steps</vt:lpstr>
      <vt:lpstr>Presentación de PowerPoint</vt:lpstr>
    </vt:vector>
  </TitlesOfParts>
  <Company>ine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ine</dc:creator>
  <cp:lastModifiedBy>INE</cp:lastModifiedBy>
  <cp:revision>741</cp:revision>
  <cp:lastPrinted>2018-08-17T10:30:18Z</cp:lastPrinted>
  <dcterms:created xsi:type="dcterms:W3CDTF">2001-03-02T11:18:58Z</dcterms:created>
  <dcterms:modified xsi:type="dcterms:W3CDTF">2019-05-17T06:39:20Z</dcterms:modified>
</cp:coreProperties>
</file>