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5"/>
  </p:sldMasterIdLst>
  <p:notesMasterIdLst>
    <p:notesMasterId r:id="rId21"/>
  </p:notesMasterIdLst>
  <p:sldIdLst>
    <p:sldId id="284" r:id="rId6"/>
    <p:sldId id="265" r:id="rId7"/>
    <p:sldId id="293" r:id="rId8"/>
    <p:sldId id="292" r:id="rId9"/>
    <p:sldId id="281" r:id="rId10"/>
    <p:sldId id="309" r:id="rId11"/>
    <p:sldId id="288" r:id="rId12"/>
    <p:sldId id="311" r:id="rId13"/>
    <p:sldId id="312" r:id="rId14"/>
    <p:sldId id="291" r:id="rId15"/>
    <p:sldId id="282" r:id="rId16"/>
    <p:sldId id="317" r:id="rId17"/>
    <p:sldId id="294" r:id="rId18"/>
    <p:sldId id="295" r:id="rId19"/>
    <p:sldId id="32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60A"/>
    <a:srgbClr val="3B7A9E"/>
    <a:srgbClr val="D32F2F"/>
    <a:srgbClr val="E9742C"/>
    <a:srgbClr val="A8BD3A"/>
    <a:srgbClr val="5F7682"/>
    <a:srgbClr val="323132"/>
    <a:srgbClr val="37288B"/>
    <a:srgbClr val="6E2585"/>
    <a:srgbClr val="D23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96"/>
    <p:restoredTop sz="89486" autoAdjust="0"/>
  </p:normalViewPr>
  <p:slideViewPr>
    <p:cSldViewPr snapToGrid="0" snapToObjects="1">
      <p:cViewPr varScale="1">
        <p:scale>
          <a:sx n="118" d="100"/>
          <a:sy n="118" d="100"/>
        </p:scale>
        <p:origin x="7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55" d="100"/>
          <a:sy n="155" d="100"/>
        </p:scale>
        <p:origin x="450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F7C-E342-4913-B99F-4BA7351BE52D}" type="doc">
      <dgm:prSet loTypeId="urn:microsoft.com/office/officeart/2005/8/layout/hProcess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C76856-6D0D-4FCE-B66F-46F27CABE5C6}">
      <dgm:prSet phldrT="[Text]" custT="1"/>
      <dgm:spPr/>
      <dgm:t>
        <a:bodyPr/>
        <a:lstStyle/>
        <a:p>
          <a:r>
            <a:rPr lang="en-US" sz="2800" dirty="0"/>
            <a:t>Current</a:t>
          </a:r>
          <a:r>
            <a:rPr lang="en-US" sz="6000" dirty="0"/>
            <a:t> </a:t>
          </a:r>
        </a:p>
      </dgm:t>
    </dgm:pt>
    <dgm:pt modelId="{9D30F654-9BC2-4AE2-AA9C-35CC80C477DD}" type="parTrans" cxnId="{E443C8C4-0E9E-4497-B304-D6482D78FBB5}">
      <dgm:prSet/>
      <dgm:spPr/>
      <dgm:t>
        <a:bodyPr/>
        <a:lstStyle/>
        <a:p>
          <a:endParaRPr lang="en-US"/>
        </a:p>
      </dgm:t>
    </dgm:pt>
    <dgm:pt modelId="{1A09A4F3-3C8A-440D-A3C5-3948B0B5D094}" type="sibTrans" cxnId="{E443C8C4-0E9E-4497-B304-D6482D78FBB5}">
      <dgm:prSet/>
      <dgm:spPr/>
      <dgm:t>
        <a:bodyPr/>
        <a:lstStyle/>
        <a:p>
          <a:endParaRPr lang="en-US"/>
        </a:p>
      </dgm:t>
    </dgm:pt>
    <dgm:pt modelId="{70AAE0E3-FA77-4A74-B1E1-CDAF2E1DF75E}">
      <dgm:prSet phldrT="[Text]" custT="1"/>
      <dgm:spPr/>
      <dgm:t>
        <a:bodyPr/>
        <a:lstStyle/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u="sng" dirty="0"/>
            <a:t>LFS</a:t>
          </a: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GB" sz="2400" dirty="0"/>
            <a:t>First class postage stamps in August and December months only </a:t>
          </a: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GB" sz="2400" dirty="0"/>
            <a:t>Unconditional mixed monetary incentive trial (£5 vs. £10) in 2017-2018</a:t>
          </a:r>
          <a:endParaRPr lang="en-GB" sz="2400" b="1" u="sng" dirty="0"/>
        </a:p>
      </dgm:t>
    </dgm:pt>
    <dgm:pt modelId="{F1EBA4A0-BF1C-4301-9330-767B963CAE8A}" type="parTrans" cxnId="{3EF9FBAD-4F92-4EC1-B707-2194DDC38B6B}">
      <dgm:prSet/>
      <dgm:spPr/>
      <dgm:t>
        <a:bodyPr/>
        <a:lstStyle/>
        <a:p>
          <a:endParaRPr lang="en-US"/>
        </a:p>
      </dgm:t>
    </dgm:pt>
    <dgm:pt modelId="{CE354CF9-53FA-44F7-880A-FD3D5EB538E8}" type="sibTrans" cxnId="{3EF9FBAD-4F92-4EC1-B707-2194DDC38B6B}">
      <dgm:prSet/>
      <dgm:spPr/>
      <dgm:t>
        <a:bodyPr/>
        <a:lstStyle/>
        <a:p>
          <a:endParaRPr lang="en-US"/>
        </a:p>
      </dgm:t>
    </dgm:pt>
    <dgm:pt modelId="{AF5076B5-6044-4B3D-BFF5-73971D85682C}">
      <dgm:prSet custT="1"/>
      <dgm:spPr/>
      <dgm:t>
        <a:bodyPr/>
        <a:lstStyle/>
        <a:p>
          <a:pPr marL="228600" lvl="1" indent="0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n-GB" sz="2400" dirty="0"/>
        </a:p>
      </dgm:t>
    </dgm:pt>
    <dgm:pt modelId="{4923869E-57B5-4BFC-857B-D772A5D0B397}" type="parTrans" cxnId="{6999DFB8-6402-428D-B100-0C0C1FB64FB7}">
      <dgm:prSet/>
      <dgm:spPr/>
      <dgm:t>
        <a:bodyPr/>
        <a:lstStyle/>
        <a:p>
          <a:endParaRPr lang="en-GB"/>
        </a:p>
      </dgm:t>
    </dgm:pt>
    <dgm:pt modelId="{5FFEDCEE-F588-4B6E-A980-4A26567F2A66}" type="sibTrans" cxnId="{6999DFB8-6402-428D-B100-0C0C1FB64FB7}">
      <dgm:prSet/>
      <dgm:spPr/>
      <dgm:t>
        <a:bodyPr/>
        <a:lstStyle/>
        <a:p>
          <a:endParaRPr lang="en-GB"/>
        </a:p>
      </dgm:t>
    </dgm:pt>
    <dgm:pt modelId="{2BA34CE8-132E-4255-8479-C7427DEE2F3F}">
      <dgm:prSet custT="1"/>
      <dgm:spPr/>
      <dgm:t>
        <a:bodyPr/>
        <a:lstStyle/>
        <a:p>
          <a:pPr marL="228600" lvl="1" indent="0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n-GB" sz="2400" dirty="0"/>
        </a:p>
      </dgm:t>
    </dgm:pt>
    <dgm:pt modelId="{52D20A29-DDB6-41D5-BA80-59342CBE2BAC}" type="parTrans" cxnId="{D127B344-F0EA-43A1-B6C0-84ED24518B6A}">
      <dgm:prSet/>
      <dgm:spPr/>
      <dgm:t>
        <a:bodyPr/>
        <a:lstStyle/>
        <a:p>
          <a:endParaRPr lang="en-GB"/>
        </a:p>
      </dgm:t>
    </dgm:pt>
    <dgm:pt modelId="{A1581676-7E45-4A57-AB41-0AD47495E3BB}" type="sibTrans" cxnId="{D127B344-F0EA-43A1-B6C0-84ED24518B6A}">
      <dgm:prSet/>
      <dgm:spPr/>
      <dgm:t>
        <a:bodyPr/>
        <a:lstStyle/>
        <a:p>
          <a:endParaRPr lang="en-GB"/>
        </a:p>
      </dgm:t>
    </dgm:pt>
    <dgm:pt modelId="{32C806B7-77C2-4823-B6D1-E0DFF54D6AE9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GB" sz="2400" dirty="0"/>
            <a:t>Costly and cannot offer all respondents a £10 gift card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endParaRPr lang="en-GB" sz="2400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GB" sz="2400" dirty="0"/>
            <a:t>Switched to a gift card with a 6 month expiry from July 2018</a:t>
          </a:r>
        </a:p>
      </dgm:t>
    </dgm:pt>
    <dgm:pt modelId="{8814A80B-2681-4C28-AC11-E1964EFF6D7D}" type="parTrans" cxnId="{8134CA52-4067-4414-8E4E-536FE904CFBE}">
      <dgm:prSet/>
      <dgm:spPr/>
      <dgm:t>
        <a:bodyPr/>
        <a:lstStyle/>
        <a:p>
          <a:endParaRPr lang="en-GB"/>
        </a:p>
      </dgm:t>
    </dgm:pt>
    <dgm:pt modelId="{C4372E5E-C209-4D69-9CBA-94B1DB44E65C}" type="sibTrans" cxnId="{8134CA52-4067-4414-8E4E-536FE904CFBE}">
      <dgm:prSet/>
      <dgm:spPr/>
      <dgm:t>
        <a:bodyPr/>
        <a:lstStyle/>
        <a:p>
          <a:endParaRPr lang="en-GB"/>
        </a:p>
      </dgm:t>
    </dgm:pt>
    <dgm:pt modelId="{C88EAA9D-C8A7-4F01-97D1-EE4EB8B36204}" type="pres">
      <dgm:prSet presAssocID="{90119F7C-E342-4913-B99F-4BA7351BE5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B2E31ED7-5EC1-49A5-83F8-39F2C5BD94DE}" type="pres">
      <dgm:prSet presAssocID="{3DC76856-6D0D-4FCE-B66F-46F27CABE5C6}" presName="compositeNode" presStyleCnt="0">
        <dgm:presLayoutVars>
          <dgm:bulletEnabled val="1"/>
        </dgm:presLayoutVars>
      </dgm:prSet>
      <dgm:spPr/>
    </dgm:pt>
    <dgm:pt modelId="{36C8558C-76B5-4D55-A09F-B56C74037008}" type="pres">
      <dgm:prSet presAssocID="{3DC76856-6D0D-4FCE-B66F-46F27CABE5C6}" presName="bgRect" presStyleLbl="node1" presStyleIdx="0" presStyleCnt="1" custScaleY="100000" custLinFactNeighborX="89"/>
      <dgm:spPr/>
      <dgm:t>
        <a:bodyPr/>
        <a:lstStyle/>
        <a:p>
          <a:endParaRPr lang="hu-HU"/>
        </a:p>
      </dgm:t>
    </dgm:pt>
    <dgm:pt modelId="{707EDAE2-9E61-4923-8BAD-8FB46EFD757B}" type="pres">
      <dgm:prSet presAssocID="{3DC76856-6D0D-4FCE-B66F-46F27CABE5C6}" presName="parentNode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96862BF-B64F-49B0-A3DA-679DCD79B620}" type="pres">
      <dgm:prSet presAssocID="{3DC76856-6D0D-4FCE-B66F-46F27CABE5C6}" presName="child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127B344-F0EA-43A1-B6C0-84ED24518B6A}" srcId="{32C806B7-77C2-4823-B6D1-E0DFF54D6AE9}" destId="{2BA34CE8-132E-4255-8479-C7427DEE2F3F}" srcOrd="0" destOrd="0" parTransId="{52D20A29-DDB6-41D5-BA80-59342CBE2BAC}" sibTransId="{A1581676-7E45-4A57-AB41-0AD47495E3BB}"/>
    <dgm:cxn modelId="{E443C8C4-0E9E-4497-B304-D6482D78FBB5}" srcId="{90119F7C-E342-4913-B99F-4BA7351BE52D}" destId="{3DC76856-6D0D-4FCE-B66F-46F27CABE5C6}" srcOrd="0" destOrd="0" parTransId="{9D30F654-9BC2-4AE2-AA9C-35CC80C477DD}" sibTransId="{1A09A4F3-3C8A-440D-A3C5-3948B0B5D094}"/>
    <dgm:cxn modelId="{8134CA52-4067-4414-8E4E-536FE904CFBE}" srcId="{3DC76856-6D0D-4FCE-B66F-46F27CABE5C6}" destId="{32C806B7-77C2-4823-B6D1-E0DFF54D6AE9}" srcOrd="1" destOrd="0" parTransId="{8814A80B-2681-4C28-AC11-E1964EFF6D7D}" sibTransId="{C4372E5E-C209-4D69-9CBA-94B1DB44E65C}"/>
    <dgm:cxn modelId="{021FF08A-F110-4552-8F9C-C3BB5A4BE236}" type="presOf" srcId="{90119F7C-E342-4913-B99F-4BA7351BE52D}" destId="{C88EAA9D-C8A7-4F01-97D1-EE4EB8B36204}" srcOrd="0" destOrd="0" presId="urn:microsoft.com/office/officeart/2005/8/layout/hProcess7"/>
    <dgm:cxn modelId="{1B1C93CF-3516-49E2-B327-97A31D24233F}" type="presOf" srcId="{70AAE0E3-FA77-4A74-B1E1-CDAF2E1DF75E}" destId="{A96862BF-B64F-49B0-A3DA-679DCD79B620}" srcOrd="0" destOrd="0" presId="urn:microsoft.com/office/officeart/2005/8/layout/hProcess7"/>
    <dgm:cxn modelId="{53BEB4CC-CB85-4271-BCAA-92104B6B144D}" type="presOf" srcId="{3DC76856-6D0D-4FCE-B66F-46F27CABE5C6}" destId="{707EDAE2-9E61-4923-8BAD-8FB46EFD757B}" srcOrd="1" destOrd="0" presId="urn:microsoft.com/office/officeart/2005/8/layout/hProcess7"/>
    <dgm:cxn modelId="{6999DFB8-6402-428D-B100-0C0C1FB64FB7}" srcId="{32C806B7-77C2-4823-B6D1-E0DFF54D6AE9}" destId="{AF5076B5-6044-4B3D-BFF5-73971D85682C}" srcOrd="1" destOrd="0" parTransId="{4923869E-57B5-4BFC-857B-D772A5D0B397}" sibTransId="{5FFEDCEE-F588-4B6E-A980-4A26567F2A66}"/>
    <dgm:cxn modelId="{AE17AA4B-4839-4DAF-9ADB-00742B28BC47}" type="presOf" srcId="{2BA34CE8-132E-4255-8479-C7427DEE2F3F}" destId="{A96862BF-B64F-49B0-A3DA-679DCD79B620}" srcOrd="0" destOrd="2" presId="urn:microsoft.com/office/officeart/2005/8/layout/hProcess7"/>
    <dgm:cxn modelId="{8601D66F-E33F-478A-ACF1-026273764B85}" type="presOf" srcId="{3DC76856-6D0D-4FCE-B66F-46F27CABE5C6}" destId="{36C8558C-76B5-4D55-A09F-B56C74037008}" srcOrd="0" destOrd="0" presId="urn:microsoft.com/office/officeart/2005/8/layout/hProcess7"/>
    <dgm:cxn modelId="{797BAA51-062E-43B5-9E7C-9FF43510D925}" type="presOf" srcId="{32C806B7-77C2-4823-B6D1-E0DFF54D6AE9}" destId="{A96862BF-B64F-49B0-A3DA-679DCD79B620}" srcOrd="0" destOrd="1" presId="urn:microsoft.com/office/officeart/2005/8/layout/hProcess7"/>
    <dgm:cxn modelId="{3EF9FBAD-4F92-4EC1-B707-2194DDC38B6B}" srcId="{3DC76856-6D0D-4FCE-B66F-46F27CABE5C6}" destId="{70AAE0E3-FA77-4A74-B1E1-CDAF2E1DF75E}" srcOrd="0" destOrd="0" parTransId="{F1EBA4A0-BF1C-4301-9330-767B963CAE8A}" sibTransId="{CE354CF9-53FA-44F7-880A-FD3D5EB538E8}"/>
    <dgm:cxn modelId="{CB2562FC-1437-42F8-B786-51B57B0B6B3A}" type="presOf" srcId="{AF5076B5-6044-4B3D-BFF5-73971D85682C}" destId="{A96862BF-B64F-49B0-A3DA-679DCD79B620}" srcOrd="0" destOrd="3" presId="urn:microsoft.com/office/officeart/2005/8/layout/hProcess7"/>
    <dgm:cxn modelId="{C2CDDB28-33AF-4D3E-B469-D6D7E3B0E65D}" type="presParOf" srcId="{C88EAA9D-C8A7-4F01-97D1-EE4EB8B36204}" destId="{B2E31ED7-5EC1-49A5-83F8-39F2C5BD94DE}" srcOrd="0" destOrd="0" presId="urn:microsoft.com/office/officeart/2005/8/layout/hProcess7"/>
    <dgm:cxn modelId="{718EFCE9-3C65-493C-B570-7AF74C729B04}" type="presParOf" srcId="{B2E31ED7-5EC1-49A5-83F8-39F2C5BD94DE}" destId="{36C8558C-76B5-4D55-A09F-B56C74037008}" srcOrd="0" destOrd="0" presId="urn:microsoft.com/office/officeart/2005/8/layout/hProcess7"/>
    <dgm:cxn modelId="{6D1FE52C-52C8-43B3-BE5F-6F32847C83AB}" type="presParOf" srcId="{B2E31ED7-5EC1-49A5-83F8-39F2C5BD94DE}" destId="{707EDAE2-9E61-4923-8BAD-8FB46EFD757B}" srcOrd="1" destOrd="0" presId="urn:microsoft.com/office/officeart/2005/8/layout/hProcess7"/>
    <dgm:cxn modelId="{77545D85-34AB-45BF-B40F-BC92D1619688}" type="presParOf" srcId="{B2E31ED7-5EC1-49A5-83F8-39F2C5BD94DE}" destId="{A96862BF-B64F-49B0-A3DA-679DCD79B62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119F7C-E342-4913-B99F-4BA7351BE52D}" type="doc">
      <dgm:prSet loTypeId="urn:microsoft.com/office/officeart/2005/8/layout/hProcess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C76856-6D0D-4FCE-B66F-46F27CABE5C6}">
      <dgm:prSet phldrT="[Text]"/>
      <dgm:spPr/>
      <dgm:t>
        <a:bodyPr/>
        <a:lstStyle/>
        <a:p>
          <a:r>
            <a:rPr lang="en-US" dirty="0"/>
            <a:t>Current </a:t>
          </a:r>
        </a:p>
      </dgm:t>
    </dgm:pt>
    <dgm:pt modelId="{9D30F654-9BC2-4AE2-AA9C-35CC80C477DD}" type="parTrans" cxnId="{E443C8C4-0E9E-4497-B304-D6482D78FBB5}">
      <dgm:prSet/>
      <dgm:spPr/>
      <dgm:t>
        <a:bodyPr/>
        <a:lstStyle/>
        <a:p>
          <a:endParaRPr lang="en-US"/>
        </a:p>
      </dgm:t>
    </dgm:pt>
    <dgm:pt modelId="{1A09A4F3-3C8A-440D-A3C5-3948B0B5D094}" type="sibTrans" cxnId="{E443C8C4-0E9E-4497-B304-D6482D78FBB5}">
      <dgm:prSet/>
      <dgm:spPr/>
      <dgm:t>
        <a:bodyPr/>
        <a:lstStyle/>
        <a:p>
          <a:endParaRPr lang="en-US"/>
        </a:p>
      </dgm:t>
    </dgm:pt>
    <dgm:pt modelId="{70AAE0E3-FA77-4A74-B1E1-CDAF2E1DF75E}">
      <dgm:prSet phldrT="[Text]" custT="1"/>
      <dgm:spPr/>
      <dgm:t>
        <a:bodyPr/>
        <a:lstStyle/>
        <a:p>
          <a:r>
            <a:rPr lang="en-US" sz="1800" i="1" dirty="0"/>
            <a:t>Unconditional incentives </a:t>
          </a:r>
        </a:p>
        <a:p>
          <a:r>
            <a:rPr lang="en-US" sz="1800" dirty="0"/>
            <a:t>-Multi-shop gift card</a:t>
          </a:r>
        </a:p>
        <a:p>
          <a:r>
            <a:rPr lang="en-US" sz="1800" dirty="0"/>
            <a:t>-£5 </a:t>
          </a:r>
        </a:p>
        <a:p>
          <a:r>
            <a:rPr lang="en-US" sz="1800" dirty="0"/>
            <a:t>-£10</a:t>
          </a:r>
        </a:p>
        <a:p>
          <a:endParaRPr lang="en-US" sz="2000" dirty="0"/>
        </a:p>
        <a:p>
          <a:endParaRPr lang="en-US" sz="1800" dirty="0"/>
        </a:p>
      </dgm:t>
    </dgm:pt>
    <dgm:pt modelId="{F1EBA4A0-BF1C-4301-9330-767B963CAE8A}" type="parTrans" cxnId="{3EF9FBAD-4F92-4EC1-B707-2194DDC38B6B}">
      <dgm:prSet/>
      <dgm:spPr/>
      <dgm:t>
        <a:bodyPr/>
        <a:lstStyle/>
        <a:p>
          <a:endParaRPr lang="en-US"/>
        </a:p>
      </dgm:t>
    </dgm:pt>
    <dgm:pt modelId="{CE354CF9-53FA-44F7-880A-FD3D5EB538E8}" type="sibTrans" cxnId="{3EF9FBAD-4F92-4EC1-B707-2194DDC38B6B}">
      <dgm:prSet/>
      <dgm:spPr/>
      <dgm:t>
        <a:bodyPr/>
        <a:lstStyle/>
        <a:p>
          <a:endParaRPr lang="en-US"/>
        </a:p>
      </dgm:t>
    </dgm:pt>
    <dgm:pt modelId="{B7FBB5D7-236D-4EBD-9A70-C5CF08048A28}">
      <dgm:prSet phldrT="[Text]"/>
      <dgm:spPr/>
      <dgm:t>
        <a:bodyPr/>
        <a:lstStyle/>
        <a:p>
          <a:r>
            <a:rPr lang="en-US" dirty="0"/>
            <a:t>Next 12 months</a:t>
          </a:r>
        </a:p>
      </dgm:t>
    </dgm:pt>
    <dgm:pt modelId="{4747530E-99DF-47C7-B538-D81CF2463E59}" type="parTrans" cxnId="{B4F02A65-5E82-4B6F-B5FE-88D37F5E7C9A}">
      <dgm:prSet/>
      <dgm:spPr/>
      <dgm:t>
        <a:bodyPr/>
        <a:lstStyle/>
        <a:p>
          <a:endParaRPr lang="en-US"/>
        </a:p>
      </dgm:t>
    </dgm:pt>
    <dgm:pt modelId="{8657DD50-2B0C-4884-B92A-221DC1E90EF6}" type="sibTrans" cxnId="{B4F02A65-5E82-4B6F-B5FE-88D37F5E7C9A}">
      <dgm:prSet/>
      <dgm:spPr/>
      <dgm:t>
        <a:bodyPr/>
        <a:lstStyle/>
        <a:p>
          <a:endParaRPr lang="en-US"/>
        </a:p>
      </dgm:t>
    </dgm:pt>
    <dgm:pt modelId="{F3C8C9F6-3494-4A9D-A719-5EF95689B67C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dirty="0"/>
            <a:t>1. Increasing role of conditional incentives for personal interviews</a:t>
          </a:r>
        </a:p>
        <a:p>
          <a:pPr>
            <a:buFont typeface="+mj-lt"/>
            <a:buAutoNum type="arabicPeriod"/>
          </a:pPr>
          <a:endParaRPr lang="en-US" sz="1800" dirty="0"/>
        </a:p>
        <a:p>
          <a:pPr>
            <a:buFont typeface="+mj-lt"/>
            <a:buAutoNum type="arabicPeriod"/>
          </a:pPr>
          <a:r>
            <a:rPr lang="en-US" sz="1800" dirty="0"/>
            <a:t>2. Discretionary incentives</a:t>
          </a:r>
        </a:p>
        <a:p>
          <a:pPr>
            <a:buFont typeface="+mj-lt"/>
            <a:buAutoNum type="arabicPeriod"/>
          </a:pPr>
          <a:endParaRPr lang="en-US" sz="1800" dirty="0"/>
        </a:p>
        <a:p>
          <a:pPr>
            <a:buFont typeface="+mj-lt"/>
            <a:buAutoNum type="arabicPeriod"/>
          </a:pPr>
          <a:r>
            <a:rPr lang="en-US" sz="1800" dirty="0"/>
            <a:t>3. Low value incentives trialed on surveys that are moving online to have alternative solutions to the tote bags</a:t>
          </a:r>
        </a:p>
        <a:p>
          <a:pPr>
            <a:buFont typeface="+mj-lt"/>
            <a:buAutoNum type="arabicPeriod"/>
          </a:pPr>
          <a:endParaRPr lang="en-US" sz="1800" dirty="0"/>
        </a:p>
      </dgm:t>
    </dgm:pt>
    <dgm:pt modelId="{FFEA6A45-A032-4718-B52A-79BFB0C6D52D}" type="parTrans" cxnId="{ACA7393B-9108-4350-9FBC-EDEB0B87E0F6}">
      <dgm:prSet/>
      <dgm:spPr/>
      <dgm:t>
        <a:bodyPr/>
        <a:lstStyle/>
        <a:p>
          <a:endParaRPr lang="en-US"/>
        </a:p>
      </dgm:t>
    </dgm:pt>
    <dgm:pt modelId="{CD614DF8-D9E6-4C36-8D2B-8F0B9630EBE8}" type="sibTrans" cxnId="{ACA7393B-9108-4350-9FBC-EDEB0B87E0F6}">
      <dgm:prSet/>
      <dgm:spPr/>
      <dgm:t>
        <a:bodyPr/>
        <a:lstStyle/>
        <a:p>
          <a:endParaRPr lang="en-US"/>
        </a:p>
      </dgm:t>
    </dgm:pt>
    <dgm:pt modelId="{6FC68B0E-DF7D-4411-B7DC-CB207415FE02}">
      <dgm:prSet phldrT="[Text]"/>
      <dgm:spPr/>
      <dgm:t>
        <a:bodyPr/>
        <a:lstStyle/>
        <a:p>
          <a:r>
            <a:rPr lang="en-US" dirty="0"/>
            <a:t>Longer term</a:t>
          </a:r>
        </a:p>
      </dgm:t>
    </dgm:pt>
    <dgm:pt modelId="{0F7AB360-E29A-42AE-A987-8D787C751017}" type="parTrans" cxnId="{16F7B12C-4617-4CB1-A129-C1CF6BD83C83}">
      <dgm:prSet/>
      <dgm:spPr/>
      <dgm:t>
        <a:bodyPr/>
        <a:lstStyle/>
        <a:p>
          <a:endParaRPr lang="en-US"/>
        </a:p>
      </dgm:t>
    </dgm:pt>
    <dgm:pt modelId="{717FD517-E260-4B52-9652-D8D134A3B275}" type="sibTrans" cxnId="{16F7B12C-4617-4CB1-A129-C1CF6BD83C83}">
      <dgm:prSet/>
      <dgm:spPr/>
      <dgm:t>
        <a:bodyPr/>
        <a:lstStyle/>
        <a:p>
          <a:endParaRPr lang="en-US"/>
        </a:p>
      </dgm:t>
    </dgm:pt>
    <dgm:pt modelId="{1EAB3526-5344-4F65-9FB6-28E02ED29981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/>
            <a:t>1. </a:t>
          </a:r>
          <a:r>
            <a:rPr lang="en-US" sz="1750" dirty="0"/>
            <a:t>One agreed unconditional incentive for online surveys</a:t>
          </a:r>
        </a:p>
        <a:p>
          <a:pPr>
            <a:buFont typeface="Arial" panose="020B0604020202020204" pitchFamily="34" charset="0"/>
            <a:buChar char="•"/>
          </a:pPr>
          <a:endParaRPr lang="en-US" sz="1750" dirty="0"/>
        </a:p>
        <a:p>
          <a:pPr>
            <a:buFont typeface="Arial" panose="020B0604020202020204" pitchFamily="34" charset="0"/>
            <a:buChar char="•"/>
          </a:pPr>
          <a:r>
            <a:rPr lang="en-US" sz="1750" dirty="0"/>
            <a:t>2. Conditional incentive option for web non-responders that are followed up</a:t>
          </a:r>
        </a:p>
        <a:p>
          <a:pPr>
            <a:buFont typeface="Arial" panose="020B0604020202020204" pitchFamily="34" charset="0"/>
            <a:buChar char="•"/>
          </a:pPr>
          <a:endParaRPr lang="en-US" sz="1750" dirty="0"/>
        </a:p>
        <a:p>
          <a:pPr>
            <a:buFont typeface="Arial" panose="020B0604020202020204" pitchFamily="34" charset="0"/>
            <a:buChar char="•"/>
          </a:pPr>
          <a:r>
            <a:rPr lang="en-US" sz="1750" dirty="0"/>
            <a:t>3. Explore loyalty points based incentives to retain survey panel </a:t>
          </a:r>
        </a:p>
        <a:p>
          <a:pPr>
            <a:buFont typeface="Arial" panose="020B0604020202020204" pitchFamily="34" charset="0"/>
            <a:buChar char="•"/>
          </a:pPr>
          <a:endParaRPr lang="en-US" sz="1750" dirty="0"/>
        </a:p>
        <a:p>
          <a:pPr>
            <a:buFont typeface="Arial" panose="020B0604020202020204" pitchFamily="34" charset="0"/>
            <a:buChar char="•"/>
          </a:pPr>
          <a:r>
            <a:rPr lang="en-US" sz="1750" dirty="0"/>
            <a:t>4. Investigate offering a choice of conditional incentives</a:t>
          </a:r>
        </a:p>
        <a:p>
          <a:pPr>
            <a:buFont typeface="Arial" panose="020B0604020202020204" pitchFamily="34" charset="0"/>
            <a:buChar char="•"/>
          </a:pPr>
          <a:endParaRPr lang="en-US" sz="1800" dirty="0"/>
        </a:p>
        <a:p>
          <a:pPr>
            <a:buFont typeface="Arial" panose="020B0604020202020204" pitchFamily="34" charset="0"/>
            <a:buChar char="•"/>
          </a:pPr>
          <a:endParaRPr lang="en-US" sz="1800" dirty="0"/>
        </a:p>
        <a:p>
          <a:pPr>
            <a:buFont typeface="Arial" panose="020B0604020202020204" pitchFamily="34" charset="0"/>
            <a:buChar char="•"/>
          </a:pPr>
          <a:endParaRPr lang="en-US" sz="2000" dirty="0"/>
        </a:p>
      </dgm:t>
    </dgm:pt>
    <dgm:pt modelId="{2550DD8D-DF4F-4971-B87B-37FCC0903D96}" type="parTrans" cxnId="{A7C021C5-9DAB-470C-A08F-D09F865D5463}">
      <dgm:prSet/>
      <dgm:spPr/>
      <dgm:t>
        <a:bodyPr/>
        <a:lstStyle/>
        <a:p>
          <a:endParaRPr lang="en-US"/>
        </a:p>
      </dgm:t>
    </dgm:pt>
    <dgm:pt modelId="{A41A846B-A1D0-4CD3-8163-2BA9135E4D3F}" type="sibTrans" cxnId="{A7C021C5-9DAB-470C-A08F-D09F865D5463}">
      <dgm:prSet/>
      <dgm:spPr/>
      <dgm:t>
        <a:bodyPr/>
        <a:lstStyle/>
        <a:p>
          <a:endParaRPr lang="en-US"/>
        </a:p>
      </dgm:t>
    </dgm:pt>
    <dgm:pt modelId="{C88EAA9D-C8A7-4F01-97D1-EE4EB8B36204}" type="pres">
      <dgm:prSet presAssocID="{90119F7C-E342-4913-B99F-4BA7351BE5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B2E31ED7-5EC1-49A5-83F8-39F2C5BD94DE}" type="pres">
      <dgm:prSet presAssocID="{3DC76856-6D0D-4FCE-B66F-46F27CABE5C6}" presName="compositeNode" presStyleCnt="0">
        <dgm:presLayoutVars>
          <dgm:bulletEnabled val="1"/>
        </dgm:presLayoutVars>
      </dgm:prSet>
      <dgm:spPr/>
    </dgm:pt>
    <dgm:pt modelId="{36C8558C-76B5-4D55-A09F-B56C74037008}" type="pres">
      <dgm:prSet presAssocID="{3DC76856-6D0D-4FCE-B66F-46F27CABE5C6}" presName="bgRect" presStyleLbl="node1" presStyleIdx="0" presStyleCnt="3" custScaleY="128452" custLinFactNeighborX="-23" custLinFactNeighborY="-629"/>
      <dgm:spPr/>
      <dgm:t>
        <a:bodyPr/>
        <a:lstStyle/>
        <a:p>
          <a:endParaRPr lang="hu-HU"/>
        </a:p>
      </dgm:t>
    </dgm:pt>
    <dgm:pt modelId="{707EDAE2-9E61-4923-8BAD-8FB46EFD757B}" type="pres">
      <dgm:prSet presAssocID="{3DC76856-6D0D-4FCE-B66F-46F27CABE5C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96862BF-B64F-49B0-A3DA-679DCD79B620}" type="pres">
      <dgm:prSet presAssocID="{3DC76856-6D0D-4FCE-B66F-46F27CABE5C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A801C26-5961-4280-9C2E-A7B36B9CB756}" type="pres">
      <dgm:prSet presAssocID="{1A09A4F3-3C8A-440D-A3C5-3948B0B5D094}" presName="hSp" presStyleCnt="0"/>
      <dgm:spPr/>
    </dgm:pt>
    <dgm:pt modelId="{A22FEBCC-0007-4105-8BB6-EDAF92B2318F}" type="pres">
      <dgm:prSet presAssocID="{1A09A4F3-3C8A-440D-A3C5-3948B0B5D094}" presName="vProcSp" presStyleCnt="0"/>
      <dgm:spPr/>
    </dgm:pt>
    <dgm:pt modelId="{253D4065-E8B0-499D-A873-BCE01E667810}" type="pres">
      <dgm:prSet presAssocID="{1A09A4F3-3C8A-440D-A3C5-3948B0B5D094}" presName="vSp1" presStyleCnt="0"/>
      <dgm:spPr/>
    </dgm:pt>
    <dgm:pt modelId="{9DB94BF9-6785-4E43-A782-B2F7567A103C}" type="pres">
      <dgm:prSet presAssocID="{1A09A4F3-3C8A-440D-A3C5-3948B0B5D094}" presName="simulatedConn" presStyleLbl="solidFgAcc1" presStyleIdx="0" presStyleCnt="2" custLinFactY="113002" custLinFactNeighborX="1629" custLinFactNeighborY="200000"/>
      <dgm:spPr/>
    </dgm:pt>
    <dgm:pt modelId="{7182850B-EC25-494B-887A-8B5427E71602}" type="pres">
      <dgm:prSet presAssocID="{1A09A4F3-3C8A-440D-A3C5-3948B0B5D094}" presName="vSp2" presStyleCnt="0"/>
      <dgm:spPr/>
    </dgm:pt>
    <dgm:pt modelId="{1832B183-41EA-474A-BF11-B23580E7D96A}" type="pres">
      <dgm:prSet presAssocID="{1A09A4F3-3C8A-440D-A3C5-3948B0B5D094}" presName="sibTrans" presStyleCnt="0"/>
      <dgm:spPr/>
    </dgm:pt>
    <dgm:pt modelId="{66FC57FF-AD6D-4DE8-8985-118AA037FB53}" type="pres">
      <dgm:prSet presAssocID="{B7FBB5D7-236D-4EBD-9A70-C5CF08048A28}" presName="compositeNode" presStyleCnt="0">
        <dgm:presLayoutVars>
          <dgm:bulletEnabled val="1"/>
        </dgm:presLayoutVars>
      </dgm:prSet>
      <dgm:spPr/>
    </dgm:pt>
    <dgm:pt modelId="{0ABB6411-05D7-40D3-ABD6-C06FFC26261B}" type="pres">
      <dgm:prSet presAssocID="{B7FBB5D7-236D-4EBD-9A70-C5CF08048A28}" presName="bgRect" presStyleLbl="node1" presStyleIdx="1" presStyleCnt="3" custScaleY="129744" custLinFactNeighborX="-1293" custLinFactNeighborY="-2098"/>
      <dgm:spPr/>
      <dgm:t>
        <a:bodyPr/>
        <a:lstStyle/>
        <a:p>
          <a:endParaRPr lang="hu-HU"/>
        </a:p>
      </dgm:t>
    </dgm:pt>
    <dgm:pt modelId="{F48DAAE2-BACA-4F7C-8479-69DE8721565E}" type="pres">
      <dgm:prSet presAssocID="{B7FBB5D7-236D-4EBD-9A70-C5CF08048A2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489F237-47B0-4CBA-B523-96BA3B97A063}" type="pres">
      <dgm:prSet presAssocID="{B7FBB5D7-236D-4EBD-9A70-C5CF08048A2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A270543-9D87-4D7A-B778-49F4CF7AD764}" type="pres">
      <dgm:prSet presAssocID="{8657DD50-2B0C-4884-B92A-221DC1E90EF6}" presName="hSp" presStyleCnt="0"/>
      <dgm:spPr/>
    </dgm:pt>
    <dgm:pt modelId="{716A8374-C4B2-4681-AD56-0EA9BB15F807}" type="pres">
      <dgm:prSet presAssocID="{8657DD50-2B0C-4884-B92A-221DC1E90EF6}" presName="vProcSp" presStyleCnt="0"/>
      <dgm:spPr/>
    </dgm:pt>
    <dgm:pt modelId="{82942A68-D213-4E4A-BE31-3C776D153855}" type="pres">
      <dgm:prSet presAssocID="{8657DD50-2B0C-4884-B92A-221DC1E90EF6}" presName="vSp1" presStyleCnt="0"/>
      <dgm:spPr/>
    </dgm:pt>
    <dgm:pt modelId="{864B5C3A-E80E-4929-BC53-4BB985DF3CAF}" type="pres">
      <dgm:prSet presAssocID="{8657DD50-2B0C-4884-B92A-221DC1E90EF6}" presName="simulatedConn" presStyleLbl="solidFgAcc1" presStyleIdx="1" presStyleCnt="2" custLinFactY="125462" custLinFactNeighborX="-1629" custLinFactNeighborY="200000"/>
      <dgm:spPr/>
    </dgm:pt>
    <dgm:pt modelId="{AC357E42-C4BD-48F3-981B-17312C1A1A56}" type="pres">
      <dgm:prSet presAssocID="{8657DD50-2B0C-4884-B92A-221DC1E90EF6}" presName="vSp2" presStyleCnt="0"/>
      <dgm:spPr/>
    </dgm:pt>
    <dgm:pt modelId="{AE9055CF-C85D-4243-8669-3BEA10AE23D4}" type="pres">
      <dgm:prSet presAssocID="{8657DD50-2B0C-4884-B92A-221DC1E90EF6}" presName="sibTrans" presStyleCnt="0"/>
      <dgm:spPr/>
    </dgm:pt>
    <dgm:pt modelId="{E24FD282-D25D-487E-ACBD-F57B789782BB}" type="pres">
      <dgm:prSet presAssocID="{6FC68B0E-DF7D-4411-B7DC-CB207415FE02}" presName="compositeNode" presStyleCnt="0">
        <dgm:presLayoutVars>
          <dgm:bulletEnabled val="1"/>
        </dgm:presLayoutVars>
      </dgm:prSet>
      <dgm:spPr/>
    </dgm:pt>
    <dgm:pt modelId="{945E2E5D-7B17-40AA-A363-5FA6EF90F6B1}" type="pres">
      <dgm:prSet presAssocID="{6FC68B0E-DF7D-4411-B7DC-CB207415FE02}" presName="bgRect" presStyleLbl="node1" presStyleIdx="2" presStyleCnt="3" custScaleY="128590" custLinFactNeighborX="23" custLinFactNeighborY="-420"/>
      <dgm:spPr/>
      <dgm:t>
        <a:bodyPr/>
        <a:lstStyle/>
        <a:p>
          <a:endParaRPr lang="hu-HU"/>
        </a:p>
      </dgm:t>
    </dgm:pt>
    <dgm:pt modelId="{BF150D7D-0A2F-4872-8DB3-5B21AE43111E}" type="pres">
      <dgm:prSet presAssocID="{6FC68B0E-DF7D-4411-B7DC-CB207415FE02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4F31C99-7D7C-4D13-814B-B0DEB12003B7}" type="pres">
      <dgm:prSet presAssocID="{6FC68B0E-DF7D-4411-B7DC-CB207415FE0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53BEB4CC-CB85-4271-BCAA-92104B6B144D}" type="presOf" srcId="{3DC76856-6D0D-4FCE-B66F-46F27CABE5C6}" destId="{707EDAE2-9E61-4923-8BAD-8FB46EFD757B}" srcOrd="1" destOrd="0" presId="urn:microsoft.com/office/officeart/2005/8/layout/hProcess7"/>
    <dgm:cxn modelId="{E443C8C4-0E9E-4497-B304-D6482D78FBB5}" srcId="{90119F7C-E342-4913-B99F-4BA7351BE52D}" destId="{3DC76856-6D0D-4FCE-B66F-46F27CABE5C6}" srcOrd="0" destOrd="0" parTransId="{9D30F654-9BC2-4AE2-AA9C-35CC80C477DD}" sibTransId="{1A09A4F3-3C8A-440D-A3C5-3948B0B5D094}"/>
    <dgm:cxn modelId="{77EA088C-0598-4E44-ACF0-6988E86F700E}" type="presOf" srcId="{6FC68B0E-DF7D-4411-B7DC-CB207415FE02}" destId="{BF150D7D-0A2F-4872-8DB3-5B21AE43111E}" srcOrd="1" destOrd="0" presId="urn:microsoft.com/office/officeart/2005/8/layout/hProcess7"/>
    <dgm:cxn modelId="{8601D66F-E33F-478A-ACF1-026273764B85}" type="presOf" srcId="{3DC76856-6D0D-4FCE-B66F-46F27CABE5C6}" destId="{36C8558C-76B5-4D55-A09F-B56C74037008}" srcOrd="0" destOrd="0" presId="urn:microsoft.com/office/officeart/2005/8/layout/hProcess7"/>
    <dgm:cxn modelId="{1B1C93CF-3516-49E2-B327-97A31D24233F}" type="presOf" srcId="{70AAE0E3-FA77-4A74-B1E1-CDAF2E1DF75E}" destId="{A96862BF-B64F-49B0-A3DA-679DCD79B620}" srcOrd="0" destOrd="0" presId="urn:microsoft.com/office/officeart/2005/8/layout/hProcess7"/>
    <dgm:cxn modelId="{3EF9FBAD-4F92-4EC1-B707-2194DDC38B6B}" srcId="{3DC76856-6D0D-4FCE-B66F-46F27CABE5C6}" destId="{70AAE0E3-FA77-4A74-B1E1-CDAF2E1DF75E}" srcOrd="0" destOrd="0" parTransId="{F1EBA4A0-BF1C-4301-9330-767B963CAE8A}" sibTransId="{CE354CF9-53FA-44F7-880A-FD3D5EB538E8}"/>
    <dgm:cxn modelId="{4EA98481-38DB-4C3C-A1B0-EB17910D558E}" type="presOf" srcId="{1EAB3526-5344-4F65-9FB6-28E02ED29981}" destId="{14F31C99-7D7C-4D13-814B-B0DEB12003B7}" srcOrd="0" destOrd="0" presId="urn:microsoft.com/office/officeart/2005/8/layout/hProcess7"/>
    <dgm:cxn modelId="{A7C021C5-9DAB-470C-A08F-D09F865D5463}" srcId="{6FC68B0E-DF7D-4411-B7DC-CB207415FE02}" destId="{1EAB3526-5344-4F65-9FB6-28E02ED29981}" srcOrd="0" destOrd="0" parTransId="{2550DD8D-DF4F-4971-B87B-37FCC0903D96}" sibTransId="{A41A846B-A1D0-4CD3-8163-2BA9135E4D3F}"/>
    <dgm:cxn modelId="{F495E848-1D3A-498E-A487-781D44D13068}" type="presOf" srcId="{F3C8C9F6-3494-4A9D-A719-5EF95689B67C}" destId="{6489F237-47B0-4CBA-B523-96BA3B97A063}" srcOrd="0" destOrd="0" presId="urn:microsoft.com/office/officeart/2005/8/layout/hProcess7"/>
    <dgm:cxn modelId="{D568A43F-0463-4D5F-9C9E-D99E06790A43}" type="presOf" srcId="{B7FBB5D7-236D-4EBD-9A70-C5CF08048A28}" destId="{F48DAAE2-BACA-4F7C-8479-69DE8721565E}" srcOrd="1" destOrd="0" presId="urn:microsoft.com/office/officeart/2005/8/layout/hProcess7"/>
    <dgm:cxn modelId="{EBF5A805-00D6-4BBE-AFB4-0292E6A064C6}" type="presOf" srcId="{6FC68B0E-DF7D-4411-B7DC-CB207415FE02}" destId="{945E2E5D-7B17-40AA-A363-5FA6EF90F6B1}" srcOrd="0" destOrd="0" presId="urn:microsoft.com/office/officeart/2005/8/layout/hProcess7"/>
    <dgm:cxn modelId="{16F7B12C-4617-4CB1-A129-C1CF6BD83C83}" srcId="{90119F7C-E342-4913-B99F-4BA7351BE52D}" destId="{6FC68B0E-DF7D-4411-B7DC-CB207415FE02}" srcOrd="2" destOrd="0" parTransId="{0F7AB360-E29A-42AE-A987-8D787C751017}" sibTransId="{717FD517-E260-4B52-9652-D8D134A3B275}"/>
    <dgm:cxn modelId="{B29CC6E1-1344-499B-91EB-282FA74FA024}" type="presOf" srcId="{B7FBB5D7-236D-4EBD-9A70-C5CF08048A28}" destId="{0ABB6411-05D7-40D3-ABD6-C06FFC26261B}" srcOrd="0" destOrd="0" presId="urn:microsoft.com/office/officeart/2005/8/layout/hProcess7"/>
    <dgm:cxn modelId="{B4F02A65-5E82-4B6F-B5FE-88D37F5E7C9A}" srcId="{90119F7C-E342-4913-B99F-4BA7351BE52D}" destId="{B7FBB5D7-236D-4EBD-9A70-C5CF08048A28}" srcOrd="1" destOrd="0" parTransId="{4747530E-99DF-47C7-B538-D81CF2463E59}" sibTransId="{8657DD50-2B0C-4884-B92A-221DC1E90EF6}"/>
    <dgm:cxn modelId="{021FF08A-F110-4552-8F9C-C3BB5A4BE236}" type="presOf" srcId="{90119F7C-E342-4913-B99F-4BA7351BE52D}" destId="{C88EAA9D-C8A7-4F01-97D1-EE4EB8B36204}" srcOrd="0" destOrd="0" presId="urn:microsoft.com/office/officeart/2005/8/layout/hProcess7"/>
    <dgm:cxn modelId="{ACA7393B-9108-4350-9FBC-EDEB0B87E0F6}" srcId="{B7FBB5D7-236D-4EBD-9A70-C5CF08048A28}" destId="{F3C8C9F6-3494-4A9D-A719-5EF95689B67C}" srcOrd="0" destOrd="0" parTransId="{FFEA6A45-A032-4718-B52A-79BFB0C6D52D}" sibTransId="{CD614DF8-D9E6-4C36-8D2B-8F0B9630EBE8}"/>
    <dgm:cxn modelId="{C2CDDB28-33AF-4D3E-B469-D6D7E3B0E65D}" type="presParOf" srcId="{C88EAA9D-C8A7-4F01-97D1-EE4EB8B36204}" destId="{B2E31ED7-5EC1-49A5-83F8-39F2C5BD94DE}" srcOrd="0" destOrd="0" presId="urn:microsoft.com/office/officeart/2005/8/layout/hProcess7"/>
    <dgm:cxn modelId="{718EFCE9-3C65-493C-B570-7AF74C729B04}" type="presParOf" srcId="{B2E31ED7-5EC1-49A5-83F8-39F2C5BD94DE}" destId="{36C8558C-76B5-4D55-A09F-B56C74037008}" srcOrd="0" destOrd="0" presId="urn:microsoft.com/office/officeart/2005/8/layout/hProcess7"/>
    <dgm:cxn modelId="{6D1FE52C-52C8-43B3-BE5F-6F32847C83AB}" type="presParOf" srcId="{B2E31ED7-5EC1-49A5-83F8-39F2C5BD94DE}" destId="{707EDAE2-9E61-4923-8BAD-8FB46EFD757B}" srcOrd="1" destOrd="0" presId="urn:microsoft.com/office/officeart/2005/8/layout/hProcess7"/>
    <dgm:cxn modelId="{77545D85-34AB-45BF-B40F-BC92D1619688}" type="presParOf" srcId="{B2E31ED7-5EC1-49A5-83F8-39F2C5BD94DE}" destId="{A96862BF-B64F-49B0-A3DA-679DCD79B620}" srcOrd="2" destOrd="0" presId="urn:microsoft.com/office/officeart/2005/8/layout/hProcess7"/>
    <dgm:cxn modelId="{1C5D72F5-C05D-41C4-810B-6B2B20468522}" type="presParOf" srcId="{C88EAA9D-C8A7-4F01-97D1-EE4EB8B36204}" destId="{EA801C26-5961-4280-9C2E-A7B36B9CB756}" srcOrd="1" destOrd="0" presId="urn:microsoft.com/office/officeart/2005/8/layout/hProcess7"/>
    <dgm:cxn modelId="{0DBBE8F1-8E3C-421B-A99A-D34CB27C75A0}" type="presParOf" srcId="{C88EAA9D-C8A7-4F01-97D1-EE4EB8B36204}" destId="{A22FEBCC-0007-4105-8BB6-EDAF92B2318F}" srcOrd="2" destOrd="0" presId="urn:microsoft.com/office/officeart/2005/8/layout/hProcess7"/>
    <dgm:cxn modelId="{EC38D6AB-2AAE-4A36-A1F4-7353318E5491}" type="presParOf" srcId="{A22FEBCC-0007-4105-8BB6-EDAF92B2318F}" destId="{253D4065-E8B0-499D-A873-BCE01E667810}" srcOrd="0" destOrd="0" presId="urn:microsoft.com/office/officeart/2005/8/layout/hProcess7"/>
    <dgm:cxn modelId="{9C5F4AF8-03F3-44D3-9F8E-89EB74DFBB53}" type="presParOf" srcId="{A22FEBCC-0007-4105-8BB6-EDAF92B2318F}" destId="{9DB94BF9-6785-4E43-A782-B2F7567A103C}" srcOrd="1" destOrd="0" presId="urn:microsoft.com/office/officeart/2005/8/layout/hProcess7"/>
    <dgm:cxn modelId="{19F790DF-20ED-495B-8B48-7704089D6666}" type="presParOf" srcId="{A22FEBCC-0007-4105-8BB6-EDAF92B2318F}" destId="{7182850B-EC25-494B-887A-8B5427E71602}" srcOrd="2" destOrd="0" presId="urn:microsoft.com/office/officeart/2005/8/layout/hProcess7"/>
    <dgm:cxn modelId="{81CF3842-6B60-420E-BC6F-3474D0ECC179}" type="presParOf" srcId="{C88EAA9D-C8A7-4F01-97D1-EE4EB8B36204}" destId="{1832B183-41EA-474A-BF11-B23580E7D96A}" srcOrd="3" destOrd="0" presId="urn:microsoft.com/office/officeart/2005/8/layout/hProcess7"/>
    <dgm:cxn modelId="{751BE420-594F-4425-BE22-15A2B1CC6AD5}" type="presParOf" srcId="{C88EAA9D-C8A7-4F01-97D1-EE4EB8B36204}" destId="{66FC57FF-AD6D-4DE8-8985-118AA037FB53}" srcOrd="4" destOrd="0" presId="urn:microsoft.com/office/officeart/2005/8/layout/hProcess7"/>
    <dgm:cxn modelId="{FD11D239-00D9-4BD3-960A-0B72EF62B0E6}" type="presParOf" srcId="{66FC57FF-AD6D-4DE8-8985-118AA037FB53}" destId="{0ABB6411-05D7-40D3-ABD6-C06FFC26261B}" srcOrd="0" destOrd="0" presId="urn:microsoft.com/office/officeart/2005/8/layout/hProcess7"/>
    <dgm:cxn modelId="{5F6A0386-98CA-4323-B2C0-10B2A46890AE}" type="presParOf" srcId="{66FC57FF-AD6D-4DE8-8985-118AA037FB53}" destId="{F48DAAE2-BACA-4F7C-8479-69DE8721565E}" srcOrd="1" destOrd="0" presId="urn:microsoft.com/office/officeart/2005/8/layout/hProcess7"/>
    <dgm:cxn modelId="{A93BA40A-DDCB-46AC-BEA4-2C01ACA822D4}" type="presParOf" srcId="{66FC57FF-AD6D-4DE8-8985-118AA037FB53}" destId="{6489F237-47B0-4CBA-B523-96BA3B97A063}" srcOrd="2" destOrd="0" presId="urn:microsoft.com/office/officeart/2005/8/layout/hProcess7"/>
    <dgm:cxn modelId="{0CA6F0E5-EA8C-4C1D-95A3-8087F9A4D74A}" type="presParOf" srcId="{C88EAA9D-C8A7-4F01-97D1-EE4EB8B36204}" destId="{3A270543-9D87-4D7A-B778-49F4CF7AD764}" srcOrd="5" destOrd="0" presId="urn:microsoft.com/office/officeart/2005/8/layout/hProcess7"/>
    <dgm:cxn modelId="{CCCD0193-A4E1-4AD6-90D7-64E8158809D4}" type="presParOf" srcId="{C88EAA9D-C8A7-4F01-97D1-EE4EB8B36204}" destId="{716A8374-C4B2-4681-AD56-0EA9BB15F807}" srcOrd="6" destOrd="0" presId="urn:microsoft.com/office/officeart/2005/8/layout/hProcess7"/>
    <dgm:cxn modelId="{9F9F9C72-CD8A-4308-AB7C-E090EC2FBD08}" type="presParOf" srcId="{716A8374-C4B2-4681-AD56-0EA9BB15F807}" destId="{82942A68-D213-4E4A-BE31-3C776D153855}" srcOrd="0" destOrd="0" presId="urn:microsoft.com/office/officeart/2005/8/layout/hProcess7"/>
    <dgm:cxn modelId="{0C31B3C8-F4E3-486D-84B7-79CF6BE4FFC4}" type="presParOf" srcId="{716A8374-C4B2-4681-AD56-0EA9BB15F807}" destId="{864B5C3A-E80E-4929-BC53-4BB985DF3CAF}" srcOrd="1" destOrd="0" presId="urn:microsoft.com/office/officeart/2005/8/layout/hProcess7"/>
    <dgm:cxn modelId="{ADF3792B-12BA-4E25-A49F-E58EB26C48DB}" type="presParOf" srcId="{716A8374-C4B2-4681-AD56-0EA9BB15F807}" destId="{AC357E42-C4BD-48F3-981B-17312C1A1A56}" srcOrd="2" destOrd="0" presId="urn:microsoft.com/office/officeart/2005/8/layout/hProcess7"/>
    <dgm:cxn modelId="{08E11373-7114-42CA-9D10-BB1DC28F0929}" type="presParOf" srcId="{C88EAA9D-C8A7-4F01-97D1-EE4EB8B36204}" destId="{AE9055CF-C85D-4243-8669-3BEA10AE23D4}" srcOrd="7" destOrd="0" presId="urn:microsoft.com/office/officeart/2005/8/layout/hProcess7"/>
    <dgm:cxn modelId="{2B1A382A-CAB7-4C2F-BFAB-1F9A380AC18A}" type="presParOf" srcId="{C88EAA9D-C8A7-4F01-97D1-EE4EB8B36204}" destId="{E24FD282-D25D-487E-ACBD-F57B789782BB}" srcOrd="8" destOrd="0" presId="urn:microsoft.com/office/officeart/2005/8/layout/hProcess7"/>
    <dgm:cxn modelId="{542FF3C4-A3FE-450B-BC48-05FB4A62EFA9}" type="presParOf" srcId="{E24FD282-D25D-487E-ACBD-F57B789782BB}" destId="{945E2E5D-7B17-40AA-A363-5FA6EF90F6B1}" srcOrd="0" destOrd="0" presId="urn:microsoft.com/office/officeart/2005/8/layout/hProcess7"/>
    <dgm:cxn modelId="{6EE868D5-C282-4853-B030-FC7E922CF331}" type="presParOf" srcId="{E24FD282-D25D-487E-ACBD-F57B789782BB}" destId="{BF150D7D-0A2F-4872-8DB3-5B21AE43111E}" srcOrd="1" destOrd="0" presId="urn:microsoft.com/office/officeart/2005/8/layout/hProcess7"/>
    <dgm:cxn modelId="{D0B044DD-E7B2-404C-99CF-1BA743485250}" type="presParOf" srcId="{E24FD282-D25D-487E-ACBD-F57B789782BB}" destId="{14F31C99-7D7C-4D13-814B-B0DEB12003B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6CF1-1FCD-E243-925E-A75B8B4E667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95EDB-6B5D-864C-AC6A-318791A1A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1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1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49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0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35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Loss aversion – states that people would rather not lose £5 than gain £5, so respondents would rather not lose the points they have gained so far</a:t>
            </a:r>
          </a:p>
          <a:p>
            <a:r>
              <a:rPr lang="en-GB" dirty="0"/>
              <a:t>Endowed progress states that people are more likely to do something if they’ve already started a process</a:t>
            </a:r>
          </a:p>
          <a:p>
            <a:r>
              <a:rPr lang="en-GB" dirty="0"/>
              <a:t>Goal gradient effect -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 that the closer people are to a goal, the more effort they put in to reach it.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49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98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5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1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7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9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>
            <a:extLst>
              <a:ext uri="{FF2B5EF4-FFF2-40B4-BE49-F238E27FC236}">
                <a16:creationId xmlns:a16="http://schemas.microsoft.com/office/drawing/2014/main" xmlns="" id="{91D3EF3B-1432-514C-B71B-12CE62EFE2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669254"/>
            <a:ext cx="10515600" cy="1200329"/>
          </a:xfrm>
          <a:prstGeom prst="rect">
            <a:avLst/>
          </a:prstGeom>
        </p:spPr>
        <p:txBody>
          <a:bodyPr vert="horz" lIns="0" tIns="45720" rIns="91440" bIns="45720" rtlCol="0" anchor="b" anchorCtr="0">
            <a:spAutoFit/>
          </a:bodyPr>
          <a:lstStyle>
            <a:lvl1pPr>
              <a:defRPr sz="2400"/>
            </a:lvl1pPr>
          </a:lstStyle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  <a:br>
              <a:rPr lang="en-US" b="1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 | Department</a:t>
            </a:r>
            <a:b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@Twitter-handle</a:t>
            </a:r>
          </a:p>
        </p:txBody>
      </p:sp>
      <p:sp>
        <p:nvSpPr>
          <p:cNvPr id="24" name="Date Placeholder 15">
            <a:extLst>
              <a:ext uri="{FF2B5EF4-FFF2-40B4-BE49-F238E27FC236}">
                <a16:creationId xmlns:a16="http://schemas.microsoft.com/office/drawing/2014/main" xmlns="" id="{DFB003DF-C24D-A044-83E5-7964CE100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50892"/>
            <a:ext cx="2743200" cy="365125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7E3C8DC0-54A4-A146-A12C-27ECC577E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xmlns="" id="{BE2F4506-BEEA-784B-B604-6F02F963F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000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0BAAC3-A1E9-784F-BE30-C99088DCE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Write your title here</a:t>
            </a:r>
            <a:br>
              <a:rPr lang="en-US" dirty="0"/>
            </a:br>
            <a:r>
              <a:rPr lang="en-US" dirty="0"/>
              <a:t>(in sentence case)</a:t>
            </a:r>
          </a:p>
        </p:txBody>
      </p:sp>
    </p:spTree>
    <p:extLst>
      <p:ext uri="{BB962C8B-B14F-4D97-AF65-F5344CB8AC3E}">
        <p14:creationId xmlns:p14="http://schemas.microsoft.com/office/powerpoint/2010/main" val="276553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470A4C7-A3A2-8C48-94D5-E7589555BBE3}"/>
              </a:ext>
            </a:extLst>
          </p:cNvPr>
          <p:cNvSpPr/>
          <p:nvPr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84149"/>
            <a:ext cx="10515600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80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923634"/>
            <a:ext cx="10515600" cy="2066207"/>
          </a:xfrm>
        </p:spPr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Office fo National Statistics Logo">
            <a:extLst>
              <a:ext uri="{FF2B5EF4-FFF2-40B4-BE49-F238E27FC236}">
                <a16:creationId xmlns:a16="http://schemas.microsoft.com/office/drawing/2014/main" xmlns="" id="{67FFCDAA-C62B-DC43-BF5D-DB783C64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10" name="Picture 9" descr="Office fo National Statistics Logo">
            <a:extLst>
              <a:ext uri="{FF2B5EF4-FFF2-40B4-BE49-F238E27FC236}">
                <a16:creationId xmlns:a16="http://schemas.microsoft.com/office/drawing/2014/main" xmlns="" id="{82AAAE08-3182-8445-B596-A9BC966AB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xmlns="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4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F5632E3-E91E-8442-8ABA-C41030399038}"/>
              </a:ext>
            </a:extLst>
          </p:cNvPr>
          <p:cNvSpPr/>
          <p:nvPr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923634"/>
            <a:ext cx="5180400" cy="2066207"/>
          </a:xfrm>
        </p:spPr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Column one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923634"/>
            <a:ext cx="5181600" cy="2066207"/>
          </a:xfrm>
        </p:spPr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Column two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Office fo National Statistics Logo">
            <a:extLst>
              <a:ext uri="{FF2B5EF4-FFF2-40B4-BE49-F238E27FC236}">
                <a16:creationId xmlns:a16="http://schemas.microsoft.com/office/drawing/2014/main" xmlns="" id="{4269F602-9ED2-AA41-912E-6C0E206D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13" name="Picture 12" descr="Office fo National Statistics Logo">
            <a:extLst>
              <a:ext uri="{FF2B5EF4-FFF2-40B4-BE49-F238E27FC236}">
                <a16:creationId xmlns:a16="http://schemas.microsoft.com/office/drawing/2014/main" xmlns="" id="{F45FD056-94E7-E64A-B074-49E5994B2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xmlns="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 13">
            <a:extLst>
              <a:ext uri="{FF2B5EF4-FFF2-40B4-BE49-F238E27FC236}">
                <a16:creationId xmlns:a16="http://schemas.microsoft.com/office/drawing/2014/main" xmlns="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BF8E2729-03F2-4F77-BF33-CCC290F9D7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3305"/>
            <a:ext cx="10515600" cy="75713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en-US" dirty="0"/>
              <a:t>Add your heading here</a:t>
            </a:r>
          </a:p>
        </p:txBody>
      </p:sp>
    </p:spTree>
    <p:extLst>
      <p:ext uri="{BB962C8B-B14F-4D97-AF65-F5344CB8AC3E}">
        <p14:creationId xmlns:p14="http://schemas.microsoft.com/office/powerpoint/2010/main" val="117577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F5632E3-E91E-8442-8ABA-C41030399038}"/>
              </a:ext>
            </a:extLst>
          </p:cNvPr>
          <p:cNvSpPr/>
          <p:nvPr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Office fo National Statistics Logo">
            <a:extLst>
              <a:ext uri="{FF2B5EF4-FFF2-40B4-BE49-F238E27FC236}">
                <a16:creationId xmlns:a16="http://schemas.microsoft.com/office/drawing/2014/main" xmlns="" id="{4269F602-9ED2-AA41-912E-6C0E206D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13" name="Picture 12" descr="Office fo National Statistics Logo">
            <a:extLst>
              <a:ext uri="{FF2B5EF4-FFF2-40B4-BE49-F238E27FC236}">
                <a16:creationId xmlns:a16="http://schemas.microsoft.com/office/drawing/2014/main" xmlns="" id="{F45FD056-94E7-E64A-B074-49E5994B2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xmlns="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 13">
            <a:extLst>
              <a:ext uri="{FF2B5EF4-FFF2-40B4-BE49-F238E27FC236}">
                <a16:creationId xmlns:a16="http://schemas.microsoft.com/office/drawing/2014/main" xmlns="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8E4E2FF2-096C-C349-8B44-CFA5388E95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698955"/>
            <a:ext cx="10515600" cy="4774919"/>
          </a:xfrm>
        </p:spPr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317159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014DE38-8C4D-6F43-8595-E82C3F754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wrap="square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2E0A9FDF-9B76-F147-89B2-16C44BBC7C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EC756F59-E195-5649-BC25-22C062D42E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77238"/>
            <a:ext cx="10515600" cy="2744886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Image slide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12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ONS blu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2E0A9FDF-9B76-F147-89B2-16C44BBC7C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EC756F59-E195-5649-BC25-22C062D42E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78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matisse">
    <p:bg>
      <p:bgPr>
        <a:solidFill>
          <a:srgbClr val="2060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83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astral">
    <p:bg>
      <p:bgPr>
        <a:solidFill>
          <a:srgbClr val="3B7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8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light blue">
    <p:bg>
      <p:bgPr>
        <a:solidFill>
          <a:srgbClr val="27A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13A9CD3-E6C3-0344-974D-58215B0ABAA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74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light teal">
    <p:bg>
      <p:bgPr>
        <a:solidFill>
          <a:srgbClr val="00A5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AED0727-79E8-044A-A266-B0C74790E72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39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teal"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BEE2D9E-3E87-ED40-89C2-DBA774F1F211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376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salem">
    <p:bg>
      <p:bgPr>
        <a:solidFill>
          <a:srgbClr val="0F8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D6F6E82-1A2A-A042-8877-3692D4187F3F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977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gold">
    <p:bg>
      <p:bgPr>
        <a:solidFill>
          <a:srgbClr val="B8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B81843D-E333-4F4C-A36D-94080D3638C8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001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poppy">
    <p:bg>
      <p:bgPr>
        <a:solidFill>
          <a:srgbClr val="D3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55661407-3B8B-664A-A263-554870E58063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239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pink">
    <p:bg>
      <p:bgPr>
        <a:solidFill>
          <a:srgbClr val="D237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67D8161-5352-AC4F-8422-00F311FA85F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821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prince">
    <p:bg>
      <p:bgPr>
        <a:solidFill>
          <a:srgbClr val="6E2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5FF6451-6437-294C-AE93-D483699E514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752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purple">
    <p:bg>
      <p:bgPr>
        <a:solidFill>
          <a:srgbClr val="3728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9692B31-F575-6549-88BE-268E460843FC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504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">
    <p:bg>
      <p:bgPr>
        <a:solidFill>
          <a:srgbClr val="3231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765AB46-E9CE-BE4D-8338-E38ACF018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58814"/>
            <a:ext cx="10515600" cy="1963310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xmlns="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xmlns="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xmlns="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41E16F23-B3CF-314E-AFD9-633806B1334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50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800" y="4669254"/>
            <a:ext cx="10515600" cy="1200329"/>
          </a:xfrm>
          <a:prstGeom prst="rect">
            <a:avLst/>
          </a:prstGeom>
        </p:spPr>
        <p:txBody>
          <a:bodyPr vert="horz" lIns="0" tIns="45720" rIns="91440" bIns="45720" rtlCol="0" anchor="b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  <a:br>
              <a:rPr lang="en-US" b="1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 | Department</a:t>
            </a:r>
            <a:b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@Twitter-handle</a:t>
            </a:r>
          </a:p>
        </p:txBody>
      </p:sp>
      <p:pic>
        <p:nvPicPr>
          <p:cNvPr id="6" name="Picture 5" descr="Office for National Statistics Logo">
            <a:extLst>
              <a:ext uri="{FF2B5EF4-FFF2-40B4-BE49-F238E27FC236}">
                <a16:creationId xmlns:a16="http://schemas.microsoft.com/office/drawing/2014/main" xmlns="" id="{9D6A1342-DE99-4B4D-B5AF-C43FDAE08636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439750" y="860003"/>
            <a:ext cx="2914650" cy="5715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948F094D-06E7-4D4C-A30E-6245801E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xmlns="" id="{2947E464-F91B-FD47-B97A-E5129B454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xmlns="" id="{C57F1779-22FA-E74D-A68A-DE59AC030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50892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xmlns="" id="{C7606C98-43DA-624E-A126-318E4E297157}"/>
              </a:ext>
            </a:extLst>
          </p:cNvPr>
          <p:cNvSpPr txBox="1">
            <a:spLocks/>
          </p:cNvSpPr>
          <p:nvPr userDrawn="1"/>
        </p:nvSpPr>
        <p:spPr>
          <a:xfrm>
            <a:off x="838200" y="714371"/>
            <a:ext cx="6691713" cy="383284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rgbClr val="003C57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dirty="0">
              <a:solidFill>
                <a:srgbClr val="183E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E5DCB11-47E3-BC4E-87BE-ED66A7AC92C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254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4">
            <a:extLst>
              <a:ext uri="{FF2B5EF4-FFF2-40B4-BE49-F238E27FC236}">
                <a16:creationId xmlns:a16="http://schemas.microsoft.com/office/drawing/2014/main" xmlns="" id="{B695BB35-B7F9-BE46-A43E-B9B750880AE4}"/>
              </a:ext>
            </a:extLst>
          </p:cNvPr>
          <p:cNvSpPr txBox="1">
            <a:spLocks/>
          </p:cNvSpPr>
          <p:nvPr userDrawn="1"/>
        </p:nvSpPr>
        <p:spPr>
          <a:xfrm>
            <a:off x="838200" y="644843"/>
            <a:ext cx="7052953" cy="34906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baseline="0">
                <a:solidFill>
                  <a:srgbClr val="003C57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xmlns="" id="{4D2E5A76-65BE-0B4A-9E47-4BFC8F8BB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43" y="880837"/>
            <a:ext cx="6910357" cy="3817821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en-US" dirty="0"/>
              <a:t>Write your title here</a:t>
            </a:r>
            <a:br>
              <a:rPr lang="en-US" dirty="0"/>
            </a:br>
            <a:r>
              <a:rPr lang="en-US" dirty="0"/>
              <a:t>(in sentence case)</a:t>
            </a:r>
          </a:p>
        </p:txBody>
      </p:sp>
    </p:spTree>
    <p:extLst>
      <p:ext uri="{BB962C8B-B14F-4D97-AF65-F5344CB8AC3E}">
        <p14:creationId xmlns:p14="http://schemas.microsoft.com/office/powerpoint/2010/main" val="259791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86" r:id="rId4"/>
    <p:sldLayoutId id="2147483671" r:id="rId5"/>
    <p:sldLayoutId id="2147483687" r:id="rId6"/>
    <p:sldLayoutId id="2147483674" r:id="rId7"/>
    <p:sldLayoutId id="2147483688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baseline="0">
          <a:solidFill>
            <a:srgbClr val="003C57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sv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4D5BD.C4D844F0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DB289BA-00B8-498F-AD84-CACB85480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86F66FF5-B941-4A29-9E9E-C39725536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723547"/>
            <a:ext cx="9895609" cy="1443207"/>
          </a:xfrm>
        </p:spPr>
        <p:txBody>
          <a:bodyPr>
            <a:normAutofit/>
          </a:bodyPr>
          <a:lstStyle/>
          <a:p>
            <a:r>
              <a:rPr lang="en-GB" dirty="0"/>
              <a:t>Incentives strategy at the ONS – a review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B068F5D-5F8E-4F6F-982F-6D5284062E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09E5C0A-9A17-444B-8F0C-E552AD8E12AE}"/>
              </a:ext>
            </a:extLst>
          </p:cNvPr>
          <p:cNvSpPr txBox="1"/>
          <p:nvPr/>
        </p:nvSpPr>
        <p:spPr>
          <a:xfrm>
            <a:off x="755072" y="4834584"/>
            <a:ext cx="3910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Lina Lloyd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ONS Social Survey Operations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lina.lloyd@ons.gov.uk</a:t>
            </a:r>
          </a:p>
        </p:txBody>
      </p:sp>
    </p:spTree>
    <p:extLst>
      <p:ext uri="{BB962C8B-B14F-4D97-AF65-F5344CB8AC3E}">
        <p14:creationId xmlns:p14="http://schemas.microsoft.com/office/powerpoint/2010/main" val="205039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C80561-0A02-2443-B2B5-32D965F8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1BBE-C9DF-FF4C-B181-9AE85ED63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2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31ECCC-DA2C-4AE4-8513-E5048EB4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13" y="414545"/>
            <a:ext cx="10515600" cy="757130"/>
          </a:xfrm>
        </p:spPr>
        <p:txBody>
          <a:bodyPr/>
          <a:lstStyle/>
          <a:p>
            <a:r>
              <a:rPr lang="en-GB" dirty="0"/>
              <a:t>History of incentives for the LFS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295223D-2B4B-4EC8-AD3C-E949C115B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xmlns="" id="{12B59040-8E75-437B-A1CD-71BF245A6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453741"/>
              </p:ext>
            </p:extLst>
          </p:nvPr>
        </p:nvGraphicFramePr>
        <p:xfrm>
          <a:off x="511628" y="1171674"/>
          <a:ext cx="4989060" cy="4857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A close up of a card&#10;&#10;Description generated with very high confidence">
            <a:extLst>
              <a:ext uri="{FF2B5EF4-FFF2-40B4-BE49-F238E27FC236}">
                <a16:creationId xmlns:a16="http://schemas.microsoft.com/office/drawing/2014/main" xmlns="" id="{AA6331E0-4889-44FD-BA18-93D6112AADE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3213" y="1233050"/>
            <a:ext cx="3304309" cy="2478232"/>
          </a:xfrm>
          <a:prstGeom prst="rect">
            <a:avLst/>
          </a:prstGeom>
        </p:spPr>
      </p:pic>
      <p:pic>
        <p:nvPicPr>
          <p:cNvPr id="9" name="Picture 8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xmlns="" id="{23C88D9F-4FA9-440A-879B-77382F8CD0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83039" y="2027975"/>
            <a:ext cx="3736065" cy="2802049"/>
          </a:xfrm>
          <a:prstGeom prst="rect">
            <a:avLst/>
          </a:prstGeom>
        </p:spPr>
      </p:pic>
      <p:pic>
        <p:nvPicPr>
          <p:cNvPr id="11" name="Picture 10" descr="A close up of a device&#10;&#10;Description generated with high confidence">
            <a:extLst>
              <a:ext uri="{FF2B5EF4-FFF2-40B4-BE49-F238E27FC236}">
                <a16:creationId xmlns:a16="http://schemas.microsoft.com/office/drawing/2014/main" xmlns="" id="{E35D7F1B-5BC8-488A-A485-DBC949F6A18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550" r="-20970"/>
          <a:stretch/>
        </p:blipFill>
        <p:spPr>
          <a:xfrm rot="5400000">
            <a:off x="6027972" y="3385987"/>
            <a:ext cx="2767315" cy="347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0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C80561-0A02-2443-B2B5-32D965F8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five proposals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1BBE-C9DF-FF4C-B181-9AE85ED63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98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CF423-D82C-924A-90A3-D0DF1658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96" y="276045"/>
            <a:ext cx="11720804" cy="535531"/>
          </a:xfrm>
        </p:spPr>
        <p:txBody>
          <a:bodyPr/>
          <a:lstStyle/>
          <a:p>
            <a:r>
              <a:rPr lang="en-US" sz="3200" dirty="0"/>
              <a:t>1. Increasing role of conditional incentives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B51275-77E7-2A4D-8FB3-EA8856EF7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588" y="814616"/>
            <a:ext cx="5551200" cy="4999317"/>
          </a:xfrm>
          <a:solidFill>
            <a:srgbClr val="B8860A">
              <a:alpha val="10196"/>
            </a:srgbClr>
          </a:solidFill>
          <a:ln>
            <a:solidFill>
              <a:srgbClr val="B8860A">
                <a:alpha val="94000"/>
              </a:srgbClr>
            </a:solidFill>
          </a:ln>
        </p:spPr>
        <p:txBody>
          <a:bodyPr/>
          <a:lstStyle/>
          <a:p>
            <a:pPr marL="72000">
              <a:lnSpc>
                <a:spcPct val="120000"/>
              </a:lnSpc>
            </a:pPr>
            <a:r>
              <a:rPr lang="en-US" sz="1800" b="1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More information…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In research unconditional incentives are often     found to be more effective than conditional 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  <a:sym typeface="Wingdings" panose="05000000000000000000" pitchFamily="2" charset="2"/>
              </a:rPr>
              <a:t>Conditional incentives are more cost effective  </a:t>
            </a: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can therefore potentially increase monetary value 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Reducing delay from 6 to 8 weeks to 1 or less by having interviewers issue the incentives would likely result in no or minimal percentage point reduction in response rate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An operational test as part of the LFS Dress rehearsal will be carried in in September/October this year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E98E7C-1765-DF49-9DE8-50055D39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65CFE97-0B07-4D40-976A-01870C38E663}"/>
              </a:ext>
            </a:extLst>
          </p:cNvPr>
          <p:cNvSpPr/>
          <p:nvPr/>
        </p:nvSpPr>
        <p:spPr>
          <a:xfrm>
            <a:off x="6327710" y="814615"/>
            <a:ext cx="5551200" cy="5280228"/>
          </a:xfrm>
          <a:prstGeom prst="rect">
            <a:avLst/>
          </a:prstGeom>
          <a:solidFill>
            <a:srgbClr val="B8860A">
              <a:alpha val="10196"/>
            </a:srgbClr>
          </a:solidFill>
          <a:ln>
            <a:solidFill>
              <a:srgbClr val="B8860A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b="1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Evidence for this…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NatCen</a:t>
            </a: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 uses this approach as BAU.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Less difference in response rates between conditional and unconditional incentives when survey mode is interviewer mediated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Literature suggests that the delay of receiving the conditional incentive could be a key factor influencing its effectiveness on response rates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Interviewers fed back that they would prefer to issue incentives themselves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Reduced impact on the field management team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GB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GB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</p:txBody>
      </p:sp>
      <p:pic>
        <p:nvPicPr>
          <p:cNvPr id="9" name="Graphic 8" descr="Document">
            <a:extLst>
              <a:ext uri="{FF2B5EF4-FFF2-40B4-BE49-F238E27FC236}">
                <a16:creationId xmlns:a16="http://schemas.microsoft.com/office/drawing/2014/main" xmlns="" id="{6FA0321F-56EE-478F-9C6F-61D8A03A57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93820" y="814616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xmlns="" id="{71DA9AF6-08B8-46C6-ABDC-04F74F492E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806404" y="811576"/>
            <a:ext cx="914400" cy="914400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xmlns="" id="{18D7007E-A5E7-42BE-AA18-00CBBCEF7B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464189"/>
              </p:ext>
            </p:extLst>
          </p:nvPr>
        </p:nvGraphicFramePr>
        <p:xfrm>
          <a:off x="582613" y="4956175"/>
          <a:ext cx="1125537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Acrobat Document" r:id="rId8" imgW="7562880" imgH="5346720" progId="AcroExch.Document.DC">
                  <p:embed/>
                </p:oleObj>
              </mc:Choice>
              <mc:Fallback>
                <p:oleObj name="Acrobat Document" r:id="rId8" imgW="7562880" imgH="5346720" progId="AcroExch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xmlns="" id="{18D7007E-A5E7-42BE-AA18-00CBBCEF7B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2613" y="4956175"/>
                        <a:ext cx="1125537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269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CF423-D82C-924A-90A3-D0DF1658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46" y="268329"/>
            <a:ext cx="11431555" cy="535531"/>
          </a:xfrm>
        </p:spPr>
        <p:txBody>
          <a:bodyPr/>
          <a:lstStyle/>
          <a:p>
            <a:r>
              <a:rPr lang="en-US" sz="3200" dirty="0"/>
              <a:t>2. Introduce discretionary incentives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B51275-77E7-2A4D-8FB3-EA8856EF7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45" y="803858"/>
            <a:ext cx="5551200" cy="5169600"/>
          </a:xfrm>
          <a:solidFill>
            <a:srgbClr val="B8860A">
              <a:alpha val="10196"/>
            </a:srgbClr>
          </a:solidFill>
          <a:ln>
            <a:solidFill>
              <a:srgbClr val="B8860A"/>
            </a:solidFill>
          </a:ln>
        </p:spPr>
        <p:txBody>
          <a:bodyPr/>
          <a:lstStyle/>
          <a:p>
            <a:pPr marL="72000">
              <a:lnSpc>
                <a:spcPct val="120000"/>
              </a:lnSpc>
            </a:pPr>
            <a:r>
              <a:rPr lang="en-US" sz="1800" b="1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More information…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Discretionary incentives are used </a:t>
            </a: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to convince reluctant respondents to take part. This is done by offering an additional or higher incentive amount</a:t>
            </a:r>
          </a:p>
          <a:p>
            <a:pPr marL="1043550" lvl="1" indent="-285750">
              <a:lnSpc>
                <a:spcPct val="120000"/>
              </a:lnSpc>
            </a:pPr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Tool to boost response when needed the most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Hidden discretionary incentives module in the questionnaire to be activated on an ad-hoc basis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Can only be done after conditional incentives issuing is changed</a:t>
            </a:r>
            <a:endParaRPr lang="en-US" sz="18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72000">
              <a:lnSpc>
                <a:spcPct val="120000"/>
              </a:lnSpc>
            </a:pPr>
            <a:endParaRPr lang="en-US" sz="18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E98E7C-1765-DF49-9DE8-50055D39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FC9CB9-27A0-42B9-8461-E26FCE4638D9}"/>
              </a:ext>
            </a:extLst>
          </p:cNvPr>
          <p:cNvSpPr/>
          <p:nvPr/>
        </p:nvSpPr>
        <p:spPr>
          <a:xfrm>
            <a:off x="6289350" y="803859"/>
            <a:ext cx="5551200" cy="5169600"/>
          </a:xfrm>
          <a:prstGeom prst="rect">
            <a:avLst/>
          </a:prstGeom>
          <a:solidFill>
            <a:srgbClr val="B8860A">
              <a:alpha val="10196"/>
            </a:srgbClr>
          </a:solidFill>
          <a:ln>
            <a:solidFill>
              <a:srgbClr val="B8860A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b="1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Evidence for this…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Offering non-respondents an incentive that was slightly higher than the initial incentive was effective in converting non-respondents to take part in a survey request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NatCen</a:t>
            </a: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 has found that offering discretionary incentives works on other government commissioned surveys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Fairly small impact on sample bias, and could reduce differences seen in survey take-up by younger respondents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</p:txBody>
      </p:sp>
      <p:pic>
        <p:nvPicPr>
          <p:cNvPr id="8" name="Graphic 7" descr="Document">
            <a:extLst>
              <a:ext uri="{FF2B5EF4-FFF2-40B4-BE49-F238E27FC236}">
                <a16:creationId xmlns:a16="http://schemas.microsoft.com/office/drawing/2014/main" xmlns="" id="{5618AB0E-5CF6-48CF-B851-D62D7493E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08470" y="803860"/>
            <a:ext cx="914400" cy="914400"/>
          </a:xfrm>
          <a:prstGeom prst="rect">
            <a:avLst/>
          </a:prstGeom>
        </p:spPr>
      </p:pic>
      <p:pic>
        <p:nvPicPr>
          <p:cNvPr id="9" name="Graphic 8" descr="Magnifying glass">
            <a:extLst>
              <a:ext uri="{FF2B5EF4-FFF2-40B4-BE49-F238E27FC236}">
                <a16:creationId xmlns:a16="http://schemas.microsoft.com/office/drawing/2014/main" xmlns="" id="{F6216E77-4D13-4174-AF70-C1AA5EC255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943254" y="7886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2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CF423-D82C-924A-90A3-D0DF1658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0" y="241985"/>
            <a:ext cx="11960290" cy="535531"/>
          </a:xfrm>
        </p:spPr>
        <p:txBody>
          <a:bodyPr/>
          <a:lstStyle/>
          <a:p>
            <a:r>
              <a:rPr lang="en-US" sz="3200" dirty="0"/>
              <a:t>3. Low-value unconditional incentives for web surveys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E98E7C-1765-DF49-9DE8-50055D39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B9DF0DA-FA12-41DB-83A5-770A14109BD5}"/>
              </a:ext>
            </a:extLst>
          </p:cNvPr>
          <p:cNvSpPr txBox="1">
            <a:spLocks/>
          </p:cNvSpPr>
          <p:nvPr/>
        </p:nvSpPr>
        <p:spPr>
          <a:xfrm>
            <a:off x="308557" y="774087"/>
            <a:ext cx="5549382" cy="4845942"/>
          </a:xfrm>
          <a:prstGeom prst="rect">
            <a:avLst/>
          </a:prstGeom>
          <a:solidFill>
            <a:srgbClr val="B8860A">
              <a:alpha val="10196"/>
            </a:srgbClr>
          </a:solidFill>
          <a:ln>
            <a:solidFill>
              <a:schemeClr val="accent2"/>
            </a:solidFill>
          </a:ln>
        </p:spPr>
        <p:txBody>
          <a:bodyPr vert="horz" lIns="0" tIns="45720" rIns="91440" bIns="4572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>
              <a:lnSpc>
                <a:spcPct val="120000"/>
              </a:lnSpc>
            </a:pPr>
            <a:r>
              <a:rPr lang="en-US" sz="1800" b="1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More information…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Incentive is needed due to low-uptake for completion associated with online mode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Low value incentives are effective at boosting online response:</a:t>
            </a:r>
          </a:p>
          <a:p>
            <a:pPr marL="1043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Non-monetary: tote bag</a:t>
            </a:r>
          </a:p>
          <a:p>
            <a:pPr marL="1043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Monetary: £5 gift cards and free prize draws</a:t>
            </a:r>
            <a:endParaRPr lang="en-US" sz="20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Incorporate recommendations from the Incentives Strategy Review in ongoing transformation tests</a:t>
            </a:r>
          </a:p>
          <a:p>
            <a:pPr marL="971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Explore packaging and dispatching resources if tote bags were to be used for large scale roll out</a:t>
            </a:r>
          </a:p>
          <a:p>
            <a:pPr marL="971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Explore other incentives for online modes, free prize draw incentives, pop-up leaflet, low monetary Love2Shop vouchers, other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EC87E8A-A1B3-44CB-B177-157C74FBFFB1}"/>
              </a:ext>
            </a:extLst>
          </p:cNvPr>
          <p:cNvSpPr/>
          <p:nvPr/>
        </p:nvSpPr>
        <p:spPr>
          <a:xfrm>
            <a:off x="6307494" y="774087"/>
            <a:ext cx="5551200" cy="5133713"/>
          </a:xfrm>
          <a:prstGeom prst="rect">
            <a:avLst/>
          </a:prstGeom>
          <a:solidFill>
            <a:srgbClr val="B8860A">
              <a:alpha val="10196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b="1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Evidence for this…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Online surveys usually have an increased sample size to mitigate the lower survey response so it’s too costly to offer higher value incentives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Online LFS trial exploring both unconditional non-monetary (tote bag) and lower monetary incentives (£5, or £5 followed by conditional £10)</a:t>
            </a:r>
          </a:p>
          <a:p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Statistics Netherland successfully trialing lottery draws for the online LFS</a:t>
            </a:r>
          </a:p>
          <a:p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Cost analysis showing cost savings when offering non-monetary incentives for online modes</a:t>
            </a:r>
          </a:p>
          <a:p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B12D2066-C00E-4E00-BCB6-0687C14583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5017093"/>
                  </p:ext>
                </p:extLst>
              </p:nvPr>
            </p:nvGraphicFramePr>
            <p:xfrm>
              <a:off x="8386698" y="5154464"/>
              <a:ext cx="1088100" cy="612056"/>
            </p:xfrm>
            <a:graphic>
              <a:graphicData uri="http://schemas.microsoft.com/office/powerpoint/2016/slidezoom">
                <pslz:sldZm>
                  <pslz:sldZmObj sldId="295" cId="607065909">
                    <pslz:zmPr id="{1015BE1E-A61D-426F-911D-EE3BDA43A6CF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100" cy="612056"/>
                        </a:xfrm>
                        <a:prstGeom prst="roundRect">
                          <a:avLst>
                            <a:gd name="adj" fmla="val 8594"/>
                          </a:avLst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>
                          <a:noFill/>
                        </a:ln>
                        <a:effectLst>
                          <a:reflection blurRad="12700" stA="38000" endPos="28000" dist="5000" dir="5400000" sy="-100000" algn="bl" rotWithShape="0"/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4" name="Slide Zoom 13"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B12D2066-C00E-4E00-BCB6-0687C14583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86698" y="5154464"/>
                <a:ext cx="1088100" cy="612056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mc:Fallback>
      </mc:AlternateContent>
      <p:pic>
        <p:nvPicPr>
          <p:cNvPr id="13" name="Graphic 12" descr="Document">
            <a:extLst>
              <a:ext uri="{FF2B5EF4-FFF2-40B4-BE49-F238E27FC236}">
                <a16:creationId xmlns:a16="http://schemas.microsoft.com/office/drawing/2014/main" xmlns="" id="{BD2BB2A3-2D63-49C7-8242-1A02523B5B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943539" y="791295"/>
            <a:ext cx="914400" cy="91440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xmlns="" id="{BB08CE40-EC85-4E94-AB73-0DC68A72981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961398" y="774087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DA62E5A4-766C-4DDE-A774-2408A61805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39611585"/>
                  </p:ext>
                </p:extLst>
              </p:nvPr>
            </p:nvGraphicFramePr>
            <p:xfrm>
              <a:off x="6970052" y="5154464"/>
              <a:ext cx="1088098" cy="612055"/>
            </p:xfrm>
            <a:graphic>
              <a:graphicData uri="http://schemas.microsoft.com/office/powerpoint/2016/slidezoom">
                <pslz:sldZm>
                  <pslz:sldZmObj sldId="294" cId="957316176">
                    <pslz:zmPr id="{62B81C61-B6D9-4D94-B99A-27F660713D89}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098" cy="612055"/>
                        </a:xfrm>
                        <a:prstGeom prst="roundRect">
                          <a:avLst>
                            <a:gd name="adj" fmla="val 8594"/>
                          </a:avLst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>
                          <a:noFill/>
                        </a:ln>
                        <a:effectLst>
                          <a:reflection blurRad="12700" stA="38000" endPos="28000" dist="5000" dir="5400000" sy="-100000" algn="bl" rotWithShape="0"/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" name="Slide Zoom 9"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DA62E5A4-766C-4DDE-A774-2408A61805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70052" y="5154464"/>
                <a:ext cx="1088098" cy="61205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8515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CF423-D82C-924A-90A3-D0DF1658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0" y="241985"/>
            <a:ext cx="11960290" cy="535531"/>
          </a:xfrm>
        </p:spPr>
        <p:txBody>
          <a:bodyPr/>
          <a:lstStyle/>
          <a:p>
            <a:r>
              <a:rPr lang="en-US" sz="3200" dirty="0"/>
              <a:t>4. Explore loyalty points based incentives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E98E7C-1765-DF49-9DE8-50055D39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B9DF0DA-FA12-41DB-83A5-770A14109BD5}"/>
              </a:ext>
            </a:extLst>
          </p:cNvPr>
          <p:cNvSpPr txBox="1">
            <a:spLocks/>
          </p:cNvSpPr>
          <p:nvPr/>
        </p:nvSpPr>
        <p:spPr>
          <a:xfrm>
            <a:off x="231710" y="777515"/>
            <a:ext cx="5549382" cy="5178341"/>
          </a:xfrm>
          <a:prstGeom prst="rect">
            <a:avLst/>
          </a:prstGeom>
          <a:solidFill>
            <a:srgbClr val="B8860A">
              <a:alpha val="10196"/>
            </a:srgbClr>
          </a:solidFill>
          <a:ln>
            <a:solidFill>
              <a:schemeClr val="accent2"/>
            </a:solidFill>
          </a:ln>
        </p:spPr>
        <p:txBody>
          <a:bodyPr vert="horz" lIns="0" tIns="45720" rIns="91440" bIns="4572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>
              <a:lnSpc>
                <a:spcPct val="120000"/>
              </a:lnSpc>
            </a:pPr>
            <a:r>
              <a:rPr lang="en-US" sz="1800" b="1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More information…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Seen as </a:t>
            </a: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an incentive and in-between wave engagement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The loyalty points achieved should increase in value with continued cooperation in longitudinal surveys</a:t>
            </a:r>
          </a:p>
          <a:p>
            <a:pPr marL="1043550" lvl="1" indent="-285750">
              <a:lnSpc>
                <a:spcPct val="120000"/>
              </a:lnSpc>
            </a:pPr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Encashing a higher incentive at the final wave should be more motivating for the respondent than receiving smaller incentives after a given wave</a:t>
            </a:r>
          </a:p>
          <a:p>
            <a:pPr marL="1043550" lvl="1" indent="-285750">
              <a:lnSpc>
                <a:spcPct val="120000"/>
              </a:lnSpc>
            </a:pP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Loyalty points should be offered in addition to unconditional incentives at wave 1 in the web mode</a:t>
            </a:r>
          </a:p>
          <a:p>
            <a:pPr marL="1043550" lvl="1" indent="-285750">
              <a:lnSpc>
                <a:spcPct val="120000"/>
              </a:lnSpc>
            </a:pPr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This needs to be explored in the LFS transformation tests</a:t>
            </a:r>
          </a:p>
          <a:p>
            <a:pPr marL="757800" lvl="1" indent="0">
              <a:lnSpc>
                <a:spcPct val="120000"/>
              </a:lnSpc>
              <a:buNone/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757800" lvl="1" indent="0">
              <a:lnSpc>
                <a:spcPct val="120000"/>
              </a:lnSpc>
              <a:buNone/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757800" lvl="1" indent="0">
              <a:lnSpc>
                <a:spcPct val="120000"/>
              </a:lnSpc>
              <a:buNone/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EC87E8A-A1B3-44CB-B177-157C74FBFFB1}"/>
              </a:ext>
            </a:extLst>
          </p:cNvPr>
          <p:cNvSpPr/>
          <p:nvPr/>
        </p:nvSpPr>
        <p:spPr>
          <a:xfrm>
            <a:off x="6307494" y="777516"/>
            <a:ext cx="5551200" cy="5236305"/>
          </a:xfrm>
          <a:prstGeom prst="rect">
            <a:avLst/>
          </a:prstGeom>
          <a:solidFill>
            <a:srgbClr val="B8860A">
              <a:alpha val="10196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b="1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Evidence for this…</a:t>
            </a:r>
            <a:endParaRPr lang="en-US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Behavioural</a:t>
            </a: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 science theories support this </a:t>
            </a:r>
          </a:p>
          <a:p>
            <a:pPr>
              <a:spcBef>
                <a:spcPts val="1000"/>
              </a:spcBef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     incentive strategy: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loss aversion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endowed progress 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goal gradient effect</a:t>
            </a:r>
            <a:endParaRPr lang="en-US" dirty="0">
              <a:solidFill>
                <a:schemeClr val="tx2"/>
              </a:solidFill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Research </a:t>
            </a: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showed that loyalty points elicited a significantly higher response rate in comparison to offering monetary incentives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Loyalty points incentive also resulted in less attrition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The effectiveness of the loyalty points increased as more waves went 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" name="Graphic 12" descr="Document">
            <a:extLst>
              <a:ext uri="{FF2B5EF4-FFF2-40B4-BE49-F238E27FC236}">
                <a16:creationId xmlns:a16="http://schemas.microsoft.com/office/drawing/2014/main" xmlns="" id="{BD2BB2A3-2D63-49C7-8242-1A02523B5B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96193" y="777516"/>
            <a:ext cx="914400" cy="91440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xmlns="" id="{BB08CE40-EC85-4E94-AB73-0DC68A7298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03296" y="7260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4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Document">
            <a:extLst>
              <a:ext uri="{FF2B5EF4-FFF2-40B4-BE49-F238E27FC236}">
                <a16:creationId xmlns:a16="http://schemas.microsoft.com/office/drawing/2014/main" xmlns="" id="{BD2BB2A3-2D63-49C7-8242-1A02523B5B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66692" y="795088"/>
            <a:ext cx="914400" cy="91440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xmlns="" id="{BB08CE40-EC85-4E94-AB73-0DC68A7298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19323" y="740454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CF423-D82C-924A-90A3-D0DF1658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0" y="241985"/>
            <a:ext cx="11960290" cy="535531"/>
          </a:xfrm>
        </p:spPr>
        <p:txBody>
          <a:bodyPr/>
          <a:lstStyle/>
          <a:p>
            <a:r>
              <a:rPr lang="en-US" sz="3200" dirty="0"/>
              <a:t>5. Investigate offering a choice of conditional incentives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E98E7C-1765-DF49-9DE8-50055D39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B9DF0DA-FA12-41DB-83A5-770A14109BD5}"/>
              </a:ext>
            </a:extLst>
          </p:cNvPr>
          <p:cNvSpPr txBox="1">
            <a:spLocks/>
          </p:cNvSpPr>
          <p:nvPr/>
        </p:nvSpPr>
        <p:spPr>
          <a:xfrm>
            <a:off x="231710" y="795086"/>
            <a:ext cx="5549382" cy="4955716"/>
          </a:xfrm>
          <a:prstGeom prst="rect">
            <a:avLst/>
          </a:prstGeom>
          <a:solidFill>
            <a:srgbClr val="B8860A">
              <a:alpha val="10196"/>
            </a:srgbClr>
          </a:solidFill>
          <a:ln>
            <a:solidFill>
              <a:schemeClr val="accent2"/>
            </a:solidFill>
          </a:ln>
        </p:spPr>
        <p:txBody>
          <a:bodyPr vert="horz" lIns="0" tIns="45720" rIns="91440" bIns="4572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>
              <a:lnSpc>
                <a:spcPct val="120000"/>
              </a:lnSpc>
            </a:pPr>
            <a:r>
              <a:rPr lang="en-US" sz="1800" b="1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More information…</a:t>
            </a: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Research </a:t>
            </a: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has seen that different incentives          elicit different response behaviour across population groups</a:t>
            </a:r>
          </a:p>
          <a:p>
            <a:pPr marL="971550" lvl="1" indent="-285750"/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Younger respondents</a:t>
            </a:r>
          </a:p>
          <a:p>
            <a:pPr marL="971550" lvl="1" indent="-285750"/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Ethnic minority groups</a:t>
            </a:r>
            <a:endParaRPr lang="en-GB" sz="18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357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Alternative strategy to targeted incentives. </a:t>
            </a:r>
          </a:p>
          <a:p>
            <a:pPr marL="1043550" lvl="1" indent="-285750">
              <a:lnSpc>
                <a:spcPct val="120000"/>
              </a:lnSpc>
            </a:pPr>
            <a:r>
              <a:rPr lang="en-GB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All respondents treated the same </a:t>
            </a:r>
          </a:p>
          <a:p>
            <a:pPr marL="1043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Helps to overcome the ethical constraints of targeted incentive approaches</a:t>
            </a:r>
          </a:p>
          <a:p>
            <a:pPr marL="1043550" lvl="1" indent="-285750">
              <a:lnSpc>
                <a:spcPct val="120000"/>
              </a:lnSpc>
            </a:pPr>
            <a:r>
              <a:rPr lang="en-US" sz="1400" dirty="0">
                <a:latin typeface="Arial Nova Light" panose="020B0304020202020204" pitchFamily="34" charset="0"/>
                <a:cs typeface="Arial Nova Light" panose="020B0304020202020204" pitchFamily="34" charset="0"/>
              </a:rPr>
              <a:t>No prior knowledge about the respondents’ characteristics is required</a:t>
            </a:r>
          </a:p>
          <a:p>
            <a:pPr marL="757800" lvl="1" indent="0">
              <a:lnSpc>
                <a:spcPct val="120000"/>
              </a:lnSpc>
              <a:buNone/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1043550" lvl="1" indent="-285750">
              <a:lnSpc>
                <a:spcPct val="120000"/>
              </a:lnSpc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  <a:p>
            <a:pPr marL="1043550" lvl="1" indent="-285750">
              <a:lnSpc>
                <a:spcPct val="120000"/>
              </a:lnSpc>
            </a:pPr>
            <a:endParaRPr lang="en-US" sz="1400" dirty="0">
              <a:latin typeface="Arial Nova Light" panose="020B0304020202020204" pitchFamily="34" charset="0"/>
              <a:cs typeface="Arial Nova Light" panose="020B03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EC87E8A-A1B3-44CB-B177-157C74FBFFB1}"/>
              </a:ext>
            </a:extLst>
          </p:cNvPr>
          <p:cNvSpPr/>
          <p:nvPr/>
        </p:nvSpPr>
        <p:spPr>
          <a:xfrm>
            <a:off x="6307494" y="777516"/>
            <a:ext cx="5551200" cy="5015732"/>
          </a:xfrm>
          <a:prstGeom prst="rect">
            <a:avLst/>
          </a:prstGeom>
          <a:solidFill>
            <a:srgbClr val="B8860A">
              <a:alpha val="10196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b="1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Evidence for this…</a:t>
            </a:r>
            <a:endParaRPr lang="en-US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Not clear whether it is due to the choice in         itself or the choices that are being presented that offering a choice increases engagement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‘Personal touch’ to cooperation requests seem to be the key in increasing engagement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However, it is clear that the choice of incentive: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Increase reciprocity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Increase respondent engagement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Arial Nova Light" panose="020B0304020202020204" pitchFamily="34" charset="0"/>
                <a:cs typeface="Arial Nova Light" panose="020B0304020202020204" pitchFamily="34" charset="0"/>
              </a:rPr>
              <a:t>Make survey request personal</a:t>
            </a:r>
          </a:p>
          <a:p>
            <a:pPr>
              <a:spcBef>
                <a:spcPts val="1000"/>
              </a:spcBef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4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C80561-0A02-2443-B2B5-32D965F8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1BBE-C9DF-FF4C-B181-9AE85ED63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0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986D5623-C064-4A4E-8F16-978F187851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2B16159-70D5-46CD-A5C5-63DFE5EA45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423254"/>
              </p:ext>
            </p:extLst>
          </p:nvPr>
        </p:nvGraphicFramePr>
        <p:xfrm>
          <a:off x="511628" y="261677"/>
          <a:ext cx="11263605" cy="573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6750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C80561-0A02-2443-B2B5-32D965F8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814"/>
            <a:ext cx="10515600" cy="3502895"/>
          </a:xfrm>
        </p:spPr>
        <p:txBody>
          <a:bodyPr/>
          <a:lstStyle/>
          <a:p>
            <a:r>
              <a:rPr lang="en-US" dirty="0"/>
              <a:t>Questions?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Email lina.lloyd@ons.gov.uk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1BBE-C9DF-FF4C-B181-9AE85ED63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3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9A629B-50C9-4157-B716-F629375F6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2C8E991-95AC-4F41-A37A-0B40154A09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3959" y="2209860"/>
            <a:ext cx="3564081" cy="36105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B35034E-1873-4D02-8B36-FBC4AC346A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0730" y="424548"/>
            <a:ext cx="4328523" cy="3110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0FFB542-1D17-4959-935F-460BBCF639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443" y="424548"/>
            <a:ext cx="4192299" cy="282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16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A0800E4-F63D-4A66-8414-008F50FCE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350E3C4-EA7C-4033-898C-967AE74F0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31" y="198848"/>
            <a:ext cx="3608369" cy="56292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CA45C6C-1AF9-4CEF-B841-C487CB5DD53E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0900" y="241985"/>
            <a:ext cx="3454400" cy="55861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Picture 2" descr="A picture containing indoor&#10;&#10;Description generated with high confidence">
            <a:extLst>
              <a:ext uri="{FF2B5EF4-FFF2-40B4-BE49-F238E27FC236}">
                <a16:creationId xmlns:a16="http://schemas.microsoft.com/office/drawing/2014/main" xmlns="" id="{232EDF02-0407-40DA-9DE9-8A47DF906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30" y="241985"/>
            <a:ext cx="3201972" cy="55861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607065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689ED6-A1ED-4375-A55D-0F07FF9C7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Incentives strategy</a:t>
            </a:r>
            <a:endParaRPr lang="en-US" dirty="0"/>
          </a:p>
        </p:txBody>
      </p:sp>
      <p:pic>
        <p:nvPicPr>
          <p:cNvPr id="5" name="Picture 4" descr="cid:image001.png@01D4D5BD.C4D844F0">
            <a:extLst>
              <a:ext uri="{FF2B5EF4-FFF2-40B4-BE49-F238E27FC236}">
                <a16:creationId xmlns:a16="http://schemas.microsoft.com/office/drawing/2014/main" xmlns="" id="{F1B27AB6-3DE3-41FD-B8D5-77964F16CD10}"/>
              </a:ext>
            </a:extLst>
          </p:cNvPr>
          <p:cNvPicPr/>
          <p:nvPr/>
        </p:nvPicPr>
        <p:blipFill>
          <a:blip r:embed="rId2" r:link="rId3" cstate="print">
            <a:clrChange>
              <a:clrFrom>
                <a:srgbClr val="EBF0F4"/>
              </a:clrFrom>
              <a:clrTo>
                <a:srgbClr val="EBF0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3093" y="260218"/>
            <a:ext cx="7425814" cy="57472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30FDEF-22DD-4C72-B3D4-A1E7CE628796}"/>
              </a:ext>
            </a:extLst>
          </p:cNvPr>
          <p:cNvSpPr/>
          <p:nvPr/>
        </p:nvSpPr>
        <p:spPr>
          <a:xfrm>
            <a:off x="2383093" y="358588"/>
            <a:ext cx="7930946" cy="757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53B8E7-3077-456E-9FC0-2F2F754C4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60218"/>
            <a:ext cx="10515600" cy="757130"/>
          </a:xfrm>
        </p:spPr>
        <p:txBody>
          <a:bodyPr/>
          <a:lstStyle/>
          <a:p>
            <a:r>
              <a:rPr lang="en-GB" dirty="0"/>
              <a:t>SST LMS attrition test design</a:t>
            </a:r>
          </a:p>
        </p:txBody>
      </p:sp>
    </p:spTree>
    <p:extLst>
      <p:ext uri="{BB962C8B-B14F-4D97-AF65-F5344CB8AC3E}">
        <p14:creationId xmlns:p14="http://schemas.microsoft.com/office/powerpoint/2010/main" val="376781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NS">
  <a:themeElements>
    <a:clrScheme name="Custom 7">
      <a:dk1>
        <a:srgbClr val="003B57"/>
      </a:dk1>
      <a:lt1>
        <a:srgbClr val="FFFFFF"/>
      </a:lt1>
      <a:dk2>
        <a:srgbClr val="414041"/>
      </a:dk2>
      <a:lt2>
        <a:srgbClr val="CFD2D3"/>
      </a:lt2>
      <a:accent1>
        <a:srgbClr val="205F95"/>
      </a:accent1>
      <a:accent2>
        <a:srgbClr val="B8860A"/>
      </a:accent2>
      <a:accent3>
        <a:srgbClr val="003B57"/>
      </a:accent3>
      <a:accent4>
        <a:srgbClr val="007F7F"/>
      </a:accent4>
      <a:accent5>
        <a:srgbClr val="27A0CC"/>
      </a:accent5>
      <a:accent6>
        <a:srgbClr val="0E8242"/>
      </a:accent6>
      <a:hlink>
        <a:srgbClr val="3A799D"/>
      </a:hlink>
      <a:folHlink>
        <a:srgbClr val="D236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S" id="{1C231B32-0884-3042-9BFB-024487A7874D}" vid="{960FFF6B-BC53-4D45-8823-25DBFE97B2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NS Presentation" ma:contentTypeID="0x010100633886D3C3E6E14084C370D144EF498700D0B4EA2621084F4799482092AF3487D3" ma:contentTypeVersion="51" ma:contentTypeDescription="Create a new presentation." ma:contentTypeScope="" ma:versionID="db87d44d24568819568fa836ac6fecea">
  <xsd:schema xmlns:xsd="http://www.w3.org/2001/XMLSchema" xmlns:xs="http://www.w3.org/2001/XMLSchema" xmlns:p="http://schemas.microsoft.com/office/2006/metadata/properties" xmlns:ns1="http://schemas.microsoft.com/sharepoint/v3" xmlns:ns3="e14115de-03ae-49b5-af01-31035404c456" xmlns:ns4="c2c35719-488e-40f3-94f9-9dc70f1bd5e0" xmlns:ns6="7e692796-5f81-4a32-a711-c4a1667a12ba" targetNamespace="http://schemas.microsoft.com/office/2006/metadata/properties" ma:root="true" ma:fieldsID="e0f2c99dd5ebc8a218e7aa46cd14662d" ns1:_="" ns3:_="" ns4:_="" ns6:_="">
    <xsd:import namespace="http://schemas.microsoft.com/sharepoint/v3"/>
    <xsd:import namespace="e14115de-03ae-49b5-af01-31035404c456"/>
    <xsd:import namespace="c2c35719-488e-40f3-94f9-9dc70f1bd5e0"/>
    <xsd:import namespace="7e692796-5f81-4a32-a711-c4a1667a12ba"/>
    <xsd:element name="properties">
      <xsd:complexType>
        <xsd:sequence>
          <xsd:element name="documentManagement">
            <xsd:complexType>
              <xsd:all>
                <xsd:element ref="ns3:o5359087ad404c199aee74686ab194d3" minOccurs="0"/>
                <xsd:element ref="ns4:RetentionDate" minOccurs="0"/>
                <xsd:element ref="ns4:Retention" minOccurs="0"/>
                <xsd:element ref="ns4:EDRMSOwner" minOccurs="0"/>
                <xsd:element ref="ns4:RetentionType" minOccurs="0"/>
                <xsd:element ref="ns3:TaxKeywordTaxHTField" minOccurs="0"/>
                <xsd:element ref="ns1:_dlc_Exempt" minOccurs="0"/>
                <xsd:element ref="ns1:_dlc_ExpireDateSaved" minOccurs="0"/>
                <xsd:element ref="ns1:_dlc_ExpireDate" minOccurs="0"/>
                <xsd:element ref="ns6:_dlc_DocId" minOccurs="0"/>
                <xsd:element ref="ns6:_dlc_DocIdUrl" minOccurs="0"/>
                <xsd:element ref="ns6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7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18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9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15de-03ae-49b5-af01-31035404c456" elementFormDefault="qualified">
    <xsd:import namespace="http://schemas.microsoft.com/office/2006/documentManagement/types"/>
    <xsd:import namespace="http://schemas.microsoft.com/office/infopath/2007/PartnerControls"/>
    <xsd:element name="o5359087ad404c199aee74686ab194d3" ma:index="7" ma:taxonomy="true" ma:internalName="o5359087ad404c199aee74686ab194d3" ma:taxonomyFieldName="RecordType" ma:displayName="Record Type" ma:readOnly="false" ma:default="" ma:fieldId="{85359087-ad40-4c19-9aee-74686ab194d3}" ma:sspId="a7dd7a64-f5c5-4f30-b8c4-f5626f639d1b" ma:termSetId="b7884471-767e-4886-9e04-df700fa96fc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4" nillable="true" ma:taxonomy="true" ma:internalName="TaxKeywordTaxHTField" ma:taxonomyFieldName="TaxKeyword" ma:displayName="Enterprise Keywords" ma:fieldId="{23f27201-bee3-471e-b2e7-b64fd8b7ca38}" ma:taxonomyMulti="true" ma:sspId="a7dd7a64-f5c5-4f30-b8c4-f5626f639d1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c35719-488e-40f3-94f9-9dc70f1bd5e0" elementFormDefault="qualified">
    <xsd:import namespace="http://schemas.microsoft.com/office/2006/documentManagement/types"/>
    <xsd:import namespace="http://schemas.microsoft.com/office/infopath/2007/PartnerControls"/>
    <xsd:element name="RetentionDate" ma:index="10" nillable="true" ma:displayName="Retention Date" ma:format="DateOnly" ma:internalName="Retention_x0020_Date" ma:readOnly="false">
      <xsd:simpleType>
        <xsd:restriction base="dms:DateTime"/>
      </xsd:simpleType>
    </xsd:element>
    <xsd:element name="Retention" ma:index="11" nillable="true" ma:displayName="Retention" ma:default="0" ma:internalName="Retention" ma:readOnly="false">
      <xsd:simpleType>
        <xsd:restriction base="dms:Number"/>
      </xsd:simpleType>
    </xsd:element>
    <xsd:element name="EDRMSOwner" ma:index="12" nillable="true" ma:displayName="EDRMSOwner" ma:hidden="true" ma:internalName="EDRMSOwner" ma:readOnly="false">
      <xsd:simpleType>
        <xsd:restriction base="dms:Text"/>
      </xsd:simpleType>
    </xsd:element>
    <xsd:element name="RetentionType" ma:index="13" nillable="true" ma:displayName="Retention Type" ma:default="Notify" ma:internalName="Retention_x0020_Type" ma:readOnly="false">
      <xsd:simpleType>
        <xsd:restriction base="dms:Choice">
          <xsd:enumeration value="Notify"/>
          <xsd:enumeration value="Delete"/>
          <xsd:enumeration value="Declar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692796-5f81-4a32-a711-c4a1667a12ba" elementFormDefault="qualified">
    <xsd:import namespace="http://schemas.microsoft.com/office/2006/documentManagement/types"/>
    <xsd:import namespace="http://schemas.microsoft.com/office/infopath/2007/PartnerControls"/>
    <xsd:element name="_dlc_DocId" ma:index="2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5359087ad404c199aee74686ab194d3 xmlns="e14115de-03ae-49b5-af01-31035404c45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Staff Employment, Career, Health etc</TermName>
          <TermId xmlns="http://schemas.microsoft.com/office/infopath/2007/PartnerControls">3140f56e-9602-4c6a-93de-149a41bda061</TermId>
        </TermInfo>
      </Terms>
    </o5359087ad404c199aee74686ab194d3>
    <RetentionDate xmlns="c2c35719-488e-40f3-94f9-9dc70f1bd5e0" xsi:nil="true"/>
    <Retention xmlns="c2c35719-488e-40f3-94f9-9dc70f1bd5e0">0</Retention>
    <TaxKeywordTaxHTField xmlns="e14115de-03ae-49b5-af01-31035404c456">
      <Terms xmlns="http://schemas.microsoft.com/office/infopath/2007/PartnerControls"/>
    </TaxKeywordTaxHTField>
    <EDRMSOwner xmlns="c2c35719-488e-40f3-94f9-9dc70f1bd5e0" xsi:nil="true"/>
    <RetentionType xmlns="c2c35719-488e-40f3-94f9-9dc70f1bd5e0">Notify</RetentionType>
    <_dlc_DocId xmlns="7e692796-5f81-4a32-a711-c4a1667a12ba">HQ4UJUHWDEYU-1259926775-1150</_dlc_DocId>
    <_dlc_DocIdUrl xmlns="7e692796-5f81-4a32-a711-c4a1667a12ba">
      <Url>https://share.sp.ons.statistics.gov.uk/sites/ssd/res/_layouts/15/DocIdRedir.aspx?ID=HQ4UJUHWDEYU-1259926775-1150</Url>
      <Description>HQ4UJUHWDEYU-1259926775-1150</Description>
    </_dlc_DocIdUrl>
  </documentManagement>
</p:properties>
</file>

<file path=customXml/itemProps1.xml><?xml version="1.0" encoding="utf-8"?>
<ds:datastoreItem xmlns:ds="http://schemas.openxmlformats.org/officeDocument/2006/customXml" ds:itemID="{171EEB5A-F7FB-4EF1-9F6E-C6331F91D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14115de-03ae-49b5-af01-31035404c456"/>
    <ds:schemaRef ds:uri="c2c35719-488e-40f3-94f9-9dc70f1bd5e0"/>
    <ds:schemaRef ds:uri="7e692796-5f81-4a32-a711-c4a1667a12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AAD5A1-4C76-4AE5-9C4F-8810D7E3275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646C7F0-EB82-48CA-BDE2-9831B7D14AC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1576C6E-856A-43BA-9E91-472A4810F547}">
  <ds:schemaRefs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sharepoint/v3"/>
    <ds:schemaRef ds:uri="http://schemas.microsoft.com/office/2006/documentManagement/types"/>
    <ds:schemaRef ds:uri="7e692796-5f81-4a32-a711-c4a1667a12ba"/>
    <ds:schemaRef ds:uri="c2c35719-488e-40f3-94f9-9dc70f1bd5e0"/>
    <ds:schemaRef ds:uri="e14115de-03ae-49b5-af01-31035404c4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2970</TotalTime>
  <Words>990</Words>
  <Application>Microsoft Office PowerPoint</Application>
  <PresentationFormat>Szélesvásznú</PresentationFormat>
  <Paragraphs>144</Paragraphs>
  <Slides>15</Slides>
  <Notes>10</Notes>
  <HiddenSlides>1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1" baseType="lpstr">
      <vt:lpstr>Arial</vt:lpstr>
      <vt:lpstr>Arial Nova Light</vt:lpstr>
      <vt:lpstr>Calibri</vt:lpstr>
      <vt:lpstr>Wingdings</vt:lpstr>
      <vt:lpstr>ONS</vt:lpstr>
      <vt:lpstr>Acrobat Document</vt:lpstr>
      <vt:lpstr>Incentives strategy at the ONS – a review</vt:lpstr>
      <vt:lpstr>Current situation</vt:lpstr>
      <vt:lpstr>History of incentives for the LFS</vt:lpstr>
      <vt:lpstr>The five proposals</vt:lpstr>
      <vt:lpstr>1. Increasing role of conditional incentives</vt:lpstr>
      <vt:lpstr>2. Introduce discretionary incentives</vt:lpstr>
      <vt:lpstr>3. Low-value unconditional incentives for web surveys</vt:lpstr>
      <vt:lpstr>4. Explore loyalty points based incentives</vt:lpstr>
      <vt:lpstr>5. Investigate offering a choice of conditional incentives </vt:lpstr>
      <vt:lpstr>Timeline</vt:lpstr>
      <vt:lpstr>PowerPoint bemutató</vt:lpstr>
      <vt:lpstr>Questions?   Email lina.lloyd@ons.gov.uk</vt:lpstr>
      <vt:lpstr>PowerPoint bemutató</vt:lpstr>
      <vt:lpstr>PowerPoint bemutató</vt:lpstr>
      <vt:lpstr>SST LMS attrition test design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digital services and technology</dc:title>
  <dc:creator>Andy Budd</dc:creator>
  <cp:lastModifiedBy>Weisz Tamás</cp:lastModifiedBy>
  <cp:revision>184</cp:revision>
  <dcterms:created xsi:type="dcterms:W3CDTF">2018-07-16T11:41:44Z</dcterms:created>
  <dcterms:modified xsi:type="dcterms:W3CDTF">2019-05-20T10:54:39Z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0x010100633886D3C3E6E14084C370D144EF498700D0B4EA2621084F4799482092AF3487D3</vt:lpwstr>
  </property>
  <property fmtid="{D5CDD505-2E9C-101B-9397-08002B2CF9AE}" pid="3" name="TaxKeyword">
    <vt:lpwstr/>
  </property>
  <property fmtid="{D5CDD505-2E9C-101B-9397-08002B2CF9AE}" pid="4" name="TaxCatchAll">
    <vt:lpwstr>7;#Staff Employment, Career, Health etc|3140f56e-9602-4c6a-93de-149a41bda061</vt:lpwstr>
  </property>
  <property fmtid="{D5CDD505-2E9C-101B-9397-08002B2CF9AE}" pid="5" name="RecordType">
    <vt:lpwstr>7;#Staff Employment, Career, Health etc|3140f56e-9602-4c6a-93de-149a41bda061</vt:lpwstr>
  </property>
  <property fmtid="{D5CDD505-2E9C-101B-9397-08002B2CF9AE}" pid="6" name="_dlc_policyId">
    <vt:lpwstr>0x010100633886D3C3E6E14084C370D144EF4987|2057524105</vt:lpwstr>
  </property>
  <property fmtid="{D5CDD505-2E9C-101B-9397-08002B2CF9AE}" pid="7" name="ItemRetentionFormula">
    <vt:lpwstr>&lt;formula id="Microsoft.Office.RecordsManagement.PolicyFeatures.Expiration.Formula.BuiltIn"&gt;&lt;number&gt;100&lt;/number&gt;&lt;property&gt;Retention_x005f_x0020_Date&lt;/property&gt;&lt;period&gt;years&lt;/period&gt;&lt;/formula&gt;</vt:lpwstr>
  </property>
  <property fmtid="{D5CDD505-2E9C-101B-9397-08002B2CF9AE}" pid="8" name="_dlc_DocIdItemGuid">
    <vt:lpwstr>2ba51fb8-5d3b-452a-a96f-46cffd933762</vt:lpwstr>
  </property>
</Properties>
</file>